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03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9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0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8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7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9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9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65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8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8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75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63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4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44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5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93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F35CEB-19E4-4E2E-8AE8-590063FDB00B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7AD03A-6E27-43CB-AF73-FB5D7E05C1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44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EZGİ DENEMELERİ YAPALIM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Öğrenme Alanı: C. MÜZİKSEL </a:t>
            </a:r>
            <a:r>
              <a:rPr lang="tr-TR" dirty="0" smtClean="0"/>
              <a:t>YARATICILIK</a:t>
            </a:r>
          </a:p>
          <a:p>
            <a:r>
              <a:rPr lang="tr-TR" dirty="0"/>
              <a:t>Kazanım: C.3. Ezgi denemeleri yapar.</a:t>
            </a:r>
          </a:p>
        </p:txBody>
      </p:sp>
    </p:spTree>
    <p:extLst>
      <p:ext uri="{BB962C8B-B14F-4D97-AF65-F5344CB8AC3E}">
        <p14:creationId xmlns:p14="http://schemas.microsoft.com/office/powerpoint/2010/main" val="316299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400" dirty="0"/>
              <a:t>Aşağıdaki </a:t>
            </a:r>
            <a:r>
              <a:rPr lang="tr-TR" sz="2400" dirty="0" smtClean="0"/>
              <a:t>tekerlemenin ritmini bulalım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44" y="3201846"/>
            <a:ext cx="4563112" cy="2029108"/>
          </a:xfrm>
        </p:spPr>
      </p:pic>
    </p:spTree>
    <p:extLst>
      <p:ext uri="{BB962C8B-B14F-4D97-AF65-F5344CB8AC3E}">
        <p14:creationId xmlns:p14="http://schemas.microsoft.com/office/powerpoint/2010/main" val="46185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400" dirty="0"/>
              <a:t>Aşağıdaki tekerlemeyi söyleyelim.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524034"/>
              </p:ext>
            </p:extLst>
          </p:nvPr>
        </p:nvGraphicFramePr>
        <p:xfrm>
          <a:off x="1295400" y="2557463"/>
          <a:ext cx="2688021" cy="174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021">
                  <a:extLst>
                    <a:ext uri="{9D8B030D-6E8A-4147-A177-3AD203B41FA5}">
                      <a16:colId xmlns:a16="http://schemas.microsoft.com/office/drawing/2014/main" val="2663045701"/>
                    </a:ext>
                  </a:extLst>
                </a:gridCol>
              </a:tblGrid>
              <a:tr h="1741268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Sınıftaki Eşyalar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Pencere, lamba,</a:t>
                      </a:r>
                    </a:p>
                    <a:p>
                      <a:r>
                        <a:rPr lang="tr-TR" dirty="0" smtClean="0"/>
                        <a:t>Masa, sıra, tahta.</a:t>
                      </a:r>
                    </a:p>
                    <a:p>
                      <a:r>
                        <a:rPr lang="tr-TR" dirty="0" smtClean="0"/>
                        <a:t>Kalem, defter, silgini ver.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70551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58" y="2557463"/>
            <a:ext cx="6030167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4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C.	3. EZGİ DENEMELERİ YAPAR</a:t>
            </a:r>
            <a:r>
              <a:rPr lang="tr-TR" dirty="0"/>
              <a:t>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Öğrencilerinizden sınıf içindeki eşyaların </a:t>
            </a:r>
            <a:r>
              <a:rPr lang="tr-TR" dirty="0" smtClean="0"/>
              <a:t>isimlerini </a:t>
            </a:r>
            <a:r>
              <a:rPr lang="tr-TR" dirty="0"/>
              <a:t>söylemelerini isteyiniz</a:t>
            </a:r>
            <a:r>
              <a:rPr lang="tr-TR" dirty="0" smtClean="0"/>
              <a:t>.</a:t>
            </a:r>
          </a:p>
          <a:p>
            <a:r>
              <a:rPr lang="tr-TR" dirty="0" smtClean="0"/>
              <a:t>Öğrencilerinizin </a:t>
            </a:r>
            <a:r>
              <a:rPr lang="tr-TR" dirty="0"/>
              <a:t>söyledikleri eşya isimlerini tahtaya yazınız. </a:t>
            </a:r>
            <a:endParaRPr lang="tr-TR" dirty="0" smtClean="0"/>
          </a:p>
          <a:p>
            <a:r>
              <a:rPr lang="tr-TR" dirty="0" smtClean="0"/>
              <a:t>Tahtaya </a:t>
            </a:r>
            <a:r>
              <a:rPr lang="tr-TR" dirty="0"/>
              <a:t>yazdığınız eşya isimlerini elle ritmik olarak vurdurarak söyletiniz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63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Daha sonra kendi adınızı ve soyadınızı elinizle ritmik olarak vurarak söyleyiniz. </a:t>
            </a:r>
          </a:p>
          <a:p>
            <a:r>
              <a:rPr lang="tr-TR" dirty="0"/>
              <a:t>Öğrencilerinizden de sizin adı­nızı ve soyadınızı sizin yaptığınız şekilde tekrar etmele­rini isteyiniz. </a:t>
            </a:r>
          </a:p>
          <a:p>
            <a:r>
              <a:rPr lang="tr-TR" dirty="0"/>
              <a:t>Farklı isimlerle bu çalışmayı pekiştiriniz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895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Öğrencilerinizle </a:t>
            </a:r>
            <a:r>
              <a:rPr lang="tr-TR" dirty="0"/>
              <a:t>kendi adlarını ve soyadlarını ritmik olarak vurma ve söyleme çalışması </a:t>
            </a:r>
            <a:r>
              <a:rPr lang="tr-TR" dirty="0" smtClean="0"/>
              <a:t>yapın.</a:t>
            </a:r>
          </a:p>
          <a:p>
            <a:pPr lvl="1"/>
            <a:r>
              <a:rPr lang="tr-TR" dirty="0" smtClean="0"/>
              <a:t> 	Ritmik </a:t>
            </a:r>
            <a:r>
              <a:rPr lang="tr-TR" dirty="0"/>
              <a:t>vurma çalışması yaparken uzun ve kısa süreli </a:t>
            </a:r>
            <a:r>
              <a:rPr lang="tr-TR" dirty="0" smtClean="0"/>
              <a:t>hecelere </a:t>
            </a:r>
            <a:r>
              <a:rPr lang="tr-TR" dirty="0"/>
              <a:t>ve bunların okunuş sürelerine dikkat </a:t>
            </a:r>
            <a:r>
              <a:rPr lang="tr-TR" dirty="0" smtClean="0"/>
              <a:t>edin. </a:t>
            </a:r>
          </a:p>
        </p:txBody>
      </p:sp>
    </p:spTree>
    <p:extLst>
      <p:ext uri="{BB962C8B-B14F-4D97-AF65-F5344CB8AC3E}">
        <p14:creationId xmlns:p14="http://schemas.microsoft.com/office/powerpoint/2010/main" val="219393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Çalışma </a:t>
            </a:r>
            <a:r>
              <a:rPr lang="tr-TR" dirty="0"/>
              <a:t>yapılırken ritmi vurularak söylenen ad ve soyadı öğrencilerinizden de tekrar etmesini isteyin. </a:t>
            </a:r>
          </a:p>
          <a:p>
            <a:r>
              <a:rPr lang="tr-TR" dirty="0"/>
              <a:t>Tüm öğrencilerinizin isimlerini birlikte çalışın. </a:t>
            </a:r>
          </a:p>
          <a:p>
            <a:r>
              <a:rPr lang="tr-TR" dirty="0"/>
              <a:t>İsimlerle yapılan ritmik çalışma pekişinceye kadar etkinliğe devam edin.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573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Adınızı </a:t>
            </a:r>
            <a:r>
              <a:rPr lang="tr-TR" dirty="0"/>
              <a:t>ve soyadınızı ezgili bir biçimde şarkı söyler gibi öğrencilerinize </a:t>
            </a:r>
            <a:r>
              <a:rPr lang="tr-TR" dirty="0" smtClean="0"/>
              <a:t>söyleyin. </a:t>
            </a:r>
          </a:p>
          <a:p>
            <a:r>
              <a:rPr lang="tr-TR" dirty="0" smtClean="0"/>
              <a:t>Daha </a:t>
            </a:r>
            <a:r>
              <a:rPr lang="tr-TR" dirty="0"/>
              <a:t>sonra öğrencilerinizden kendi adlarını ve soyadlarını kendi bulacakları bir ezgi ile söylemelerini ve bunu tekrar tekrar yapmalarını </a:t>
            </a:r>
            <a:r>
              <a:rPr lang="tr-TR" dirty="0" smtClean="0"/>
              <a:t>isteyin. </a:t>
            </a:r>
          </a:p>
          <a:p>
            <a:pPr lvl="1"/>
            <a:r>
              <a:rPr lang="tr-TR" dirty="0" smtClean="0"/>
              <a:t>Bu </a:t>
            </a:r>
            <a:r>
              <a:rPr lang="tr-TR" dirty="0"/>
              <a:t>tekrarlama müzik hafızasının oluşmasında önemlidir.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1342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Öğrencileriniz </a:t>
            </a:r>
            <a:r>
              <a:rPr lang="tr-TR" dirty="0"/>
              <a:t>kendi isimlerini ezgili bir biçimde söylerken kendilerini ifade eden mimik, jest ve hareketler yapmalarını isteyebilirsiniz.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Bu durum, yapılan ezgi denemesini daha eğlenceli kılacak ve yapılacak olan ezgi sunumunu daha kolay hâle getirecektir.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66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Daha önce ritmik vuruşlarla konuşur gibi söylettiğiniz eşya isimlerini bu kez yine ritmik vuruşlarla ezgili </a:t>
            </a:r>
            <a:r>
              <a:rPr lang="tr-TR" dirty="0" smtClean="0"/>
              <a:t>söylemelerini isteyin. </a:t>
            </a:r>
          </a:p>
          <a:p>
            <a:r>
              <a:rPr lang="tr-TR" dirty="0" smtClean="0"/>
              <a:t>Eşya </a:t>
            </a:r>
            <a:r>
              <a:rPr lang="tr-TR" dirty="0"/>
              <a:t>isimlerinden ezgili </a:t>
            </a:r>
            <a:r>
              <a:rPr lang="tr-TR" dirty="0" smtClean="0"/>
              <a:t>söylenebilecek </a:t>
            </a:r>
            <a:r>
              <a:rPr lang="tr-TR" dirty="0"/>
              <a:t>nitelikte tekerlemeler oluşturulması yönünde çalışmalar </a:t>
            </a:r>
            <a:r>
              <a:rPr lang="tr-TR" dirty="0" smtClean="0"/>
              <a:t>yaptırın.</a:t>
            </a:r>
          </a:p>
          <a:p>
            <a:r>
              <a:rPr lang="tr-TR" dirty="0" smtClean="0"/>
              <a:t>Benzer </a:t>
            </a:r>
            <a:r>
              <a:rPr lang="tr-TR" dirty="0"/>
              <a:t>çalışmayı </a:t>
            </a:r>
            <a:r>
              <a:rPr lang="tr-TR" dirty="0" smtClean="0"/>
              <a:t>şehir </a:t>
            </a:r>
            <a:r>
              <a:rPr lang="tr-TR" dirty="0"/>
              <a:t>ve bitki isimleri ile de yaptırabilirsiniz</a:t>
            </a:r>
            <a:r>
              <a:rPr lang="tr-TR" dirty="0" smtClean="0"/>
              <a:t>.</a:t>
            </a:r>
          </a:p>
          <a:p>
            <a:r>
              <a:rPr lang="tr-TR" dirty="0" smtClean="0"/>
              <a:t>Oluşturulan </a:t>
            </a:r>
            <a:r>
              <a:rPr lang="tr-TR" dirty="0"/>
              <a:t>ezgilerin kısa ve uzun hecelere </a:t>
            </a:r>
            <a:r>
              <a:rPr lang="tr-TR" dirty="0" smtClean="0"/>
              <a:t>uygunluğu </a:t>
            </a:r>
            <a:r>
              <a:rPr lang="tr-TR" dirty="0"/>
              <a:t>bakımından </a:t>
            </a:r>
            <a:r>
              <a:rPr lang="tr-TR" dirty="0" smtClean="0"/>
              <a:t>değerlendirin. </a:t>
            </a:r>
          </a:p>
          <a:p>
            <a:r>
              <a:rPr lang="tr-TR" dirty="0" smtClean="0"/>
              <a:t>Değerlendirme </a:t>
            </a:r>
            <a:r>
              <a:rPr lang="tr-TR" dirty="0"/>
              <a:t>sonunda </a:t>
            </a:r>
            <a:r>
              <a:rPr lang="tr-TR" dirty="0" smtClean="0"/>
              <a:t>öğrencilerinize </a:t>
            </a:r>
            <a:r>
              <a:rPr lang="tr-TR" dirty="0"/>
              <a:t>geri bildirim </a:t>
            </a:r>
            <a:r>
              <a:rPr lang="tr-TR" dirty="0" smtClean="0"/>
              <a:t>verin.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19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1800" dirty="0"/>
              <a:t>Aşağıdaki tekerlemeyi önce sözleri ile sonra </a:t>
            </a:r>
            <a:r>
              <a:rPr lang="tr-TR" sz="1800" dirty="0" smtClean="0"/>
              <a:t>da ezgisiyle </a:t>
            </a:r>
            <a:r>
              <a:rPr lang="tr-TR" sz="1800" dirty="0"/>
              <a:t>söyleyelim.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03540"/>
              </p:ext>
            </p:extLst>
          </p:nvPr>
        </p:nvGraphicFramePr>
        <p:xfrm>
          <a:off x="1295400" y="2557462"/>
          <a:ext cx="3045372" cy="2918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372">
                  <a:extLst>
                    <a:ext uri="{9D8B030D-6E8A-4147-A177-3AD203B41FA5}">
                      <a16:colId xmlns:a16="http://schemas.microsoft.com/office/drawing/2014/main" val="3216588676"/>
                    </a:ext>
                  </a:extLst>
                </a:gridCol>
              </a:tblGrid>
              <a:tr h="2918427">
                <a:tc>
                  <a:txBody>
                    <a:bodyPr/>
                    <a:lstStyle/>
                    <a:p>
                      <a:r>
                        <a:rPr lang="tr-TR" dirty="0" smtClean="0"/>
                        <a:t>ÇIK ÇIKALIM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ÇAYIRA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Çık çıkalım çayıra,</a:t>
                      </a:r>
                    </a:p>
                    <a:p>
                      <a:r>
                        <a:rPr lang="tr-TR" dirty="0" smtClean="0"/>
                        <a:t>Yem verelim ördeğe. </a:t>
                      </a:r>
                    </a:p>
                    <a:p>
                      <a:r>
                        <a:rPr lang="tr-TR" dirty="0" smtClean="0"/>
                        <a:t>Ördek yemini yemeden, </a:t>
                      </a:r>
                    </a:p>
                    <a:p>
                      <a:r>
                        <a:rPr lang="tr-TR" dirty="0" smtClean="0"/>
                        <a:t>Ciyak </a:t>
                      </a:r>
                      <a:r>
                        <a:rPr lang="tr-TR" dirty="0" err="1" smtClean="0"/>
                        <a:t>miyak</a:t>
                      </a:r>
                      <a:r>
                        <a:rPr lang="tr-TR" dirty="0" smtClean="0"/>
                        <a:t> demeden, </a:t>
                      </a:r>
                    </a:p>
                    <a:p>
                      <a:r>
                        <a:rPr lang="tr-TR" dirty="0" smtClean="0"/>
                        <a:t>Çıktım çıkardım.</a:t>
                      </a:r>
                    </a:p>
                    <a:p>
                      <a:r>
                        <a:rPr lang="tr-TR" dirty="0" smtClean="0"/>
                        <a:t>Kimi çıkardım?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46261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7" y="2557462"/>
            <a:ext cx="4948630" cy="35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89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313</Words>
  <Application>Microsoft Office PowerPoint</Application>
  <PresentationFormat>Geniş ekran</PresentationFormat>
  <Paragraphs>44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Organik</vt:lpstr>
      <vt:lpstr>EZGİ DENEMELERİ YAPALIM</vt:lpstr>
      <vt:lpstr>C. 3. EZGİ DENEMELERİ YAPAR.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Aşağıdaki tekerlemeyi önce sözleri ile sonra da ezgisiyle söyleyelim.</vt:lpstr>
      <vt:lpstr>Aşağıdaki tekerlemenin ritmini bulalım</vt:lpstr>
      <vt:lpstr>Aşağıdaki tekerlemeyi söyleyelim.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EZGİ DENEMELERİ YAPALIM</dc:title>
  <dc:creator>svr</dc:creator>
  <cp:lastModifiedBy>svr</cp:lastModifiedBy>
  <cp:revision>4</cp:revision>
  <dcterms:created xsi:type="dcterms:W3CDTF">2018-03-30T10:56:05Z</dcterms:created>
  <dcterms:modified xsi:type="dcterms:W3CDTF">2018-03-30T11:27:22Z</dcterms:modified>
</cp:coreProperties>
</file>