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52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3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6468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62774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10554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63715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1375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71631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65963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4888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85EA-9438-4490-B284-5E1748F33385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42C5-CF81-4A39-9E32-72818504D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FF000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/>
              <a:t>Ankara Üniversitesi</a:t>
            </a:r>
          </a:p>
          <a:p>
            <a:pPr eaLnBrk="1" hangingPunct="1"/>
            <a:r>
              <a:rPr lang="tr-TR" sz="2800" b="1" dirty="0" smtClean="0"/>
              <a:t>Spor Bilimleri Fakültesi</a:t>
            </a:r>
          </a:p>
          <a:p>
            <a:pPr eaLnBrk="1" hangingPunct="1"/>
            <a:r>
              <a:rPr lang="tr-TR" sz="2800" b="1" dirty="0" smtClean="0"/>
              <a:t>Beden Eğitimi ve Spor </a:t>
            </a:r>
          </a:p>
          <a:p>
            <a:pPr eaLnBrk="1" hangingPunct="1"/>
            <a:r>
              <a:rPr lang="tr-TR" sz="2800" b="1" dirty="0" smtClean="0"/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Yükseklik (İrtifa)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990600"/>
            <a:ext cx="4876800" cy="49514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Yükseğe çıkıldıkça oksijenin </a:t>
            </a:r>
            <a:r>
              <a:rPr lang="tr-TR" sz="2800" b="1" dirty="0" err="1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parsiyal</a:t>
            </a:r>
            <a:r>
              <a:rPr lang="tr-TR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basıncı azalır  ve organizma, KA ile solunumu hızlandırarak bu durumu telafi etmeye çalışır. 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endParaRPr lang="tr-TR" sz="2800" b="1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tr-TR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Egzersiz sırasında KA normalin % 50 sine kadar artabilir.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12" name="Picture 5" descr="02-03-026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011862" y="1828800"/>
            <a:ext cx="2446338" cy="3962400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Yükseklik (İrtifa)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95400"/>
            <a:ext cx="4876800" cy="46466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Yükseklikte çalışanlar, “tükenmişlik” yaşamadan çalışmalarını tamamlayabilmek  için egzersiz şiddetini düşük tutmalıdırlar.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002060"/>
                </a:solidFill>
              </a:rPr>
              <a:t>Organizmanın yeni bir yükseltiye uyum sağlaması 2 ile 5 hafta sürebilir.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12" name="Picture 5" descr="02-03-026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91200" y="1676400"/>
            <a:ext cx="2971800" cy="4343400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Isı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4876800" cy="4875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C00000"/>
                </a:solidFill>
              </a:rPr>
              <a:t>Cilde yakın kısımlarda kan damarları genişledikleri için (</a:t>
            </a:r>
            <a:r>
              <a:rPr lang="tr-TR" sz="2800" b="1" dirty="0" err="1" smtClean="0">
                <a:solidFill>
                  <a:srgbClr val="C00000"/>
                </a:solidFill>
              </a:rPr>
              <a:t>vazodilatasyon</a:t>
            </a:r>
            <a:r>
              <a:rPr lang="tr-TR" sz="2800" b="1" dirty="0" smtClean="0">
                <a:solidFill>
                  <a:srgbClr val="C00000"/>
                </a:solidFill>
              </a:rPr>
              <a:t>), </a:t>
            </a:r>
            <a:r>
              <a:rPr lang="tr-TR" sz="2800" b="1" dirty="0" err="1" smtClean="0">
                <a:solidFill>
                  <a:srgbClr val="C00000"/>
                </a:solidFill>
              </a:rPr>
              <a:t>venöz</a:t>
            </a:r>
            <a:r>
              <a:rPr lang="tr-TR" sz="2800" b="1" dirty="0" smtClean="0">
                <a:solidFill>
                  <a:srgbClr val="C00000"/>
                </a:solidFill>
              </a:rPr>
              <a:t> dönüş ve SV düşer.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FFC000"/>
                </a:solidFill>
              </a:rPr>
              <a:t>Herhangi bir egzersiz şiddetinde, çalışan kasların ihtiyaçlarını karşılamak üzere  kardiyak  </a:t>
            </a:r>
            <a:r>
              <a:rPr lang="tr-TR" sz="2800" b="1" dirty="0" err="1" smtClean="0">
                <a:solidFill>
                  <a:srgbClr val="FFC000"/>
                </a:solidFill>
              </a:rPr>
              <a:t>outputu</a:t>
            </a:r>
            <a:r>
              <a:rPr lang="tr-TR" sz="2800" b="1" dirty="0" smtClean="0">
                <a:solidFill>
                  <a:srgbClr val="FFC000"/>
                </a:solidFill>
              </a:rPr>
              <a:t> ve vücut ısısını  korumak için KA yüksek olacaktır.</a:t>
            </a:r>
            <a:endParaRPr lang="en-US" sz="2800" b="1" dirty="0" smtClean="0">
              <a:solidFill>
                <a:srgbClr val="FFC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28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6019799" y="1827213"/>
            <a:ext cx="2663825" cy="41148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9" name="Picture 5" descr="02-03-03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828800"/>
            <a:ext cx="3051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Isı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4876800" cy="4875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C00000"/>
                </a:solidFill>
              </a:rPr>
              <a:t>Terlemek vücudun temel serinleme mekanizmasıdır (bu yolla ciltten buharlaşma olur).  </a:t>
            </a:r>
            <a:endParaRPr lang="tr-TR" sz="2800" b="1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2800" b="1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Yüksek nem, terin buharlaşmasına imkan vermediği için, egzersiz yapanlar </a:t>
            </a:r>
            <a:r>
              <a:rPr lang="en-US" sz="2800" b="1" i="1" dirty="0" smtClean="0">
                <a:solidFill>
                  <a:srgbClr val="FFC000"/>
                </a:solidFill>
              </a:rPr>
              <a:t>h</a:t>
            </a:r>
            <a:r>
              <a:rPr lang="tr-TR" sz="2800" b="1" i="1" dirty="0" smtClean="0">
                <a:solidFill>
                  <a:srgbClr val="FFC000"/>
                </a:solidFill>
              </a:rPr>
              <a:t>i</a:t>
            </a:r>
            <a:r>
              <a:rPr lang="en-US" sz="2800" b="1" i="1" dirty="0" err="1" smtClean="0">
                <a:solidFill>
                  <a:srgbClr val="FFC000"/>
                </a:solidFill>
              </a:rPr>
              <a:t>pertermia</a:t>
            </a:r>
            <a:r>
              <a:rPr lang="tr-TR" sz="2800" b="1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‘</a:t>
            </a:r>
            <a:r>
              <a:rPr lang="tr-TR" sz="2800" b="1" dirty="0" err="1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yı</a:t>
            </a:r>
            <a:r>
              <a:rPr lang="tr-TR" sz="2800" b="1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 önlemek için dikkatli olmalı ve sıvı tüketmelidirler.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6019799" y="1827213"/>
            <a:ext cx="2663825" cy="41148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9" name="Picture 5" descr="02-03-03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828800"/>
            <a:ext cx="3051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Isı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4876800" cy="4875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solidFill>
                  <a:srgbClr val="00B050"/>
                </a:solidFill>
              </a:rPr>
              <a:t>NATA(2000) </a:t>
            </a:r>
            <a:r>
              <a:rPr lang="tr-TR" sz="2400" b="1" dirty="0" smtClean="0">
                <a:solidFill>
                  <a:srgbClr val="00B050"/>
                </a:solidFill>
              </a:rPr>
              <a:t>(ABD de ulusal kuruluş) sıvı alımı konusunda şu tavsiyelerde bulunmaktadır :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C00000"/>
                </a:solidFill>
              </a:rPr>
              <a:t>Egzersizden </a:t>
            </a:r>
            <a:r>
              <a:rPr lang="en-US" sz="2000" b="1" dirty="0" smtClean="0">
                <a:solidFill>
                  <a:srgbClr val="C00000"/>
                </a:solidFill>
              </a:rPr>
              <a:t>2</a:t>
            </a:r>
            <a:r>
              <a:rPr lang="tr-TR" sz="2000" b="1" dirty="0" smtClean="0">
                <a:solidFill>
                  <a:srgbClr val="C00000"/>
                </a:solidFill>
              </a:rPr>
              <a:t> saat öncesine kadar 500 ml için;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endParaRPr lang="tr-TR" sz="2000" b="1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  <a:buNone/>
            </a:pPr>
            <a:endParaRPr lang="en-US" sz="2000" b="1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E</a:t>
            </a:r>
            <a:r>
              <a:rPr lang="tr-TR" sz="2000" b="1" dirty="0" err="1" smtClean="0">
                <a:solidFill>
                  <a:srgbClr val="FF0000"/>
                </a:solidFill>
              </a:rPr>
              <a:t>gzersiz</a:t>
            </a:r>
            <a:r>
              <a:rPr lang="tr-TR" sz="2000" b="1" dirty="0" smtClean="0">
                <a:solidFill>
                  <a:srgbClr val="FF0000"/>
                </a:solidFill>
              </a:rPr>
              <a:t> süresince her </a:t>
            </a:r>
            <a:r>
              <a:rPr lang="en-US" sz="2000" b="1" dirty="0" smtClean="0">
                <a:solidFill>
                  <a:srgbClr val="FF0000"/>
                </a:solidFill>
              </a:rPr>
              <a:t>10–20 </a:t>
            </a:r>
            <a:r>
              <a:rPr lang="tr-TR" sz="2000" b="1" dirty="0" smtClean="0">
                <a:solidFill>
                  <a:srgbClr val="FF0000"/>
                </a:solidFill>
              </a:rPr>
              <a:t>dakikada 250 ml. İçin;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tr-TR" sz="2000" b="1" dirty="0" smtClean="0"/>
              <a:t> </a:t>
            </a:r>
            <a:endParaRPr lang="en-US" sz="2000" b="1" dirty="0" smtClean="0"/>
          </a:p>
          <a:p>
            <a:pPr lvl="1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FFC000"/>
                </a:solidFill>
              </a:rPr>
              <a:t>Egzersiz bitiminde, kaybedilen her yarım kilo vücut ağırlığı için 500 ml için. </a:t>
            </a:r>
            <a:endParaRPr lang="en-US" sz="2000" b="1" dirty="0" smtClean="0">
              <a:solidFill>
                <a:srgbClr val="FFC00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6019799" y="1827213"/>
            <a:ext cx="2663825" cy="41148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9" name="Picture 5" descr="02-03-03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676400"/>
            <a:ext cx="30511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Soğuk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4876800" cy="4875213"/>
          </a:xfrm>
        </p:spPr>
        <p:txBody>
          <a:bodyPr/>
          <a:lstStyle/>
          <a:p>
            <a:pPr>
              <a:buNone/>
            </a:pPr>
            <a:r>
              <a:rPr lang="tr-T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Soğuk ortamda egzersiz yapmak idrar üretimini artırarak, </a:t>
            </a:r>
            <a:r>
              <a:rPr lang="tr-TR" sz="2800" b="1" dirty="0" err="1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dehidrasyon</a:t>
            </a:r>
            <a:r>
              <a:rPr lang="tr-TR" sz="28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 riskini yükseltir.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>
                <a:solidFill>
                  <a:srgbClr val="0070C0"/>
                </a:solidFill>
              </a:rPr>
              <a:t>Egzersiz süresince ısı üretimi genelde </a:t>
            </a:r>
            <a:r>
              <a:rPr lang="tr-TR" sz="2800" dirty="0" err="1" smtClean="0">
                <a:solidFill>
                  <a:srgbClr val="0070C0"/>
                </a:solidFill>
              </a:rPr>
              <a:t>hipotermia’yı</a:t>
            </a:r>
            <a:r>
              <a:rPr lang="tr-TR" sz="2800" dirty="0" smtClean="0">
                <a:solidFill>
                  <a:srgbClr val="0070C0"/>
                </a:solidFill>
              </a:rPr>
              <a:t> önlemek  için yeterlidir. </a:t>
            </a:r>
            <a:endParaRPr lang="en-US" sz="2800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b="1" dirty="0" smtClean="0">
              <a:solidFill>
                <a:srgbClr val="FFC00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10" name="Picture 5" descr="02-03-03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86400" y="2514600"/>
            <a:ext cx="3352800" cy="2217738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6000" dirty="0" smtClean="0">
                <a:solidFill>
                  <a:srgbClr val="FF0000"/>
                </a:solidFill>
              </a:rPr>
              <a:t>Soğuk</a:t>
            </a:r>
            <a:endParaRPr lang="en-US" sz="600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4876800" cy="4875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solidFill>
                  <a:srgbClr val="7030A0"/>
                </a:solidFill>
              </a:rPr>
              <a:t>Ancak egzersiz bırakıldığında kişinin soğuktan korunması gerekir. 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4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b="1" dirty="0" err="1" smtClean="0">
                <a:solidFill>
                  <a:srgbClr val="0070C0"/>
                </a:solidFill>
              </a:rPr>
              <a:t>Dışarda</a:t>
            </a:r>
            <a:r>
              <a:rPr lang="tr-TR" sz="2000" b="1" dirty="0" smtClean="0">
                <a:solidFill>
                  <a:srgbClr val="0070C0"/>
                </a:solidFill>
              </a:rPr>
              <a:t> soğuk ortamda çalışılırken gerektiğinde çıkarılıp, giyilebilen elbiseler giymek egzersiz yapan kimseye vücut ısısını korumak için seçenekler sunar. 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solidFill>
                  <a:srgbClr val="00B0F0"/>
                </a:solidFill>
              </a:rPr>
              <a:t>Soğukta egzersiz yaparken anahtar durumunda olan, bol sıvı almak ve kat kat giyinmektir. </a:t>
            </a:r>
            <a:endParaRPr lang="en-US" sz="2400" b="1" dirty="0" smtClean="0">
              <a:solidFill>
                <a:srgbClr val="00B0F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10" name="Picture 5" descr="02-03-03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05400" y="2209800"/>
            <a:ext cx="3810000" cy="2819400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1190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471</Words>
  <Application>Microsoft Office PowerPoint</Application>
  <PresentationFormat>Ekran Gösterisi (4:3)</PresentationFormat>
  <Paragraphs>82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Arial Rounded MT Bold</vt:lpstr>
      <vt:lpstr>Calibri</vt:lpstr>
      <vt:lpstr>Ofis Teması</vt:lpstr>
      <vt:lpstr>  BSÖ 201      (2 2) 3 EGZERSİZ FİZYOLOJİSİ </vt:lpstr>
      <vt:lpstr>Yükseklik (İrtifa)</vt:lpstr>
      <vt:lpstr>Yükseklik (İrtifa)</vt:lpstr>
      <vt:lpstr>Isı</vt:lpstr>
      <vt:lpstr>Isı</vt:lpstr>
      <vt:lpstr>Isı</vt:lpstr>
      <vt:lpstr>Soğuk</vt:lpstr>
      <vt:lpstr>Soğuk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45</cp:revision>
  <dcterms:created xsi:type="dcterms:W3CDTF">2013-08-23T13:39:04Z</dcterms:created>
  <dcterms:modified xsi:type="dcterms:W3CDTF">2017-08-14T10:23:33Z</dcterms:modified>
</cp:coreProperties>
</file>