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79" r:id="rId3"/>
    <p:sldId id="280" r:id="rId4"/>
    <p:sldId id="281" r:id="rId5"/>
    <p:sldId id="282" r:id="rId6"/>
    <p:sldId id="283" r:id="rId7"/>
    <p:sldId id="284" r:id="rId8"/>
    <p:sldId id="285" r:id="rId9"/>
    <p:sldId id="286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36" y="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B349E3-9EC4-4509-8034-E49D70A9DD85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F1DC6-C219-4A29-AB9A-E9D1C14F3E7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1523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FA74AB-A885-4849-83FF-50C6A5BC30B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434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473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4474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FB93F9-B3B1-42F7-A6DE-E27853878B7A}" type="slidenum">
              <a:rPr lang="en-US" smtClean="0"/>
              <a:pPr/>
              <a:t>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064687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473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4474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FB93F9-B3B1-42F7-A6DE-E27853878B7A}" type="slidenum">
              <a:rPr lang="en-US" smtClean="0"/>
              <a:pPr/>
              <a:t>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627745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473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4474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FB93F9-B3B1-42F7-A6DE-E27853878B7A}" type="slidenum">
              <a:rPr lang="en-US" smtClean="0"/>
              <a:pPr/>
              <a:t>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10554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473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4474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FB93F9-B3B1-42F7-A6DE-E27853878B7A}" type="slidenum">
              <a:rPr lang="en-US" smtClean="0"/>
              <a:pPr/>
              <a:t>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637157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473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4474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FB93F9-B3B1-42F7-A6DE-E27853878B7A}" type="slidenum">
              <a:rPr lang="en-US" smtClean="0"/>
              <a:pPr/>
              <a:t>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613752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473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4474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FB93F9-B3B1-42F7-A6DE-E27853878B7A}" type="slidenum">
              <a:rPr lang="en-US" smtClean="0"/>
              <a:pPr/>
              <a:t>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716314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473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4474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FB93F9-B3B1-42F7-A6DE-E27853878B7A}" type="slidenum">
              <a:rPr lang="en-US" smtClean="0"/>
              <a:pPr/>
              <a:t>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659637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726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6726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322E36-8946-48D0-A6CA-C53076EB55F6}" type="slidenum">
              <a:rPr lang="en-US" smtClean="0"/>
              <a:pPr/>
              <a:t>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48888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185EA-9438-4490-B284-5E1748F33385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CB42C5-CF81-4A39-9E32-72818504DE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Başlık"/>
          <p:cNvSpPr>
            <a:spLocks noGrp="1"/>
          </p:cNvSpPr>
          <p:nvPr>
            <p:ph type="ctrTitle"/>
          </p:nvPr>
        </p:nvSpPr>
        <p:spPr>
          <a:xfrm>
            <a:off x="571472" y="357166"/>
            <a:ext cx="7772400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b="1" dirty="0" smtClean="0"/>
              <a:t>BSÖ 201      (2 2) 3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i="1" dirty="0" smtClean="0">
                <a:solidFill>
                  <a:srgbClr val="FF0000"/>
                </a:solidFill>
                <a:latin typeface="Arial Rounded MT Bold" pitchFamily="34" charset="0"/>
              </a:rPr>
              <a:t>EGZERSİZ FİZYOLOJİSİ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>
              <a:solidFill>
                <a:srgbClr val="FF0000"/>
              </a:solidFill>
            </a:endParaRPr>
          </a:p>
        </p:txBody>
      </p:sp>
      <p:sp>
        <p:nvSpPr>
          <p:cNvPr id="3075" name="2 Alt Başlık"/>
          <p:cNvSpPr>
            <a:spLocks noGrp="1"/>
          </p:cNvSpPr>
          <p:nvPr>
            <p:ph type="subTitle" idx="1"/>
          </p:nvPr>
        </p:nvSpPr>
        <p:spPr>
          <a:xfrm>
            <a:off x="1371600" y="2286000"/>
            <a:ext cx="6400800" cy="4071958"/>
          </a:xfrm>
        </p:spPr>
        <p:txBody>
          <a:bodyPr>
            <a:normAutofit/>
          </a:bodyPr>
          <a:lstStyle/>
          <a:p>
            <a:pPr eaLnBrk="1" hangingPunct="1"/>
            <a:endParaRPr lang="tr-TR" dirty="0" smtClean="0"/>
          </a:p>
          <a:p>
            <a:pPr eaLnBrk="1" hangingPunct="1"/>
            <a:endParaRPr lang="tr-TR" dirty="0" smtClean="0"/>
          </a:p>
          <a:p>
            <a:pPr eaLnBrk="1" hangingPunct="1"/>
            <a:endParaRPr lang="tr-TR" sz="2800" dirty="0" smtClean="0"/>
          </a:p>
          <a:p>
            <a:pPr eaLnBrk="1" hangingPunct="1"/>
            <a:r>
              <a:rPr lang="tr-TR" sz="2800" b="1" dirty="0" smtClean="0"/>
              <a:t>Ankara Üniversitesi</a:t>
            </a:r>
          </a:p>
          <a:p>
            <a:pPr eaLnBrk="1" hangingPunct="1"/>
            <a:r>
              <a:rPr lang="tr-TR" sz="2800" b="1" dirty="0" smtClean="0"/>
              <a:t>Spor Bilimleri Fakültesi</a:t>
            </a:r>
          </a:p>
          <a:p>
            <a:pPr eaLnBrk="1" hangingPunct="1"/>
            <a:r>
              <a:rPr lang="tr-TR" sz="2800" b="1" dirty="0" smtClean="0"/>
              <a:t>Beden Eğitimi ve Spor </a:t>
            </a:r>
          </a:p>
          <a:p>
            <a:pPr eaLnBrk="1" hangingPunct="1"/>
            <a:r>
              <a:rPr lang="tr-TR" sz="2800" b="1" dirty="0" smtClean="0"/>
              <a:t>Öğretmenliği Bölümü</a:t>
            </a:r>
          </a:p>
          <a:p>
            <a:pPr eaLnBrk="1" hangingPunct="1"/>
            <a:endParaRPr lang="tr-TR" sz="2800" dirty="0" smtClean="0"/>
          </a:p>
        </p:txBody>
      </p:sp>
      <p:pic>
        <p:nvPicPr>
          <p:cNvPr id="3076" name="Picture 4" descr="Ace_24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2057400"/>
            <a:ext cx="274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4" descr="Ace_246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2057400"/>
            <a:ext cx="274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47" descr="02-06-007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16" y="2143116"/>
            <a:ext cx="257175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" name="6 Veri Yer Tutucusu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FE2F5ED8-0D93-4633-8F46-0EBC80947D08}" type="datetime1">
              <a:rPr lang="tr-TR" smtClean="0"/>
              <a:pPr/>
              <a:t>14.8.2017</a:t>
            </a:fld>
            <a:endParaRPr lang="en-US" smtClean="0"/>
          </a:p>
        </p:txBody>
      </p:sp>
      <p:sp>
        <p:nvSpPr>
          <p:cNvPr id="3080" name="7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833E776-EC7B-4B54-A980-7D797993962E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081" name="8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Prof. Dr. Fehmi TUNCEL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167B5-5856-49DB-8B8F-F0D2E45C3992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"/>
            <a:ext cx="7921625" cy="1371600"/>
          </a:xfrm>
        </p:spPr>
        <p:txBody>
          <a:bodyPr/>
          <a:lstStyle/>
          <a:p>
            <a:pPr eaLnBrk="1" hangingPunct="1"/>
            <a:r>
              <a:rPr lang="tr-TR" sz="6000" dirty="0" smtClean="0">
                <a:solidFill>
                  <a:srgbClr val="FF0000"/>
                </a:solidFill>
              </a:rPr>
              <a:t>Yükseklik (İrtifa)</a:t>
            </a:r>
            <a:endParaRPr lang="en-US" sz="6000" dirty="0" smtClean="0"/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990600"/>
            <a:ext cx="4876800" cy="49514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tr-TR" sz="2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Yükseğe çıkıldıkça oksijenin </a:t>
            </a:r>
            <a:r>
              <a:rPr lang="tr-TR" sz="2800" b="1" dirty="0" err="1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parsiyal</a:t>
            </a:r>
            <a:r>
              <a:rPr lang="tr-TR"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basıncı azalır  ve organizma, KA ile solunumu hızlandırarak bu durumu telafi etmeye çalışır. 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endParaRPr lang="tr-TR" sz="2800" b="1" dirty="0" smtClean="0">
              <a:solidFill>
                <a:srgbClr val="0070C0"/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tr-TR" sz="2800" b="1" dirty="0" smtClean="0"/>
          </a:p>
          <a:p>
            <a:pPr eaLnBrk="1" hangingPunct="1">
              <a:lnSpc>
                <a:spcPct val="90000"/>
              </a:lnSpc>
            </a:pPr>
            <a:r>
              <a:rPr lang="tr-TR" sz="2800" b="1" dirty="0" smtClean="0">
                <a:solidFill>
                  <a:srgbClr val="7030A0"/>
                </a:solidFill>
              </a:rPr>
              <a:t>Egzersiz sırasında KA normalin % 50 sine kadar artabilir.</a:t>
            </a:r>
            <a:endParaRPr lang="en-US" sz="2800" b="1" dirty="0" smtClean="0">
              <a:solidFill>
                <a:srgbClr val="7030A0"/>
              </a:solidFill>
            </a:endParaRPr>
          </a:p>
        </p:txBody>
      </p:sp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6C80FD3-ECE0-4D3F-90DE-F77339D98E97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  <p:pic>
        <p:nvPicPr>
          <p:cNvPr id="12" name="Picture 5" descr="02-03-026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011862" y="1828800"/>
            <a:ext cx="2446338" cy="3962400"/>
          </a:xfr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167B5-5856-49DB-8B8F-F0D2E45C3992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"/>
            <a:ext cx="7921625" cy="1371600"/>
          </a:xfrm>
        </p:spPr>
        <p:txBody>
          <a:bodyPr/>
          <a:lstStyle/>
          <a:p>
            <a:pPr eaLnBrk="1" hangingPunct="1"/>
            <a:r>
              <a:rPr lang="tr-TR" sz="6000" dirty="0" smtClean="0">
                <a:solidFill>
                  <a:srgbClr val="FF0000"/>
                </a:solidFill>
              </a:rPr>
              <a:t>Yükseklik (İrtifa)</a:t>
            </a:r>
            <a:endParaRPr lang="en-US" sz="6000" dirty="0" smtClean="0"/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295400"/>
            <a:ext cx="4876800" cy="46466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b="1" dirty="0" smtClean="0">
                <a:solidFill>
                  <a:srgbClr val="7030A0"/>
                </a:solidFill>
              </a:rPr>
              <a:t>Yükseklikte çalışanlar, “tükenmişlik” yaşamadan çalışmalarını tamamlayabilmek  için egzersiz şiddetini düşük tutmalıdırlar. </a:t>
            </a:r>
            <a:endParaRPr lang="en-US" sz="2800" dirty="0" smtClean="0"/>
          </a:p>
          <a:p>
            <a:pPr eaLnBrk="1" hangingPunct="1">
              <a:lnSpc>
                <a:spcPct val="90000"/>
              </a:lnSpc>
            </a:pPr>
            <a:r>
              <a:rPr lang="tr-TR" sz="2800" b="1" dirty="0" smtClean="0">
                <a:solidFill>
                  <a:srgbClr val="002060"/>
                </a:solidFill>
              </a:rPr>
              <a:t>Organizmanın yeni bir yükseltiye uyum sağlaması 2 ile 5 hafta sürebilir. </a:t>
            </a:r>
            <a:endParaRPr lang="en-US" sz="2800" b="1" dirty="0" smtClean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en-US" sz="2400" dirty="0" smtClean="0"/>
          </a:p>
        </p:txBody>
      </p:sp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6C80FD3-ECE0-4D3F-90DE-F77339D98E97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  <p:pic>
        <p:nvPicPr>
          <p:cNvPr id="12" name="Picture 5" descr="02-03-026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791200" y="1676400"/>
            <a:ext cx="2971800" cy="4343400"/>
          </a:xfr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167B5-5856-49DB-8B8F-F0D2E45C3992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"/>
            <a:ext cx="7921625" cy="1371600"/>
          </a:xfrm>
        </p:spPr>
        <p:txBody>
          <a:bodyPr/>
          <a:lstStyle/>
          <a:p>
            <a:pPr eaLnBrk="1" hangingPunct="1"/>
            <a:r>
              <a:rPr lang="tr-TR" sz="6000" dirty="0" smtClean="0">
                <a:solidFill>
                  <a:srgbClr val="FF0000"/>
                </a:solidFill>
              </a:rPr>
              <a:t>Isı</a:t>
            </a:r>
            <a:endParaRPr lang="en-US" sz="6000" dirty="0" smtClean="0"/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066800"/>
            <a:ext cx="4876800" cy="48752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b="1" dirty="0" smtClean="0">
                <a:solidFill>
                  <a:srgbClr val="C00000"/>
                </a:solidFill>
              </a:rPr>
              <a:t>Cilde yakın kısımlarda kan damarları genişledikleri için (</a:t>
            </a:r>
            <a:r>
              <a:rPr lang="tr-TR" sz="2800" b="1" dirty="0" err="1" smtClean="0">
                <a:solidFill>
                  <a:srgbClr val="C00000"/>
                </a:solidFill>
              </a:rPr>
              <a:t>vazodilatasyon</a:t>
            </a:r>
            <a:r>
              <a:rPr lang="tr-TR" sz="2800" b="1" dirty="0" smtClean="0">
                <a:solidFill>
                  <a:srgbClr val="C00000"/>
                </a:solidFill>
              </a:rPr>
              <a:t>), </a:t>
            </a:r>
            <a:r>
              <a:rPr lang="tr-TR" sz="2800" b="1" dirty="0" err="1" smtClean="0">
                <a:solidFill>
                  <a:srgbClr val="C00000"/>
                </a:solidFill>
              </a:rPr>
              <a:t>venöz</a:t>
            </a:r>
            <a:r>
              <a:rPr lang="tr-TR" sz="2800" b="1" dirty="0" smtClean="0">
                <a:solidFill>
                  <a:srgbClr val="C00000"/>
                </a:solidFill>
              </a:rPr>
              <a:t> dönüş ve SV düşer.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b="1" dirty="0" smtClean="0">
                <a:solidFill>
                  <a:srgbClr val="FFC000"/>
                </a:solidFill>
              </a:rPr>
              <a:t>Herhangi bir egzersiz şiddetinde, çalışan kasların ihtiyaçlarını karşılamak üzere  kardiyak  </a:t>
            </a:r>
            <a:r>
              <a:rPr lang="tr-TR" sz="2800" b="1" dirty="0" err="1" smtClean="0">
                <a:solidFill>
                  <a:srgbClr val="FFC000"/>
                </a:solidFill>
              </a:rPr>
              <a:t>outputu</a:t>
            </a:r>
            <a:r>
              <a:rPr lang="tr-TR" sz="2800" b="1" dirty="0" smtClean="0">
                <a:solidFill>
                  <a:srgbClr val="FFC000"/>
                </a:solidFill>
              </a:rPr>
              <a:t> ve vücut ısısını  korumak için KA yüksek olacaktır.</a:t>
            </a:r>
            <a:endParaRPr lang="en-US" sz="2800" b="1" dirty="0" smtClean="0">
              <a:solidFill>
                <a:srgbClr val="FFC00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tr-TR" sz="2800" b="1" dirty="0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2800" b="1" dirty="0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en-US" sz="2400" dirty="0" smtClean="0"/>
          </a:p>
        </p:txBody>
      </p:sp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6C80FD3-ECE0-4D3F-90DE-F77339D98E97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half" idx="2"/>
          </p:nvPr>
        </p:nvSpPr>
        <p:spPr>
          <a:xfrm>
            <a:off x="6019799" y="1827213"/>
            <a:ext cx="2663825" cy="4114800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9" name="Picture 5" descr="02-03-033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1828800"/>
            <a:ext cx="3051175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167B5-5856-49DB-8B8F-F0D2E45C3992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"/>
            <a:ext cx="7921625" cy="1371600"/>
          </a:xfrm>
        </p:spPr>
        <p:txBody>
          <a:bodyPr/>
          <a:lstStyle/>
          <a:p>
            <a:pPr eaLnBrk="1" hangingPunct="1"/>
            <a:r>
              <a:rPr lang="tr-TR" sz="6000" dirty="0" smtClean="0">
                <a:solidFill>
                  <a:srgbClr val="FF0000"/>
                </a:solidFill>
              </a:rPr>
              <a:t>Isı</a:t>
            </a:r>
            <a:endParaRPr lang="en-US" sz="6000" dirty="0" smtClean="0"/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371600"/>
            <a:ext cx="4876800" cy="48752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800" b="1" dirty="0" smtClean="0">
                <a:solidFill>
                  <a:srgbClr val="C00000"/>
                </a:solidFill>
              </a:rPr>
              <a:t>Terlemek vücudun temel serinleme mekanizmasıdır (bu yolla ciltten buharlaşma olur).  </a:t>
            </a:r>
            <a:endParaRPr lang="tr-TR" sz="2800" b="1" dirty="0" smtClean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tr-TR" sz="2800" b="1" dirty="0" smtClean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Yüksek nem, terin buharlaşmasına imkan vermediği için, egzersiz yapanlar </a:t>
            </a:r>
            <a:r>
              <a:rPr lang="en-US" sz="2800" b="1" i="1" dirty="0" smtClean="0">
                <a:solidFill>
                  <a:srgbClr val="FFC000"/>
                </a:solidFill>
              </a:rPr>
              <a:t>h</a:t>
            </a:r>
            <a:r>
              <a:rPr lang="tr-TR" sz="2800" b="1" i="1" dirty="0" smtClean="0">
                <a:solidFill>
                  <a:srgbClr val="FFC000"/>
                </a:solidFill>
              </a:rPr>
              <a:t>i</a:t>
            </a:r>
            <a:r>
              <a:rPr lang="en-US" sz="2800" b="1" i="1" dirty="0" err="1" smtClean="0">
                <a:solidFill>
                  <a:srgbClr val="FFC000"/>
                </a:solidFill>
              </a:rPr>
              <a:t>pertermia</a:t>
            </a:r>
            <a:r>
              <a:rPr lang="tr-TR" sz="2800" b="1" dirty="0" smtClean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‘</a:t>
            </a:r>
            <a:r>
              <a:rPr lang="tr-TR" sz="2800" b="1" dirty="0" err="1" smtClean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yı</a:t>
            </a:r>
            <a:r>
              <a:rPr lang="tr-TR" sz="2800" b="1" dirty="0" smtClean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 önlemek için dikkatli olmalı ve sıvı tüketmelidirler.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6C80FD3-ECE0-4D3F-90DE-F77339D98E97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half" idx="2"/>
          </p:nvPr>
        </p:nvSpPr>
        <p:spPr>
          <a:xfrm>
            <a:off x="6019799" y="1827213"/>
            <a:ext cx="2663825" cy="4114800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9" name="Picture 5" descr="02-03-033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1828800"/>
            <a:ext cx="3051175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167B5-5856-49DB-8B8F-F0D2E45C3992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"/>
            <a:ext cx="7921625" cy="1371600"/>
          </a:xfrm>
        </p:spPr>
        <p:txBody>
          <a:bodyPr/>
          <a:lstStyle/>
          <a:p>
            <a:pPr eaLnBrk="1" hangingPunct="1"/>
            <a:r>
              <a:rPr lang="tr-TR" sz="6000" dirty="0" smtClean="0">
                <a:solidFill>
                  <a:srgbClr val="FF0000"/>
                </a:solidFill>
              </a:rPr>
              <a:t>Isı</a:t>
            </a:r>
            <a:endParaRPr lang="en-US" sz="6000" dirty="0" smtClean="0"/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371600"/>
            <a:ext cx="4876800" cy="48752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b="1" dirty="0" smtClean="0">
                <a:solidFill>
                  <a:srgbClr val="00B050"/>
                </a:solidFill>
              </a:rPr>
              <a:t>NATA(2000) </a:t>
            </a:r>
            <a:r>
              <a:rPr lang="tr-TR" sz="2400" b="1" dirty="0" smtClean="0">
                <a:solidFill>
                  <a:srgbClr val="00B050"/>
                </a:solidFill>
              </a:rPr>
              <a:t>(ABD de ulusal kuruluş) sıvı alımı konusunda şu tavsiyelerde bulunmaktadır :</a:t>
            </a:r>
            <a:endParaRPr lang="en-US" sz="2400" b="1" dirty="0" smtClean="0">
              <a:solidFill>
                <a:srgbClr val="00B05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sz="2000" b="1" dirty="0" smtClean="0">
                <a:solidFill>
                  <a:srgbClr val="C00000"/>
                </a:solidFill>
              </a:rPr>
              <a:t>Egzersizden </a:t>
            </a:r>
            <a:r>
              <a:rPr lang="en-US" sz="2000" b="1" dirty="0" smtClean="0">
                <a:solidFill>
                  <a:srgbClr val="C00000"/>
                </a:solidFill>
              </a:rPr>
              <a:t>2</a:t>
            </a:r>
            <a:r>
              <a:rPr lang="tr-TR" sz="2000" b="1" dirty="0" smtClean="0">
                <a:solidFill>
                  <a:srgbClr val="C00000"/>
                </a:solidFill>
              </a:rPr>
              <a:t> saat öncesine kadar 500 ml için;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endParaRPr lang="tr-TR" sz="2000" b="1" dirty="0" smtClean="0">
              <a:solidFill>
                <a:srgbClr val="C00000"/>
              </a:solidFill>
            </a:endParaRPr>
          </a:p>
          <a:p>
            <a:pPr lvl="1" eaLnBrk="1" hangingPunct="1">
              <a:lnSpc>
                <a:spcPct val="80000"/>
              </a:lnSpc>
              <a:buNone/>
            </a:pPr>
            <a:endParaRPr lang="en-US" sz="2000" b="1" dirty="0" smtClean="0"/>
          </a:p>
          <a:p>
            <a:pPr lvl="1" eaLnBrk="1" hangingPunct="1">
              <a:lnSpc>
                <a:spcPct val="80000"/>
              </a:lnSpc>
            </a:pPr>
            <a:r>
              <a:rPr lang="en-US" sz="2000" b="1" dirty="0" smtClean="0">
                <a:solidFill>
                  <a:srgbClr val="FF0000"/>
                </a:solidFill>
              </a:rPr>
              <a:t>E</a:t>
            </a:r>
            <a:r>
              <a:rPr lang="tr-TR" sz="2000" b="1" dirty="0" err="1" smtClean="0">
                <a:solidFill>
                  <a:srgbClr val="FF0000"/>
                </a:solidFill>
              </a:rPr>
              <a:t>gzersiz</a:t>
            </a:r>
            <a:r>
              <a:rPr lang="tr-TR" sz="2000" b="1" dirty="0" smtClean="0">
                <a:solidFill>
                  <a:srgbClr val="FF0000"/>
                </a:solidFill>
              </a:rPr>
              <a:t> süresince her </a:t>
            </a:r>
            <a:r>
              <a:rPr lang="en-US" sz="2000" b="1" dirty="0" smtClean="0">
                <a:solidFill>
                  <a:srgbClr val="FF0000"/>
                </a:solidFill>
              </a:rPr>
              <a:t>10–20 </a:t>
            </a:r>
            <a:r>
              <a:rPr lang="tr-TR" sz="2000" b="1" dirty="0" smtClean="0">
                <a:solidFill>
                  <a:srgbClr val="FF0000"/>
                </a:solidFill>
              </a:rPr>
              <a:t>dakikada 250 ml. İçin;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tr-TR" sz="2000" b="1" dirty="0" smtClean="0"/>
              <a:t> </a:t>
            </a:r>
            <a:endParaRPr lang="en-US" sz="2000" b="1" dirty="0" smtClean="0"/>
          </a:p>
          <a:p>
            <a:pPr lvl="1" eaLnBrk="1" hangingPunct="1">
              <a:lnSpc>
                <a:spcPct val="80000"/>
              </a:lnSpc>
            </a:pPr>
            <a:r>
              <a:rPr lang="tr-TR" sz="2000" b="1" dirty="0" smtClean="0">
                <a:solidFill>
                  <a:srgbClr val="FFC000"/>
                </a:solidFill>
              </a:rPr>
              <a:t>Egzersiz bitiminde, kaybedilen her yarım kilo vücut ağırlığı için 500 ml için. </a:t>
            </a:r>
            <a:endParaRPr lang="en-US" sz="2000" b="1" dirty="0" smtClean="0">
              <a:solidFill>
                <a:srgbClr val="FFC000"/>
              </a:solidFill>
            </a:endParaRPr>
          </a:p>
        </p:txBody>
      </p:sp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6C80FD3-ECE0-4D3F-90DE-F77339D98E97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half" idx="2"/>
          </p:nvPr>
        </p:nvSpPr>
        <p:spPr>
          <a:xfrm>
            <a:off x="6019799" y="1827213"/>
            <a:ext cx="2663825" cy="4114800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9" name="Picture 5" descr="02-03-033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1676400"/>
            <a:ext cx="3051175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167B5-5856-49DB-8B8F-F0D2E45C3992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"/>
            <a:ext cx="7921625" cy="1371600"/>
          </a:xfrm>
        </p:spPr>
        <p:txBody>
          <a:bodyPr/>
          <a:lstStyle/>
          <a:p>
            <a:pPr eaLnBrk="1" hangingPunct="1"/>
            <a:r>
              <a:rPr lang="tr-TR" sz="6000" dirty="0" smtClean="0">
                <a:solidFill>
                  <a:srgbClr val="FF0000"/>
                </a:solidFill>
              </a:rPr>
              <a:t>Soğuk</a:t>
            </a:r>
            <a:endParaRPr lang="en-US" sz="6000" dirty="0" smtClean="0"/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371600"/>
            <a:ext cx="4876800" cy="4875213"/>
          </a:xfrm>
        </p:spPr>
        <p:txBody>
          <a:bodyPr/>
          <a:lstStyle/>
          <a:p>
            <a:pPr>
              <a:buNone/>
            </a:pPr>
            <a:r>
              <a:rPr lang="tr-TR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tr-TR" sz="2800" b="1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Soğuk ortamda egzersiz yapmak idrar üretimini artırarak, </a:t>
            </a:r>
            <a:r>
              <a:rPr lang="tr-TR" sz="2800" b="1" dirty="0" err="1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dehidrasyon</a:t>
            </a:r>
            <a:r>
              <a:rPr lang="tr-TR" sz="2800" b="1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  riskini yükseltir.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dirty="0" smtClean="0">
                <a:solidFill>
                  <a:srgbClr val="0070C0"/>
                </a:solidFill>
              </a:rPr>
              <a:t>Egzersiz süresince ısı üretimi genelde </a:t>
            </a:r>
            <a:r>
              <a:rPr lang="tr-TR" sz="2800" dirty="0" err="1" smtClean="0">
                <a:solidFill>
                  <a:srgbClr val="0070C0"/>
                </a:solidFill>
              </a:rPr>
              <a:t>hipotermia’yı</a:t>
            </a:r>
            <a:r>
              <a:rPr lang="tr-TR" sz="2800" dirty="0" smtClean="0">
                <a:solidFill>
                  <a:srgbClr val="0070C0"/>
                </a:solidFill>
              </a:rPr>
              <a:t> önlemek  için yeterlidir. </a:t>
            </a:r>
            <a:endParaRPr lang="en-US" sz="2800" dirty="0" smtClean="0">
              <a:solidFill>
                <a:srgbClr val="0070C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sz="2000" b="1" dirty="0" smtClean="0">
              <a:solidFill>
                <a:srgbClr val="FFC000"/>
              </a:solidFill>
            </a:endParaRPr>
          </a:p>
        </p:txBody>
      </p:sp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6C80FD3-ECE0-4D3F-90DE-F77339D98E97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  <p:pic>
        <p:nvPicPr>
          <p:cNvPr id="10" name="Picture 5" descr="02-03-030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486400" y="2514600"/>
            <a:ext cx="3352800" cy="2217738"/>
          </a:xfr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167B5-5856-49DB-8B8F-F0D2E45C3992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"/>
            <a:ext cx="7921625" cy="1371600"/>
          </a:xfrm>
        </p:spPr>
        <p:txBody>
          <a:bodyPr/>
          <a:lstStyle/>
          <a:p>
            <a:pPr eaLnBrk="1" hangingPunct="1"/>
            <a:r>
              <a:rPr lang="tr-TR" sz="6000" dirty="0" smtClean="0">
                <a:solidFill>
                  <a:srgbClr val="FF0000"/>
                </a:solidFill>
              </a:rPr>
              <a:t>Soğuk</a:t>
            </a:r>
            <a:endParaRPr lang="en-US" sz="6000" dirty="0" smtClean="0"/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371600"/>
            <a:ext cx="4876800" cy="48752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400" b="1" dirty="0" smtClean="0">
                <a:solidFill>
                  <a:srgbClr val="7030A0"/>
                </a:solidFill>
              </a:rPr>
              <a:t>Ancak egzersiz bırakıldığında kişinin soğuktan korunması gerekir. </a:t>
            </a:r>
          </a:p>
          <a:p>
            <a:pPr eaLnBrk="1" hangingPunct="1">
              <a:lnSpc>
                <a:spcPct val="80000"/>
              </a:lnSpc>
              <a:buNone/>
            </a:pPr>
            <a:endParaRPr lang="en-US" sz="2400" b="1" dirty="0" smtClean="0">
              <a:solidFill>
                <a:srgbClr val="7030A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sz="2000" b="1" dirty="0" err="1" smtClean="0">
                <a:solidFill>
                  <a:srgbClr val="0070C0"/>
                </a:solidFill>
              </a:rPr>
              <a:t>Dışarda</a:t>
            </a:r>
            <a:r>
              <a:rPr lang="tr-TR" sz="2000" b="1" dirty="0" smtClean="0">
                <a:solidFill>
                  <a:srgbClr val="0070C0"/>
                </a:solidFill>
              </a:rPr>
              <a:t> soğuk ortamda çalışılırken gerektiğinde çıkarılıp, giyilebilen elbiseler giymek egzersiz yapan kimseye vücut ısısını korumak için seçenekler sunar. </a:t>
            </a:r>
          </a:p>
          <a:p>
            <a:pPr lvl="1" eaLnBrk="1" hangingPunct="1">
              <a:lnSpc>
                <a:spcPct val="80000"/>
              </a:lnSpc>
              <a:buNone/>
            </a:pPr>
            <a:endParaRPr lang="en-US" sz="2000" b="1" dirty="0" smtClean="0">
              <a:solidFill>
                <a:srgbClr val="0070C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tr-TR" sz="2400" b="1" dirty="0" smtClean="0">
                <a:solidFill>
                  <a:srgbClr val="00B0F0"/>
                </a:solidFill>
              </a:rPr>
              <a:t>Soğukta egzersiz yaparken anahtar durumunda olan, bol sıvı almak ve kat kat giyinmektir. </a:t>
            </a:r>
            <a:endParaRPr lang="en-US" sz="2400" b="1" dirty="0" smtClean="0">
              <a:solidFill>
                <a:srgbClr val="00B0F0"/>
              </a:solidFill>
            </a:endParaRPr>
          </a:p>
        </p:txBody>
      </p:sp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6C80FD3-ECE0-4D3F-90DE-F77339D98E97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  <p:pic>
        <p:nvPicPr>
          <p:cNvPr id="10" name="Picture 5" descr="02-03-030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105400" y="2209800"/>
            <a:ext cx="3810000" cy="2819400"/>
          </a:xfr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Başlık"/>
          <p:cNvSpPr>
            <a:spLocks noGrp="1"/>
          </p:cNvSpPr>
          <p:nvPr>
            <p:ph type="title"/>
          </p:nvPr>
        </p:nvSpPr>
        <p:spPr>
          <a:xfrm>
            <a:off x="357158" y="274638"/>
            <a:ext cx="8429684" cy="1210146"/>
          </a:xfrm>
        </p:spPr>
        <p:txBody>
          <a:bodyPr>
            <a:noAutofit/>
          </a:bodyPr>
          <a:lstStyle/>
          <a:p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>Kaynaklar</a:t>
            </a:r>
            <a:r>
              <a:rPr lang="tr-TR" sz="4000" dirty="0"/>
              <a:t/>
            </a:r>
            <a:br>
              <a:rPr lang="tr-TR" sz="4000" dirty="0"/>
            </a:br>
            <a:endParaRPr lang="tr-TR" sz="4000" b="1" dirty="0" smtClean="0"/>
          </a:p>
        </p:txBody>
      </p:sp>
      <p:sp>
        <p:nvSpPr>
          <p:cNvPr id="12291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tr-TR" dirty="0" err="1" smtClean="0"/>
              <a:t>Scott</a:t>
            </a:r>
            <a:r>
              <a:rPr lang="tr-TR" dirty="0" smtClean="0"/>
              <a:t> </a:t>
            </a:r>
            <a:r>
              <a:rPr lang="tr-TR" dirty="0"/>
              <a:t>K. Powers </a:t>
            </a:r>
            <a:r>
              <a:rPr lang="tr-TR" dirty="0" err="1"/>
              <a:t>and</a:t>
            </a:r>
            <a:r>
              <a:rPr lang="tr-TR" dirty="0"/>
              <a:t> Edward T. </a:t>
            </a:r>
            <a:r>
              <a:rPr lang="tr-TR" dirty="0" err="1"/>
              <a:t>Howley</a:t>
            </a:r>
            <a:r>
              <a:rPr lang="tr-TR" dirty="0"/>
              <a:t> (1990). </a:t>
            </a:r>
            <a:r>
              <a:rPr lang="tr-TR" dirty="0" err="1"/>
              <a:t>Exercise</a:t>
            </a:r>
            <a:r>
              <a:rPr lang="tr-TR" dirty="0"/>
              <a:t> </a:t>
            </a:r>
            <a:r>
              <a:rPr lang="tr-TR" dirty="0" err="1"/>
              <a:t>Physiology</a:t>
            </a:r>
            <a:r>
              <a:rPr lang="tr-TR" dirty="0"/>
              <a:t> – </a:t>
            </a:r>
            <a:r>
              <a:rPr lang="tr-TR" dirty="0" err="1"/>
              <a:t>Theory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Application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Fitness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Performance</a:t>
            </a:r>
            <a:r>
              <a:rPr lang="tr-TR" dirty="0"/>
              <a:t>. </a:t>
            </a:r>
            <a:r>
              <a:rPr lang="tr-TR" dirty="0" err="1"/>
              <a:t>Wm</a:t>
            </a:r>
            <a:r>
              <a:rPr lang="tr-TR" dirty="0"/>
              <a:t>. C. Brown </a:t>
            </a:r>
            <a:r>
              <a:rPr lang="tr-TR" dirty="0" err="1"/>
              <a:t>Publishers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Edward L. </a:t>
            </a:r>
            <a:r>
              <a:rPr lang="tr-TR" dirty="0" err="1"/>
              <a:t>Fox</a:t>
            </a:r>
            <a:r>
              <a:rPr lang="tr-TR" dirty="0"/>
              <a:t>, Richard W. </a:t>
            </a:r>
            <a:r>
              <a:rPr lang="tr-TR" dirty="0" err="1"/>
              <a:t>Bowers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Merle</a:t>
            </a:r>
            <a:r>
              <a:rPr lang="tr-TR" dirty="0"/>
              <a:t> L. </a:t>
            </a:r>
            <a:r>
              <a:rPr lang="tr-TR" dirty="0" err="1"/>
              <a:t>Foss</a:t>
            </a:r>
            <a:r>
              <a:rPr lang="tr-TR" dirty="0"/>
              <a:t> (1989).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Physiological</a:t>
            </a:r>
            <a:r>
              <a:rPr lang="tr-TR" dirty="0"/>
              <a:t> </a:t>
            </a:r>
            <a:r>
              <a:rPr lang="tr-TR" dirty="0" err="1"/>
              <a:t>Basis</a:t>
            </a:r>
            <a:r>
              <a:rPr lang="tr-TR" dirty="0"/>
              <a:t> of </a:t>
            </a:r>
            <a:r>
              <a:rPr lang="tr-TR" dirty="0" err="1"/>
              <a:t>Physical</a:t>
            </a:r>
            <a:r>
              <a:rPr lang="tr-TR" dirty="0"/>
              <a:t> </a:t>
            </a:r>
            <a:r>
              <a:rPr lang="tr-TR" dirty="0" err="1"/>
              <a:t>Education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Athletics</a:t>
            </a:r>
            <a:r>
              <a:rPr lang="tr-TR" dirty="0"/>
              <a:t>. Em. C. Brown </a:t>
            </a:r>
            <a:r>
              <a:rPr lang="tr-TR" dirty="0" err="1"/>
              <a:t>Publishers</a:t>
            </a:r>
            <a:r>
              <a:rPr lang="tr-TR" dirty="0"/>
              <a:t>, </a:t>
            </a:r>
            <a:r>
              <a:rPr lang="tr-TR" dirty="0" err="1"/>
              <a:t>Dubuque</a:t>
            </a:r>
            <a:r>
              <a:rPr lang="tr-TR" dirty="0"/>
              <a:t>, Iowa.</a:t>
            </a:r>
          </a:p>
          <a:p>
            <a:pPr lvl="0"/>
            <a:r>
              <a:rPr lang="tr-TR" dirty="0"/>
              <a:t>Michael L. </a:t>
            </a:r>
            <a:r>
              <a:rPr lang="tr-TR" dirty="0" err="1"/>
              <a:t>Pollock</a:t>
            </a:r>
            <a:r>
              <a:rPr lang="tr-TR" dirty="0"/>
              <a:t>, </a:t>
            </a:r>
            <a:r>
              <a:rPr lang="tr-TR" dirty="0" err="1"/>
              <a:t>Jack</a:t>
            </a:r>
            <a:r>
              <a:rPr lang="tr-TR" dirty="0"/>
              <a:t> H. </a:t>
            </a:r>
            <a:r>
              <a:rPr lang="tr-TR" dirty="0" err="1"/>
              <a:t>Wilmore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Samuel</a:t>
            </a:r>
            <a:r>
              <a:rPr lang="tr-TR" dirty="0"/>
              <a:t> M. </a:t>
            </a:r>
            <a:r>
              <a:rPr lang="tr-TR" dirty="0" err="1"/>
              <a:t>Fox</a:t>
            </a:r>
            <a:r>
              <a:rPr lang="tr-TR" dirty="0"/>
              <a:t> III (1978). </a:t>
            </a:r>
            <a:r>
              <a:rPr lang="tr-TR" dirty="0" err="1"/>
              <a:t>Health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Fitness</a:t>
            </a:r>
            <a:r>
              <a:rPr lang="tr-TR" dirty="0"/>
              <a:t> Through </a:t>
            </a:r>
            <a:r>
              <a:rPr lang="tr-TR" dirty="0" err="1"/>
              <a:t>Physical</a:t>
            </a:r>
            <a:r>
              <a:rPr lang="tr-TR" dirty="0"/>
              <a:t> Activity. John </a:t>
            </a:r>
            <a:r>
              <a:rPr lang="tr-TR" dirty="0" err="1"/>
              <a:t>Wiley</a:t>
            </a:r>
            <a:r>
              <a:rPr lang="tr-TR" dirty="0"/>
              <a:t> &amp; </a:t>
            </a:r>
            <a:r>
              <a:rPr lang="tr-TR" dirty="0" err="1"/>
              <a:t>Sons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William D. </a:t>
            </a:r>
            <a:r>
              <a:rPr lang="tr-TR" dirty="0" err="1"/>
              <a:t>McArdle</a:t>
            </a:r>
            <a:r>
              <a:rPr lang="tr-TR" dirty="0"/>
              <a:t>, Frank I. </a:t>
            </a:r>
            <a:r>
              <a:rPr lang="tr-TR" dirty="0" err="1"/>
              <a:t>Katch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Victor L. </a:t>
            </a:r>
            <a:r>
              <a:rPr lang="tr-TR" dirty="0" err="1"/>
              <a:t>Katch</a:t>
            </a:r>
            <a:r>
              <a:rPr lang="tr-TR" dirty="0"/>
              <a:t> (1981). </a:t>
            </a:r>
            <a:r>
              <a:rPr lang="tr-TR" dirty="0" err="1"/>
              <a:t>Exercise</a:t>
            </a:r>
            <a:r>
              <a:rPr lang="tr-TR" dirty="0"/>
              <a:t> </a:t>
            </a:r>
            <a:r>
              <a:rPr lang="tr-TR" dirty="0" err="1"/>
              <a:t>Physiology-Energy</a:t>
            </a:r>
            <a:r>
              <a:rPr lang="tr-TR" dirty="0"/>
              <a:t>, </a:t>
            </a:r>
            <a:r>
              <a:rPr lang="tr-TR" dirty="0" err="1"/>
              <a:t>Nutrition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Human </a:t>
            </a:r>
            <a:r>
              <a:rPr lang="tr-TR" dirty="0" err="1"/>
              <a:t>Performance</a:t>
            </a:r>
            <a:r>
              <a:rPr lang="tr-TR" dirty="0"/>
              <a:t>. </a:t>
            </a:r>
            <a:r>
              <a:rPr lang="tr-TR" dirty="0" err="1"/>
              <a:t>Lea</a:t>
            </a:r>
            <a:r>
              <a:rPr lang="tr-TR" dirty="0"/>
              <a:t> &amp; </a:t>
            </a:r>
            <a:r>
              <a:rPr lang="tr-TR" dirty="0" err="1"/>
              <a:t>Febiger</a:t>
            </a:r>
            <a:r>
              <a:rPr lang="tr-TR" dirty="0"/>
              <a:t>, </a:t>
            </a:r>
            <a:r>
              <a:rPr lang="tr-TR" dirty="0" err="1"/>
              <a:t>Philadelphia</a:t>
            </a:r>
            <a:r>
              <a:rPr lang="tr-TR" dirty="0"/>
              <a:t>.</a:t>
            </a:r>
          </a:p>
          <a:p>
            <a:pPr lvl="0"/>
            <a:r>
              <a:rPr lang="tr-TR" dirty="0" err="1"/>
              <a:t>Brian</a:t>
            </a:r>
            <a:r>
              <a:rPr lang="tr-TR" dirty="0"/>
              <a:t> J. </a:t>
            </a:r>
            <a:r>
              <a:rPr lang="tr-TR" dirty="0" err="1"/>
              <a:t>Sharkey</a:t>
            </a:r>
            <a:r>
              <a:rPr lang="tr-TR" dirty="0"/>
              <a:t> (1990). </a:t>
            </a:r>
            <a:r>
              <a:rPr lang="tr-TR" dirty="0" err="1"/>
              <a:t>Physiology</a:t>
            </a:r>
            <a:r>
              <a:rPr lang="tr-TR" dirty="0"/>
              <a:t> of </a:t>
            </a:r>
            <a:r>
              <a:rPr lang="tr-TR" dirty="0" err="1"/>
              <a:t>Fitness</a:t>
            </a:r>
            <a:r>
              <a:rPr lang="tr-TR" dirty="0"/>
              <a:t>. Human </a:t>
            </a:r>
            <a:r>
              <a:rPr lang="tr-TR" dirty="0" err="1"/>
              <a:t>Kinetics</a:t>
            </a:r>
            <a:r>
              <a:rPr lang="tr-TR" dirty="0"/>
              <a:t> </a:t>
            </a:r>
            <a:r>
              <a:rPr lang="tr-TR" dirty="0" err="1"/>
              <a:t>Publishers</a:t>
            </a:r>
            <a:r>
              <a:rPr lang="tr-TR" dirty="0"/>
              <a:t>, </a:t>
            </a:r>
            <a:r>
              <a:rPr lang="tr-TR" dirty="0" err="1"/>
              <a:t>Inc</a:t>
            </a:r>
            <a:r>
              <a:rPr lang="tr-TR" dirty="0"/>
              <a:t>. </a:t>
            </a:r>
          </a:p>
          <a:p>
            <a:pPr algn="ctr">
              <a:buFontTx/>
              <a:buNone/>
            </a:pPr>
            <a:endParaRPr lang="tr-TR" dirty="0" smtClean="0"/>
          </a:p>
        </p:txBody>
      </p:sp>
      <p:sp>
        <p:nvSpPr>
          <p:cNvPr id="12292" name="3 Veri Yer Tutucusu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372AD668-A978-45EE-8C3E-3109D6214362}" type="datetime1">
              <a:rPr lang="tr-TR" smtClean="0"/>
              <a:pPr/>
              <a:t>14.8.2017</a:t>
            </a:fld>
            <a:endParaRPr lang="en-US" smtClean="0"/>
          </a:p>
        </p:txBody>
      </p:sp>
      <p:sp>
        <p:nvSpPr>
          <p:cNvPr id="12293" name="4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Prof. Dr. Fehmi TUNCEL</a:t>
            </a:r>
          </a:p>
        </p:txBody>
      </p:sp>
      <p:sp>
        <p:nvSpPr>
          <p:cNvPr id="1229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F4CED23-30DB-4A93-B33C-37A2C97F6A0A}" type="slidenum">
              <a:rPr lang="en-US" smtClean="0"/>
              <a:pPr/>
              <a:t>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811907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471</Words>
  <Application>Microsoft Office PowerPoint</Application>
  <PresentationFormat>Ekran Gösterisi (4:3)</PresentationFormat>
  <Paragraphs>82</Paragraphs>
  <Slides>9</Slides>
  <Notes>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Arial Rounded MT Bold</vt:lpstr>
      <vt:lpstr>Calibri</vt:lpstr>
      <vt:lpstr>Ofis Teması</vt:lpstr>
      <vt:lpstr>  BSÖ 201      (2 2) 3 EGZERSİZ FİZYOLOJİSİ </vt:lpstr>
      <vt:lpstr>Yükseklik (İrtifa)</vt:lpstr>
      <vt:lpstr>Yükseklik (İrtifa)</vt:lpstr>
      <vt:lpstr>Isı</vt:lpstr>
      <vt:lpstr>Isı</vt:lpstr>
      <vt:lpstr>Isı</vt:lpstr>
      <vt:lpstr>Soğuk</vt:lpstr>
      <vt:lpstr>Soğuk</vt:lpstr>
      <vt:lpstr> Kaynaklar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BSÖ 201      (2 2) 3 EGZERSİZ FİZYOLOJİSİ </dc:title>
  <dc:creator>Adsız</dc:creator>
  <cp:lastModifiedBy>TUNCEL</cp:lastModifiedBy>
  <cp:revision>45</cp:revision>
  <dcterms:created xsi:type="dcterms:W3CDTF">2013-08-23T13:39:04Z</dcterms:created>
  <dcterms:modified xsi:type="dcterms:W3CDTF">2017-08-14T10:23:33Z</dcterms:modified>
</cp:coreProperties>
</file>