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7" r:id="rId2"/>
    <p:sldId id="258" r:id="rId3"/>
    <p:sldId id="259" r:id="rId4"/>
    <p:sldId id="260" r:id="rId5"/>
    <p:sldId id="261" r:id="rId6"/>
    <p:sldId id="262" r:id="rId7"/>
    <p:sldId id="272" r:id="rId8"/>
    <p:sldId id="264" r:id="rId9"/>
    <p:sldId id="265" r:id="rId10"/>
    <p:sldId id="266" r:id="rId11"/>
    <p:sldId id="267" r:id="rId12"/>
    <p:sldId id="268" r:id="rId13"/>
    <p:sldId id="269" r:id="rId14"/>
    <p:sldId id="270" r:id="rId15"/>
    <p:sldId id="271" r:id="rId16"/>
    <p:sldId id="321" r:id="rId17"/>
    <p:sldId id="322" r:id="rId18"/>
    <p:sldId id="323" r:id="rId19"/>
    <p:sldId id="324" r:id="rId20"/>
    <p:sldId id="325" r:id="rId21"/>
    <p:sldId id="326" r:id="rId22"/>
    <p:sldId id="327" r:id="rId23"/>
    <p:sldId id="273" r:id="rId24"/>
    <p:sldId id="274" r:id="rId25"/>
    <p:sldId id="276" r:id="rId26"/>
    <p:sldId id="314" r:id="rId27"/>
    <p:sldId id="313" r:id="rId28"/>
    <p:sldId id="312" r:id="rId29"/>
    <p:sldId id="311" r:id="rId30"/>
    <p:sldId id="318" r:id="rId31"/>
    <p:sldId id="317" r:id="rId32"/>
    <p:sldId id="310" r:id="rId33"/>
    <p:sldId id="316" r:id="rId34"/>
    <p:sldId id="320" r:id="rId35"/>
    <p:sldId id="315" r:id="rId36"/>
    <p:sldId id="309" r:id="rId37"/>
    <p:sldId id="277" r:id="rId38"/>
    <p:sldId id="284" r:id="rId39"/>
    <p:sldId id="283" r:id="rId40"/>
    <p:sldId id="282" r:id="rId41"/>
    <p:sldId id="281" r:id="rId42"/>
    <p:sldId id="278" r:id="rId43"/>
    <p:sldId id="280" r:id="rId44"/>
    <p:sldId id="279" r:id="rId45"/>
    <p:sldId id="286" r:id="rId46"/>
    <p:sldId id="293" r:id="rId47"/>
    <p:sldId id="328" r:id="rId48"/>
    <p:sldId id="304" r:id="rId49"/>
    <p:sldId id="306" r:id="rId50"/>
    <p:sldId id="292" r:id="rId51"/>
    <p:sldId id="291" r:id="rId52"/>
    <p:sldId id="290" r:id="rId53"/>
    <p:sldId id="308" r:id="rId54"/>
    <p:sldId id="307" r:id="rId55"/>
    <p:sldId id="289" r:id="rId56"/>
    <p:sldId id="288" r:id="rId57"/>
    <p:sldId id="287" r:id="rId58"/>
    <p:sldId id="329" r:id="rId5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660BCC-4118-4529-AA15-88B48BE1CE4E}" type="datetimeFigureOut">
              <a:rPr lang="tr-TR" smtClean="0"/>
              <a:t>19.3.2020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C522B3-93A8-4969-BF0D-87C301CCC020}" type="slidenum">
              <a:rPr lang="tr-TR" smtClean="0"/>
              <a:t>‹#›</a:t>
            </a:fld>
            <a:endParaRPr lang="tr-TR"/>
          </a:p>
        </p:txBody>
      </p:sp>
    </p:spTree>
    <p:extLst>
      <p:ext uri="{BB962C8B-B14F-4D97-AF65-F5344CB8AC3E}">
        <p14:creationId xmlns:p14="http://schemas.microsoft.com/office/powerpoint/2010/main" val="84534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17</a:t>
            </a:fld>
            <a:endParaRPr lang="tr-TR"/>
          </a:p>
        </p:txBody>
      </p:sp>
    </p:spTree>
    <p:extLst>
      <p:ext uri="{BB962C8B-B14F-4D97-AF65-F5344CB8AC3E}">
        <p14:creationId xmlns:p14="http://schemas.microsoft.com/office/powerpoint/2010/main" val="494560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48</a:t>
            </a:fld>
            <a:endParaRPr lang="tr-TR"/>
          </a:p>
        </p:txBody>
      </p:sp>
    </p:spTree>
    <p:extLst>
      <p:ext uri="{BB962C8B-B14F-4D97-AF65-F5344CB8AC3E}">
        <p14:creationId xmlns:p14="http://schemas.microsoft.com/office/powerpoint/2010/main" val="155845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18</a:t>
            </a:fld>
            <a:endParaRPr lang="tr-TR"/>
          </a:p>
        </p:txBody>
      </p:sp>
    </p:spTree>
    <p:extLst>
      <p:ext uri="{BB962C8B-B14F-4D97-AF65-F5344CB8AC3E}">
        <p14:creationId xmlns:p14="http://schemas.microsoft.com/office/powerpoint/2010/main" val="3450637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19</a:t>
            </a:fld>
            <a:endParaRPr lang="tr-TR"/>
          </a:p>
        </p:txBody>
      </p:sp>
    </p:spTree>
    <p:extLst>
      <p:ext uri="{BB962C8B-B14F-4D97-AF65-F5344CB8AC3E}">
        <p14:creationId xmlns:p14="http://schemas.microsoft.com/office/powerpoint/2010/main" val="1685213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20</a:t>
            </a:fld>
            <a:endParaRPr lang="tr-TR"/>
          </a:p>
        </p:txBody>
      </p:sp>
    </p:spTree>
    <p:extLst>
      <p:ext uri="{BB962C8B-B14F-4D97-AF65-F5344CB8AC3E}">
        <p14:creationId xmlns:p14="http://schemas.microsoft.com/office/powerpoint/2010/main" val="1123408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21</a:t>
            </a:fld>
            <a:endParaRPr lang="tr-TR"/>
          </a:p>
        </p:txBody>
      </p:sp>
    </p:spTree>
    <p:extLst>
      <p:ext uri="{BB962C8B-B14F-4D97-AF65-F5344CB8AC3E}">
        <p14:creationId xmlns:p14="http://schemas.microsoft.com/office/powerpoint/2010/main" val="2265775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22</a:t>
            </a:fld>
            <a:endParaRPr lang="tr-TR"/>
          </a:p>
        </p:txBody>
      </p:sp>
    </p:spTree>
    <p:extLst>
      <p:ext uri="{BB962C8B-B14F-4D97-AF65-F5344CB8AC3E}">
        <p14:creationId xmlns:p14="http://schemas.microsoft.com/office/powerpoint/2010/main" val="525864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23</a:t>
            </a:fld>
            <a:endParaRPr lang="tr-TR"/>
          </a:p>
        </p:txBody>
      </p:sp>
    </p:spTree>
    <p:extLst>
      <p:ext uri="{BB962C8B-B14F-4D97-AF65-F5344CB8AC3E}">
        <p14:creationId xmlns:p14="http://schemas.microsoft.com/office/powerpoint/2010/main" val="2738291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25</a:t>
            </a:fld>
            <a:endParaRPr lang="tr-TR"/>
          </a:p>
        </p:txBody>
      </p:sp>
    </p:spTree>
    <p:extLst>
      <p:ext uri="{BB962C8B-B14F-4D97-AF65-F5344CB8AC3E}">
        <p14:creationId xmlns:p14="http://schemas.microsoft.com/office/powerpoint/2010/main" val="2220422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015E79-1CF0-4925-9BB0-A1921C9B303B}" type="slidenum">
              <a:rPr lang="tr-TR" smtClean="0"/>
              <a:t>46</a:t>
            </a:fld>
            <a:endParaRPr lang="tr-TR"/>
          </a:p>
        </p:txBody>
      </p:sp>
    </p:spTree>
    <p:extLst>
      <p:ext uri="{BB962C8B-B14F-4D97-AF65-F5344CB8AC3E}">
        <p14:creationId xmlns:p14="http://schemas.microsoft.com/office/powerpoint/2010/main" val="3222733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D868E21-D190-4A4E-A336-F4AB1AA48E4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995EA08B-6BF5-4F75-A8A8-6E70E0E794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6C197526-D524-4091-9855-65889DD16D66}"/>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AEA42565-476B-489A-976E-04DEB87FE7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3DF69419-EC20-487D-80C5-D8439F7F52C1}"/>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4005737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6C419CC-373B-47F5-9655-DF5973A3194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750B04A2-B9B2-45F3-A367-A1CFE38E53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B7F6107-226B-482F-9E4B-25E2694163FE}"/>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386ABA6F-FD97-4EF0-9CAA-1A5768F901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F646F2C-AC4B-4CC8-8EB4-1D85876B483C}"/>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2909955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DEA8AC8F-688E-463B-AE21-6CBF6452A7A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6FFFA250-D2FF-4F23-83C2-3106D035DEE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998A3AC2-01A2-41DB-9154-564614CBB634}"/>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9F1967EC-B3E1-45B1-A54D-B184770ED18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BC4362A6-05A9-4DE0-A326-F35076A6DB37}"/>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1367421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D29136E-7E44-46A5-9766-A29F5330DA8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62A52B2-7FB5-4D78-99D5-5CD1834A9A5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122ADDE9-7510-48C6-BAFE-4AAE683953A0}"/>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F32BEECC-A7D1-42A7-A6D0-66A798E443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73DA27E-09A0-44CF-AB99-795B0549D50C}"/>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1905288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BF1541C-7DC0-4BA1-B323-5CCEFF59B2F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E786E362-F6F8-4CD1-B146-D571CE6DAB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96B65929-FDFC-46A7-86FA-B9FA78266B89}"/>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507A0D58-E09B-4583-8BB1-23EDF311D3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F0C5A76-72E6-4C31-AF69-4EDFB90CD936}"/>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171703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3D48771-81E3-44C9-A950-70A823B62D9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6C9709DB-D17C-4D33-8195-66C48D84A3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466D0157-6913-4A53-BEDB-2C92DB7E4B1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C615B6E6-1D72-47D9-A84E-9EEEA2DF00A8}"/>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6" name="Alt Bilgi Yer Tutucusu 5">
            <a:extLst>
              <a:ext uri="{FF2B5EF4-FFF2-40B4-BE49-F238E27FC236}">
                <a16:creationId xmlns:a16="http://schemas.microsoft.com/office/drawing/2014/main" xmlns="" id="{C0A52DAE-719D-4696-B24C-A43996C287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4C6F38AE-9E27-4CA3-ABD2-29426C53A3E0}"/>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169875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8AE1B2A-0C6E-466B-A0F6-6D6BFEF4FA8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8DE91AA8-8202-448C-A828-58DD97CE96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5286ED3D-1862-4655-B788-8908A7894D3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49A7FB34-B8C8-4084-AC04-285DBA7ACA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CE603660-0346-4513-A04A-9D2B5CC75B2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DC39E69E-8B3A-45D1-B655-8D0336F28B92}"/>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8" name="Alt Bilgi Yer Tutucusu 7">
            <a:extLst>
              <a:ext uri="{FF2B5EF4-FFF2-40B4-BE49-F238E27FC236}">
                <a16:creationId xmlns:a16="http://schemas.microsoft.com/office/drawing/2014/main" xmlns="" id="{E067FDD2-2F36-41D1-A5E3-95F855C1B0F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ADC78C5F-731A-4A80-BBE0-55421C914DC0}"/>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2056933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0ABF251-156C-4291-A592-AFD2C91DFD2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019B44C8-9030-4EA2-9FCA-329E9CD1AF8A}"/>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4" name="Alt Bilgi Yer Tutucusu 3">
            <a:extLst>
              <a:ext uri="{FF2B5EF4-FFF2-40B4-BE49-F238E27FC236}">
                <a16:creationId xmlns:a16="http://schemas.microsoft.com/office/drawing/2014/main" xmlns="" id="{B804B490-1770-43D0-A810-4F2D53A0D76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CAA8D74F-595B-4F2B-986F-2DD24B0F4766}"/>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2829012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745EA795-ECD1-4055-9FF8-6C914BB5FE21}"/>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3" name="Alt Bilgi Yer Tutucusu 2">
            <a:extLst>
              <a:ext uri="{FF2B5EF4-FFF2-40B4-BE49-F238E27FC236}">
                <a16:creationId xmlns:a16="http://schemas.microsoft.com/office/drawing/2014/main" xmlns="" id="{687191F1-09CB-4D27-987E-8FCCF7C617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6EBDF371-B9DC-491B-BCBA-1AB3FE021558}"/>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3805553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490AC24-338F-4D28-BBC0-5D466C34E34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8D804C6C-FA80-4324-8CB5-78035BDF14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5E751E7B-9734-45DD-A700-BF67D2EBEE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128A5AFB-5D8B-479E-B30C-7F78C969EBBE}"/>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6" name="Alt Bilgi Yer Tutucusu 5">
            <a:extLst>
              <a:ext uri="{FF2B5EF4-FFF2-40B4-BE49-F238E27FC236}">
                <a16:creationId xmlns:a16="http://schemas.microsoft.com/office/drawing/2014/main" xmlns="" id="{1CF5C1C5-20E6-4E7C-9625-A6F4F5FAD71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754459C-B3C6-4A0C-A7C1-6171DE9B451E}"/>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277723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C758EEE-5A44-4605-B452-831528C0283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8A581362-218A-4022-8F2A-9443335FA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CDE4FAED-4779-42A3-BB42-D2F5566D3D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F23B1CD6-E6B0-4759-AF87-013C81E26186}"/>
              </a:ext>
            </a:extLst>
          </p:cNvPr>
          <p:cNvSpPr>
            <a:spLocks noGrp="1"/>
          </p:cNvSpPr>
          <p:nvPr>
            <p:ph type="dt" sz="half" idx="10"/>
          </p:nvPr>
        </p:nvSpPr>
        <p:spPr/>
        <p:txBody>
          <a:bodyPr/>
          <a:lstStyle/>
          <a:p>
            <a:fld id="{21C73F44-A3D0-4625-8997-88568FC2004C}" type="datetimeFigureOut">
              <a:rPr lang="tr-TR" smtClean="0"/>
              <a:t>19.3.2020</a:t>
            </a:fld>
            <a:endParaRPr lang="tr-TR"/>
          </a:p>
        </p:txBody>
      </p:sp>
      <p:sp>
        <p:nvSpPr>
          <p:cNvPr id="6" name="Alt Bilgi Yer Tutucusu 5">
            <a:extLst>
              <a:ext uri="{FF2B5EF4-FFF2-40B4-BE49-F238E27FC236}">
                <a16:creationId xmlns:a16="http://schemas.microsoft.com/office/drawing/2014/main" xmlns="" id="{08DA0288-05F4-4121-B3DE-EB92E3B2B3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1567ECF4-4877-4C69-948F-887F6913497E}"/>
              </a:ext>
            </a:extLst>
          </p:cNvPr>
          <p:cNvSpPr>
            <a:spLocks noGrp="1"/>
          </p:cNvSpPr>
          <p:nvPr>
            <p:ph type="sldNum" sz="quarter" idx="12"/>
          </p:nvPr>
        </p:nvSpPr>
        <p:spPr/>
        <p:txBody>
          <a:bodyPr/>
          <a:lstStyle/>
          <a:p>
            <a:fld id="{8A8B7F8E-BF02-412C-9A94-7C7C91C48F01}" type="slidenum">
              <a:rPr lang="tr-TR" smtClean="0"/>
              <a:t>‹#›</a:t>
            </a:fld>
            <a:endParaRPr lang="tr-TR"/>
          </a:p>
        </p:txBody>
      </p:sp>
    </p:spTree>
    <p:extLst>
      <p:ext uri="{BB962C8B-B14F-4D97-AF65-F5344CB8AC3E}">
        <p14:creationId xmlns:p14="http://schemas.microsoft.com/office/powerpoint/2010/main" val="374535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69BC3872-B643-4DA7-B0C6-13C00AD646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AE9AEC45-F42C-4A18-AAA2-7E8B43483E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521EBC13-D4F6-478C-9893-2CFE990E4B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73F44-A3D0-4625-8997-88568FC2004C}" type="datetimeFigureOut">
              <a:rPr lang="tr-TR" smtClean="0"/>
              <a:t>19.3.2020</a:t>
            </a:fld>
            <a:endParaRPr lang="tr-TR"/>
          </a:p>
        </p:txBody>
      </p:sp>
      <p:sp>
        <p:nvSpPr>
          <p:cNvPr id="5" name="Alt Bilgi Yer Tutucusu 4">
            <a:extLst>
              <a:ext uri="{FF2B5EF4-FFF2-40B4-BE49-F238E27FC236}">
                <a16:creationId xmlns:a16="http://schemas.microsoft.com/office/drawing/2014/main" xmlns="" id="{D27A3FD8-34EB-4F60-A417-4617F14FFB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CB98DDB6-1196-4A0D-AD89-0B7EFA8995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B7F8E-BF02-412C-9A94-7C7C91C48F01}" type="slidenum">
              <a:rPr lang="tr-TR" smtClean="0"/>
              <a:t>‹#›</a:t>
            </a:fld>
            <a:endParaRPr lang="tr-TR"/>
          </a:p>
        </p:txBody>
      </p:sp>
    </p:spTree>
    <p:extLst>
      <p:ext uri="{BB962C8B-B14F-4D97-AF65-F5344CB8AC3E}">
        <p14:creationId xmlns:p14="http://schemas.microsoft.com/office/powerpoint/2010/main" val="4227434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nedir.ileilgili.org/konsantrasyon" TargetMode="External"/><Relationship Id="rId2" Type="http://schemas.openxmlformats.org/officeDocument/2006/relationships/hyperlink" Target="https://nedir.ileilgili.org/doz" TargetMode="External"/><Relationship Id="rId1" Type="http://schemas.openxmlformats.org/officeDocument/2006/relationships/slideLayout" Target="../slideLayouts/slideLayout2.xml"/><Relationship Id="rId4" Type="http://schemas.openxmlformats.org/officeDocument/2006/relationships/hyperlink" Target="https://image.slidesharecdn.com/doz-kons-etki-120417064620-phpapp01/95/doz-konsetki-fazlas-iin-wwwtipfakultesiorg-20-728.jpg?cb=1370870749"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1ilac.com/Sozluk/B/bulanti.html"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1ilac.com/Sozluk/B/bas_agrisi.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1ilac.com/Sozluk/B/bas_donmesi.html"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1ilac.com/Sozluk/A/astim.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1ilac.com/Sozluk/B/bas_donmesi.html"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1ilac.com/Sozluk/A/agiz_kurulugu.html" TargetMode="External"/><Relationship Id="rId2" Type="http://schemas.openxmlformats.org/officeDocument/2006/relationships/hyperlink" Target="https://1ilac.com/Sozluk/A/astim.html" TargetMode="External"/><Relationship Id="rId1" Type="http://schemas.openxmlformats.org/officeDocument/2006/relationships/slideLayout" Target="../slideLayouts/slideLayout2.xml"/><Relationship Id="rId4" Type="http://schemas.openxmlformats.org/officeDocument/2006/relationships/hyperlink" Target="https://1ilac.com/Sozluk/B/bulanti.html"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D160725-B8C3-4B29-BB8B-05518A0EA16C}"/>
              </a:ext>
            </a:extLst>
          </p:cNvPr>
          <p:cNvSpPr>
            <a:spLocks noGrp="1"/>
          </p:cNvSpPr>
          <p:nvPr>
            <p:ph type="ctrTitle"/>
          </p:nvPr>
        </p:nvSpPr>
        <p:spPr>
          <a:xfrm>
            <a:off x="1524000" y="1122363"/>
            <a:ext cx="9144000" cy="2306637"/>
          </a:xfrm>
        </p:spPr>
        <p:txBody>
          <a:bodyPr>
            <a:normAutofit/>
          </a:bodyPr>
          <a:lstStyle/>
          <a:p>
            <a:r>
              <a:rPr lang="tr-TR" sz="2800" dirty="0"/>
              <a:t>DOZ-KONSANTRASYON ETKİ İLİŞKİSİ</a:t>
            </a:r>
          </a:p>
        </p:txBody>
      </p:sp>
    </p:spTree>
    <p:extLst>
      <p:ext uri="{BB962C8B-B14F-4D97-AF65-F5344CB8AC3E}">
        <p14:creationId xmlns:p14="http://schemas.microsoft.com/office/powerpoint/2010/main" val="391068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A6AE577-809D-41D2-B9DD-E7E03116B157}"/>
              </a:ext>
            </a:extLst>
          </p:cNvPr>
          <p:cNvSpPr>
            <a:spLocks noGrp="1"/>
          </p:cNvSpPr>
          <p:nvPr>
            <p:ph type="title"/>
          </p:nvPr>
        </p:nvSpPr>
        <p:spPr/>
        <p:txBody>
          <a:bodyPr>
            <a:normAutofit/>
          </a:bodyPr>
          <a:lstStyle/>
          <a:p>
            <a:r>
              <a:rPr lang="tr-TR" sz="2800" dirty="0">
                <a:solidFill>
                  <a:schemeClr val="accent6">
                    <a:lumMod val="50000"/>
                  </a:schemeClr>
                </a:solidFill>
              </a:rPr>
              <a:t>POTENS ÖLÇÜMLERİNDE KURAL NEDİR, NASIL BİR SONUCA VARILIR?</a:t>
            </a:r>
          </a:p>
        </p:txBody>
      </p:sp>
      <p:sp>
        <p:nvSpPr>
          <p:cNvPr id="3" name="İçerik Yer Tutucusu 2">
            <a:extLst>
              <a:ext uri="{FF2B5EF4-FFF2-40B4-BE49-F238E27FC236}">
                <a16:creationId xmlns:a16="http://schemas.microsoft.com/office/drawing/2014/main" xmlns="" id="{C8B69EE8-6EAB-4651-BB2F-A16386A1B29C}"/>
              </a:ext>
            </a:extLst>
          </p:cNvPr>
          <p:cNvSpPr>
            <a:spLocks noGrp="1"/>
          </p:cNvSpPr>
          <p:nvPr>
            <p:ph idx="1"/>
          </p:nvPr>
        </p:nvSpPr>
        <p:spPr>
          <a:xfrm>
            <a:off x="838200" y="3429000"/>
            <a:ext cx="10515600" cy="4351338"/>
          </a:xfrm>
        </p:spPr>
        <p:txBody>
          <a:bodyPr>
            <a:normAutofit/>
          </a:bodyPr>
          <a:lstStyle/>
          <a:p>
            <a:pPr marL="0" indent="0" algn="just">
              <a:buNone/>
            </a:pPr>
            <a:r>
              <a:rPr lang="tr-TR" sz="1600" dirty="0" err="1"/>
              <a:t>Potens</a:t>
            </a:r>
            <a:r>
              <a:rPr lang="tr-TR" sz="1600" dirty="0"/>
              <a:t> ölçümünde temel kurallar şunlardır:</a:t>
            </a:r>
          </a:p>
          <a:p>
            <a:pPr algn="just"/>
            <a:r>
              <a:rPr lang="tr-TR" sz="1600" dirty="0"/>
              <a:t>Eşik etkinlik bulunup bulunmadığının ölçülmesi, </a:t>
            </a:r>
          </a:p>
          <a:p>
            <a:pPr algn="just"/>
            <a:r>
              <a:rPr lang="tr-TR" sz="1600" dirty="0"/>
              <a:t>Ligandın reseptör </a:t>
            </a:r>
            <a:r>
              <a:rPr lang="tr-TR" sz="1600" dirty="0" err="1"/>
              <a:t>afinitesinin</a:t>
            </a:r>
            <a:r>
              <a:rPr lang="tr-TR" sz="1600" dirty="0"/>
              <a:t> saptanması,</a:t>
            </a:r>
          </a:p>
          <a:p>
            <a:pPr algn="just"/>
            <a:r>
              <a:rPr lang="tr-TR" sz="1600" dirty="0" err="1"/>
              <a:t>Karşılatırma</a:t>
            </a:r>
            <a:r>
              <a:rPr lang="tr-TR" sz="1600" dirty="0"/>
              <a:t> yapılan </a:t>
            </a:r>
            <a:r>
              <a:rPr lang="tr-TR" sz="1600" dirty="0" err="1"/>
              <a:t>ligandlara</a:t>
            </a:r>
            <a:r>
              <a:rPr lang="tr-TR" sz="1600" dirty="0"/>
              <a:t> ilişkilerin eğrilerinin eğimlerinin karşılaştırılması, </a:t>
            </a:r>
          </a:p>
          <a:p>
            <a:pPr algn="just"/>
            <a:r>
              <a:rPr lang="tr-TR" sz="1600" dirty="0"/>
              <a:t>Buna bağlı varılacak sonuç da, </a:t>
            </a:r>
            <a:r>
              <a:rPr lang="tr-TR" sz="1600" dirty="0" err="1"/>
              <a:t>ligandlara</a:t>
            </a:r>
            <a:r>
              <a:rPr lang="tr-TR" sz="1600" dirty="0"/>
              <a:t> ilişkin etki mekanizmalarına yaklaşım yapmaktadır.</a:t>
            </a:r>
          </a:p>
        </p:txBody>
      </p:sp>
    </p:spTree>
    <p:extLst>
      <p:ext uri="{BB962C8B-B14F-4D97-AF65-F5344CB8AC3E}">
        <p14:creationId xmlns:p14="http://schemas.microsoft.com/office/powerpoint/2010/main" val="19968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C8FBA17-865F-45A0-A0E5-1CB0C2147177}"/>
              </a:ext>
            </a:extLst>
          </p:cNvPr>
          <p:cNvSpPr>
            <a:spLocks noGrp="1"/>
          </p:cNvSpPr>
          <p:nvPr>
            <p:ph type="title"/>
          </p:nvPr>
        </p:nvSpPr>
        <p:spPr>
          <a:xfrm>
            <a:off x="838200" y="365125"/>
            <a:ext cx="10515600" cy="1325563"/>
          </a:xfrm>
        </p:spPr>
        <p:txBody>
          <a:bodyPr>
            <a:normAutofit/>
          </a:bodyPr>
          <a:lstStyle/>
          <a:p>
            <a:r>
              <a:rPr lang="tr-TR" sz="2800" dirty="0">
                <a:solidFill>
                  <a:schemeClr val="accent4"/>
                </a:solidFill>
              </a:rPr>
              <a:t>POTENS ÖLÇÜMÜ İLE RESEPTÖR AFİNİTESİ</a:t>
            </a:r>
          </a:p>
        </p:txBody>
      </p:sp>
      <p:sp>
        <p:nvSpPr>
          <p:cNvPr id="3" name="İçerik Yer Tutucusu 2">
            <a:extLst>
              <a:ext uri="{FF2B5EF4-FFF2-40B4-BE49-F238E27FC236}">
                <a16:creationId xmlns:a16="http://schemas.microsoft.com/office/drawing/2014/main" xmlns="" id="{D9A8CC6C-88B5-4B50-ACE2-5968A8617DD9}"/>
              </a:ext>
            </a:extLst>
          </p:cNvPr>
          <p:cNvSpPr>
            <a:spLocks noGrp="1"/>
          </p:cNvSpPr>
          <p:nvPr>
            <p:ph idx="1"/>
          </p:nvPr>
        </p:nvSpPr>
        <p:spPr>
          <a:xfrm>
            <a:off x="838200" y="3429000"/>
            <a:ext cx="10515600" cy="4351338"/>
          </a:xfrm>
        </p:spPr>
        <p:txBody>
          <a:bodyPr>
            <a:normAutofit/>
          </a:bodyPr>
          <a:lstStyle/>
          <a:p>
            <a:pPr algn="just"/>
            <a:r>
              <a:rPr lang="tr-TR" sz="1600" dirty="0" err="1"/>
              <a:t>Potens</a:t>
            </a:r>
            <a:r>
              <a:rPr lang="tr-TR" sz="1600" dirty="0"/>
              <a:t>, ilacın </a:t>
            </a:r>
            <a:r>
              <a:rPr lang="tr-TR" sz="1600" dirty="0">
                <a:solidFill>
                  <a:schemeClr val="accent4"/>
                </a:solidFill>
              </a:rPr>
              <a:t>reseptör </a:t>
            </a:r>
            <a:r>
              <a:rPr lang="tr-TR" sz="1600" dirty="0" err="1">
                <a:solidFill>
                  <a:schemeClr val="accent4"/>
                </a:solidFill>
              </a:rPr>
              <a:t>afinitesi</a:t>
            </a:r>
            <a:r>
              <a:rPr lang="tr-TR" sz="1600" dirty="0">
                <a:solidFill>
                  <a:schemeClr val="accent4"/>
                </a:solidFill>
              </a:rPr>
              <a:t> </a:t>
            </a:r>
            <a:r>
              <a:rPr lang="tr-TR" sz="1600" dirty="0"/>
              <a:t>olarak da saptanır.</a:t>
            </a:r>
          </a:p>
          <a:p>
            <a:pPr algn="just"/>
            <a:r>
              <a:rPr lang="tr-TR" sz="1600" dirty="0" err="1"/>
              <a:t>Potens</a:t>
            </a:r>
            <a:r>
              <a:rPr lang="tr-TR" sz="1600" dirty="0"/>
              <a:t>, basamaklı veya </a:t>
            </a:r>
            <a:r>
              <a:rPr lang="tr-TR" sz="1600" dirty="0" err="1"/>
              <a:t>kuvantal</a:t>
            </a:r>
            <a:r>
              <a:rPr lang="tr-TR" sz="1600" dirty="0"/>
              <a:t> doz-yanıt eğrileriyle saptanır; elde edilen değerler </a:t>
            </a:r>
            <a:r>
              <a:rPr lang="tr-TR" sz="1600" dirty="0" err="1"/>
              <a:t>idantik</a:t>
            </a:r>
            <a:r>
              <a:rPr lang="tr-TR" sz="1600" dirty="0"/>
              <a:t> değildir.</a:t>
            </a:r>
          </a:p>
        </p:txBody>
      </p:sp>
    </p:spTree>
    <p:extLst>
      <p:ext uri="{BB962C8B-B14F-4D97-AF65-F5344CB8AC3E}">
        <p14:creationId xmlns:p14="http://schemas.microsoft.com/office/powerpoint/2010/main" val="1732304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77F45F0-BF0F-4384-8C58-52B93D764F73}"/>
              </a:ext>
            </a:extLst>
          </p:cNvPr>
          <p:cNvSpPr>
            <a:spLocks noGrp="1"/>
          </p:cNvSpPr>
          <p:nvPr>
            <p:ph type="title"/>
          </p:nvPr>
        </p:nvSpPr>
        <p:spPr/>
        <p:txBody>
          <a:bodyPr>
            <a:normAutofit/>
          </a:bodyPr>
          <a:lstStyle/>
          <a:p>
            <a:r>
              <a:rPr lang="tr-TR" sz="2800" dirty="0"/>
              <a:t>POTENS ÖLÇÜMÜNDE LİGANDLARA İLİŞKİN EĞRİLERİNİN KARŞILAŞTIRILMASI</a:t>
            </a:r>
          </a:p>
        </p:txBody>
      </p:sp>
      <p:sp>
        <p:nvSpPr>
          <p:cNvPr id="3" name="İçerik Yer Tutucusu 2">
            <a:extLst>
              <a:ext uri="{FF2B5EF4-FFF2-40B4-BE49-F238E27FC236}">
                <a16:creationId xmlns:a16="http://schemas.microsoft.com/office/drawing/2014/main" xmlns="" id="{5AE21620-EEE5-4637-8052-8ACE1A8550EE}"/>
              </a:ext>
            </a:extLst>
          </p:cNvPr>
          <p:cNvSpPr>
            <a:spLocks noGrp="1"/>
          </p:cNvSpPr>
          <p:nvPr>
            <p:ph idx="1"/>
          </p:nvPr>
        </p:nvSpPr>
        <p:spPr>
          <a:xfrm>
            <a:off x="838200" y="3429000"/>
            <a:ext cx="10515600" cy="4351338"/>
          </a:xfrm>
        </p:spPr>
        <p:txBody>
          <a:bodyPr>
            <a:normAutofit/>
          </a:bodyPr>
          <a:lstStyle/>
          <a:p>
            <a:pPr algn="just"/>
            <a:r>
              <a:rPr lang="tr-TR" sz="1600" dirty="0"/>
              <a:t>Aynı yanıt sistemine etkiyen iki ilacın </a:t>
            </a:r>
            <a:r>
              <a:rPr lang="tr-TR" sz="1600" dirty="0">
                <a:solidFill>
                  <a:schemeClr val="tx2"/>
                </a:solidFill>
              </a:rPr>
              <a:t>doz-yanıt eğrileri </a:t>
            </a:r>
            <a:r>
              <a:rPr lang="tr-TR" sz="1600" dirty="0"/>
              <a:t>birbirleriyle karşılaştırıldığında, her iki eğriye ait eğimlerin aynı olup olmadıkları, eğer farklılarsa her iki değerin birbirinden ne kadar farklılık gösterdiği saptanmaya çalışılır. Bunun sonucunda </a:t>
            </a:r>
            <a:r>
              <a:rPr lang="tr-TR" sz="1600" dirty="0" err="1">
                <a:solidFill>
                  <a:schemeClr val="accent6">
                    <a:lumMod val="50000"/>
                  </a:schemeClr>
                </a:solidFill>
              </a:rPr>
              <a:t>ligandların</a:t>
            </a:r>
            <a:r>
              <a:rPr lang="tr-TR" sz="1600" dirty="0">
                <a:solidFill>
                  <a:schemeClr val="accent6">
                    <a:lumMod val="50000"/>
                  </a:schemeClr>
                </a:solidFill>
              </a:rPr>
              <a:t> etki mekanizması </a:t>
            </a:r>
            <a:r>
              <a:rPr lang="tr-TR" sz="1600" dirty="0"/>
              <a:t>ile ilgili yorum yapma olanağı sağlanır.</a:t>
            </a:r>
          </a:p>
        </p:txBody>
      </p:sp>
    </p:spTree>
    <p:extLst>
      <p:ext uri="{BB962C8B-B14F-4D97-AF65-F5344CB8AC3E}">
        <p14:creationId xmlns:p14="http://schemas.microsoft.com/office/powerpoint/2010/main" val="2654814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9B4B632-3C23-4BAB-B5C6-8BD4BDAA02ED}"/>
              </a:ext>
            </a:extLst>
          </p:cNvPr>
          <p:cNvSpPr>
            <a:spLocks noGrp="1"/>
          </p:cNvSpPr>
          <p:nvPr>
            <p:ph type="title"/>
          </p:nvPr>
        </p:nvSpPr>
        <p:spPr/>
        <p:txBody>
          <a:bodyPr>
            <a:normAutofit/>
          </a:bodyPr>
          <a:lstStyle/>
          <a:p>
            <a:r>
              <a:rPr lang="tr-TR" sz="2800" dirty="0"/>
              <a:t>DOZ-YANIT EĞİMLERİNİN KARŞILAŞTIRILMASI LİGAND ETKİ MEKANİZMASIYLA NASIL İLİŞKİLENMEKTEDİR?</a:t>
            </a:r>
          </a:p>
        </p:txBody>
      </p:sp>
      <p:sp>
        <p:nvSpPr>
          <p:cNvPr id="3" name="İçerik Yer Tutucusu 2">
            <a:extLst>
              <a:ext uri="{FF2B5EF4-FFF2-40B4-BE49-F238E27FC236}">
                <a16:creationId xmlns:a16="http://schemas.microsoft.com/office/drawing/2014/main" xmlns="" id="{E75B9DD8-8ABB-4720-A9B7-0B8AF3CC2E7F}"/>
              </a:ext>
            </a:extLst>
          </p:cNvPr>
          <p:cNvSpPr>
            <a:spLocks noGrp="1"/>
          </p:cNvSpPr>
          <p:nvPr>
            <p:ph idx="1"/>
          </p:nvPr>
        </p:nvSpPr>
        <p:spPr>
          <a:xfrm>
            <a:off x="838200" y="3428999"/>
            <a:ext cx="10515600" cy="2747963"/>
          </a:xfrm>
        </p:spPr>
        <p:txBody>
          <a:bodyPr>
            <a:normAutofit/>
          </a:bodyPr>
          <a:lstStyle/>
          <a:p>
            <a:pPr algn="just"/>
            <a:r>
              <a:rPr lang="tr-TR" sz="1600" dirty="0"/>
              <a:t>Eğer iki ilaç aynı yanıt sistemi üzerinde, aynı mekanizma ile etkiyorsa ve fakat sadece </a:t>
            </a:r>
            <a:r>
              <a:rPr lang="tr-TR" sz="1600" dirty="0" err="1"/>
              <a:t>potensleri</a:t>
            </a:r>
            <a:r>
              <a:rPr lang="tr-TR" sz="1600" dirty="0"/>
              <a:t> farklı ise kendilerine ait eğrilerin eğimleri aynı olmalıdır. </a:t>
            </a:r>
          </a:p>
          <a:p>
            <a:pPr algn="just"/>
            <a:r>
              <a:rPr lang="tr-TR" sz="1600" dirty="0"/>
              <a:t>Tersine, farklı eğimler, farklı etki mekanizmasının bulunduğunu belirler. Eğer iki eğri yatay yönde ve tüm yanıt düzeylerinde birbirlerinden eşit uzaklıktaysa daha ileri nitelikleri belirlemeden </a:t>
            </a:r>
            <a:r>
              <a:rPr lang="tr-TR" sz="1600" dirty="0" err="1"/>
              <a:t>potensi</a:t>
            </a:r>
            <a:r>
              <a:rPr lang="tr-TR" sz="1600" dirty="0"/>
              <a:t> tanımlamak anlamsızdır. </a:t>
            </a:r>
          </a:p>
          <a:p>
            <a:pPr algn="just"/>
            <a:r>
              <a:rPr lang="tr-TR" sz="1600" dirty="0"/>
              <a:t>Eğer iki eğri paralel değilse ve belirli bir yanıt düzeyi tayin edilemez ise </a:t>
            </a:r>
            <a:r>
              <a:rPr lang="tr-TR" sz="1600" dirty="0" err="1"/>
              <a:t>potens</a:t>
            </a:r>
            <a:r>
              <a:rPr lang="tr-TR" sz="1600" dirty="0"/>
              <a:t> karşılaştırılması yapmak anlamsızdır. </a:t>
            </a:r>
          </a:p>
        </p:txBody>
      </p:sp>
    </p:spTree>
    <p:extLst>
      <p:ext uri="{BB962C8B-B14F-4D97-AF65-F5344CB8AC3E}">
        <p14:creationId xmlns:p14="http://schemas.microsoft.com/office/powerpoint/2010/main" val="3930976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CCAF8DD-DACB-4636-96DC-22B13D780389}"/>
              </a:ext>
            </a:extLst>
          </p:cNvPr>
          <p:cNvSpPr>
            <a:spLocks noGrp="1"/>
          </p:cNvSpPr>
          <p:nvPr>
            <p:ph type="title"/>
          </p:nvPr>
        </p:nvSpPr>
        <p:spPr/>
        <p:txBody>
          <a:bodyPr>
            <a:normAutofit/>
          </a:bodyPr>
          <a:lstStyle/>
          <a:p>
            <a:r>
              <a:rPr lang="tr-TR" sz="2800" dirty="0">
                <a:solidFill>
                  <a:schemeClr val="tx1">
                    <a:lumMod val="95000"/>
                    <a:lumOff val="5000"/>
                  </a:schemeClr>
                </a:solidFill>
              </a:rPr>
              <a:t>KONSANTRASTYON-YANIT EĞRİSİNİ TANIMLAYAN PARAMETRELER</a:t>
            </a:r>
          </a:p>
        </p:txBody>
      </p:sp>
      <p:sp>
        <p:nvSpPr>
          <p:cNvPr id="3" name="İçerik Yer Tutucusu 2">
            <a:extLst>
              <a:ext uri="{FF2B5EF4-FFF2-40B4-BE49-F238E27FC236}">
                <a16:creationId xmlns:a16="http://schemas.microsoft.com/office/drawing/2014/main" xmlns="" id="{3F52D73F-0793-4E28-B547-27BF8C1666DC}"/>
              </a:ext>
            </a:extLst>
          </p:cNvPr>
          <p:cNvSpPr>
            <a:spLocks noGrp="1"/>
          </p:cNvSpPr>
          <p:nvPr>
            <p:ph sz="half" idx="1"/>
          </p:nvPr>
        </p:nvSpPr>
        <p:spPr/>
        <p:txBody>
          <a:bodyPr>
            <a:normAutofit/>
          </a:bodyPr>
          <a:lstStyle/>
          <a:p>
            <a:pPr algn="just"/>
            <a:r>
              <a:rPr lang="tr-TR" sz="1600" dirty="0"/>
              <a:t>Bir konsantrasyon-yanıt veya doz-cevap eğrisinin ölçümle gösterilebilen çeşitli parametreleri vardır. </a:t>
            </a:r>
          </a:p>
          <a:p>
            <a:pPr algn="just"/>
            <a:r>
              <a:rPr lang="tr-TR" sz="1600" dirty="0"/>
              <a:t>Klasik olarak </a:t>
            </a:r>
            <a:r>
              <a:rPr lang="tr-TR" sz="1600" dirty="0" err="1">
                <a:solidFill>
                  <a:schemeClr val="tx2"/>
                </a:solidFill>
              </a:rPr>
              <a:t>Hill</a:t>
            </a:r>
            <a:r>
              <a:rPr lang="tr-TR" sz="1600" dirty="0"/>
              <a:t> modeliyle açıklanan bir doz-cevap eğrisinde eğri 3 parametre ile tanımlanmaktadır. Bunlar:</a:t>
            </a:r>
          </a:p>
          <a:p>
            <a:pPr algn="just"/>
            <a:r>
              <a:rPr lang="tr-TR" sz="1600" dirty="0">
                <a:solidFill>
                  <a:schemeClr val="accent2">
                    <a:lumMod val="60000"/>
                    <a:lumOff val="40000"/>
                  </a:schemeClr>
                </a:solidFill>
              </a:rPr>
              <a:t>Maksimum yanıt (m),</a:t>
            </a:r>
          </a:p>
          <a:p>
            <a:pPr algn="just"/>
            <a:r>
              <a:rPr lang="tr-TR" sz="1600" dirty="0">
                <a:solidFill>
                  <a:schemeClr val="accent6">
                    <a:lumMod val="60000"/>
                    <a:lumOff val="40000"/>
                  </a:schemeClr>
                </a:solidFill>
              </a:rPr>
              <a:t>Eğim etkeni (n),</a:t>
            </a:r>
          </a:p>
          <a:p>
            <a:pPr algn="just"/>
            <a:r>
              <a:rPr lang="tr-TR" sz="1600" dirty="0" err="1">
                <a:solidFill>
                  <a:schemeClr val="accent6">
                    <a:lumMod val="50000"/>
                  </a:schemeClr>
                </a:solidFill>
              </a:rPr>
              <a:t>Potens</a:t>
            </a:r>
            <a:r>
              <a:rPr lang="tr-TR" sz="1600" dirty="0">
                <a:solidFill>
                  <a:schemeClr val="accent6">
                    <a:lumMod val="50000"/>
                  </a:schemeClr>
                </a:solidFill>
              </a:rPr>
              <a:t> (yer, </a:t>
            </a:r>
            <a:r>
              <a:rPr lang="tr-TR" sz="1600" dirty="0" err="1">
                <a:solidFill>
                  <a:schemeClr val="accent6">
                    <a:lumMod val="50000"/>
                  </a:schemeClr>
                </a:solidFill>
              </a:rPr>
              <a:t>lokasyon</a:t>
            </a:r>
            <a:r>
              <a:rPr lang="tr-TR" sz="1600" dirty="0">
                <a:solidFill>
                  <a:schemeClr val="accent6">
                    <a:lumMod val="50000"/>
                  </a:schemeClr>
                </a:solidFill>
              </a:rPr>
              <a:t>) </a:t>
            </a:r>
            <a:r>
              <a:rPr lang="tr-TR" sz="1600" dirty="0"/>
              <a:t>parametresi.  </a:t>
            </a:r>
          </a:p>
          <a:p>
            <a:pPr algn="just"/>
            <a:endParaRPr lang="tr-TR" sz="1600" dirty="0"/>
          </a:p>
          <a:p>
            <a:pPr algn="just"/>
            <a:endParaRPr lang="tr-TR" sz="1600" dirty="0"/>
          </a:p>
          <a:p>
            <a:pPr algn="just"/>
            <a:endParaRPr lang="tr-TR" sz="1600" dirty="0"/>
          </a:p>
          <a:p>
            <a:pPr algn="just"/>
            <a:r>
              <a:rPr lang="tr-TR" sz="1200" dirty="0"/>
              <a:t>Tek doz </a:t>
            </a:r>
            <a:r>
              <a:rPr lang="tr-TR" sz="1200" dirty="0" err="1"/>
              <a:t>intravenöz</a:t>
            </a:r>
            <a:r>
              <a:rPr lang="tr-TR" sz="1200" dirty="0"/>
              <a:t> uygulamada ilacın oluşturduğu zamana karşı konsantrasyon grafiği</a:t>
            </a:r>
            <a:r>
              <a:rPr lang="tr-TR" sz="1600" dirty="0"/>
              <a:t>.</a:t>
            </a:r>
          </a:p>
          <a:p>
            <a:pPr algn="just"/>
            <a:endParaRPr lang="tr-TR" sz="1600" dirty="0"/>
          </a:p>
        </p:txBody>
      </p:sp>
      <p:pic>
        <p:nvPicPr>
          <p:cNvPr id="9" name="İçerik Yer Tutucusu 8" descr="ekran görüntüsü içeren bir resim&#10;&#10;Açıklama otomatik olarak oluşturuldu">
            <a:extLst>
              <a:ext uri="{FF2B5EF4-FFF2-40B4-BE49-F238E27FC236}">
                <a16:creationId xmlns:a16="http://schemas.microsoft.com/office/drawing/2014/main" xmlns="" id="{9283053E-34DF-434A-B910-F07553FB7A1B}"/>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76372" y="3429000"/>
            <a:ext cx="5181600" cy="2105855"/>
          </a:xfrm>
        </p:spPr>
      </p:pic>
    </p:spTree>
    <p:extLst>
      <p:ext uri="{BB962C8B-B14F-4D97-AF65-F5344CB8AC3E}">
        <p14:creationId xmlns:p14="http://schemas.microsoft.com/office/powerpoint/2010/main" val="612546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33848BE-3FA0-41FD-AAA2-F7EAB2ACE0A1}"/>
              </a:ext>
            </a:extLst>
          </p:cNvPr>
          <p:cNvSpPr>
            <a:spLocks noGrp="1"/>
          </p:cNvSpPr>
          <p:nvPr>
            <p:ph type="title"/>
          </p:nvPr>
        </p:nvSpPr>
        <p:spPr/>
        <p:txBody>
          <a:bodyPr>
            <a:normAutofit/>
          </a:bodyPr>
          <a:lstStyle/>
          <a:p>
            <a:r>
              <a:rPr lang="tr-TR" sz="2800" dirty="0"/>
              <a:t>KAYNAKÇA</a:t>
            </a:r>
          </a:p>
        </p:txBody>
      </p:sp>
      <p:sp>
        <p:nvSpPr>
          <p:cNvPr id="3" name="İçerik Yer Tutucusu 2">
            <a:extLst>
              <a:ext uri="{FF2B5EF4-FFF2-40B4-BE49-F238E27FC236}">
                <a16:creationId xmlns:a16="http://schemas.microsoft.com/office/drawing/2014/main" xmlns="" id="{2DC667C5-2DF4-4B0A-91B6-F8D4213CF092}"/>
              </a:ext>
            </a:extLst>
          </p:cNvPr>
          <p:cNvSpPr>
            <a:spLocks noGrp="1"/>
          </p:cNvSpPr>
          <p:nvPr>
            <p:ph idx="1"/>
          </p:nvPr>
        </p:nvSpPr>
        <p:spPr>
          <a:xfrm>
            <a:off x="838200" y="3428999"/>
            <a:ext cx="10515600" cy="2747963"/>
          </a:xfrm>
        </p:spPr>
        <p:txBody>
          <a:bodyPr/>
          <a:lstStyle/>
          <a:p>
            <a:r>
              <a:rPr lang="tr-TR" sz="1600" dirty="0">
                <a:hlinkClick r:id="rId2"/>
              </a:rPr>
              <a:t>https://nedir.ileilgili.org/doz</a:t>
            </a:r>
            <a:endParaRPr lang="tr-TR" sz="1600" dirty="0"/>
          </a:p>
          <a:p>
            <a:r>
              <a:rPr lang="tr-TR" sz="1600" dirty="0">
                <a:hlinkClick r:id="rId3"/>
              </a:rPr>
              <a:t>https://nedir.ileilgili.org/konsantrasyon</a:t>
            </a:r>
            <a:r>
              <a:rPr lang="tr-TR" sz="1600" dirty="0"/>
              <a:t> </a:t>
            </a:r>
          </a:p>
          <a:p>
            <a:pPr algn="just"/>
            <a:r>
              <a:rPr lang="tr-TR" sz="1600" dirty="0"/>
              <a:t>Prof. Dr. İnci ERDEMLİ, Türk Farmakoloji Derneği Bülteni, Hacettepe </a:t>
            </a:r>
            <a:r>
              <a:rPr lang="tr-TR" sz="1600" dirty="0" err="1"/>
              <a:t>Üniv</a:t>
            </a:r>
            <a:r>
              <a:rPr lang="tr-TR" sz="1600" dirty="0"/>
              <a:t>. Eczacılık Fakültesi Farmakoloji Anabilim Dalı Sıhhiye, 06100 Ankara, Sayı:70 Kasım-Aralık 2001 (04.03.2020 13:49)</a:t>
            </a:r>
          </a:p>
          <a:p>
            <a:pPr algn="just"/>
            <a:r>
              <a:rPr lang="tr-TR" sz="1600" dirty="0">
                <a:hlinkClick r:id="rId4"/>
              </a:rPr>
              <a:t>https://image.slidesharecdn.com/doz-kons-etki-120417064620-phpapp01/95/doz-konsetki-fazlas-iin-wwwtipfakultesiorg-20-728.jpg?cb=1370870749</a:t>
            </a:r>
            <a:r>
              <a:rPr lang="tr-TR" sz="1600" dirty="0"/>
              <a:t> (07.03.2020) </a:t>
            </a:r>
          </a:p>
          <a:p>
            <a:pPr algn="just"/>
            <a:endParaRPr lang="tr-TR" sz="1600" dirty="0"/>
          </a:p>
        </p:txBody>
      </p:sp>
    </p:spTree>
    <p:extLst>
      <p:ext uri="{BB962C8B-B14F-4D97-AF65-F5344CB8AC3E}">
        <p14:creationId xmlns:p14="http://schemas.microsoft.com/office/powerpoint/2010/main" val="1506329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400" b="1" dirty="0">
                <a:latin typeface="Arial" pitchFamily="34" charset="0"/>
                <a:cs typeface="Arial" pitchFamily="34" charset="0"/>
              </a:rPr>
              <a:t>ANTİALLERJİK İLAÇLAR</a:t>
            </a:r>
          </a:p>
        </p:txBody>
      </p:sp>
    </p:spTree>
    <p:extLst>
      <p:ext uri="{BB962C8B-B14F-4D97-AF65-F5344CB8AC3E}">
        <p14:creationId xmlns:p14="http://schemas.microsoft.com/office/powerpoint/2010/main" val="5750934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graphicFrame>
        <p:nvGraphicFramePr>
          <p:cNvPr id="4" name="Tablo 3"/>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5" name="Dikdörtgen 24"/>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6" name="Dikdörtgen 25"/>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35"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36" name="İçerik Yer Tutucusu 2"/>
          <p:cNvSpPr txBox="1">
            <a:spLocks/>
          </p:cNvSpPr>
          <p:nvPr/>
        </p:nvSpPr>
        <p:spPr>
          <a:xfrm>
            <a:off x="583417" y="3077483"/>
            <a:ext cx="1685749" cy="53400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solidFill>
                  <a:schemeClr val="tx1">
                    <a:lumMod val="95000"/>
                    <a:lumOff val="5000"/>
                  </a:schemeClr>
                </a:solidFill>
                <a:latin typeface="Arial" panose="020B0604020202020204" pitchFamily="34" charset="0"/>
                <a:cs typeface="Arial" panose="020B0604020202020204" pitchFamily="34" charset="0"/>
              </a:rPr>
              <a:t>AERIUS</a:t>
            </a:r>
          </a:p>
        </p:txBody>
      </p:sp>
      <p:sp>
        <p:nvSpPr>
          <p:cNvPr id="37" name="İçerik Yer Tutucusu 2"/>
          <p:cNvSpPr txBox="1">
            <a:spLocks/>
          </p:cNvSpPr>
          <p:nvPr/>
        </p:nvSpPr>
        <p:spPr>
          <a:xfrm>
            <a:off x="2168195" y="485127"/>
            <a:ext cx="2468492" cy="638038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sz="1400" dirty="0">
                <a:latin typeface="Arial" panose="020B0604020202020204" pitchFamily="34" charset="0"/>
                <a:cs typeface="Arial" panose="020B0604020202020204" pitchFamily="34" charset="0"/>
              </a:rPr>
              <a:t>Bir </a:t>
            </a:r>
            <a:r>
              <a:rPr lang="tr-TR" sz="1400" dirty="0" err="1">
                <a:latin typeface="Arial" panose="020B0604020202020204" pitchFamily="34" charset="0"/>
                <a:cs typeface="Arial" panose="020B0604020202020204" pitchFamily="34" charset="0"/>
              </a:rPr>
              <a:t>antihistaminik</a:t>
            </a:r>
            <a:r>
              <a:rPr lang="tr-TR" sz="1400" dirty="0">
                <a:latin typeface="Arial" panose="020B0604020202020204" pitchFamily="34" charset="0"/>
                <a:cs typeface="Arial" panose="020B0604020202020204" pitchFamily="34" charset="0"/>
              </a:rPr>
              <a:t> ilaç sınıfından </a:t>
            </a:r>
            <a:r>
              <a:rPr lang="tr-TR" sz="1400" dirty="0" err="1">
                <a:latin typeface="Arial" panose="020B0604020202020204" pitchFamily="34" charset="0"/>
                <a:cs typeface="Arial" panose="020B0604020202020204" pitchFamily="34" charset="0"/>
              </a:rPr>
              <a:t>desloratadini</a:t>
            </a:r>
            <a:r>
              <a:rPr lang="tr-TR" sz="1400" dirty="0">
                <a:latin typeface="Arial" panose="020B0604020202020204" pitchFamily="34" charset="0"/>
                <a:cs typeface="Arial" panose="020B0604020202020204" pitchFamily="34" charset="0"/>
              </a:rPr>
              <a:t> içerir</a:t>
            </a:r>
            <a:r>
              <a:rPr lang="tr-TR" sz="1400" dirty="0">
                <a:solidFill>
                  <a:schemeClr val="tx1">
                    <a:lumMod val="95000"/>
                    <a:lumOff val="5000"/>
                  </a:schemeClr>
                </a:solidFill>
                <a:latin typeface="Arial" panose="020B0604020202020204" pitchFamily="34" charset="0"/>
                <a:cs typeface="Arial" panose="020B0604020202020204" pitchFamily="34" charset="0"/>
              </a:rPr>
              <a:t>. AERIUS</a:t>
            </a:r>
            <a:r>
              <a:rPr lang="tr-TR" sz="1400" dirty="0">
                <a:latin typeface="Arial" panose="020B0604020202020204" pitchFamily="34" charset="0"/>
                <a:cs typeface="Arial" panose="020B0604020202020204" pitchFamily="34" charset="0"/>
              </a:rPr>
              <a:t>, uyku hali oluşturmayan alerjiye karşı kullanılan bir ilaçtır. Alerjik reaksiyonlar ve alerji belirtilerinin kontrol altına alınmasına yardımcı olur. AERIUS alerjik nezle ile ilişkili hapşırık, burunda akıntı ve kaşıntı, damakta kaşınma ve gözlerde kaşınma, kızarıklık veya yaşarma gibi belirtileri (örneğin saman nezlesi, ev tozu akarına karşı alerji) giderir. AERIUS ayrıca ürtiker (alerjiden kaynaklanan bir deri hastalığı) ile birlikte görülen kaşıntı ve derideki kabartı ve kızarıklık gibi semptomların ortadan kaldırılmasında </a:t>
            </a:r>
            <a:r>
              <a:rPr lang="tr-TR" sz="1400" dirty="0" err="1">
                <a:latin typeface="Arial" panose="020B0604020202020204" pitchFamily="34" charset="0"/>
                <a:cs typeface="Arial" panose="020B0604020202020204" pitchFamily="34" charset="0"/>
              </a:rPr>
              <a:t>endikedir</a:t>
            </a:r>
            <a:r>
              <a:rPr lang="tr-TR" sz="1400" dirty="0">
                <a:latin typeface="Arial" panose="020B0604020202020204" pitchFamily="34" charset="0"/>
                <a:cs typeface="Arial" panose="020B0604020202020204" pitchFamily="34" charset="0"/>
              </a:rPr>
              <a:t>.</a:t>
            </a:r>
          </a:p>
        </p:txBody>
      </p:sp>
      <p:sp>
        <p:nvSpPr>
          <p:cNvPr id="38" name="İçerik Yer Tutucusu 2"/>
          <p:cNvSpPr txBox="1">
            <a:spLocks/>
          </p:cNvSpPr>
          <p:nvPr/>
        </p:nvSpPr>
        <p:spPr>
          <a:xfrm>
            <a:off x="4708259" y="501171"/>
            <a:ext cx="3096108" cy="415301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panose="020B0604020202020204" pitchFamily="34" charset="0"/>
                <a:cs typeface="Arial" panose="020B0604020202020204" pitchFamily="34" charset="0"/>
              </a:rPr>
              <a:t>Parasetamol</a:t>
            </a:r>
            <a:r>
              <a:rPr lang="tr-TR" sz="1400" dirty="0">
                <a:latin typeface="Arial" panose="020B0604020202020204" pitchFamily="34" charset="0"/>
                <a:cs typeface="Arial" panose="020B0604020202020204" pitchFamily="34" charset="0"/>
              </a:rPr>
              <a:t> ‘e </a:t>
            </a:r>
            <a:r>
              <a:rPr lang="tr-TR" sz="1400" dirty="0" err="1">
                <a:latin typeface="Arial" panose="020B0604020202020204" pitchFamily="34" charset="0"/>
                <a:cs typeface="Arial" panose="020B0604020202020204" pitchFamily="34" charset="0"/>
              </a:rPr>
              <a:t>hipersensitivitesi</a:t>
            </a:r>
            <a:r>
              <a:rPr lang="tr-TR" sz="1400" dirty="0">
                <a:latin typeface="Arial" panose="020B0604020202020204" pitchFamily="34" charset="0"/>
                <a:cs typeface="Arial" panose="020B0604020202020204" pitchFamily="34" charset="0"/>
              </a:rPr>
              <a:t> olanlarda, zayıf böbrek veya karaciğer fonksiyonuna sahip olanlarda </a:t>
            </a:r>
            <a:r>
              <a:rPr lang="tr-TR" sz="1400" dirty="0" err="1">
                <a:latin typeface="Arial" panose="020B0604020202020204" pitchFamily="34" charset="0"/>
                <a:cs typeface="Arial" panose="020B0604020202020204" pitchFamily="34" charset="0"/>
              </a:rPr>
              <a:t>kontrendikedir</a:t>
            </a:r>
            <a:r>
              <a:rPr lang="tr-TR" sz="1400" dirty="0">
                <a:latin typeface="Arial" panose="020B0604020202020204" pitchFamily="34" charset="0"/>
                <a:cs typeface="Arial" panose="020B0604020202020204" pitchFamily="34" charset="0"/>
              </a:rPr>
              <a:t>. </a:t>
            </a:r>
          </a:p>
          <a:p>
            <a:pPr marL="285750" indent="-285750" algn="l">
              <a:buFont typeface="Arial" pitchFamily="34" charset="0"/>
              <a:buChar char="•"/>
            </a:pPr>
            <a:r>
              <a:rPr lang="tr-TR" sz="1400" dirty="0" err="1">
                <a:latin typeface="Arial" panose="020B0604020202020204" pitchFamily="34" charset="0"/>
                <a:cs typeface="Arial" panose="020B0604020202020204" pitchFamily="34" charset="0"/>
              </a:rPr>
              <a:t>Klorfeniramin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maleat</a:t>
            </a:r>
            <a:r>
              <a:rPr lang="tr-TR" sz="1400" dirty="0">
                <a:latin typeface="Arial" panose="020B0604020202020204" pitchFamily="34" charset="0"/>
                <a:cs typeface="Arial" panose="020B0604020202020204" pitchFamily="34" charset="0"/>
              </a:rPr>
              <a:t> 6 yaşından küçük çocuklarda santral sinir sisteminin paradoksal </a:t>
            </a:r>
            <a:r>
              <a:rPr lang="tr-TR" sz="1400" dirty="0" err="1">
                <a:latin typeface="Arial" panose="020B0604020202020204" pitchFamily="34" charset="0"/>
                <a:cs typeface="Arial" panose="020B0604020202020204" pitchFamily="34" charset="0"/>
              </a:rPr>
              <a:t>stimulasyonuna</a:t>
            </a:r>
            <a:r>
              <a:rPr lang="tr-TR" sz="1400" dirty="0">
                <a:latin typeface="Arial" panose="020B0604020202020204" pitchFamily="34" charset="0"/>
                <a:cs typeface="Arial" panose="020B0604020202020204" pitchFamily="34" charset="0"/>
              </a:rPr>
              <a:t> sebep olabilir.</a:t>
            </a:r>
          </a:p>
          <a:p>
            <a:pPr marL="285750" indent="-285750" algn="l">
              <a:buFont typeface="Arial" pitchFamily="34" charset="0"/>
              <a:buChar char="•"/>
            </a:pP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Fenilefrin</a:t>
            </a:r>
            <a:r>
              <a:rPr lang="tr-TR" sz="1400" dirty="0">
                <a:latin typeface="Arial" panose="020B0604020202020204" pitchFamily="34" charset="0"/>
                <a:cs typeface="Arial" panose="020B0604020202020204" pitchFamily="34" charset="0"/>
              </a:rPr>
              <a:t> şiddetli hipertansiyonu veya </a:t>
            </a:r>
            <a:r>
              <a:rPr lang="tr-TR" sz="1400" dirty="0" err="1">
                <a:latin typeface="Arial" panose="020B0604020202020204" pitchFamily="34" charset="0"/>
                <a:cs typeface="Arial" panose="020B0604020202020204" pitchFamily="34" charset="0"/>
              </a:rPr>
              <a:t>ventriküler</a:t>
            </a:r>
            <a:r>
              <a:rPr lang="tr-TR" sz="1400" dirty="0">
                <a:latin typeface="Arial" panose="020B0604020202020204" pitchFamily="34" charset="0"/>
                <a:cs typeface="Arial" panose="020B0604020202020204" pitchFamily="34" charset="0"/>
              </a:rPr>
              <a:t> taşikardisi olan ayrıca </a:t>
            </a:r>
            <a:r>
              <a:rPr lang="tr-TR" sz="1400" dirty="0" err="1">
                <a:latin typeface="Arial" panose="020B0604020202020204" pitchFamily="34" charset="0"/>
                <a:cs typeface="Arial" panose="020B0604020202020204" pitchFamily="34" charset="0"/>
              </a:rPr>
              <a:t>fenilefrine</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hipersensitivitesi</a:t>
            </a:r>
            <a:r>
              <a:rPr lang="tr-TR" sz="1400" dirty="0">
                <a:latin typeface="Arial" panose="020B0604020202020204" pitchFamily="34" charset="0"/>
                <a:cs typeface="Arial" panose="020B0604020202020204" pitchFamily="34" charset="0"/>
              </a:rPr>
              <a:t> olan hastalarda </a:t>
            </a:r>
            <a:r>
              <a:rPr lang="tr-TR" sz="1400" dirty="0" err="1">
                <a:latin typeface="Arial" panose="020B0604020202020204" pitchFamily="34" charset="0"/>
                <a:cs typeface="Arial" panose="020B0604020202020204" pitchFamily="34" charset="0"/>
              </a:rPr>
              <a:t>kontrendikedir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Fenilefrin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hipovolemik</a:t>
            </a:r>
            <a:r>
              <a:rPr lang="tr-TR" sz="1400" dirty="0">
                <a:latin typeface="Arial" panose="020B0604020202020204" pitchFamily="34" charset="0"/>
                <a:cs typeface="Arial" panose="020B0604020202020204" pitchFamily="34" charset="0"/>
              </a:rPr>
              <a:t> hastalarda tek tedavi yolu olarak seçilmemelidir. İlaç uygulanır iken veya sonrasında hipotansiyon oluşursa ilave hacim yer değiştirme (</a:t>
            </a:r>
            <a:r>
              <a:rPr lang="tr-TR" sz="1400" dirty="0" err="1">
                <a:latin typeface="Arial" panose="020B0604020202020204" pitchFamily="34" charset="0"/>
                <a:cs typeface="Arial" panose="020B0604020202020204" pitchFamily="34" charset="0"/>
              </a:rPr>
              <a:t>volume</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replacement</a:t>
            </a:r>
            <a:r>
              <a:rPr lang="tr-TR" sz="1400" dirty="0">
                <a:latin typeface="Arial" panose="020B0604020202020204" pitchFamily="34" charset="0"/>
                <a:cs typeface="Arial" panose="020B0604020202020204" pitchFamily="34" charset="0"/>
              </a:rPr>
              <a:t>) gerekebilir.</a:t>
            </a:r>
          </a:p>
          <a:p>
            <a:pPr marL="285750" indent="-285750" algn="l">
              <a:buFont typeface="Arial" pitchFamily="34" charset="0"/>
              <a:buChar char="•"/>
            </a:pPr>
            <a:r>
              <a:rPr lang="tr-TR" sz="1400" dirty="0">
                <a:latin typeface="Arial" panose="020B0604020202020204" pitchFamily="34" charset="0"/>
                <a:cs typeface="Arial" panose="020B0604020202020204" pitchFamily="34" charset="0"/>
              </a:rPr>
              <a:t> Prostat </a:t>
            </a:r>
            <a:r>
              <a:rPr lang="tr-TR" sz="1400" dirty="0" err="1">
                <a:latin typeface="Arial" panose="020B0604020202020204" pitchFamily="34" charset="0"/>
                <a:cs typeface="Arial" panose="020B0604020202020204" pitchFamily="34" charset="0"/>
              </a:rPr>
              <a:t>hipertrofisi</a:t>
            </a:r>
            <a:r>
              <a:rPr lang="tr-TR" sz="1400" dirty="0">
                <a:latin typeface="Arial" panose="020B0604020202020204" pitchFamily="34" charset="0"/>
                <a:cs typeface="Arial" panose="020B0604020202020204" pitchFamily="34" charset="0"/>
              </a:rPr>
              <a:t>, mesane çıkışında </a:t>
            </a:r>
            <a:r>
              <a:rPr lang="tr-TR" sz="1400" dirty="0" err="1">
                <a:latin typeface="Arial" panose="020B0604020202020204" pitchFamily="34" charset="0"/>
                <a:cs typeface="Arial" panose="020B0604020202020204" pitchFamily="34" charset="0"/>
              </a:rPr>
              <a:t>obstruksiyon</a:t>
            </a:r>
            <a:r>
              <a:rPr lang="tr-TR" sz="1400" dirty="0">
                <a:latin typeface="Arial" panose="020B0604020202020204" pitchFamily="34" charset="0"/>
                <a:cs typeface="Arial" panose="020B0604020202020204" pitchFamily="34" charset="0"/>
              </a:rPr>
              <a:t>, akut </a:t>
            </a:r>
            <a:r>
              <a:rPr lang="tr-TR" sz="1400" dirty="0" err="1">
                <a:latin typeface="Arial" panose="020B0604020202020204" pitchFamily="34" charset="0"/>
                <a:cs typeface="Arial" panose="020B0604020202020204" pitchFamily="34" charset="0"/>
              </a:rPr>
              <a:t>astma</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hipertroidizm</a:t>
            </a:r>
            <a:r>
              <a:rPr lang="tr-TR" sz="1400" dirty="0">
                <a:latin typeface="Arial" panose="020B0604020202020204" pitchFamily="34" charset="0"/>
                <a:cs typeface="Arial" panose="020B0604020202020204" pitchFamily="34" charset="0"/>
              </a:rPr>
              <a:t>, ağır hipertansiyon, </a:t>
            </a:r>
            <a:r>
              <a:rPr lang="tr-TR" sz="1400" dirty="0" err="1">
                <a:latin typeface="Arial" panose="020B0604020202020204" pitchFamily="34" charset="0"/>
                <a:cs typeface="Arial" panose="020B0604020202020204" pitchFamily="34" charset="0"/>
              </a:rPr>
              <a:t>kardiak</a:t>
            </a:r>
            <a:r>
              <a:rPr lang="tr-TR" sz="1400" dirty="0">
                <a:latin typeface="Arial" panose="020B0604020202020204" pitchFamily="34" charset="0"/>
                <a:cs typeface="Arial" panose="020B0604020202020204" pitchFamily="34" charset="0"/>
              </a:rPr>
              <a:t> aritmiler, </a:t>
            </a:r>
            <a:r>
              <a:rPr lang="tr-TR" sz="1400" dirty="0" err="1">
                <a:latin typeface="Arial" panose="020B0604020202020204" pitchFamily="34" charset="0"/>
                <a:cs typeface="Arial" panose="020B0604020202020204" pitchFamily="34" charset="0"/>
              </a:rPr>
              <a:t>serebrovasküler</a:t>
            </a:r>
            <a:r>
              <a:rPr lang="tr-TR" sz="1400" dirty="0">
                <a:latin typeface="Arial" panose="020B0604020202020204" pitchFamily="34" charset="0"/>
                <a:cs typeface="Arial" panose="020B0604020202020204" pitchFamily="34" charset="0"/>
              </a:rPr>
              <a:t> hastalığı olanlarda kullanılmamalıdır. </a:t>
            </a:r>
            <a:r>
              <a:rPr lang="tr-TR" sz="1400" dirty="0" err="1">
                <a:latin typeface="Arial" panose="020B0604020202020204" pitchFamily="34" charset="0"/>
                <a:cs typeface="Arial" panose="020B0604020202020204" pitchFamily="34" charset="0"/>
              </a:rPr>
              <a:t>Oksolamin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sitrat</a:t>
            </a:r>
            <a:r>
              <a:rPr lang="tr-TR" sz="1400" dirty="0">
                <a:latin typeface="Arial" panose="020B0604020202020204" pitchFamily="34" charset="0"/>
                <a:cs typeface="Arial" panose="020B0604020202020204" pitchFamily="34" charset="0"/>
              </a:rPr>
              <a:t> çocuklarda </a:t>
            </a:r>
            <a:r>
              <a:rPr lang="tr-TR" sz="1400" dirty="0" err="1">
                <a:latin typeface="Arial" panose="020B0604020202020204" pitchFamily="34" charset="0"/>
                <a:cs typeface="Arial" panose="020B0604020202020204" pitchFamily="34" charset="0"/>
              </a:rPr>
              <a:t>halusinasyonlara</a:t>
            </a:r>
            <a:r>
              <a:rPr lang="tr-TR" sz="1400" dirty="0">
                <a:latin typeface="Arial" panose="020B0604020202020204" pitchFamily="34" charset="0"/>
                <a:cs typeface="Arial" panose="020B0604020202020204" pitchFamily="34" charset="0"/>
              </a:rPr>
              <a:t> yol açabilir, bulantı ve kusmaya sebep olabilir.</a:t>
            </a:r>
          </a:p>
        </p:txBody>
      </p:sp>
      <p:sp>
        <p:nvSpPr>
          <p:cNvPr id="39" name="Dikdörtgen 38"/>
          <p:cNvSpPr/>
          <p:nvPr/>
        </p:nvSpPr>
        <p:spPr>
          <a:xfrm>
            <a:off x="7804367" y="518336"/>
            <a:ext cx="2192878" cy="5909310"/>
          </a:xfrm>
          <a:prstGeom prst="rect">
            <a:avLst/>
          </a:prstGeom>
        </p:spPr>
        <p:txBody>
          <a:bodyPr wrap="square">
            <a:spAutoFit/>
          </a:bodyPr>
          <a:lstStyle/>
          <a:p>
            <a:pPr marL="285750" indent="-285750">
              <a:buFont typeface="Arial" pitchFamily="34" charset="0"/>
              <a:buChar char="•"/>
            </a:pPr>
            <a:r>
              <a:rPr lang="tr-TR" sz="1400" dirty="0">
                <a:solidFill>
                  <a:schemeClr val="tx1">
                    <a:lumMod val="95000"/>
                    <a:lumOff val="5000"/>
                  </a:schemeClr>
                </a:solidFill>
                <a:latin typeface="Arial" panose="020B0604020202020204" pitchFamily="34" charset="0"/>
              </a:rPr>
              <a:t>Yetişkinlerde; günde 3 defa 1-2 tablet</a:t>
            </a:r>
          </a:p>
          <a:p>
            <a:pPr marL="285750" indent="-285750">
              <a:buFont typeface="Arial" pitchFamily="34" charset="0"/>
              <a:buChar char="•"/>
            </a:pPr>
            <a:r>
              <a:rPr lang="tr-TR" sz="1400" dirty="0">
                <a:solidFill>
                  <a:schemeClr val="tx1">
                    <a:lumMod val="95000"/>
                    <a:lumOff val="5000"/>
                  </a:schemeClr>
                </a:solidFill>
                <a:latin typeface="Arial" panose="020B0604020202020204" pitchFamily="34" charset="0"/>
              </a:rPr>
              <a:t>Çocuklarda; 6-12 yaş arasındakilere 8 saat arayla günde 3 defa 1 tablet</a:t>
            </a:r>
          </a:p>
          <a:p>
            <a:pPr marL="285750" indent="-285750">
              <a:buFont typeface="Arial" pitchFamily="34" charset="0"/>
              <a:buChar char="•"/>
            </a:pPr>
            <a:r>
              <a:rPr lang="tr-TR" sz="1400" dirty="0">
                <a:solidFill>
                  <a:schemeClr val="tx1">
                    <a:lumMod val="95000"/>
                    <a:lumOff val="5000"/>
                  </a:schemeClr>
                </a:solidFill>
                <a:latin typeface="Arial" panose="020B0604020202020204" pitchFamily="34" charset="0"/>
              </a:rPr>
              <a:t>12 yaşından büyük çocuklara, yetişkin dozlarda verilebilir.</a:t>
            </a:r>
          </a:p>
          <a:p>
            <a:pPr marL="285750" indent="-285750">
              <a:buFont typeface="Arial" pitchFamily="34" charset="0"/>
              <a:buChar char="•"/>
            </a:pPr>
            <a:r>
              <a:rPr lang="tr-TR" sz="1400" dirty="0">
                <a:solidFill>
                  <a:schemeClr val="tx1">
                    <a:lumMod val="95000"/>
                    <a:lumOff val="5000"/>
                  </a:schemeClr>
                </a:solidFill>
                <a:latin typeface="Arial" panose="020B0604020202020204" pitchFamily="34" charset="0"/>
              </a:rPr>
              <a:t>6 yaşındaki ve daha küçük çocuklarda kullanılması önerilmez. </a:t>
            </a:r>
            <a:br>
              <a:rPr lang="tr-TR" sz="1400" dirty="0">
                <a:solidFill>
                  <a:schemeClr val="tx1">
                    <a:lumMod val="95000"/>
                    <a:lumOff val="5000"/>
                  </a:schemeClr>
                </a:solidFill>
                <a:latin typeface="Arial" panose="020B0604020202020204" pitchFamily="34" charset="0"/>
              </a:rPr>
            </a:br>
            <a:r>
              <a:rPr lang="tr-TR" sz="1400" dirty="0">
                <a:solidFill>
                  <a:schemeClr val="tx1">
                    <a:lumMod val="95000"/>
                    <a:lumOff val="5000"/>
                  </a:schemeClr>
                </a:solidFill>
                <a:latin typeface="Arial" panose="020B0604020202020204" pitchFamily="34" charset="0"/>
              </a:rPr>
              <a:t/>
            </a:r>
            <a:br>
              <a:rPr lang="tr-TR" sz="1400" dirty="0">
                <a:solidFill>
                  <a:schemeClr val="tx1">
                    <a:lumMod val="95000"/>
                    <a:lumOff val="5000"/>
                  </a:schemeClr>
                </a:solidFill>
                <a:latin typeface="Arial" panose="020B0604020202020204" pitchFamily="34" charset="0"/>
              </a:rPr>
            </a:br>
            <a:r>
              <a:rPr lang="tr-TR" sz="1400" dirty="0">
                <a:solidFill>
                  <a:schemeClr val="tx1">
                    <a:lumMod val="95000"/>
                    <a:lumOff val="5000"/>
                  </a:schemeClr>
                </a:solidFill>
                <a:latin typeface="Arial" panose="020B0604020202020204" pitchFamily="34" charset="0"/>
              </a:rPr>
              <a:t>DOZ AŞIMI VE TEDAVİSİ Hasta erken görülmüşse kusturulur veya midesi yıkanır. </a:t>
            </a:r>
            <a:r>
              <a:rPr lang="tr-TR" sz="1400" dirty="0" err="1">
                <a:solidFill>
                  <a:schemeClr val="tx1">
                    <a:lumMod val="95000"/>
                    <a:lumOff val="5000"/>
                  </a:schemeClr>
                </a:solidFill>
                <a:latin typeface="Arial" panose="020B0604020202020204" pitchFamily="34" charset="0"/>
              </a:rPr>
              <a:t>Katartik</a:t>
            </a:r>
            <a:r>
              <a:rPr lang="tr-TR" sz="1400" dirty="0">
                <a:solidFill>
                  <a:schemeClr val="tx1">
                    <a:lumMod val="95000"/>
                    <a:lumOff val="5000"/>
                  </a:schemeClr>
                </a:solidFill>
                <a:latin typeface="Arial" panose="020B0604020202020204" pitchFamily="34" charset="0"/>
              </a:rPr>
              <a:t> (</a:t>
            </a:r>
            <a:r>
              <a:rPr lang="tr-TR" sz="1400" dirty="0" err="1">
                <a:solidFill>
                  <a:schemeClr val="tx1">
                    <a:lumMod val="95000"/>
                    <a:lumOff val="5000"/>
                  </a:schemeClr>
                </a:solidFill>
                <a:latin typeface="Arial" panose="020B0604020202020204" pitchFamily="34" charset="0"/>
              </a:rPr>
              <a:t>milk</a:t>
            </a:r>
            <a:r>
              <a:rPr lang="tr-TR" sz="1400" dirty="0">
                <a:solidFill>
                  <a:schemeClr val="tx1">
                    <a:lumMod val="95000"/>
                    <a:lumOff val="5000"/>
                  </a:schemeClr>
                </a:solidFill>
                <a:latin typeface="Arial" panose="020B0604020202020204" pitchFamily="34" charset="0"/>
              </a:rPr>
              <a:t> of </a:t>
            </a:r>
            <a:r>
              <a:rPr lang="tr-TR" sz="1400" dirty="0" err="1">
                <a:solidFill>
                  <a:schemeClr val="tx1">
                    <a:lumMod val="95000"/>
                    <a:lumOff val="5000"/>
                  </a:schemeClr>
                </a:solidFill>
                <a:latin typeface="Arial" panose="020B0604020202020204" pitchFamily="34" charset="0"/>
              </a:rPr>
              <a:t>magnesia</a:t>
            </a:r>
            <a:r>
              <a:rPr lang="tr-TR" sz="1400" dirty="0">
                <a:solidFill>
                  <a:schemeClr val="tx1">
                    <a:lumMod val="95000"/>
                    <a:lumOff val="5000"/>
                  </a:schemeClr>
                </a:solidFill>
                <a:latin typeface="Arial" panose="020B0604020202020204" pitchFamily="34" charset="0"/>
              </a:rPr>
              <a:t>) verilmesi faydalı olabilir. Hipotansiyon varsa </a:t>
            </a:r>
            <a:r>
              <a:rPr lang="tr-TR" sz="1400" dirty="0" err="1">
                <a:solidFill>
                  <a:schemeClr val="tx1">
                    <a:lumMod val="95000"/>
                    <a:lumOff val="5000"/>
                  </a:schemeClr>
                </a:solidFill>
                <a:latin typeface="Arial" panose="020B0604020202020204" pitchFamily="34" charset="0"/>
              </a:rPr>
              <a:t>vazopressörler</a:t>
            </a:r>
            <a:r>
              <a:rPr lang="tr-TR" sz="1400" dirty="0">
                <a:solidFill>
                  <a:schemeClr val="tx1">
                    <a:lumMod val="95000"/>
                    <a:lumOff val="5000"/>
                  </a:schemeClr>
                </a:solidFill>
                <a:latin typeface="Arial" panose="020B0604020202020204" pitchFamily="34" charset="0"/>
              </a:rPr>
              <a:t> kullanılabilir. </a:t>
            </a:r>
            <a:r>
              <a:rPr lang="tr-TR" sz="1400" dirty="0" err="1">
                <a:solidFill>
                  <a:schemeClr val="tx1">
                    <a:lumMod val="95000"/>
                    <a:lumOff val="5000"/>
                  </a:schemeClr>
                </a:solidFill>
                <a:latin typeface="Arial" panose="020B0604020202020204" pitchFamily="34" charset="0"/>
              </a:rPr>
              <a:t>Analeptikler</a:t>
            </a:r>
            <a:r>
              <a:rPr lang="tr-TR" sz="1400" dirty="0">
                <a:solidFill>
                  <a:schemeClr val="tx1">
                    <a:lumMod val="95000"/>
                    <a:lumOff val="5000"/>
                  </a:schemeClr>
                </a:solidFill>
                <a:latin typeface="Arial" panose="020B0604020202020204" pitchFamily="34" charset="0"/>
              </a:rPr>
              <a:t> kullanılmamalıdır.</a:t>
            </a:r>
            <a:endParaRPr lang="tr-TR" sz="1400" dirty="0">
              <a:solidFill>
                <a:schemeClr val="tx1">
                  <a:lumMod val="95000"/>
                  <a:lumOff val="5000"/>
                </a:schemeClr>
              </a:solidFill>
            </a:endParaRPr>
          </a:p>
        </p:txBody>
      </p:sp>
      <p:sp>
        <p:nvSpPr>
          <p:cNvPr id="48" name="İçerik Yer Tutucusu 2"/>
          <p:cNvSpPr txBox="1">
            <a:spLocks/>
          </p:cNvSpPr>
          <p:nvPr/>
        </p:nvSpPr>
        <p:spPr>
          <a:xfrm>
            <a:off x="10051379" y="515363"/>
            <a:ext cx="1883961" cy="620409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sz="1400" dirty="0">
                <a:solidFill>
                  <a:schemeClr val="tx1">
                    <a:lumMod val="95000"/>
                    <a:lumOff val="5000"/>
                  </a:schemeClr>
                </a:solidFill>
                <a:latin typeface="Arial" panose="020B0604020202020204" pitchFamily="34" charset="0"/>
              </a:rPr>
              <a:t>Duyarlı kişilerde nadiren:</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Baş dönmesi</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Mide yanması</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Uykusuzluk</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Ağız kuruluğu</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Deri döküntüsü</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İdrar zorluğu</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Çarpıntı</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Görmede bulanıklık</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İştahsızlık</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Terleme</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Taşikardi</a:t>
            </a:r>
          </a:p>
          <a:p>
            <a:pPr marL="285750" indent="-285750" algn="l">
              <a:buFont typeface="Arial" pitchFamily="34" charset="0"/>
              <a:buChar char="•"/>
            </a:pPr>
            <a:r>
              <a:rPr lang="tr-TR" sz="1400" dirty="0">
                <a:solidFill>
                  <a:schemeClr val="tx1">
                    <a:lumMod val="95000"/>
                    <a:lumOff val="5000"/>
                  </a:schemeClr>
                </a:solidFill>
                <a:latin typeface="Arial" panose="020B0604020202020204" pitchFamily="34" charset="0"/>
              </a:rPr>
              <a:t>Kulak çınlaması</a:t>
            </a:r>
          </a:p>
          <a:p>
            <a:pPr marL="285750" indent="-285750" algn="l">
              <a:buFont typeface="Arial" pitchFamily="34" charset="0"/>
              <a:buChar char="•"/>
            </a:pPr>
            <a:r>
              <a:rPr lang="tr-TR" sz="1400" dirty="0" err="1">
                <a:solidFill>
                  <a:schemeClr val="tx1">
                    <a:lumMod val="95000"/>
                    <a:lumOff val="5000"/>
                  </a:schemeClr>
                </a:solidFill>
                <a:latin typeface="Arial" panose="020B0604020202020204" pitchFamily="34" charset="0"/>
              </a:rPr>
              <a:t>Fotosensitivite</a:t>
            </a:r>
            <a:r>
              <a:rPr lang="tr-TR" sz="1400" dirty="0">
                <a:solidFill>
                  <a:schemeClr val="tx1">
                    <a:lumMod val="95000"/>
                    <a:lumOff val="5000"/>
                  </a:schemeClr>
                </a:solidFill>
                <a:latin typeface="Arial" panose="020B0604020202020204" pitchFamily="34" charset="0"/>
              </a:rPr>
              <a:t> görülebilir.</a:t>
            </a:r>
            <a:br>
              <a:rPr lang="tr-TR" sz="1400" dirty="0">
                <a:solidFill>
                  <a:schemeClr val="tx1">
                    <a:lumMod val="95000"/>
                    <a:lumOff val="5000"/>
                  </a:schemeClr>
                </a:solidFill>
                <a:latin typeface="Arial" panose="020B0604020202020204" pitchFamily="34" charset="0"/>
              </a:rPr>
            </a:br>
            <a:endParaRPr lang="tr-TR" sz="1400" dirty="0">
              <a:solidFill>
                <a:schemeClr val="tx1">
                  <a:lumMod val="95000"/>
                  <a:lumOff val="5000"/>
                </a:schemeClr>
              </a:solidFill>
              <a:latin typeface="Arial" panose="020B0604020202020204" pitchFamily="34" charset="0"/>
            </a:endParaRPr>
          </a:p>
          <a:p>
            <a:pPr algn="l"/>
            <a:r>
              <a:rPr lang="tr-TR" sz="1400" dirty="0">
                <a:solidFill>
                  <a:schemeClr val="tx1">
                    <a:lumMod val="95000"/>
                    <a:lumOff val="5000"/>
                  </a:schemeClr>
                </a:solidFill>
                <a:latin typeface="Arial" panose="020B0604020202020204" pitchFamily="34" charset="0"/>
              </a:rPr>
              <a:t>İlacın dozu azaltıldığında veya alımı durdurulduğunda bu etkiler ortadan kalkar.</a:t>
            </a:r>
            <a:endParaRPr lang="tr-TR" sz="1400" dirty="0">
              <a:solidFill>
                <a:schemeClr val="tx1">
                  <a:lumMod val="95000"/>
                  <a:lumOff val="5000"/>
                </a:schemeClr>
              </a:solidFill>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23508918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25620" y="648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9" name="Dikdörtgen 28"/>
          <p:cNvSpPr/>
          <p:nvPr/>
        </p:nvSpPr>
        <p:spPr>
          <a:xfrm>
            <a:off x="780445" y="3026616"/>
            <a:ext cx="1362898" cy="369332"/>
          </a:xfrm>
          <a:prstGeom prst="rect">
            <a:avLst/>
          </a:prstGeom>
        </p:spPr>
        <p:txBody>
          <a:bodyPr wrap="square">
            <a:spAutoFit/>
          </a:bodyPr>
          <a:lstStyle/>
          <a:p>
            <a:r>
              <a:rPr lang="tr-TR" b="1" dirty="0">
                <a:latin typeface="Arial" panose="020B0604020202020204" pitchFamily="34" charset="0"/>
                <a:cs typeface="Arial" panose="020B0604020202020204" pitchFamily="34" charset="0"/>
              </a:rPr>
              <a:t>AİRCOMB</a:t>
            </a:r>
          </a:p>
        </p:txBody>
      </p:sp>
      <p:sp>
        <p:nvSpPr>
          <p:cNvPr id="30" name="İçerik Yer Tutucusu 2"/>
          <p:cNvSpPr>
            <a:spLocks noGrp="1"/>
          </p:cNvSpPr>
          <p:nvPr>
            <p:ph idx="1"/>
          </p:nvPr>
        </p:nvSpPr>
        <p:spPr>
          <a:xfrm>
            <a:off x="2132570" y="541608"/>
            <a:ext cx="2594847" cy="5809115"/>
          </a:xfrm>
        </p:spPr>
        <p:txBody>
          <a:bodyPr>
            <a:normAutofit/>
          </a:bodyPr>
          <a:lstStyle/>
          <a:p>
            <a:pPr marL="0" indent="0">
              <a:buNone/>
            </a:pPr>
            <a:r>
              <a:rPr lang="tr-TR" sz="1400" dirty="0">
                <a:solidFill>
                  <a:schemeClr val="tx1">
                    <a:lumMod val="95000"/>
                    <a:lumOff val="5000"/>
                  </a:schemeClr>
                </a:solidFill>
                <a:latin typeface="Arial" panose="020B0604020202020204" pitchFamily="34" charset="0"/>
                <a:cs typeface="Arial" panose="020B0604020202020204" pitchFamily="34" charset="0"/>
              </a:rPr>
              <a:t>Etkin madde olan </a:t>
            </a:r>
            <a:r>
              <a:rPr lang="tr-TR" sz="1400" b="1" dirty="0" err="1">
                <a:solidFill>
                  <a:schemeClr val="tx1">
                    <a:lumMod val="95000"/>
                    <a:lumOff val="5000"/>
                  </a:schemeClr>
                </a:solidFill>
                <a:latin typeface="Arial" panose="020B0604020202020204" pitchFamily="34" charset="0"/>
                <a:cs typeface="Arial" panose="020B0604020202020204" pitchFamily="34" charset="0"/>
              </a:rPr>
              <a:t>Desloratadin</a:t>
            </a:r>
            <a:r>
              <a:rPr lang="tr-TR" sz="1400" b="1" dirty="0">
                <a:solidFill>
                  <a:schemeClr val="tx1">
                    <a:lumMod val="95000"/>
                    <a:lumOff val="5000"/>
                  </a:schemeClr>
                </a:solidFill>
                <a:latin typeface="Arial" panose="020B0604020202020204" pitchFamily="34" charset="0"/>
                <a:cs typeface="Arial" panose="020B0604020202020204" pitchFamily="34" charset="0"/>
              </a:rPr>
              <a:t>, </a:t>
            </a:r>
            <a:r>
              <a:rPr lang="tr-TR" sz="1400" dirty="0">
                <a:solidFill>
                  <a:schemeClr val="tx1">
                    <a:lumMod val="95000"/>
                    <a:lumOff val="5000"/>
                  </a:schemeClr>
                </a:solidFill>
                <a:latin typeface="Arial" panose="020B0604020202020204" pitchFamily="34" charset="0"/>
                <a:cs typeface="Arial" panose="020B0604020202020204" pitchFamily="34" charset="0"/>
              </a:rPr>
              <a:t>vücutta, doğal bir kimyasal olan </a:t>
            </a:r>
            <a:r>
              <a:rPr lang="tr-TR" sz="1400" dirty="0" err="1">
                <a:solidFill>
                  <a:schemeClr val="tx1">
                    <a:lumMod val="95000"/>
                    <a:lumOff val="5000"/>
                  </a:schemeClr>
                </a:solidFill>
                <a:latin typeface="Arial" panose="020B0604020202020204" pitchFamily="34" charset="0"/>
                <a:cs typeface="Arial" panose="020B0604020202020204" pitchFamily="34" charset="0"/>
              </a:rPr>
              <a:t>histaminin</a:t>
            </a:r>
            <a:r>
              <a:rPr lang="tr-TR" sz="1400" dirty="0">
                <a:solidFill>
                  <a:schemeClr val="tx1">
                    <a:lumMod val="95000"/>
                    <a:lumOff val="5000"/>
                  </a:schemeClr>
                </a:solidFill>
                <a:latin typeface="Arial" panose="020B0604020202020204" pitchFamily="34" charset="0"/>
                <a:cs typeface="Arial" panose="020B0604020202020204" pitchFamily="34" charset="0"/>
              </a:rPr>
              <a:t> yol açtığı ödem, kızarıklık, sıcaklık, kaşıntı, gözlerde sulanma, burun akıntısı gibi alerjik belirtilerin tedavisinde etkili </a:t>
            </a:r>
            <a:r>
              <a:rPr lang="tr-TR" sz="1400" dirty="0" err="1">
                <a:solidFill>
                  <a:schemeClr val="tx1">
                    <a:lumMod val="95000"/>
                    <a:lumOff val="5000"/>
                  </a:schemeClr>
                </a:solidFill>
                <a:latin typeface="Arial" panose="020B0604020202020204" pitchFamily="34" charset="0"/>
                <a:cs typeface="Arial" panose="020B0604020202020204" pitchFamily="34" charset="0"/>
              </a:rPr>
              <a:t>antihistaminik</a:t>
            </a:r>
            <a:r>
              <a:rPr lang="tr-TR" sz="1400" dirty="0">
                <a:solidFill>
                  <a:schemeClr val="tx1">
                    <a:lumMod val="95000"/>
                    <a:lumOff val="5000"/>
                  </a:schemeClr>
                </a:solidFill>
                <a:latin typeface="Arial" panose="020B0604020202020204" pitchFamily="34" charset="0"/>
                <a:cs typeface="Arial" panose="020B0604020202020204" pitchFamily="34" charset="0"/>
              </a:rPr>
              <a:t> bir maddedir. Alerji tedavisinde kullanılır. Diğer etkin madde </a:t>
            </a:r>
            <a:r>
              <a:rPr lang="tr-TR" sz="1400" b="1" dirty="0" err="1">
                <a:solidFill>
                  <a:schemeClr val="tx1">
                    <a:lumMod val="95000"/>
                    <a:lumOff val="5000"/>
                  </a:schemeClr>
                </a:solidFill>
                <a:latin typeface="Arial" panose="020B0604020202020204" pitchFamily="34" charset="0"/>
                <a:cs typeface="Arial" panose="020B0604020202020204" pitchFamily="34" charset="0"/>
              </a:rPr>
              <a:t>Montelukast</a:t>
            </a:r>
            <a:r>
              <a:rPr lang="tr-TR" sz="1400" b="1" dirty="0">
                <a:solidFill>
                  <a:schemeClr val="tx1">
                    <a:lumMod val="95000"/>
                    <a:lumOff val="5000"/>
                  </a:schemeClr>
                </a:solidFill>
                <a:latin typeface="Arial" panose="020B0604020202020204" pitchFamily="34" charset="0"/>
                <a:cs typeface="Arial" panose="020B0604020202020204" pitchFamily="34" charset="0"/>
              </a:rPr>
              <a:t> sodyum</a:t>
            </a:r>
            <a:r>
              <a:rPr lang="tr-TR" sz="1400" dirty="0">
                <a:solidFill>
                  <a:schemeClr val="tx1">
                    <a:lumMod val="95000"/>
                    <a:lumOff val="5000"/>
                  </a:schemeClr>
                </a:solidFill>
                <a:latin typeface="Arial" panose="020B0604020202020204" pitchFamily="34" charset="0"/>
                <a:cs typeface="Arial" panose="020B0604020202020204" pitchFamily="34" charset="0"/>
              </a:rPr>
              <a:t> ise solunum yoluyla alınan ev tozu akarları, polen gibi alerjen maddelerin vücuda girmesiyle salgılanan kimyasalları engelleyen bir maddedir.</a:t>
            </a:r>
          </a:p>
        </p:txBody>
      </p:sp>
      <p:sp>
        <p:nvSpPr>
          <p:cNvPr id="31" name="İçerik Yer Tutucusu 2"/>
          <p:cNvSpPr txBox="1">
            <a:spLocks/>
          </p:cNvSpPr>
          <p:nvPr/>
        </p:nvSpPr>
        <p:spPr>
          <a:xfrm>
            <a:off x="4831036" y="561654"/>
            <a:ext cx="2833365" cy="57690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solidFill>
                  <a:schemeClr val="tx1">
                    <a:lumMod val="95000"/>
                    <a:lumOff val="5000"/>
                  </a:schemeClr>
                </a:solidFill>
                <a:latin typeface="Arial" panose="020B0604020202020204" pitchFamily="34" charset="0"/>
              </a:rPr>
              <a:t>Eğer, ilacın içerdiği maddelerden herhangi birine karşı alerjiniz var ise (etkin madde veya yardımcı maddeler)</a:t>
            </a:r>
          </a:p>
          <a:p>
            <a:r>
              <a:rPr lang="tr-TR" sz="1400" dirty="0">
                <a:solidFill>
                  <a:schemeClr val="tx1">
                    <a:lumMod val="95000"/>
                    <a:lumOff val="5000"/>
                  </a:schemeClr>
                </a:solidFill>
                <a:latin typeface="Arial" panose="020B0604020202020204" pitchFamily="34" charset="0"/>
              </a:rPr>
              <a:t>Ciddi karaciğer yetmezliğiniz varsa bu ilacı kullanmayınız.</a:t>
            </a:r>
          </a:p>
          <a:p>
            <a:r>
              <a:rPr lang="es-ES" sz="1400" dirty="0">
                <a:solidFill>
                  <a:schemeClr val="tx1">
                    <a:lumMod val="95000"/>
                    <a:lumOff val="5000"/>
                  </a:schemeClr>
                </a:solidFill>
                <a:latin typeface="Arial" panose="020B0604020202020204" pitchFamily="34" charset="0"/>
              </a:rPr>
              <a:t>Fıstık ya da soyaya alerjiniz var ise</a:t>
            </a:r>
            <a:r>
              <a:rPr lang="tr-TR" sz="1400" dirty="0">
                <a:solidFill>
                  <a:schemeClr val="tx1">
                    <a:lumMod val="95000"/>
                    <a:lumOff val="5000"/>
                  </a:schemeClr>
                </a:solidFill>
                <a:latin typeface="Arial" panose="020B0604020202020204" pitchFamily="34" charset="0"/>
              </a:rPr>
              <a:t> kullanmayınız.</a:t>
            </a:r>
          </a:p>
          <a:p>
            <a:r>
              <a:rPr lang="tr-TR" sz="1400" dirty="0">
                <a:solidFill>
                  <a:schemeClr val="tx1">
                    <a:lumMod val="95000"/>
                    <a:lumOff val="5000"/>
                  </a:schemeClr>
                </a:solidFill>
                <a:latin typeface="Arial" panose="020B0604020202020204" pitchFamily="34" charset="0"/>
              </a:rPr>
              <a:t> AİRCOMB akut astım ataklarının tedavisinde kullanmak üzere tasarlanmamıştır. Bir atak yaşarsanız doktorunuzun size verdiği talimatlara uyunuz. Astım atakları için aldığınız kurtarıcı </a:t>
            </a:r>
            <a:r>
              <a:rPr lang="tr-TR" sz="1400" dirty="0" err="1">
                <a:solidFill>
                  <a:schemeClr val="tx1">
                    <a:lumMod val="95000"/>
                    <a:lumOff val="5000"/>
                  </a:schemeClr>
                </a:solidFill>
                <a:latin typeface="Arial" panose="020B0604020202020204" pitchFamily="34" charset="0"/>
              </a:rPr>
              <a:t>inhale</a:t>
            </a:r>
            <a:r>
              <a:rPr lang="tr-TR" sz="1400" dirty="0">
                <a:solidFill>
                  <a:schemeClr val="tx1">
                    <a:lumMod val="95000"/>
                    <a:lumOff val="5000"/>
                  </a:schemeClr>
                </a:solidFill>
                <a:latin typeface="Arial" panose="020B0604020202020204" pitchFamily="34" charset="0"/>
              </a:rPr>
              <a:t> ilacınızı her zaman yanınızda bulundurunuz. </a:t>
            </a:r>
          </a:p>
          <a:p>
            <a:r>
              <a:rPr lang="tr-TR" sz="1400" dirty="0">
                <a:solidFill>
                  <a:schemeClr val="tx1">
                    <a:lumMod val="95000"/>
                    <a:lumOff val="5000"/>
                  </a:schemeClr>
                </a:solidFill>
                <a:latin typeface="Arial" panose="020B0604020202020204" pitchFamily="34" charset="0"/>
              </a:rPr>
              <a:t>Eğer böbrek fonksiyonlarınız zayıf ise </a:t>
            </a:r>
            <a:r>
              <a:rPr lang="tr-TR" sz="1400" dirty="0" err="1">
                <a:solidFill>
                  <a:schemeClr val="tx1">
                    <a:lumMod val="95000"/>
                    <a:lumOff val="5000"/>
                  </a:schemeClr>
                </a:solidFill>
                <a:latin typeface="Arial" panose="020B0604020202020204" pitchFamily="34" charset="0"/>
              </a:rPr>
              <a:t>AİRCOMB’u</a:t>
            </a:r>
            <a:r>
              <a:rPr lang="tr-TR" sz="1400" dirty="0">
                <a:solidFill>
                  <a:schemeClr val="tx1">
                    <a:lumMod val="95000"/>
                    <a:lumOff val="5000"/>
                  </a:schemeClr>
                </a:solidFill>
                <a:latin typeface="Arial" panose="020B0604020202020204" pitchFamily="34" charset="0"/>
              </a:rPr>
              <a:t> almadan önce doktorunuz veya eczacınız ile konuşunuz.</a:t>
            </a:r>
          </a:p>
          <a:p>
            <a:pPr marL="0" indent="0">
              <a:buFont typeface="Arial" panose="020B0604020202020204" pitchFamily="34" charset="0"/>
              <a:buNone/>
            </a:pPr>
            <a:endParaRPr lang="tr-TR" sz="16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32" name="İçerik Yer Tutucusu 2"/>
          <p:cNvSpPr txBox="1">
            <a:spLocks/>
          </p:cNvSpPr>
          <p:nvPr/>
        </p:nvSpPr>
        <p:spPr>
          <a:xfrm>
            <a:off x="7793459" y="515363"/>
            <a:ext cx="2277688" cy="59334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r-TR" sz="1300" dirty="0">
                <a:solidFill>
                  <a:schemeClr val="tx1">
                    <a:lumMod val="95000"/>
                    <a:lumOff val="5000"/>
                  </a:schemeClr>
                </a:solidFill>
                <a:latin typeface="Arial" panose="020B0604020202020204" pitchFamily="34" charset="0"/>
                <a:cs typeface="Arial" panose="020B0604020202020204" pitchFamily="34" charset="0"/>
              </a:rPr>
              <a:t>AİRCOMB, ağız yoluyla alınır. Belirli bir miktar suyla beraber alınır. </a:t>
            </a:r>
            <a:r>
              <a:rPr lang="tr-TR" sz="1300" dirty="0" err="1">
                <a:solidFill>
                  <a:schemeClr val="tx1">
                    <a:lumMod val="95000"/>
                    <a:lumOff val="5000"/>
                  </a:schemeClr>
                </a:solidFill>
                <a:latin typeface="Arial" panose="020B0604020202020204" pitchFamily="34" charset="0"/>
                <a:cs typeface="Arial" panose="020B0604020202020204" pitchFamily="34" charset="0"/>
              </a:rPr>
              <a:t>AİRCOMB’un</a:t>
            </a:r>
            <a:r>
              <a:rPr lang="tr-TR" sz="1300" dirty="0">
                <a:solidFill>
                  <a:schemeClr val="tx1">
                    <a:lumMod val="95000"/>
                    <a:lumOff val="5000"/>
                  </a:schemeClr>
                </a:solidFill>
                <a:latin typeface="Arial" panose="020B0604020202020204" pitchFamily="34" charset="0"/>
                <a:cs typeface="Arial" panose="020B0604020202020204" pitchFamily="34" charset="0"/>
              </a:rPr>
              <a:t> aç veya tok karnına alınmasında herhangi bir sakınca yoktur.</a:t>
            </a:r>
            <a:br>
              <a:rPr lang="tr-TR" sz="1300" dirty="0">
                <a:solidFill>
                  <a:schemeClr val="tx1">
                    <a:lumMod val="95000"/>
                    <a:lumOff val="5000"/>
                  </a:schemeClr>
                </a:solidFill>
                <a:latin typeface="Arial" panose="020B0604020202020204" pitchFamily="34" charset="0"/>
                <a:cs typeface="Arial" panose="020B0604020202020204" pitchFamily="34" charset="0"/>
              </a:rPr>
            </a:br>
            <a:r>
              <a:rPr lang="tr-TR" sz="1300" dirty="0">
                <a:solidFill>
                  <a:schemeClr val="tx1">
                    <a:lumMod val="95000"/>
                    <a:lumOff val="5000"/>
                  </a:schemeClr>
                </a:solidFill>
                <a:latin typeface="Arial" panose="020B0604020202020204" pitchFamily="34" charset="0"/>
                <a:cs typeface="Arial" panose="020B0604020202020204" pitchFamily="34" charset="0"/>
              </a:rPr>
              <a:t/>
            </a:r>
            <a:br>
              <a:rPr lang="tr-TR" sz="1300" dirty="0">
                <a:solidFill>
                  <a:schemeClr val="tx1">
                    <a:lumMod val="95000"/>
                    <a:lumOff val="5000"/>
                  </a:schemeClr>
                </a:solidFill>
                <a:latin typeface="Arial" panose="020B0604020202020204" pitchFamily="34" charset="0"/>
                <a:cs typeface="Arial" panose="020B0604020202020204" pitchFamily="34" charset="0"/>
              </a:rPr>
            </a:br>
            <a:r>
              <a:rPr lang="tr-TR" sz="1300" dirty="0">
                <a:solidFill>
                  <a:schemeClr val="tx1">
                    <a:lumMod val="95000"/>
                    <a:lumOff val="5000"/>
                  </a:schemeClr>
                </a:solidFill>
                <a:latin typeface="Arial" panose="020B0604020202020204" pitchFamily="34" charset="0"/>
                <a:cs typeface="Arial" panose="020B0604020202020204" pitchFamily="34" charset="0"/>
              </a:rPr>
              <a:t>Çocuklarda Kullanımı:</a:t>
            </a:r>
          </a:p>
          <a:p>
            <a:r>
              <a:rPr lang="tr-TR" sz="1300" dirty="0">
                <a:solidFill>
                  <a:schemeClr val="tx1">
                    <a:lumMod val="95000"/>
                    <a:lumOff val="5000"/>
                  </a:schemeClr>
                </a:solidFill>
                <a:latin typeface="Arial" panose="020B0604020202020204" pitchFamily="34" charset="0"/>
                <a:cs typeface="Arial" panose="020B0604020202020204" pitchFamily="34" charset="0"/>
              </a:rPr>
              <a:t>Dozu nedeniyle </a:t>
            </a:r>
            <a:r>
              <a:rPr lang="tr-TR" sz="1300" dirty="0" err="1">
                <a:solidFill>
                  <a:schemeClr val="tx1">
                    <a:lumMod val="95000"/>
                    <a:lumOff val="5000"/>
                  </a:schemeClr>
                </a:solidFill>
                <a:latin typeface="Arial" panose="020B0604020202020204" pitchFamily="34" charset="0"/>
                <a:cs typeface="Arial" panose="020B0604020202020204" pitchFamily="34" charset="0"/>
              </a:rPr>
              <a:t>AİRCOMB’un</a:t>
            </a:r>
            <a:r>
              <a:rPr lang="tr-TR" sz="1300" dirty="0">
                <a:solidFill>
                  <a:schemeClr val="tx1">
                    <a:lumMod val="95000"/>
                    <a:lumOff val="5000"/>
                  </a:schemeClr>
                </a:solidFill>
                <a:latin typeface="Arial" panose="020B0604020202020204" pitchFamily="34" charset="0"/>
                <a:cs typeface="Arial" panose="020B0604020202020204" pitchFamily="34" charset="0"/>
              </a:rPr>
              <a:t> 15 yaşın altındaki hastalarda kullanılması önerilmez.</a:t>
            </a:r>
          </a:p>
          <a:p>
            <a:pPr marL="0" indent="0">
              <a:buNone/>
            </a:pPr>
            <a:r>
              <a:rPr lang="tr-TR" sz="1300" dirty="0">
                <a:solidFill>
                  <a:schemeClr val="tx1">
                    <a:lumMod val="95000"/>
                    <a:lumOff val="5000"/>
                  </a:schemeClr>
                </a:solidFill>
                <a:latin typeface="Arial" panose="020B0604020202020204" pitchFamily="34" charset="0"/>
                <a:cs typeface="Arial" panose="020B0604020202020204" pitchFamily="34" charset="0"/>
              </a:rPr>
              <a:t>Yaşlılarda kullanımı:</a:t>
            </a:r>
          </a:p>
          <a:p>
            <a:r>
              <a:rPr lang="tr-TR" sz="1300" dirty="0">
                <a:solidFill>
                  <a:schemeClr val="tx1">
                    <a:lumMod val="95000"/>
                    <a:lumOff val="5000"/>
                  </a:schemeClr>
                </a:solidFill>
                <a:latin typeface="Arial" panose="020B0604020202020204" pitchFamily="34" charset="0"/>
                <a:cs typeface="Arial" panose="020B0604020202020204" pitchFamily="34" charset="0"/>
              </a:rPr>
              <a:t>AİRCOMB bileşenlerinden </a:t>
            </a:r>
            <a:r>
              <a:rPr lang="tr-TR" sz="1300" dirty="0" err="1">
                <a:solidFill>
                  <a:schemeClr val="tx1">
                    <a:lumMod val="95000"/>
                    <a:lumOff val="5000"/>
                  </a:schemeClr>
                </a:solidFill>
                <a:latin typeface="Arial" panose="020B0604020202020204" pitchFamily="34" charset="0"/>
                <a:cs typeface="Arial" panose="020B0604020202020204" pitchFamily="34" charset="0"/>
              </a:rPr>
              <a:t>montelukastın</a:t>
            </a:r>
            <a:r>
              <a:rPr lang="tr-TR" sz="1300" dirty="0">
                <a:solidFill>
                  <a:schemeClr val="tx1">
                    <a:lumMod val="95000"/>
                    <a:lumOff val="5000"/>
                  </a:schemeClr>
                </a:solidFill>
                <a:latin typeface="Arial" panose="020B0604020202020204" pitchFamily="34" charset="0"/>
                <a:cs typeface="Arial" panose="020B0604020202020204" pitchFamily="34" charset="0"/>
              </a:rPr>
              <a:t> yaşa bağlı olarak özel doz ayarlaması gerekmemektedir; ancak </a:t>
            </a:r>
            <a:r>
              <a:rPr lang="tr-TR" sz="1300" dirty="0" err="1">
                <a:solidFill>
                  <a:schemeClr val="tx1">
                    <a:lumMod val="95000"/>
                    <a:lumOff val="5000"/>
                  </a:schemeClr>
                </a:solidFill>
                <a:latin typeface="Arial" panose="020B0604020202020204" pitchFamily="34" charset="0"/>
                <a:cs typeface="Arial" panose="020B0604020202020204" pitchFamily="34" charset="0"/>
              </a:rPr>
              <a:t>desloratadinin</a:t>
            </a:r>
            <a:r>
              <a:rPr lang="tr-TR" sz="1300" dirty="0">
                <a:solidFill>
                  <a:schemeClr val="tx1">
                    <a:lumMod val="95000"/>
                    <a:lumOff val="5000"/>
                  </a:schemeClr>
                </a:solidFill>
                <a:latin typeface="Arial" panose="020B0604020202020204" pitchFamily="34" charset="0"/>
                <a:cs typeface="Arial" panose="020B0604020202020204" pitchFamily="34" charset="0"/>
              </a:rPr>
              <a:t> </a:t>
            </a:r>
            <a:r>
              <a:rPr lang="tr-TR" sz="1300" dirty="0" err="1">
                <a:solidFill>
                  <a:schemeClr val="tx1">
                    <a:lumMod val="95000"/>
                    <a:lumOff val="5000"/>
                  </a:schemeClr>
                </a:solidFill>
                <a:latin typeface="Arial" panose="020B0604020202020204" pitchFamily="34" charset="0"/>
                <a:cs typeface="Arial" panose="020B0604020202020204" pitchFamily="34" charset="0"/>
              </a:rPr>
              <a:t>geriyatrik</a:t>
            </a:r>
            <a:r>
              <a:rPr lang="tr-TR" sz="1300" dirty="0">
                <a:solidFill>
                  <a:schemeClr val="tx1">
                    <a:lumMod val="95000"/>
                    <a:lumOff val="5000"/>
                  </a:schemeClr>
                </a:solidFill>
                <a:latin typeface="Arial" panose="020B0604020202020204" pitchFamily="34" charset="0"/>
                <a:cs typeface="Arial" panose="020B0604020202020204" pitchFamily="34" charset="0"/>
              </a:rPr>
              <a:t> popülasyonda etkililik ve güvenliliği henüz belirlenmemiştir.</a:t>
            </a:r>
          </a:p>
          <a:p>
            <a:pPr marL="0" indent="0">
              <a:buNone/>
            </a:pPr>
            <a:r>
              <a:rPr lang="tr-TR" sz="1300" dirty="0">
                <a:solidFill>
                  <a:schemeClr val="tx1">
                    <a:lumMod val="95000"/>
                    <a:lumOff val="5000"/>
                  </a:schemeClr>
                </a:solidFill>
                <a:latin typeface="Arial" panose="020B0604020202020204" pitchFamily="34" charset="0"/>
                <a:cs typeface="Arial" panose="020B0604020202020204" pitchFamily="34" charset="0"/>
              </a:rPr>
              <a:t>Böbrek/karaciğer yetmezliği:</a:t>
            </a:r>
          </a:p>
          <a:p>
            <a:r>
              <a:rPr lang="tr-TR" sz="1300" dirty="0">
                <a:solidFill>
                  <a:schemeClr val="tx1">
                    <a:lumMod val="95000"/>
                    <a:lumOff val="5000"/>
                  </a:schemeClr>
                </a:solidFill>
                <a:latin typeface="Arial" panose="020B0604020202020204" pitchFamily="34" charset="0"/>
                <a:cs typeface="Arial" panose="020B0604020202020204" pitchFamily="34" charset="0"/>
              </a:rPr>
              <a:t>Karaciğer yetmezliği kullanımı ile ilgili veri yoktur. Şiddetli böbrek yetmezliğinde AİRCOMB dikkatle kullanılmalıdır.</a:t>
            </a:r>
          </a:p>
        </p:txBody>
      </p:sp>
      <p:sp>
        <p:nvSpPr>
          <p:cNvPr id="33" name="İçerik Yer Tutucusu 2"/>
          <p:cNvSpPr txBox="1">
            <a:spLocks/>
          </p:cNvSpPr>
          <p:nvPr/>
        </p:nvSpPr>
        <p:spPr>
          <a:xfrm>
            <a:off x="10017282" y="498198"/>
            <a:ext cx="2109088" cy="635980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solidFill>
                  <a:schemeClr val="tx1">
                    <a:lumMod val="95000"/>
                    <a:lumOff val="5000"/>
                  </a:schemeClr>
                </a:solidFill>
                <a:latin typeface="Arial" panose="020B0604020202020204" pitchFamily="34" charset="0"/>
                <a:cs typeface="Arial" panose="020B0604020202020204" pitchFamily="34" charset="0"/>
              </a:rPr>
              <a:t>Alerjik reaksiyonlar [yüz, dudaklar, dil ve/veya boğazda şişme (soluma veya yutma zorluğu yaratabilir)</a:t>
            </a:r>
          </a:p>
          <a:p>
            <a:r>
              <a:rPr lang="tr-TR" sz="1400" dirty="0">
                <a:solidFill>
                  <a:schemeClr val="tx1">
                    <a:lumMod val="95000"/>
                    <a:lumOff val="5000"/>
                  </a:schemeClr>
                </a:solidFill>
                <a:latin typeface="Arial" panose="020B0604020202020204" pitchFamily="34" charset="0"/>
                <a:cs typeface="Arial" panose="020B0604020202020204" pitchFamily="34" charset="0"/>
              </a:rPr>
              <a:t>Hırıltılı solunum</a:t>
            </a:r>
          </a:p>
          <a:p>
            <a:r>
              <a:rPr lang="tr-TR" sz="1400" dirty="0">
                <a:solidFill>
                  <a:schemeClr val="tx1">
                    <a:lumMod val="95000"/>
                    <a:lumOff val="5000"/>
                  </a:schemeClr>
                </a:solidFill>
                <a:latin typeface="Arial" panose="020B0604020202020204" pitchFamily="34" charset="0"/>
                <a:cs typeface="Arial" panose="020B0604020202020204" pitchFamily="34" charset="0"/>
              </a:rPr>
              <a:t>Kaşıntı, kurdeşen ve şişlik] bunların hepsi çok ciddi yan etkilerdir.</a:t>
            </a:r>
          </a:p>
          <a:p>
            <a:r>
              <a:rPr lang="tr-TR" sz="1400" dirty="0">
                <a:solidFill>
                  <a:schemeClr val="tx1">
                    <a:lumMod val="95000"/>
                    <a:lumOff val="5000"/>
                  </a:schemeClr>
                </a:solidFill>
                <a:latin typeface="Arial" panose="020B0604020202020204" pitchFamily="34" charset="0"/>
                <a:cs typeface="Arial" panose="020B0604020202020204" pitchFamily="34" charset="0"/>
              </a:rPr>
              <a:t>Üst solunum yolu enfeksiyonu</a:t>
            </a:r>
          </a:p>
          <a:p>
            <a:r>
              <a:rPr lang="tr-TR" sz="1400" dirty="0">
                <a:solidFill>
                  <a:schemeClr val="tx1">
                    <a:lumMod val="95000"/>
                    <a:lumOff val="5000"/>
                  </a:schemeClr>
                </a:solidFill>
                <a:latin typeface="Arial" panose="020B0604020202020204" pitchFamily="34" charset="0"/>
                <a:cs typeface="Arial" panose="020B0604020202020204" pitchFamily="34" charset="0"/>
              </a:rPr>
              <a:t>Yorgunluk</a:t>
            </a:r>
          </a:p>
          <a:p>
            <a:r>
              <a:rPr lang="tr-TR" sz="1400" dirty="0">
                <a:solidFill>
                  <a:schemeClr val="tx1">
                    <a:lumMod val="95000"/>
                    <a:lumOff val="5000"/>
                  </a:schemeClr>
                </a:solidFill>
                <a:latin typeface="Arial" panose="020B0604020202020204" pitchFamily="34" charset="0"/>
                <a:cs typeface="Arial" panose="020B0604020202020204" pitchFamily="34" charset="0"/>
              </a:rPr>
              <a:t>Ağız kuruluğu</a:t>
            </a:r>
          </a:p>
          <a:p>
            <a:r>
              <a:rPr lang="tr-TR" sz="1400" dirty="0">
                <a:solidFill>
                  <a:schemeClr val="tx1">
                    <a:lumMod val="95000"/>
                    <a:lumOff val="5000"/>
                  </a:schemeClr>
                </a:solidFill>
                <a:latin typeface="Arial" panose="020B0604020202020204" pitchFamily="34" charset="0"/>
                <a:cs typeface="Arial" panose="020B0604020202020204" pitchFamily="34" charset="0"/>
              </a:rPr>
              <a:t>Baş ağrısı</a:t>
            </a:r>
          </a:p>
          <a:p>
            <a:r>
              <a:rPr lang="tr-TR" sz="1400" dirty="0">
                <a:solidFill>
                  <a:schemeClr val="tx1">
                    <a:lumMod val="95000"/>
                    <a:lumOff val="5000"/>
                  </a:schemeClr>
                </a:solidFill>
                <a:latin typeface="Arial" panose="020B0604020202020204" pitchFamily="34" charset="0"/>
                <a:cs typeface="Arial" panose="020B0604020202020204" pitchFamily="34" charset="0"/>
              </a:rPr>
              <a:t>Döküntü</a:t>
            </a:r>
          </a:p>
          <a:p>
            <a:r>
              <a:rPr lang="tr-TR" sz="1400" dirty="0">
                <a:solidFill>
                  <a:schemeClr val="tx1">
                    <a:lumMod val="95000"/>
                    <a:lumOff val="5000"/>
                  </a:schemeClr>
                </a:solidFill>
                <a:latin typeface="Arial" panose="020B0604020202020204" pitchFamily="34" charset="0"/>
                <a:cs typeface="Arial" panose="020B0604020202020204" pitchFamily="34" charset="0"/>
              </a:rPr>
              <a:t>Ateş</a:t>
            </a:r>
          </a:p>
          <a:p>
            <a:r>
              <a:rPr lang="tr-TR" sz="1400" dirty="0">
                <a:solidFill>
                  <a:schemeClr val="tx1">
                    <a:lumMod val="95000"/>
                    <a:lumOff val="5000"/>
                  </a:schemeClr>
                </a:solidFill>
                <a:latin typeface="Arial" panose="020B0604020202020204" pitchFamily="34" charset="0"/>
                <a:cs typeface="Arial" panose="020B0604020202020204" pitchFamily="34" charset="0"/>
              </a:rPr>
              <a:t>Karaciğer enzimlerinde yükselme</a:t>
            </a:r>
          </a:p>
          <a:p>
            <a:r>
              <a:rPr lang="tr-TR" sz="1400" dirty="0" err="1">
                <a:solidFill>
                  <a:schemeClr val="tx1">
                    <a:lumMod val="95000"/>
                    <a:lumOff val="5000"/>
                  </a:schemeClr>
                </a:solidFill>
                <a:latin typeface="Arial" panose="020B0604020202020204" pitchFamily="34" charset="0"/>
                <a:cs typeface="Arial" panose="020B0604020202020204" pitchFamily="34" charset="0"/>
              </a:rPr>
              <a:t>Diyare</a:t>
            </a:r>
            <a:r>
              <a:rPr lang="tr-TR" sz="1400" dirty="0">
                <a:solidFill>
                  <a:schemeClr val="tx1">
                    <a:lumMod val="95000"/>
                    <a:lumOff val="5000"/>
                  </a:schemeClr>
                </a:solidFill>
                <a:latin typeface="Arial" panose="020B0604020202020204" pitchFamily="34" charset="0"/>
                <a:cs typeface="Arial" panose="020B0604020202020204" pitchFamily="34" charset="0"/>
              </a:rPr>
              <a:t> (ishal)</a:t>
            </a:r>
          </a:p>
          <a:p>
            <a:r>
              <a:rPr lang="tr-TR" sz="1400" dirty="0">
                <a:solidFill>
                  <a:schemeClr val="tx1">
                    <a:lumMod val="95000"/>
                    <a:lumOff val="5000"/>
                  </a:schemeClr>
                </a:solidFill>
                <a:latin typeface="Arial" panose="020B0604020202020204" pitchFamily="34" charset="0"/>
                <a:cs typeface="Arial" panose="020B0604020202020204" pitchFamily="34" charset="0"/>
              </a:rPr>
              <a:t>Bulantı, kusma yaygın görülen yan etkileri arasındadır.</a:t>
            </a:r>
          </a:p>
        </p:txBody>
      </p:sp>
      <p:sp>
        <p:nvSpPr>
          <p:cNvPr id="24"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5" name="İçerik Yer Tutucusu 2"/>
          <p:cNvSpPr txBox="1">
            <a:spLocks/>
          </p:cNvSpPr>
          <p:nvPr/>
        </p:nvSpPr>
        <p:spPr>
          <a:xfrm rot="16200000">
            <a:off x="-2760015" y="3181290"/>
            <a:ext cx="6934930" cy="4184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ANTİHİSTAMİNİK KOMBİNASYONLARI</a:t>
            </a:r>
          </a:p>
        </p:txBody>
      </p:sp>
    </p:spTree>
    <p:extLst>
      <p:ext uri="{BB962C8B-B14F-4D97-AF65-F5344CB8AC3E}">
        <p14:creationId xmlns:p14="http://schemas.microsoft.com/office/powerpoint/2010/main" val="1998657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4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400" b="1" dirty="0">
                <a:solidFill>
                  <a:schemeClr val="accent1">
                    <a:lumMod val="50000"/>
                  </a:schemeClr>
                </a:solidFill>
              </a:rPr>
              <a:t>ENDİKASYONLARI</a:t>
            </a:r>
          </a:p>
        </p:txBody>
      </p:sp>
      <p:sp>
        <p:nvSpPr>
          <p:cNvPr id="21" name="Dikdörtgen 20"/>
          <p:cNvSpPr/>
          <p:nvPr/>
        </p:nvSpPr>
        <p:spPr>
          <a:xfrm>
            <a:off x="5013951" y="15050"/>
            <a:ext cx="2021323" cy="307777"/>
          </a:xfrm>
          <a:prstGeom prst="rect">
            <a:avLst/>
          </a:prstGeom>
        </p:spPr>
        <p:txBody>
          <a:bodyPr wrap="none">
            <a:spAutoFit/>
          </a:bodyPr>
          <a:lstStyle/>
          <a:p>
            <a:r>
              <a:rPr lang="tr-TR" sz="1400" b="1" dirty="0">
                <a:solidFill>
                  <a:schemeClr val="accent1">
                    <a:lumMod val="50000"/>
                  </a:schemeClr>
                </a:solidFill>
              </a:rPr>
              <a:t>KONTRENDİKASYONLARI</a:t>
            </a:r>
          </a:p>
        </p:txBody>
      </p:sp>
      <p:sp>
        <p:nvSpPr>
          <p:cNvPr id="22" name="Dikdörtgen 21"/>
          <p:cNvSpPr/>
          <p:nvPr/>
        </p:nvSpPr>
        <p:spPr>
          <a:xfrm>
            <a:off x="8246976" y="6483"/>
            <a:ext cx="1172244" cy="307777"/>
          </a:xfrm>
          <a:prstGeom prst="rect">
            <a:avLst/>
          </a:prstGeom>
        </p:spPr>
        <p:txBody>
          <a:bodyPr wrap="none">
            <a:spAutoFit/>
          </a:bodyPr>
          <a:lstStyle/>
          <a:p>
            <a:pPr algn="ctr"/>
            <a:r>
              <a:rPr lang="tr-TR" sz="1400"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400" b="1" dirty="0">
                <a:solidFill>
                  <a:schemeClr val="accent1">
                    <a:lumMod val="50000"/>
                  </a:schemeClr>
                </a:solidFill>
              </a:rPr>
              <a:t>YAN ETKİLERİ</a:t>
            </a:r>
          </a:p>
        </p:txBody>
      </p:sp>
      <p:sp>
        <p:nvSpPr>
          <p:cNvPr id="24" name="İçerik Yer Tutucusu 2"/>
          <p:cNvSpPr>
            <a:spLocks noGrp="1"/>
          </p:cNvSpPr>
          <p:nvPr>
            <p:ph idx="1"/>
          </p:nvPr>
        </p:nvSpPr>
        <p:spPr>
          <a:xfrm>
            <a:off x="849681" y="3273117"/>
            <a:ext cx="1368594" cy="512433"/>
          </a:xfrm>
        </p:spPr>
        <p:txBody>
          <a:bodyPr>
            <a:normAutofit/>
          </a:bodyPr>
          <a:lstStyle/>
          <a:p>
            <a:pPr marL="0" indent="0">
              <a:buNone/>
            </a:pPr>
            <a:r>
              <a:rPr lang="tr-TR" sz="1800" b="1" dirty="0">
                <a:latin typeface="Arial" panose="020B0604020202020204" pitchFamily="34" charset="0"/>
                <a:cs typeface="Arial" panose="020B0604020202020204" pitchFamily="34" charset="0"/>
              </a:rPr>
              <a:t>AİRPASS</a:t>
            </a:r>
          </a:p>
        </p:txBody>
      </p:sp>
      <p:sp>
        <p:nvSpPr>
          <p:cNvPr id="25" name="İçerik Yer Tutucusu 2"/>
          <p:cNvSpPr txBox="1">
            <a:spLocks/>
          </p:cNvSpPr>
          <p:nvPr/>
        </p:nvSpPr>
        <p:spPr>
          <a:xfrm>
            <a:off x="2050527" y="642163"/>
            <a:ext cx="2462096" cy="5770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err="1">
                <a:latin typeface="Arial" panose="020B0604020202020204" pitchFamily="34" charset="0"/>
                <a:cs typeface="Arial" panose="020B0604020202020204" pitchFamily="34" charset="0"/>
              </a:rPr>
              <a:t>Levosetirizin</a:t>
            </a:r>
            <a:r>
              <a:rPr lang="tr-TR" sz="1400" dirty="0">
                <a:latin typeface="Arial" panose="020B0604020202020204" pitchFamily="34" charset="0"/>
                <a:cs typeface="Arial" panose="020B0604020202020204" pitchFamily="34" charset="0"/>
              </a:rPr>
              <a:t> alerji tedavisinde kullanılan bir </a:t>
            </a:r>
            <a:r>
              <a:rPr lang="tr-TR" sz="1400" dirty="0" err="1">
                <a:latin typeface="Arial" panose="020B0604020202020204" pitchFamily="34" charset="0"/>
                <a:cs typeface="Arial" panose="020B0604020202020204" pitchFamily="34" charset="0"/>
              </a:rPr>
              <a:t>antihistaminiktir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Montelukast</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lökotrienler</a:t>
            </a:r>
            <a:r>
              <a:rPr lang="tr-TR" sz="1400" dirty="0">
                <a:latin typeface="Arial" panose="020B0604020202020204" pitchFamily="34" charset="0"/>
                <a:cs typeface="Arial" panose="020B0604020202020204" pitchFamily="34" charset="0"/>
              </a:rPr>
              <a:t> adı verilen maddeleri engelleyen bir </a:t>
            </a:r>
            <a:r>
              <a:rPr lang="tr-TR" sz="1400" dirty="0" err="1">
                <a:latin typeface="Arial" panose="020B0604020202020204" pitchFamily="34" charset="0"/>
                <a:cs typeface="Arial" panose="020B0604020202020204" pitchFamily="34" charset="0"/>
              </a:rPr>
              <a:t>lökotrien</a:t>
            </a:r>
            <a:r>
              <a:rPr lang="tr-TR" sz="1400" dirty="0">
                <a:latin typeface="Arial" panose="020B0604020202020204" pitchFamily="34" charset="0"/>
                <a:cs typeface="Arial" panose="020B0604020202020204" pitchFamily="34" charset="0"/>
              </a:rPr>
              <a:t> alıcısı (reseptör) antagonistidir (karşıt etki gösteren). </a:t>
            </a:r>
            <a:r>
              <a:rPr lang="tr-TR" sz="1400" dirty="0" err="1">
                <a:latin typeface="Arial" panose="020B0604020202020204" pitchFamily="34" charset="0"/>
                <a:cs typeface="Arial" panose="020B0604020202020204" pitchFamily="34" charset="0"/>
              </a:rPr>
              <a:t>Lökotrienleri</a:t>
            </a:r>
            <a:r>
              <a:rPr lang="tr-TR" sz="1400" dirty="0">
                <a:latin typeface="Arial" panose="020B0604020202020204" pitchFamily="34" charset="0"/>
                <a:cs typeface="Arial" panose="020B0604020202020204" pitchFamily="34" charset="0"/>
              </a:rPr>
              <a:t> engelleyerek astım belirtilerini iyileştirir ve alerjik nezleyi iyileştirir. AİRPASS alerjik </a:t>
            </a:r>
            <a:r>
              <a:rPr lang="tr-TR" sz="1400" dirty="0" err="1">
                <a:latin typeface="Arial" panose="020B0604020202020204" pitchFamily="34" charset="0"/>
                <a:cs typeface="Arial" panose="020B0604020202020204" pitchFamily="34" charset="0"/>
              </a:rPr>
              <a:t>rinit</a:t>
            </a:r>
            <a:r>
              <a:rPr lang="tr-TR" sz="1400" dirty="0">
                <a:latin typeface="Arial" panose="020B0604020202020204" pitchFamily="34" charset="0"/>
                <a:cs typeface="Arial" panose="020B0604020202020204" pitchFamily="34" charset="0"/>
              </a:rPr>
              <a:t> (burun iltihabı) ve alerjik </a:t>
            </a:r>
            <a:r>
              <a:rPr lang="tr-TR" sz="1400" dirty="0" err="1">
                <a:latin typeface="Arial" panose="020B0604020202020204" pitchFamily="34" charset="0"/>
                <a:cs typeface="Arial" panose="020B0604020202020204" pitchFamily="34" charset="0"/>
              </a:rPr>
              <a:t>rinitle</a:t>
            </a:r>
            <a:r>
              <a:rPr lang="tr-TR" sz="1400" dirty="0">
                <a:latin typeface="Arial" panose="020B0604020202020204" pitchFamily="34" charset="0"/>
                <a:cs typeface="Arial" panose="020B0604020202020204" pitchFamily="34" charset="0"/>
              </a:rPr>
              <a:t> birlikte olan astım tedavisinde ve semptomlarının giderilmesinde kullanılır.</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AİRPASS, ayrıca, 15 yaş ve üzeri hastalarda </a:t>
            </a:r>
            <a:r>
              <a:rPr lang="tr-TR" sz="1400" dirty="0" err="1">
                <a:latin typeface="Arial" panose="020B0604020202020204" pitchFamily="34" charset="0"/>
                <a:cs typeface="Arial" panose="020B0604020202020204" pitchFamily="34" charset="0"/>
              </a:rPr>
              <a:t>antihistaminiklere</a:t>
            </a:r>
            <a:r>
              <a:rPr lang="tr-TR" sz="1400" dirty="0">
                <a:latin typeface="Arial" panose="020B0604020202020204" pitchFamily="34" charset="0"/>
                <a:cs typeface="Arial" panose="020B0604020202020204" pitchFamily="34" charset="0"/>
              </a:rPr>
              <a:t> dirençli, alerjinin yol </a:t>
            </a:r>
            <a:r>
              <a:rPr lang="tr-TR" sz="1400" dirty="0" err="1">
                <a:latin typeface="Arial" panose="020B0604020202020204" pitchFamily="34" charset="0"/>
                <a:cs typeface="Arial" panose="020B0604020202020204" pitchFamily="34" charset="0"/>
              </a:rPr>
              <a:t>açtığıbir</a:t>
            </a:r>
            <a:r>
              <a:rPr lang="tr-TR" sz="1400" dirty="0">
                <a:latin typeface="Arial" panose="020B0604020202020204" pitchFamily="34" charset="0"/>
                <a:cs typeface="Arial" panose="020B0604020202020204" pitchFamily="34" charset="0"/>
              </a:rPr>
              <a:t> deri hastalığının (kronik </a:t>
            </a:r>
            <a:r>
              <a:rPr lang="tr-TR" sz="1400" dirty="0" err="1">
                <a:latin typeface="Arial" panose="020B0604020202020204" pitchFamily="34" charset="0"/>
                <a:cs typeface="Arial" panose="020B0604020202020204" pitchFamily="34" charset="0"/>
              </a:rPr>
              <a:t>idiyopatik</a:t>
            </a:r>
            <a:r>
              <a:rPr lang="tr-TR" sz="1400" dirty="0">
                <a:latin typeface="Arial" panose="020B0604020202020204" pitchFamily="34" charset="0"/>
                <a:cs typeface="Arial" panose="020B0604020202020204" pitchFamily="34" charset="0"/>
              </a:rPr>
              <a:t> ürtiker) tedavisinde kullanılır.</a:t>
            </a:r>
          </a:p>
        </p:txBody>
      </p:sp>
      <p:sp>
        <p:nvSpPr>
          <p:cNvPr id="26" name="İçerik Yer Tutucusu 2"/>
          <p:cNvSpPr txBox="1">
            <a:spLocks/>
          </p:cNvSpPr>
          <p:nvPr/>
        </p:nvSpPr>
        <p:spPr>
          <a:xfrm>
            <a:off x="4701948" y="642162"/>
            <a:ext cx="2975673" cy="58536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300" dirty="0" err="1">
                <a:latin typeface="Arial" panose="020B0604020202020204" pitchFamily="34" charset="0"/>
              </a:rPr>
              <a:t>AİRPASS'ın</a:t>
            </a:r>
            <a:r>
              <a:rPr lang="tr-TR" sz="1300" dirty="0">
                <a:latin typeface="Arial" panose="020B0604020202020204" pitchFamily="34" charset="0"/>
              </a:rPr>
              <a:t> herhangi bir bileşenine ya da </a:t>
            </a:r>
            <a:r>
              <a:rPr lang="tr-TR" sz="1300" dirty="0" err="1">
                <a:latin typeface="Arial" panose="020B0604020202020204" pitchFamily="34" charset="0"/>
              </a:rPr>
              <a:t>piperazin</a:t>
            </a:r>
            <a:r>
              <a:rPr lang="tr-TR" sz="1300" dirty="0">
                <a:latin typeface="Arial" panose="020B0604020202020204" pitchFamily="34" charset="0"/>
              </a:rPr>
              <a:t> türevleri olarak adlandırılan kimyasal maddelerden herhangi birisine karşı alerjiniz (aşırı duyarlılığınız) varsa.</a:t>
            </a:r>
          </a:p>
          <a:p>
            <a:r>
              <a:rPr lang="tr-TR" sz="1300" dirty="0">
                <a:latin typeface="Arial" panose="020B0604020202020204" pitchFamily="34" charset="0"/>
              </a:rPr>
              <a:t>Ağır böbrek yetmezliğiniz varsa. (Böbrek fonksiyonlarını izlemek için kullanılan bir madde olan </a:t>
            </a:r>
            <a:r>
              <a:rPr lang="tr-TR" sz="1300" dirty="0" err="1">
                <a:latin typeface="Arial" panose="020B0604020202020204" pitchFamily="34" charset="0"/>
              </a:rPr>
              <a:t>kreatininin</a:t>
            </a:r>
            <a:r>
              <a:rPr lang="tr-TR" sz="1300" dirty="0">
                <a:latin typeface="Arial" panose="020B0604020202020204" pitchFamily="34" charset="0"/>
              </a:rPr>
              <a:t> kandan temizlenme hızı 10 ml/</a:t>
            </a:r>
            <a:r>
              <a:rPr lang="tr-TR" sz="1300" dirty="0" err="1">
                <a:latin typeface="Arial" panose="020B0604020202020204" pitchFamily="34" charset="0"/>
              </a:rPr>
              <a:t>dak'nın</a:t>
            </a:r>
            <a:r>
              <a:rPr lang="tr-TR" sz="1300" dirty="0">
                <a:latin typeface="Arial" panose="020B0604020202020204" pitchFamily="34" charset="0"/>
              </a:rPr>
              <a:t> altında ise)</a:t>
            </a:r>
          </a:p>
          <a:p>
            <a:r>
              <a:rPr lang="tr-TR" sz="1300" dirty="0">
                <a:latin typeface="Arial" panose="020B0604020202020204" pitchFamily="34" charset="0"/>
              </a:rPr>
              <a:t>Fıstık ya da soyaya alerjiniz varsa.</a:t>
            </a:r>
          </a:p>
          <a:p>
            <a:r>
              <a:rPr lang="tr-TR" sz="1300" dirty="0" err="1">
                <a:latin typeface="Arial" panose="020B0604020202020204" pitchFamily="34" charset="0"/>
              </a:rPr>
              <a:t>AİRPASS'ın</a:t>
            </a:r>
            <a:r>
              <a:rPr lang="tr-TR" sz="1300" dirty="0">
                <a:latin typeface="Arial" panose="020B0604020202020204" pitchFamily="34" charset="0"/>
              </a:rPr>
              <a:t> akut astım ataklarının tedavisinde etkinliği kanıtlanmamıştır. Bir atak yaşarsanız doktorunuzun size verdiği talimatlara uyunuz. Astım atakları için aldığınız kurtarıcı </a:t>
            </a:r>
            <a:r>
              <a:rPr lang="tr-TR" sz="1300" dirty="0" err="1">
                <a:latin typeface="Arial" panose="020B0604020202020204" pitchFamily="34" charset="0"/>
              </a:rPr>
              <a:t>inhale</a:t>
            </a:r>
            <a:r>
              <a:rPr lang="tr-TR" sz="1300" dirty="0">
                <a:latin typeface="Arial" panose="020B0604020202020204" pitchFamily="34" charset="0"/>
              </a:rPr>
              <a:t> ilacınızı her zaman yanınızda bulundurunuz.</a:t>
            </a:r>
          </a:p>
          <a:p>
            <a:r>
              <a:rPr lang="tr-TR" sz="1300" dirty="0">
                <a:latin typeface="Arial" panose="020B0604020202020204" pitchFamily="34" charset="0"/>
              </a:rPr>
              <a:t>AİRPASS alkol ile birlikte alındığında dikkatli olunuz. </a:t>
            </a:r>
            <a:r>
              <a:rPr lang="tr-TR" sz="1300" dirty="0" err="1">
                <a:latin typeface="Arial" panose="020B0604020202020204" pitchFamily="34" charset="0"/>
              </a:rPr>
              <a:t>Rasemik</a:t>
            </a:r>
            <a:r>
              <a:rPr lang="tr-TR" sz="1300" dirty="0">
                <a:latin typeface="Arial" panose="020B0604020202020204" pitchFamily="34" charset="0"/>
              </a:rPr>
              <a:t> </a:t>
            </a:r>
            <a:r>
              <a:rPr lang="tr-TR" sz="1300" dirty="0" err="1">
                <a:latin typeface="Arial" panose="020B0604020202020204" pitchFamily="34" charset="0"/>
              </a:rPr>
              <a:t>setirizinin</a:t>
            </a:r>
            <a:r>
              <a:rPr lang="tr-TR" sz="1300" dirty="0">
                <a:latin typeface="Arial" panose="020B0604020202020204" pitchFamily="34" charset="0"/>
              </a:rPr>
              <a:t> alkolün etkilerini artırmadığı gösterildiği halde hassasiyeti olan hastalarda, </a:t>
            </a:r>
            <a:r>
              <a:rPr lang="tr-TR" sz="1300" dirty="0" err="1">
                <a:latin typeface="Arial" panose="020B0604020202020204" pitchFamily="34" charset="0"/>
              </a:rPr>
              <a:t>setirizin</a:t>
            </a:r>
            <a:r>
              <a:rPr lang="tr-TR" sz="1300" dirty="0">
                <a:latin typeface="Arial" panose="020B0604020202020204" pitchFamily="34" charset="0"/>
              </a:rPr>
              <a:t> ya da </a:t>
            </a:r>
            <a:r>
              <a:rPr lang="tr-TR" sz="1300" dirty="0" err="1">
                <a:latin typeface="Arial" panose="020B0604020202020204" pitchFamily="34" charset="0"/>
              </a:rPr>
              <a:t>levosetirizinin</a:t>
            </a:r>
            <a:r>
              <a:rPr lang="tr-TR" sz="1300" dirty="0">
                <a:latin typeface="Arial" panose="020B0604020202020204" pitchFamily="34" charset="0"/>
              </a:rPr>
              <a:t> alkol ve beyne etkisi olan diğer ilaçlarla birlikte alınmasının uyanıklık üzerine olumsuz etkisi olabilir.</a:t>
            </a:r>
          </a:p>
          <a:p>
            <a:r>
              <a:rPr lang="tr-TR" sz="1300" dirty="0">
                <a:latin typeface="Arial" panose="020B0604020202020204" pitchFamily="34" charset="0"/>
              </a:rPr>
              <a:t>Ağır böbrek yetmezliği varsa kullanmayınız.</a:t>
            </a:r>
          </a:p>
        </p:txBody>
      </p:sp>
      <p:sp>
        <p:nvSpPr>
          <p:cNvPr id="27" name="İçerik Yer Tutucusu 2"/>
          <p:cNvSpPr txBox="1">
            <a:spLocks/>
          </p:cNvSpPr>
          <p:nvPr/>
        </p:nvSpPr>
        <p:spPr>
          <a:xfrm>
            <a:off x="7723009" y="630944"/>
            <a:ext cx="2288352" cy="622705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anose="020B0604020202020204" pitchFamily="34" charset="0"/>
              </a:rPr>
              <a:t>AİRPASS, ağız yoluyla, bir miktar su ile birlikte bütün olarak alınmalıdır. </a:t>
            </a:r>
            <a:r>
              <a:rPr lang="tr-TR" sz="1400" dirty="0" err="1">
                <a:latin typeface="Arial" panose="020B0604020202020204" pitchFamily="34" charset="0"/>
              </a:rPr>
              <a:t>AİRPASS'ın</a:t>
            </a:r>
            <a:r>
              <a:rPr lang="tr-TR" sz="1400" dirty="0">
                <a:latin typeface="Arial" panose="020B0604020202020204" pitchFamily="34" charset="0"/>
              </a:rPr>
              <a:t> aç veya tok karnına alınmasında herhangi bir sakınca yoktur.</a:t>
            </a:r>
            <a:br>
              <a:rPr lang="tr-TR" sz="1400" dirty="0">
                <a:latin typeface="Arial" panose="020B0604020202020204" pitchFamily="34" charset="0"/>
              </a:rPr>
            </a:br>
            <a:endParaRPr lang="tr-TR" sz="1400" dirty="0">
              <a:latin typeface="Arial" panose="020B0604020202020204" pitchFamily="34" charset="0"/>
            </a:endParaRPr>
          </a:p>
          <a:p>
            <a:pPr marL="0" indent="0">
              <a:buNone/>
            </a:pPr>
            <a:r>
              <a:rPr lang="tr-TR" sz="1400" dirty="0">
                <a:latin typeface="Arial" panose="020B0604020202020204" pitchFamily="34" charset="0"/>
              </a:rPr>
              <a:t>Çocuklarda kullanımı:</a:t>
            </a:r>
            <a:endParaRPr lang="tr-TR" sz="1400" b="1" dirty="0">
              <a:latin typeface="Arial" panose="020B0604020202020204" pitchFamily="34" charset="0"/>
            </a:endParaRPr>
          </a:p>
          <a:p>
            <a:r>
              <a:rPr lang="tr-TR" sz="1400" dirty="0">
                <a:latin typeface="Arial" panose="020B0604020202020204" pitchFamily="34" charset="0"/>
              </a:rPr>
              <a:t>15 yaşından küçük </a:t>
            </a:r>
            <a:r>
              <a:rPr lang="tr-TR" sz="1400" dirty="0" err="1">
                <a:latin typeface="Arial" panose="020B0604020202020204" pitchFamily="34" charset="0"/>
              </a:rPr>
              <a:t>pediyatrik</a:t>
            </a:r>
            <a:r>
              <a:rPr lang="tr-TR" sz="1400" dirty="0">
                <a:latin typeface="Arial" panose="020B0604020202020204" pitchFamily="34" charset="0"/>
              </a:rPr>
              <a:t> popülasyonlarda etkililik ve güvenliliği belirlenmemiştir.</a:t>
            </a:r>
          </a:p>
          <a:p>
            <a:pPr marL="0" indent="0">
              <a:buNone/>
            </a:pPr>
            <a:r>
              <a:rPr lang="tr-TR" sz="1400" dirty="0">
                <a:latin typeface="Arial" panose="020B0604020202020204" pitchFamily="34" charset="0"/>
              </a:rPr>
              <a:t>Yaşlılarda kullanımı:</a:t>
            </a:r>
          </a:p>
          <a:p>
            <a:r>
              <a:rPr lang="tr-TR" sz="1400" dirty="0">
                <a:latin typeface="Arial" panose="020B0604020202020204" pitchFamily="34" charset="0"/>
              </a:rPr>
              <a:t>Böbrek fonksiyonu normal olan yaşlı hastalarda dozun ayarlanması gerekmemektedir.</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Böbrek/karaciğer yetmezliği:</a:t>
            </a:r>
          </a:p>
          <a:p>
            <a:r>
              <a:rPr lang="tr-TR" sz="1400" dirty="0">
                <a:latin typeface="Arial" panose="020B0604020202020204" pitchFamily="34" charset="0"/>
                <a:cs typeface="Arial" panose="020B0604020202020204" pitchFamily="34" charset="0"/>
              </a:rPr>
              <a:t>Böbrek yetmezliği olan hastalara, hastalığın şiddetine göre daha düşük doz verilebilir.</a:t>
            </a:r>
            <a:br>
              <a:rPr lang="tr-TR" sz="1400" dirty="0">
                <a:latin typeface="Arial" panose="020B0604020202020204" pitchFamily="34" charset="0"/>
                <a:cs typeface="Arial" panose="020B0604020202020204" pitchFamily="34" charset="0"/>
              </a:rPr>
            </a:br>
            <a:r>
              <a:rPr lang="tr-TR" sz="1400" dirty="0"/>
              <a:t/>
            </a:r>
            <a:br>
              <a:rPr lang="tr-TR" sz="1400" dirty="0"/>
            </a:br>
            <a:endParaRPr lang="tr-TR" sz="1400" b="1" dirty="0">
              <a:latin typeface="Arial" panose="020B0604020202020204" pitchFamily="34" charset="0"/>
            </a:endParaRPr>
          </a:p>
          <a:p>
            <a:pPr marL="0" indent="0">
              <a:buFont typeface="Arial" panose="020B0604020202020204" pitchFamily="34" charset="0"/>
              <a:buNone/>
            </a:pPr>
            <a:endParaRPr lang="tr-TR" sz="1400" dirty="0">
              <a:latin typeface="Arial" panose="020B0604020202020204" pitchFamily="34" charset="0"/>
            </a:endParaRPr>
          </a:p>
        </p:txBody>
      </p:sp>
      <p:sp>
        <p:nvSpPr>
          <p:cNvPr id="28" name="İçerik Yer Tutucusu 3"/>
          <p:cNvSpPr txBox="1">
            <a:spLocks/>
          </p:cNvSpPr>
          <p:nvPr/>
        </p:nvSpPr>
        <p:spPr>
          <a:xfrm>
            <a:off x="10049946" y="642161"/>
            <a:ext cx="2131071" cy="630123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anose="020B0604020202020204" pitchFamily="34" charset="0"/>
                <a:cs typeface="Arial" panose="020B0604020202020204" pitchFamily="34" charset="0"/>
              </a:rPr>
              <a:t> Ağız, dil, yüz ve/veya boğazın şişmesi</a:t>
            </a:r>
          </a:p>
          <a:p>
            <a:r>
              <a:rPr lang="tr-TR" sz="1400" dirty="0">
                <a:latin typeface="Arial" panose="020B0604020202020204" pitchFamily="34" charset="0"/>
                <a:cs typeface="Arial" panose="020B0604020202020204" pitchFamily="34" charset="0"/>
              </a:rPr>
              <a:t>Nefes alma veya yutma güçlükleri (göğüs darlığı veya hırıltılı solunum)</a:t>
            </a:r>
          </a:p>
          <a:p>
            <a:r>
              <a:rPr lang="tr-TR" sz="1400" dirty="0">
                <a:latin typeface="Arial" panose="020B0604020202020204" pitchFamily="34" charset="0"/>
                <a:cs typeface="Arial" panose="020B0604020202020204" pitchFamily="34" charset="0"/>
              </a:rPr>
              <a:t>Kurdeşen</a:t>
            </a:r>
          </a:p>
          <a:p>
            <a:r>
              <a:rPr lang="tr-TR" sz="1400" dirty="0">
                <a:latin typeface="Arial" panose="020B0604020202020204" pitchFamily="34" charset="0"/>
                <a:cs typeface="Arial" panose="020B0604020202020204" pitchFamily="34" charset="0"/>
              </a:rPr>
              <a:t>Ölümcül olabilen kan basıncında ani düşüşe neden olan bayılma veya şoku içeren alerjik reaksiyon (aşırı duyarlılık reaksiyonu)</a:t>
            </a:r>
          </a:p>
          <a:p>
            <a:r>
              <a:rPr lang="tr-TR" sz="1400" dirty="0">
                <a:latin typeface="Arial" panose="020B0604020202020204" pitchFamily="34" charset="0"/>
                <a:cs typeface="Arial" panose="020B0604020202020204" pitchFamily="34" charset="0"/>
              </a:rPr>
              <a:t>İstem dışı şiddetli kasılmalarla belirgin nöbet durumu (</a:t>
            </a:r>
            <a:r>
              <a:rPr lang="tr-TR" sz="1400" dirty="0" err="1">
                <a:latin typeface="Arial" panose="020B0604020202020204" pitchFamily="34" charset="0"/>
                <a:cs typeface="Arial" panose="020B0604020202020204" pitchFamily="34" charset="0"/>
              </a:rPr>
              <a:t>konvülsiyon</a:t>
            </a:r>
            <a:r>
              <a:rPr lang="tr-TR" sz="1400" dirty="0">
                <a:latin typeface="Arial" panose="020B0604020202020204" pitchFamily="34" charset="0"/>
                <a:cs typeface="Arial" panose="020B0604020202020204" pitchFamily="34" charset="0"/>
              </a:rPr>
              <a:t>)</a:t>
            </a:r>
          </a:p>
          <a:p>
            <a:r>
              <a:rPr lang="tr-TR" sz="1400" dirty="0">
                <a:latin typeface="Arial" panose="020B0604020202020204" pitchFamily="34" charset="0"/>
                <a:cs typeface="Arial" panose="020B0604020202020204" pitchFamily="34" charset="0"/>
              </a:rPr>
              <a:t>Grip benzeri hastalıklar, kol ve bacaklarda uyuşma, iğnelenme ve hissizlik</a:t>
            </a:r>
          </a:p>
          <a:p>
            <a:r>
              <a:rPr lang="tr-TR" sz="1400" dirty="0">
                <a:latin typeface="Arial" panose="020B0604020202020204" pitchFamily="34" charset="0"/>
                <a:cs typeface="Arial" panose="020B0604020202020204" pitchFamily="34" charset="0"/>
              </a:rPr>
              <a:t>Solunum bulgularının kötüleşmesi ve/veya döküntü</a:t>
            </a:r>
          </a:p>
          <a:p>
            <a:r>
              <a:rPr lang="tr-TR" sz="1400" dirty="0">
                <a:latin typeface="Arial" panose="020B0604020202020204" pitchFamily="34" charset="0"/>
                <a:cs typeface="Arial" panose="020B0604020202020204" pitchFamily="34" charset="0"/>
              </a:rPr>
              <a:t>Karaciğer iltihabı (hepatit)</a:t>
            </a:r>
          </a:p>
          <a:p>
            <a:pPr marL="0" indent="0">
              <a:buNone/>
            </a:pPr>
            <a:r>
              <a:rPr lang="tr-TR" sz="1400" dirty="0">
                <a:latin typeface="Arial" panose="020B0604020202020204" pitchFamily="34" charset="0"/>
                <a:cs typeface="Arial" panose="020B0604020202020204" pitchFamily="34" charset="0"/>
              </a:rPr>
              <a:t>Bunların hepsi çok ciddi yan etkilerdir.</a:t>
            </a:r>
          </a:p>
        </p:txBody>
      </p:sp>
      <p:sp>
        <p:nvSpPr>
          <p:cNvPr id="29"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30" name="İçerik Yer Tutucusu 2"/>
          <p:cNvSpPr txBox="1">
            <a:spLocks/>
          </p:cNvSpPr>
          <p:nvPr/>
        </p:nvSpPr>
        <p:spPr>
          <a:xfrm rot="16200000">
            <a:off x="-2741588" y="3118884"/>
            <a:ext cx="6896339" cy="5818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KORTİKOİDLER</a:t>
            </a:r>
          </a:p>
        </p:txBody>
      </p:sp>
    </p:spTree>
    <p:extLst>
      <p:ext uri="{BB962C8B-B14F-4D97-AF65-F5344CB8AC3E}">
        <p14:creationId xmlns:p14="http://schemas.microsoft.com/office/powerpoint/2010/main" val="4173890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BA1F8FE-2B6F-4DEC-9C7F-1F55FC9BB7DA}"/>
              </a:ext>
            </a:extLst>
          </p:cNvPr>
          <p:cNvSpPr>
            <a:spLocks noGrp="1"/>
          </p:cNvSpPr>
          <p:nvPr>
            <p:ph idx="1"/>
          </p:nvPr>
        </p:nvSpPr>
        <p:spPr>
          <a:xfrm>
            <a:off x="838200" y="3063241"/>
            <a:ext cx="10515600" cy="4351338"/>
          </a:xfrm>
        </p:spPr>
        <p:txBody>
          <a:bodyPr/>
          <a:lstStyle/>
          <a:p>
            <a:r>
              <a:rPr lang="tr-TR" sz="1600" dirty="0"/>
              <a:t>Bir ilacın bir defada veya bir günde alınması gereken miktarına </a:t>
            </a:r>
            <a:r>
              <a:rPr lang="tr-TR" sz="1600" dirty="0">
                <a:solidFill>
                  <a:srgbClr val="C00000"/>
                </a:solidFill>
              </a:rPr>
              <a:t>doz</a:t>
            </a:r>
            <a:r>
              <a:rPr lang="tr-TR" sz="1600" dirty="0"/>
              <a:t> denir.</a:t>
            </a:r>
          </a:p>
          <a:p>
            <a:r>
              <a:rPr lang="tr-TR" sz="1600" dirty="0">
                <a:solidFill>
                  <a:schemeClr val="accent2"/>
                </a:solidFill>
              </a:rPr>
              <a:t>Konsantrasyon</a:t>
            </a:r>
            <a:r>
              <a:rPr lang="tr-TR" sz="1600" dirty="0"/>
              <a:t>; bir kimya terimidir. Kökeni Fransızca dilinden gelmektedir. Derişim.</a:t>
            </a:r>
          </a:p>
          <a:p>
            <a:pPr marL="0" indent="0">
              <a:buNone/>
            </a:pPr>
            <a:endParaRPr lang="tr-TR" dirty="0"/>
          </a:p>
        </p:txBody>
      </p:sp>
    </p:spTree>
    <p:extLst>
      <p:ext uri="{BB962C8B-B14F-4D97-AF65-F5344CB8AC3E}">
        <p14:creationId xmlns:p14="http://schemas.microsoft.com/office/powerpoint/2010/main" val="31128962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784285" y="6483"/>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4" name="İçerik Yer Tutucusu 2"/>
          <p:cNvSpPr txBox="1">
            <a:spLocks/>
          </p:cNvSpPr>
          <p:nvPr/>
        </p:nvSpPr>
        <p:spPr>
          <a:xfrm>
            <a:off x="838399" y="3248684"/>
            <a:ext cx="1469791" cy="3818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000" b="1" dirty="0"/>
              <a:t>ALEREX</a:t>
            </a:r>
          </a:p>
        </p:txBody>
      </p:sp>
      <p:sp>
        <p:nvSpPr>
          <p:cNvPr id="25" name="İçerik Yer Tutucusu 2"/>
          <p:cNvSpPr txBox="1">
            <a:spLocks/>
          </p:cNvSpPr>
          <p:nvPr/>
        </p:nvSpPr>
        <p:spPr>
          <a:xfrm>
            <a:off x="1911280" y="578996"/>
            <a:ext cx="2707174" cy="45728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ALEREX, </a:t>
            </a:r>
            <a:r>
              <a:rPr lang="tr-TR" sz="1400" dirty="0" err="1">
                <a:latin typeface="Arial" panose="020B0604020202020204" pitchFamily="34" charset="0"/>
                <a:cs typeface="Arial" panose="020B0604020202020204" pitchFamily="34" charset="0"/>
              </a:rPr>
              <a:t>antihistaminik</a:t>
            </a:r>
            <a:r>
              <a:rPr lang="tr-TR" sz="1400" dirty="0">
                <a:latin typeface="Arial" panose="020B0604020202020204" pitchFamily="34" charset="0"/>
                <a:cs typeface="Arial" panose="020B0604020202020204" pitchFamily="34" charset="0"/>
              </a:rPr>
              <a:t> bir etkin madde olan </a:t>
            </a:r>
            <a:r>
              <a:rPr lang="tr-TR" sz="1400" dirty="0" err="1">
                <a:latin typeface="Arial" panose="020B0604020202020204" pitchFamily="34" charset="0"/>
                <a:cs typeface="Arial" panose="020B0604020202020204" pitchFamily="34" charset="0"/>
              </a:rPr>
              <a:t>bilastin</a:t>
            </a:r>
            <a:r>
              <a:rPr lang="tr-TR" sz="1400" dirty="0">
                <a:latin typeface="Arial" panose="020B0604020202020204" pitchFamily="34" charset="0"/>
                <a:cs typeface="Arial" panose="020B0604020202020204" pitchFamily="34" charset="0"/>
              </a:rPr>
              <a:t> içerir ve beyaz, oval,</a:t>
            </a:r>
          </a:p>
          <a:p>
            <a:pPr marL="0" indent="0">
              <a:buFont typeface="Arial" panose="020B0604020202020204" pitchFamily="34" charset="0"/>
              <a:buNone/>
            </a:pPr>
            <a:r>
              <a:rPr lang="tr-TR" sz="1400" dirty="0" err="1">
                <a:latin typeface="Arial" panose="020B0604020202020204" pitchFamily="34" charset="0"/>
                <a:cs typeface="Arial" panose="020B0604020202020204" pitchFamily="34" charset="0"/>
              </a:rPr>
              <a:t>bikonveks</a:t>
            </a:r>
            <a:r>
              <a:rPr lang="tr-TR" sz="1400" dirty="0">
                <a:latin typeface="Arial" panose="020B0604020202020204" pitchFamily="34" charset="0"/>
                <a:cs typeface="Arial" panose="020B0604020202020204" pitchFamily="34" charset="0"/>
              </a:rPr>
              <a:t> ve çentikli tablet şeklindedir. l0,20,30,40,50 tabletlik </a:t>
            </a:r>
            <a:r>
              <a:rPr lang="tr-TR" sz="1400" dirty="0" err="1">
                <a:latin typeface="Arial" panose="020B0604020202020204" pitchFamily="34" charset="0"/>
                <a:cs typeface="Arial" panose="020B0604020202020204" pitchFamily="34" charset="0"/>
              </a:rPr>
              <a:t>blister</a:t>
            </a:r>
            <a:endParaRPr lang="tr-TR" sz="14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ambalajlarda tedarik edilmektedir. ALEREX, saman nezlesi (hapşırma, kaşıntı,</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burun akıntısı ve tıkanıklığı ile gözlerde kızarma ve sulanma) ve alerjik </a:t>
            </a:r>
            <a:r>
              <a:rPr lang="tr-TR" sz="1400" dirty="0" err="1">
                <a:latin typeface="Arial" panose="020B0604020202020204" pitchFamily="34" charset="0"/>
                <a:cs typeface="Arial" panose="020B0604020202020204" pitchFamily="34" charset="0"/>
              </a:rPr>
              <a:t>rinitin</a:t>
            </a:r>
            <a:endParaRPr lang="tr-TR" sz="14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diğer formlarının tedavisinde kullanılır. Ayrıca kaşıntılı deri döküntülerinin</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(kurdeşen veya ürtiker) tedavisinde de kullanılabilir.</a:t>
            </a:r>
          </a:p>
        </p:txBody>
      </p:sp>
      <p:sp>
        <p:nvSpPr>
          <p:cNvPr id="26" name="İçerik Yer Tutucusu 2"/>
          <p:cNvSpPr txBox="1">
            <a:spLocks/>
          </p:cNvSpPr>
          <p:nvPr/>
        </p:nvSpPr>
        <p:spPr>
          <a:xfrm>
            <a:off x="4699635" y="515363"/>
            <a:ext cx="3067784" cy="49520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err="1">
                <a:latin typeface="Arial" panose="020B0604020202020204" pitchFamily="34" charset="0"/>
                <a:cs typeface="Arial" panose="020B0604020202020204" pitchFamily="34" charset="0"/>
              </a:rPr>
              <a:t>Bilastine</a:t>
            </a:r>
            <a:r>
              <a:rPr lang="tr-TR" sz="1400" dirty="0">
                <a:latin typeface="Arial" panose="020B0604020202020204" pitchFamily="34" charset="0"/>
                <a:cs typeface="Arial" panose="020B0604020202020204" pitchFamily="34" charset="0"/>
              </a:rPr>
              <a:t> veya ilacın içindeki yardımcı bileşenlere daha önce aşırı hassasiyet durumu geliştiyse; </a:t>
            </a:r>
            <a:r>
              <a:rPr lang="tr-TR" sz="1400" b="1" dirty="0">
                <a:latin typeface="Arial" panose="020B0604020202020204" pitchFamily="34" charset="0"/>
                <a:cs typeface="Arial" panose="020B0604020202020204" pitchFamily="34" charset="0"/>
              </a:rPr>
              <a:t>ALEREX</a:t>
            </a:r>
            <a:r>
              <a:rPr lang="tr-TR" sz="1400" dirty="0">
                <a:latin typeface="Arial" panose="020B0604020202020204" pitchFamily="34" charset="0"/>
                <a:cs typeface="Arial" panose="020B0604020202020204" pitchFamily="34" charset="0"/>
              </a:rPr>
              <a:t> i kullanmamanız gerekmektedir.</a:t>
            </a:r>
          </a:p>
          <a:p>
            <a:pPr fontAlgn="base"/>
            <a:r>
              <a:rPr lang="tr-TR" sz="1400" b="1" dirty="0">
                <a:latin typeface="Arial" panose="020B0604020202020204" pitchFamily="34" charset="0"/>
                <a:cs typeface="Arial" panose="020B0604020202020204" pitchFamily="34" charset="0"/>
              </a:rPr>
              <a:t>ALEREX</a:t>
            </a:r>
            <a:r>
              <a:rPr lang="tr-TR" sz="1400" dirty="0">
                <a:latin typeface="Arial" panose="020B0604020202020204" pitchFamily="34" charset="0"/>
                <a:cs typeface="Arial" panose="020B0604020202020204" pitchFamily="34" charset="0"/>
              </a:rPr>
              <a:t>, vücutta kızarıklık, kaşıntı, ödem, gözlerde sulanma, burun akıntısı gibi belirtilere yol açan </a:t>
            </a:r>
            <a:r>
              <a:rPr lang="tr-TR" sz="1400" dirty="0" err="1">
                <a:latin typeface="Arial" panose="020B0604020202020204" pitchFamily="34" charset="0"/>
                <a:cs typeface="Arial" panose="020B0604020202020204" pitchFamily="34" charset="0"/>
              </a:rPr>
              <a:t>histamin</a:t>
            </a:r>
            <a:r>
              <a:rPr lang="tr-TR" sz="1400" dirty="0">
                <a:latin typeface="Arial" panose="020B0604020202020204" pitchFamily="34" charset="0"/>
                <a:cs typeface="Arial" panose="020B0604020202020204" pitchFamily="34" charset="0"/>
              </a:rPr>
              <a:t> adlı kimyasalın etkilerini yavaşlatır.</a:t>
            </a:r>
          </a:p>
          <a:p>
            <a:pPr fontAlgn="base"/>
            <a:r>
              <a:rPr lang="tr-TR" sz="1400" dirty="0">
                <a:latin typeface="Arial" panose="020B0604020202020204" pitchFamily="34" charset="0"/>
                <a:cs typeface="Arial" panose="020B0604020202020204" pitchFamily="34" charset="0"/>
              </a:rPr>
              <a:t>Eğer herhangi bir ilaca alerjiniz varsa veya orta derecede veya ağır böbrek fonksiyon bozukluğunuz var ise ya da başka ilaçlarla tedavi görüyorsanız; </a:t>
            </a:r>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‘i</a:t>
            </a:r>
            <a:r>
              <a:rPr lang="tr-TR" sz="1400" dirty="0">
                <a:latin typeface="Arial" panose="020B0604020202020204" pitchFamily="34" charset="0"/>
                <a:cs typeface="Arial" panose="020B0604020202020204" pitchFamily="34" charset="0"/>
              </a:rPr>
              <a:t> almadan önce hekiminize durumunuzu  anlatınız.</a:t>
            </a:r>
          </a:p>
          <a:p>
            <a:pPr fontAlgn="base"/>
            <a:r>
              <a:rPr lang="tr-TR" sz="1400" b="1" dirty="0" err="1">
                <a:latin typeface="Arial" panose="020B0604020202020204" pitchFamily="34" charset="0"/>
                <a:cs typeface="Arial" panose="020B0604020202020204" pitchFamily="34" charset="0"/>
              </a:rPr>
              <a:t>ALEREX’i</a:t>
            </a:r>
            <a:r>
              <a:rPr lang="tr-TR" sz="1400" b="1"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düzenli kullanmanıza rağmen belirtilerinizde bir iyileşme görülmez, hatta daha da şiddetlenirse acilen doktorunuzla görüşmelisiniz.</a:t>
            </a:r>
          </a:p>
          <a:p>
            <a:pPr fontAlgn="base"/>
            <a:r>
              <a:rPr lang="tr-TR" sz="1400" dirty="0">
                <a:latin typeface="Arial" panose="020B0604020202020204" pitchFamily="34" charset="0"/>
                <a:cs typeface="Arial" panose="020B0604020202020204" pitchFamily="34" charset="0"/>
              </a:rPr>
              <a:t>12 yaşından küçük çocuklarda kullanılması önerilmemektedir.</a:t>
            </a:r>
          </a:p>
          <a:p>
            <a:pPr fontAlgn="base"/>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’i</a:t>
            </a:r>
            <a:r>
              <a:rPr lang="tr-TR" sz="1400" dirty="0">
                <a:latin typeface="Arial" panose="020B0604020202020204" pitchFamily="34" charset="0"/>
                <a:cs typeface="Arial" panose="020B0604020202020204" pitchFamily="34" charset="0"/>
              </a:rPr>
              <a:t>  hamilelik döneminde ve emzirme dönemlerinde doktorunuza danışmadan almayınız.</a:t>
            </a:r>
          </a:p>
        </p:txBody>
      </p:sp>
      <p:sp>
        <p:nvSpPr>
          <p:cNvPr id="27" name="İçerik Yer Tutucusu 2"/>
          <p:cNvSpPr>
            <a:spLocks noGrp="1"/>
          </p:cNvSpPr>
          <p:nvPr>
            <p:ph idx="1"/>
          </p:nvPr>
        </p:nvSpPr>
        <p:spPr>
          <a:xfrm>
            <a:off x="7707825" y="604892"/>
            <a:ext cx="2228276" cy="6167708"/>
          </a:xfrm>
        </p:spPr>
        <p:txBody>
          <a:bodyPr>
            <a:noAutofit/>
          </a:bodyPr>
          <a:lstStyle/>
          <a:p>
            <a:pPr fontAlgn="base"/>
            <a:r>
              <a:rPr lang="tr-TR" sz="1400" dirty="0">
                <a:latin typeface="Arial" panose="020B0604020202020204" pitchFamily="34" charset="0"/>
                <a:cs typeface="Arial" panose="020B0604020202020204" pitchFamily="34" charset="0"/>
              </a:rPr>
              <a:t>Hekiminiz  </a:t>
            </a:r>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’i</a:t>
            </a:r>
            <a:r>
              <a:rPr lang="tr-TR" sz="1400" dirty="0">
                <a:latin typeface="Arial" panose="020B0604020202020204" pitchFamily="34" charset="0"/>
                <a:cs typeface="Arial" panose="020B0604020202020204" pitchFamily="34" charset="0"/>
              </a:rPr>
              <a:t> nasıl reçete ettiyse o şekilde kullanmanız gerekmektedir. </a:t>
            </a:r>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’le</a:t>
            </a:r>
            <a:r>
              <a:rPr lang="tr-TR" sz="1400" dirty="0">
                <a:latin typeface="Arial" panose="020B0604020202020204" pitchFamily="34" charset="0"/>
                <a:cs typeface="Arial" panose="020B0604020202020204" pitchFamily="34" charset="0"/>
              </a:rPr>
              <a:t> tedavinizin ne kadar süreceği hususunda, hastalığınızın türünü ve </a:t>
            </a:r>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’i</a:t>
            </a:r>
            <a:r>
              <a:rPr lang="tr-TR" sz="1400" dirty="0">
                <a:latin typeface="Arial" panose="020B0604020202020204" pitchFamily="34" charset="0"/>
                <a:cs typeface="Arial" panose="020B0604020202020204" pitchFamily="34" charset="0"/>
              </a:rPr>
              <a:t>  kullanmanız gereken süreyi hekiminiz karar verecektir.</a:t>
            </a:r>
          </a:p>
          <a:p>
            <a:pPr fontAlgn="base"/>
            <a:r>
              <a:rPr lang="tr-TR" sz="1400" b="1" dirty="0" err="1">
                <a:latin typeface="Arial" panose="020B0604020202020204" pitchFamily="34" charset="0"/>
                <a:cs typeface="Arial" panose="020B0604020202020204" pitchFamily="34" charset="0"/>
              </a:rPr>
              <a:t>ALEREX</a:t>
            </a:r>
            <a:r>
              <a:rPr lang="tr-TR" sz="1400" dirty="0" err="1">
                <a:latin typeface="Arial" panose="020B0604020202020204" pitchFamily="34" charset="0"/>
                <a:cs typeface="Arial" panose="020B0604020202020204" pitchFamily="34" charset="0"/>
              </a:rPr>
              <a:t>’in</a:t>
            </a:r>
            <a:r>
              <a:rPr lang="tr-TR" sz="1400" dirty="0">
                <a:latin typeface="Arial" panose="020B0604020202020204" pitchFamily="34" charset="0"/>
                <a:cs typeface="Arial" panose="020B0604020202020204" pitchFamily="34" charset="0"/>
              </a:rPr>
              <a:t> her dozunu bir bardak dolusu su ile birlikte mideniz boşken (aç karnına) yutunuz. </a:t>
            </a:r>
            <a:r>
              <a:rPr lang="tr-TR" sz="1400" b="1" dirty="0">
                <a:latin typeface="Arial" panose="020B0604020202020204" pitchFamily="34" charset="0"/>
                <a:cs typeface="Arial" panose="020B0604020202020204" pitchFamily="34" charset="0"/>
              </a:rPr>
              <a:t>ALEREX  </a:t>
            </a:r>
            <a:r>
              <a:rPr lang="tr-TR" sz="1400" dirty="0">
                <a:latin typeface="Arial" panose="020B0604020202020204" pitchFamily="34" charset="0"/>
                <a:cs typeface="Arial" panose="020B0604020202020204" pitchFamily="34" charset="0"/>
              </a:rPr>
              <a:t>tableti sabah aç karnına almak en uygun zamandır. İlacı aldıktan sonraki bir saat boyunca hiç bir şey </a:t>
            </a:r>
            <a:r>
              <a:rPr lang="tr-TR" sz="1400" dirty="0" err="1">
                <a:latin typeface="Arial" panose="020B0604020202020204" pitchFamily="34" charset="0"/>
                <a:cs typeface="Arial" panose="020B0604020202020204" pitchFamily="34" charset="0"/>
              </a:rPr>
              <a:t>yeyip</a:t>
            </a:r>
            <a:r>
              <a:rPr lang="tr-TR" sz="1400" dirty="0">
                <a:latin typeface="Arial" panose="020B0604020202020204" pitchFamily="34" charset="0"/>
                <a:cs typeface="Arial" panose="020B0604020202020204" pitchFamily="34" charset="0"/>
              </a:rPr>
              <a:t> içmeyiniz..</a:t>
            </a:r>
          </a:p>
          <a:p>
            <a:pPr fontAlgn="base"/>
            <a:r>
              <a:rPr lang="tr-TR" sz="1400" dirty="0">
                <a:latin typeface="Arial" panose="020B0604020202020204" pitchFamily="34" charset="0"/>
                <a:cs typeface="Arial" panose="020B0604020202020204" pitchFamily="34" charset="0"/>
              </a:rPr>
              <a:t>12 yaş ve üstü çocuklarda ve yetişkinlerde günlük önerilen doz: Günde 1 defa 1 </a:t>
            </a:r>
            <a:r>
              <a:rPr lang="tr-TR" sz="1400" b="1" dirty="0">
                <a:latin typeface="Arial" panose="020B0604020202020204" pitchFamily="34" charset="0"/>
                <a:cs typeface="Arial" panose="020B0604020202020204" pitchFamily="34" charset="0"/>
              </a:rPr>
              <a:t>ALEREX </a:t>
            </a:r>
            <a:r>
              <a:rPr lang="tr-TR" sz="1400" dirty="0">
                <a:latin typeface="Arial" panose="020B0604020202020204" pitchFamily="34" charset="0"/>
                <a:cs typeface="Arial" panose="020B0604020202020204" pitchFamily="34" charset="0"/>
              </a:rPr>
              <a:t>tablet şeklinde önerilir.</a:t>
            </a:r>
          </a:p>
          <a:p>
            <a:pPr marL="0" indent="0">
              <a:buNone/>
            </a:pPr>
            <a:endParaRPr lang="tr-TR" sz="1200" dirty="0">
              <a:latin typeface="Arial" panose="020B0604020202020204" pitchFamily="34" charset="0"/>
              <a:cs typeface="Arial" panose="020B0604020202020204" pitchFamily="34" charset="0"/>
            </a:endParaRPr>
          </a:p>
        </p:txBody>
      </p:sp>
      <p:sp>
        <p:nvSpPr>
          <p:cNvPr id="28" name="İçerik Yer Tutucusu 2"/>
          <p:cNvSpPr txBox="1">
            <a:spLocks/>
          </p:cNvSpPr>
          <p:nvPr/>
        </p:nvSpPr>
        <p:spPr>
          <a:xfrm>
            <a:off x="10017282" y="598023"/>
            <a:ext cx="2093541" cy="56407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Yaygın:</a:t>
            </a:r>
          </a:p>
          <a:p>
            <a:r>
              <a:rPr lang="tr-TR" sz="1400" dirty="0">
                <a:latin typeface="Arial" pitchFamily="34" charset="0"/>
                <a:cs typeface="Arial" pitchFamily="34" charset="0"/>
              </a:rPr>
              <a:t>Baş </a:t>
            </a:r>
            <a:r>
              <a:rPr lang="tr-TR" sz="1400" dirty="0" err="1">
                <a:latin typeface="Arial" pitchFamily="34" charset="0"/>
                <a:cs typeface="Arial" pitchFamily="34" charset="0"/>
              </a:rPr>
              <a:t>ağrısı,sersemlik</a:t>
            </a:r>
            <a:endParaRPr lang="tr-TR" sz="1400" dirty="0">
              <a:latin typeface="Arial" pitchFamily="34" charset="0"/>
              <a:cs typeface="Arial" pitchFamily="34" charset="0"/>
            </a:endParaRPr>
          </a:p>
          <a:p>
            <a:pPr marL="0" indent="0">
              <a:buFont typeface="Arial" panose="020B0604020202020204" pitchFamily="34" charset="0"/>
              <a:buNone/>
            </a:pPr>
            <a:r>
              <a:rPr lang="tr-TR" sz="1400" dirty="0">
                <a:latin typeface="Arial" pitchFamily="34" charset="0"/>
                <a:cs typeface="Arial" pitchFamily="34" charset="0"/>
              </a:rPr>
              <a:t>Yaygın olmayan: </a:t>
            </a:r>
          </a:p>
          <a:p>
            <a:r>
              <a:rPr lang="tr-TR" sz="1400" dirty="0">
                <a:latin typeface="Arial" pitchFamily="34" charset="0"/>
                <a:cs typeface="Arial" pitchFamily="34" charset="0"/>
              </a:rPr>
              <a:t>Anormal EKG sonuçları, karaciğerin çalışmasıyla ilgili değişiklik gösteren kan testleri, baş dönmesi, karın </a:t>
            </a:r>
            <a:r>
              <a:rPr lang="tr-TR" sz="1400" dirty="0" err="1">
                <a:latin typeface="Arial" pitchFamily="34" charset="0"/>
                <a:cs typeface="Arial" pitchFamily="34" charset="0"/>
              </a:rPr>
              <a:t>ağrısı,yorgunluk</a:t>
            </a:r>
            <a:r>
              <a:rPr lang="tr-TR" sz="1400" dirty="0">
                <a:latin typeface="Arial" pitchFamily="34" charset="0"/>
                <a:cs typeface="Arial" pitchFamily="34" charset="0"/>
              </a:rPr>
              <a:t>, düzensiz kalp atışı, kilo artışı.</a:t>
            </a:r>
          </a:p>
          <a:p>
            <a:r>
              <a:rPr lang="tr-TR" sz="1400" dirty="0">
                <a:latin typeface="Arial" pitchFamily="34" charset="0"/>
                <a:cs typeface="Arial" pitchFamily="34" charset="0"/>
              </a:rPr>
              <a:t>Bulantı (mide bulantısı hissi), </a:t>
            </a:r>
            <a:r>
              <a:rPr lang="tr-TR" sz="1400" dirty="0" err="1">
                <a:latin typeface="Arial" pitchFamily="34" charset="0"/>
                <a:cs typeface="Arial" pitchFamily="34" charset="0"/>
              </a:rPr>
              <a:t>anksiyete</a:t>
            </a:r>
            <a:r>
              <a:rPr lang="tr-TR" sz="1400" dirty="0">
                <a:latin typeface="Arial" pitchFamily="34" charset="0"/>
                <a:cs typeface="Arial" pitchFamily="34" charset="0"/>
              </a:rPr>
              <a:t>, burunda kuruluk veya rahatsızlık, ishal, gastrit (mide duvarının iltihabı), </a:t>
            </a:r>
            <a:r>
              <a:rPr lang="tr-TR" sz="1400" dirty="0" err="1">
                <a:latin typeface="Arial" pitchFamily="34" charset="0"/>
                <a:cs typeface="Arial" pitchFamily="34" charset="0"/>
              </a:rPr>
              <a:t>vertigo</a:t>
            </a:r>
            <a:r>
              <a:rPr lang="tr-TR" sz="1400" dirty="0">
                <a:latin typeface="Arial" pitchFamily="34" charset="0"/>
                <a:cs typeface="Arial" pitchFamily="34" charset="0"/>
              </a:rPr>
              <a:t> (baş dönmesi veya sersemlik), güçsüz hissetme, </a:t>
            </a:r>
            <a:r>
              <a:rPr lang="tr-TR" sz="1400" dirty="0" err="1">
                <a:latin typeface="Arial" pitchFamily="34" charset="0"/>
                <a:cs typeface="Arial" pitchFamily="34" charset="0"/>
              </a:rPr>
              <a:t>dispne</a:t>
            </a:r>
            <a:r>
              <a:rPr lang="tr-TR" sz="1400" dirty="0">
                <a:latin typeface="Arial" pitchFamily="34" charset="0"/>
                <a:cs typeface="Arial" pitchFamily="34" charset="0"/>
              </a:rPr>
              <a:t> (nefes almada zorluk), ağız kuruluğu, ateş.</a:t>
            </a:r>
          </a:p>
        </p:txBody>
      </p:sp>
      <p:sp>
        <p:nvSpPr>
          <p:cNvPr id="29" name="İçerik Yer Tutucusu 2"/>
          <p:cNvSpPr txBox="1">
            <a:spLocks/>
          </p:cNvSpPr>
          <p:nvPr/>
        </p:nvSpPr>
        <p:spPr>
          <a:xfrm rot="16200000">
            <a:off x="-3222280" y="331904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30"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4317902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4" name="İçerik Yer Tutucusu 3"/>
          <p:cNvSpPr>
            <a:spLocks noGrp="1"/>
          </p:cNvSpPr>
          <p:nvPr>
            <p:ph idx="1"/>
          </p:nvPr>
        </p:nvSpPr>
        <p:spPr>
          <a:xfrm>
            <a:off x="724513" y="3280898"/>
            <a:ext cx="1361245" cy="396653"/>
          </a:xfrm>
        </p:spPr>
        <p:txBody>
          <a:bodyPr>
            <a:noAutofit/>
          </a:bodyPr>
          <a:lstStyle/>
          <a:p>
            <a:pPr marL="0" indent="0" algn="ctr" fontAlgn="base">
              <a:buNone/>
            </a:pPr>
            <a:r>
              <a:rPr lang="tr-TR" sz="1800" b="1" dirty="0">
                <a:solidFill>
                  <a:srgbClr val="151515"/>
                </a:solidFill>
                <a:latin typeface="Arial" panose="020B0604020202020204" pitchFamily="34" charset="0"/>
                <a:cs typeface="Arial" panose="020B0604020202020204" pitchFamily="34" charset="0"/>
              </a:rPr>
              <a:t>ALARIN</a:t>
            </a:r>
          </a:p>
          <a:p>
            <a:pPr marL="0" indent="0">
              <a:buNone/>
            </a:pPr>
            <a:endParaRPr lang="tr-TR" sz="2200" dirty="0">
              <a:latin typeface="Arial" panose="020B0604020202020204" pitchFamily="34" charset="0"/>
              <a:cs typeface="Arial" panose="020B0604020202020204" pitchFamily="34" charset="0"/>
            </a:endParaRPr>
          </a:p>
        </p:txBody>
      </p:sp>
      <p:sp>
        <p:nvSpPr>
          <p:cNvPr id="25" name="İçerik Yer Tutucusu 3"/>
          <p:cNvSpPr txBox="1">
            <a:spLocks/>
          </p:cNvSpPr>
          <p:nvPr/>
        </p:nvSpPr>
        <p:spPr>
          <a:xfrm>
            <a:off x="2104592" y="468291"/>
            <a:ext cx="2609605" cy="54276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İlacın etken maddesi  </a:t>
            </a:r>
            <a:r>
              <a:rPr lang="tr-TR" sz="1400" dirty="0" err="1">
                <a:latin typeface="Arial" panose="020B0604020202020204" pitchFamily="34" charset="0"/>
                <a:cs typeface="Arial" panose="020B0604020202020204" pitchFamily="34" charset="0"/>
              </a:rPr>
              <a:t>Loratadin’dir</a:t>
            </a:r>
            <a:r>
              <a:rPr lang="tr-TR" sz="1400" dirty="0">
                <a:latin typeface="Arial" panose="020B0604020202020204" pitchFamily="34" charset="0"/>
                <a:cs typeface="Arial" panose="020B0604020202020204" pitchFamily="34" charset="0"/>
              </a:rPr>
              <a:t>. ALARIN Tablet, vücutta, doğal bir kimyasal olan </a:t>
            </a:r>
            <a:r>
              <a:rPr lang="tr-TR" sz="1400" dirty="0" err="1">
                <a:latin typeface="Arial" panose="020B0604020202020204" pitchFamily="34" charset="0"/>
                <a:cs typeface="Arial" panose="020B0604020202020204" pitchFamily="34" charset="0"/>
              </a:rPr>
              <a:t>histaminin</a:t>
            </a:r>
            <a:r>
              <a:rPr lang="tr-TR" sz="1400" dirty="0">
                <a:latin typeface="Arial" panose="020B0604020202020204" pitchFamily="34" charset="0"/>
                <a:cs typeface="Arial" panose="020B0604020202020204" pitchFamily="34" charset="0"/>
              </a:rPr>
              <a:t> yol açtığı ödem, kızarıklık, sıcaklık, kaşıntı, gözlerde sulanma, burun akıntısı gibi alerjik belirtilerin tedavisinde etkili bir </a:t>
            </a:r>
            <a:r>
              <a:rPr lang="tr-TR" sz="1400" dirty="0" err="1">
                <a:latin typeface="Arial" panose="020B0604020202020204" pitchFamily="34" charset="0"/>
                <a:cs typeface="Arial" panose="020B0604020202020204" pitchFamily="34" charset="0"/>
              </a:rPr>
              <a:t>antihistaminiktir</a:t>
            </a:r>
            <a:r>
              <a:rPr lang="tr-TR" sz="1400" dirty="0">
                <a:latin typeface="Arial" panose="020B0604020202020204" pitchFamily="34" charset="0"/>
                <a:cs typeface="Arial" panose="020B0604020202020204" pitchFamily="34" charset="0"/>
              </a:rPr>
              <a:t>. Nedeni belli olmayan kronik kurdeşenin belirtileri olan deride kızarıklık, kaşıntı ve şişlik;  alerjik nezlenin belirtileri olan  kaşıntı, gözlerde sulanma, hapşırma ve burun akıntısı gibi belirtilerin tedavisinde kullanılır.</a:t>
            </a:r>
          </a:p>
        </p:txBody>
      </p:sp>
      <p:sp>
        <p:nvSpPr>
          <p:cNvPr id="28" name="İçerik Yer Tutucusu 3"/>
          <p:cNvSpPr txBox="1">
            <a:spLocks/>
          </p:cNvSpPr>
          <p:nvPr/>
        </p:nvSpPr>
        <p:spPr>
          <a:xfrm>
            <a:off x="4777713" y="468290"/>
            <a:ext cx="2804001" cy="61818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anose="020B0604020202020204" pitchFamily="34" charset="0"/>
              </a:rPr>
              <a:t>Eğer </a:t>
            </a:r>
            <a:r>
              <a:rPr lang="tr-TR" sz="1400" dirty="0" err="1">
                <a:latin typeface="Arial" panose="020B0604020202020204" pitchFamily="34" charset="0"/>
                <a:cs typeface="Arial" panose="020B0604020202020204" pitchFamily="34" charset="0"/>
              </a:rPr>
              <a:t>Eritromisin</a:t>
            </a:r>
            <a:r>
              <a:rPr lang="tr-TR" sz="1400" dirty="0">
                <a:latin typeface="Arial" panose="020B0604020202020204" pitchFamily="34" charset="0"/>
                <a:cs typeface="Arial" panose="020B0604020202020204" pitchFamily="34" charset="0"/>
              </a:rPr>
              <a:t> (antibiyotik ilaç), </a:t>
            </a:r>
            <a:r>
              <a:rPr lang="tr-TR" sz="1400" dirty="0" err="1">
                <a:latin typeface="Arial" panose="020B0604020202020204" pitchFamily="34" charset="0"/>
                <a:cs typeface="Arial" panose="020B0604020202020204" pitchFamily="34" charset="0"/>
              </a:rPr>
              <a:t>Ketokonazol</a:t>
            </a:r>
            <a:r>
              <a:rPr lang="tr-TR" sz="1400" dirty="0">
                <a:latin typeface="Arial" panose="020B0604020202020204" pitchFamily="34" charset="0"/>
                <a:cs typeface="Arial" panose="020B0604020202020204" pitchFamily="34" charset="0"/>
              </a:rPr>
              <a:t> (mantar enfeksiyonu ilacı) ve </a:t>
            </a:r>
            <a:r>
              <a:rPr lang="tr-TR" sz="1400" dirty="0" err="1">
                <a:latin typeface="Arial" panose="020B0604020202020204" pitchFamily="34" charset="0"/>
                <a:cs typeface="Arial" panose="020B0604020202020204" pitchFamily="34" charset="0"/>
              </a:rPr>
              <a:t>Simetidin</a:t>
            </a:r>
            <a:r>
              <a:rPr lang="tr-TR" sz="1400" dirty="0">
                <a:latin typeface="Arial" panose="020B0604020202020204" pitchFamily="34" charset="0"/>
                <a:cs typeface="Arial" panose="020B0604020202020204" pitchFamily="34" charset="0"/>
              </a:rPr>
              <a:t> (mide asidini azaltıcı ilaç) kullanıyorsanız, istemeyen etkilerle karşılaşmamak için bu ilacı kullanmaya başlamadan önce doktorunuza söyleyiniz.</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İlacı kullanırken kesinlikle alkol almamalısınız. Alkol ilacın olası yan etkilerini arttırabilir.</a:t>
            </a:r>
          </a:p>
          <a:p>
            <a:r>
              <a:rPr lang="tr-TR" sz="1400" dirty="0">
                <a:latin typeface="Arial" panose="020B0604020202020204" pitchFamily="34" charset="0"/>
                <a:cs typeface="Arial" panose="020B0604020202020204" pitchFamily="34" charset="0"/>
              </a:rPr>
              <a:t>Hamilelik döneminde ve emzirme dönemlerinde bu ilacı doktorunuza danışmadan kullanmayınız.</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Emzirme döneminde anne sütüne geçer ve emzirilen bebeğe zarar verebilir. </a:t>
            </a:r>
          </a:p>
          <a:p>
            <a:r>
              <a:rPr lang="tr-TR" sz="1400" dirty="0">
                <a:latin typeface="Arial" panose="020B0604020202020204" pitchFamily="34" charset="0"/>
                <a:cs typeface="Arial" panose="020B0604020202020204" pitchFamily="34" charset="0"/>
              </a:rPr>
              <a:t>İlaç kullanımına rağmen belirtilerinizde bir iyileşme görülmez, hatta daha da şiddetlenirse acilen doktorunuzla görüşmelisiniz.</a:t>
            </a:r>
          </a:p>
        </p:txBody>
      </p:sp>
      <p:sp>
        <p:nvSpPr>
          <p:cNvPr id="29" name="İçerik Yer Tutucusu 3"/>
          <p:cNvSpPr txBox="1">
            <a:spLocks/>
          </p:cNvSpPr>
          <p:nvPr/>
        </p:nvSpPr>
        <p:spPr>
          <a:xfrm>
            <a:off x="7685640" y="485622"/>
            <a:ext cx="2177887" cy="3562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Aç karnına veya besinlerle birlikte ağızdan kullanabilir.</a:t>
            </a:r>
          </a:p>
          <a:p>
            <a:r>
              <a:rPr lang="tr-TR" sz="1400" dirty="0">
                <a:latin typeface="Arial" pitchFamily="34" charset="0"/>
                <a:cs typeface="Arial" pitchFamily="34" charset="0"/>
              </a:rPr>
              <a:t>Çocuklar için ALARİN Şurup daha uygun olabilir.</a:t>
            </a:r>
            <a:br>
              <a:rPr lang="tr-TR" sz="1400" dirty="0">
                <a:latin typeface="Arial" pitchFamily="34" charset="0"/>
                <a:cs typeface="Arial" pitchFamily="34" charset="0"/>
              </a:rPr>
            </a:br>
            <a:r>
              <a:rPr lang="tr-TR" sz="1400" dirty="0">
                <a:latin typeface="Arial" pitchFamily="34" charset="0"/>
                <a:cs typeface="Arial" pitchFamily="34" charset="0"/>
              </a:rPr>
              <a:t>2-12 yaş arası, vücut ağırlığı 30 kg’dan fazla olan çocuklar günde bir kez 1 x tablet</a:t>
            </a:r>
          </a:p>
          <a:p>
            <a:r>
              <a:rPr lang="tr-TR" sz="1400" dirty="0">
                <a:latin typeface="Arial" pitchFamily="34" charset="0"/>
                <a:cs typeface="Arial" pitchFamily="34" charset="0"/>
              </a:rPr>
              <a:t>12 yaş üzeri çocuklar ve yetişkinler </a:t>
            </a:r>
            <a:r>
              <a:rPr lang="de-DE" sz="1400" dirty="0" err="1">
                <a:latin typeface="Arial" pitchFamily="34" charset="0"/>
                <a:cs typeface="Arial" pitchFamily="34" charset="0"/>
              </a:rPr>
              <a:t>günde</a:t>
            </a:r>
            <a:r>
              <a:rPr lang="de-DE" sz="1400" dirty="0">
                <a:latin typeface="Arial" pitchFamily="34" charset="0"/>
                <a:cs typeface="Arial" pitchFamily="34" charset="0"/>
              </a:rPr>
              <a:t> </a:t>
            </a:r>
            <a:r>
              <a:rPr lang="de-DE" sz="1400" dirty="0" err="1">
                <a:latin typeface="Arial" pitchFamily="34" charset="0"/>
                <a:cs typeface="Arial" pitchFamily="34" charset="0"/>
              </a:rPr>
              <a:t>bir</a:t>
            </a:r>
            <a:r>
              <a:rPr lang="de-DE" sz="1400" dirty="0">
                <a:latin typeface="Arial" pitchFamily="34" charset="0"/>
                <a:cs typeface="Arial" pitchFamily="34" charset="0"/>
              </a:rPr>
              <a:t> </a:t>
            </a:r>
            <a:r>
              <a:rPr lang="de-DE" sz="1400" dirty="0" err="1">
                <a:latin typeface="Arial" pitchFamily="34" charset="0"/>
                <a:cs typeface="Arial" pitchFamily="34" charset="0"/>
              </a:rPr>
              <a:t>kez</a:t>
            </a:r>
            <a:r>
              <a:rPr lang="de-DE" sz="1400" dirty="0">
                <a:latin typeface="Arial" pitchFamily="34" charset="0"/>
                <a:cs typeface="Arial" pitchFamily="34" charset="0"/>
              </a:rPr>
              <a:t> 1 x </a:t>
            </a:r>
            <a:r>
              <a:rPr lang="de-DE" sz="1400" dirty="0" err="1">
                <a:latin typeface="Arial" pitchFamily="34" charset="0"/>
                <a:cs typeface="Arial" pitchFamily="34" charset="0"/>
              </a:rPr>
              <a:t>tablet</a:t>
            </a: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err="1">
                <a:latin typeface="Arial" pitchFamily="34" charset="0"/>
                <a:cs typeface="Arial" pitchFamily="34" charset="0"/>
              </a:rPr>
              <a:t>ALARİN’i</a:t>
            </a:r>
            <a:r>
              <a:rPr lang="tr-TR" sz="1400" dirty="0">
                <a:latin typeface="Arial" pitchFamily="34" charset="0"/>
                <a:cs typeface="Arial" pitchFamily="34" charset="0"/>
              </a:rPr>
              <a:t> vücut ağırlığı 30 kg’dan düşük 2-12 yaş arası çocuklara veya 2 yaşından küçük çocuklara vermeyiniz. Vücut ağırlığı 30 kg’dan düşük olan 2-12 yaş arası çocuklar için daha uygun olan başka </a:t>
            </a:r>
            <a:r>
              <a:rPr lang="tr-TR" sz="1400" dirty="0" err="1">
                <a:latin typeface="Arial" pitchFamily="34" charset="0"/>
                <a:cs typeface="Arial" pitchFamily="34" charset="0"/>
              </a:rPr>
              <a:t>formülasyonlar</a:t>
            </a:r>
            <a:r>
              <a:rPr lang="tr-TR" sz="1400" dirty="0">
                <a:latin typeface="Arial" pitchFamily="34" charset="0"/>
                <a:cs typeface="Arial" pitchFamily="34" charset="0"/>
              </a:rPr>
              <a:t> mevcuttur.</a:t>
            </a:r>
            <a:br>
              <a:rPr lang="tr-TR" sz="1400" dirty="0">
                <a:latin typeface="Arial" pitchFamily="34" charset="0"/>
                <a:cs typeface="Arial" pitchFamily="34" charset="0"/>
              </a:rPr>
            </a:br>
            <a:r>
              <a:rPr lang="tr-TR" sz="1400" dirty="0">
                <a:latin typeface="Arial" pitchFamily="34" charset="0"/>
                <a:cs typeface="Arial" pitchFamily="34" charset="0"/>
              </a:rPr>
              <a:t>Ciddi karaciğer sorunlarınız varsa, doktorunuz tavsiye edilen dozu gün aşırı almanızı söyleyebilir.</a:t>
            </a:r>
            <a:r>
              <a:rPr lang="de-DE" sz="1400" dirty="0">
                <a:latin typeface="Arial" pitchFamily="34" charset="0"/>
                <a:cs typeface="Arial" pitchFamily="34" charset="0"/>
              </a:rPr>
              <a:t/>
            </a:r>
            <a:br>
              <a:rPr lang="de-DE" sz="1400" dirty="0">
                <a:latin typeface="Arial" pitchFamily="34" charset="0"/>
                <a:cs typeface="Arial" pitchFamily="34" charset="0"/>
              </a:rPr>
            </a:br>
            <a:endParaRPr lang="tr-TR" sz="1400" dirty="0">
              <a:latin typeface="Arial" pitchFamily="34" charset="0"/>
              <a:cs typeface="Arial" pitchFamily="34" charset="0"/>
            </a:endParaRPr>
          </a:p>
        </p:txBody>
      </p:sp>
      <p:sp>
        <p:nvSpPr>
          <p:cNvPr id="37" name="İçerik Yer Tutucusu 2"/>
          <p:cNvSpPr txBox="1">
            <a:spLocks/>
          </p:cNvSpPr>
          <p:nvPr/>
        </p:nvSpPr>
        <p:spPr>
          <a:xfrm>
            <a:off x="10054949" y="614450"/>
            <a:ext cx="2137051" cy="8477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2-12 yaş arası çocuklarda bildirilen yan etkiler şunlardır:</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Yaygın:</a:t>
            </a:r>
          </a:p>
          <a:p>
            <a:r>
              <a:rPr lang="tr-TR" sz="1400" dirty="0">
                <a:latin typeface="Arial" panose="020B0604020202020204" pitchFamily="34" charset="0"/>
                <a:cs typeface="Arial" panose="020B0604020202020204" pitchFamily="34" charset="0"/>
              </a:rPr>
              <a:t>Baş ağrısı</a:t>
            </a:r>
          </a:p>
          <a:p>
            <a:r>
              <a:rPr lang="tr-TR" sz="1400" dirty="0">
                <a:latin typeface="Arial" panose="020B0604020202020204" pitchFamily="34" charset="0"/>
                <a:cs typeface="Arial" panose="020B0604020202020204" pitchFamily="34" charset="0"/>
              </a:rPr>
              <a:t>Sinirlilik</a:t>
            </a:r>
          </a:p>
          <a:p>
            <a:r>
              <a:rPr lang="tr-TR" sz="1400" dirty="0">
                <a:latin typeface="Arial" panose="020B0604020202020204" pitchFamily="34" charset="0"/>
                <a:cs typeface="Arial" panose="020B0604020202020204" pitchFamily="34" charset="0"/>
              </a:rPr>
              <a:t>Yorgunluk</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12 yaş üzeri çocuklarda ve yetişkinlerde bildirilen yan etkiler şunlardır:</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Yaygın:</a:t>
            </a:r>
          </a:p>
          <a:p>
            <a:r>
              <a:rPr lang="tr-TR" sz="1400" dirty="0">
                <a:latin typeface="Arial" panose="020B0604020202020204" pitchFamily="34" charset="0"/>
                <a:cs typeface="Arial" panose="020B0604020202020204" pitchFamily="34" charset="0"/>
              </a:rPr>
              <a:t>Uyku hali, baş ağrısı, iştah artışı, uyuma güçlüğü.</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pPr marL="0" indent="0">
              <a:buNone/>
            </a:pPr>
            <a:r>
              <a:rPr lang="tr-TR" sz="1400" dirty="0">
                <a:latin typeface="Arial" panose="020B0604020202020204" pitchFamily="34" charset="0"/>
                <a:cs typeface="Arial" panose="020B0604020202020204" pitchFamily="34" charset="0"/>
              </a:rPr>
              <a:t>Çok seyrek:</a:t>
            </a:r>
          </a:p>
          <a:p>
            <a:r>
              <a:rPr lang="tr-TR" sz="1400" dirty="0">
                <a:latin typeface="Arial" panose="020B0604020202020204" pitchFamily="34" charset="0"/>
                <a:cs typeface="Arial" panose="020B0604020202020204" pitchFamily="34" charset="0"/>
              </a:rPr>
              <a:t>Baş dönmesi, bulantı, ağız kuruluğu, mide rahatsızlığı, karaciğer sorunları, döküntü.</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7"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3780036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119860" cy="6896339"/>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 name="Dikdörtgen 1"/>
          <p:cNvSpPr/>
          <p:nvPr/>
        </p:nvSpPr>
        <p:spPr>
          <a:xfrm>
            <a:off x="2141127" y="443328"/>
            <a:ext cx="2497630" cy="2893100"/>
          </a:xfrm>
          <a:prstGeom prst="rect">
            <a:avLst/>
          </a:prstGeom>
        </p:spPr>
        <p:txBody>
          <a:bodyPr wrap="square">
            <a:spAutoFit/>
          </a:bodyPr>
          <a:lstStyle/>
          <a:p>
            <a:r>
              <a:rPr lang="tr-TR" sz="1400" dirty="0">
                <a:latin typeface="Arial" pitchFamily="34" charset="0"/>
                <a:cs typeface="Arial" pitchFamily="34" charset="0"/>
              </a:rPr>
              <a:t>ALERFİN, düşük </a:t>
            </a:r>
            <a:r>
              <a:rPr lang="tr-TR" sz="1400" dirty="0" err="1">
                <a:latin typeface="Arial" pitchFamily="34" charset="0"/>
                <a:cs typeface="Arial" pitchFamily="34" charset="0"/>
              </a:rPr>
              <a:t>dansiteli</a:t>
            </a:r>
            <a:r>
              <a:rPr lang="tr-TR" sz="1400" dirty="0">
                <a:latin typeface="Arial" pitchFamily="34" charset="0"/>
                <a:cs typeface="Arial" pitchFamily="34" charset="0"/>
              </a:rPr>
              <a:t> polietilen contalı </a:t>
            </a:r>
            <a:r>
              <a:rPr lang="tr-TR" sz="1400" dirty="0" err="1">
                <a:latin typeface="Arial" pitchFamily="34" charset="0"/>
                <a:cs typeface="Arial" pitchFamily="34" charset="0"/>
              </a:rPr>
              <a:t>pilfer-proof</a:t>
            </a:r>
            <a:r>
              <a:rPr lang="tr-TR" sz="1400" dirty="0">
                <a:latin typeface="Arial" pitchFamily="34" charset="0"/>
                <a:cs typeface="Arial" pitchFamily="34" charset="0"/>
              </a:rPr>
              <a:t> </a:t>
            </a:r>
            <a:r>
              <a:rPr lang="tr-TR" sz="1400" dirty="0" err="1">
                <a:latin typeface="Arial" pitchFamily="34" charset="0"/>
                <a:cs typeface="Arial" pitchFamily="34" charset="0"/>
              </a:rPr>
              <a:t>polipropilen</a:t>
            </a:r>
            <a:r>
              <a:rPr lang="tr-TR" sz="1400" dirty="0">
                <a:latin typeface="Arial" pitchFamily="34" charset="0"/>
                <a:cs typeface="Arial" pitchFamily="34" charset="0"/>
              </a:rPr>
              <a:t> kapak ile kapatılmış amber renkli cam şişede pazarlanmakta olan, 5 mililitresinde 2 mg </a:t>
            </a:r>
            <a:r>
              <a:rPr lang="tr-TR" sz="1400" dirty="0" err="1">
                <a:latin typeface="Arial" pitchFamily="34" charset="0"/>
                <a:cs typeface="Arial" pitchFamily="34" charset="0"/>
              </a:rPr>
              <a:t>klorfeniramin</a:t>
            </a:r>
            <a:r>
              <a:rPr lang="tr-TR" sz="1400" dirty="0">
                <a:latin typeface="Arial" pitchFamily="34" charset="0"/>
                <a:cs typeface="Arial" pitchFamily="34" charset="0"/>
              </a:rPr>
              <a:t> </a:t>
            </a:r>
            <a:r>
              <a:rPr lang="tr-TR" sz="1400" dirty="0" err="1">
                <a:latin typeface="Arial" pitchFamily="34" charset="0"/>
                <a:cs typeface="Arial" pitchFamily="34" charset="0"/>
              </a:rPr>
              <a:t>maleat</a:t>
            </a:r>
            <a:r>
              <a:rPr lang="tr-TR" sz="1400" dirty="0">
                <a:latin typeface="Arial" pitchFamily="34" charset="0"/>
                <a:cs typeface="Arial" pitchFamily="34" charset="0"/>
              </a:rPr>
              <a:t> içeren bir çözeltidir. ALERFİN, mevsimsel alerjik </a:t>
            </a:r>
            <a:r>
              <a:rPr lang="tr-TR" sz="1400" dirty="0" err="1">
                <a:latin typeface="Arial" pitchFamily="34" charset="0"/>
                <a:cs typeface="Arial" pitchFamily="34" charset="0"/>
              </a:rPr>
              <a:t>rinit</a:t>
            </a:r>
            <a:r>
              <a:rPr lang="tr-TR" sz="1400" dirty="0">
                <a:latin typeface="Arial" pitchFamily="34" charset="0"/>
                <a:cs typeface="Arial" pitchFamily="34" charset="0"/>
              </a:rPr>
              <a:t> ile ilişkili semptomların giderilmesi ve ürtiker ve alerjik reaksiyonların tedavisinde kullanılır.</a:t>
            </a:r>
          </a:p>
        </p:txBody>
      </p:sp>
      <p:sp>
        <p:nvSpPr>
          <p:cNvPr id="24" name="İçerik Yer Tutucusu 2"/>
          <p:cNvSpPr>
            <a:spLocks noGrp="1"/>
          </p:cNvSpPr>
          <p:nvPr>
            <p:ph idx="1"/>
          </p:nvPr>
        </p:nvSpPr>
        <p:spPr>
          <a:xfrm>
            <a:off x="4738067" y="417914"/>
            <a:ext cx="3071277" cy="4612480"/>
          </a:xfrm>
        </p:spPr>
        <p:txBody>
          <a:bodyPr>
            <a:noAutofit/>
          </a:bodyPr>
          <a:lstStyle/>
          <a:p>
            <a:pPr marL="0" indent="0">
              <a:buNone/>
            </a:pPr>
            <a:r>
              <a:rPr lang="tr-TR" sz="1400" dirty="0" err="1">
                <a:latin typeface="Arial" panose="020B0604020202020204" pitchFamily="34" charset="0"/>
                <a:cs typeface="Arial" panose="020B0604020202020204" pitchFamily="34" charset="0"/>
              </a:rPr>
              <a:t>ALERFİN’in</a:t>
            </a:r>
            <a:r>
              <a:rPr lang="tr-TR" sz="1400" dirty="0">
                <a:latin typeface="Arial" panose="020B0604020202020204" pitchFamily="34" charset="0"/>
                <a:cs typeface="Arial" panose="020B0604020202020204" pitchFamily="34" charset="0"/>
              </a:rPr>
              <a:t> etkisini arttırdığından alkolle birlikte kullanılmamalıdır.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Doktorunuz tarafından mutlaka gerekli görülmediği sürece gebelikte kullanmayınız.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Anne sütüne önemli miktarda geçer; bu düzeyde ilacın bebek için zararlı etki oluşturduğu bilinmemekle beraber emzirme döneminde kullanmayınız.</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Bunların haricinde:</a:t>
            </a:r>
          </a:p>
          <a:p>
            <a:r>
              <a:rPr lang="tr-TR" sz="1400" dirty="0">
                <a:latin typeface="Arial" panose="020B0604020202020204" pitchFamily="34" charset="0"/>
                <a:cs typeface="Arial" panose="020B0604020202020204" pitchFamily="34" charset="0"/>
              </a:rPr>
              <a:t>Kalp ritim bozukluğu</a:t>
            </a:r>
          </a:p>
          <a:p>
            <a:r>
              <a:rPr lang="tr-TR" sz="1400" dirty="0">
                <a:latin typeface="Arial" panose="020B0604020202020204" pitchFamily="34" charset="0"/>
                <a:cs typeface="Arial" panose="020B0604020202020204" pitchFamily="34" charset="0"/>
              </a:rPr>
              <a:t>Epilepsi (Sara hastalığı)</a:t>
            </a:r>
          </a:p>
          <a:p>
            <a:r>
              <a:rPr lang="tr-TR" sz="1400" dirty="0">
                <a:latin typeface="Arial" panose="020B0604020202020204" pitchFamily="34" charset="0"/>
                <a:cs typeface="Arial" panose="020B0604020202020204" pitchFamily="34" charset="0"/>
              </a:rPr>
              <a:t>Yüksek tansiyon veya kalp-damar hastalıkları</a:t>
            </a:r>
          </a:p>
          <a:p>
            <a:r>
              <a:rPr lang="tr-TR" sz="1400" dirty="0">
                <a:latin typeface="Arial" panose="020B0604020202020204" pitchFamily="34" charset="0"/>
                <a:cs typeface="Arial" panose="020B0604020202020204" pitchFamily="34" charset="0"/>
              </a:rPr>
              <a:t>Prostat büyümesi</a:t>
            </a:r>
          </a:p>
          <a:p>
            <a:r>
              <a:rPr lang="tr-TR" sz="1400" dirty="0">
                <a:latin typeface="Arial" panose="020B0604020202020204" pitchFamily="34" charset="0"/>
                <a:cs typeface="Arial" panose="020B0604020202020204" pitchFamily="34" charset="0"/>
              </a:rPr>
              <a:t>Karaciğer yetmezliğiniz varsa</a:t>
            </a:r>
          </a:p>
          <a:p>
            <a:r>
              <a:rPr lang="tr-TR" sz="1400" dirty="0">
                <a:latin typeface="Arial" panose="020B0604020202020204" pitchFamily="34" charset="0"/>
                <a:cs typeface="Arial" panose="020B0604020202020204" pitchFamily="34" charset="0"/>
              </a:rPr>
              <a:t>Göz tansiyonunuz (glokom) varsa</a:t>
            </a:r>
          </a:p>
          <a:p>
            <a:r>
              <a:rPr lang="tr-TR" sz="1400" dirty="0">
                <a:latin typeface="Arial" panose="020B0604020202020204" pitchFamily="34" charset="0"/>
                <a:cs typeface="Arial" panose="020B0604020202020204" pitchFamily="34" charset="0"/>
              </a:rPr>
              <a:t>Bronşit, </a:t>
            </a:r>
            <a:r>
              <a:rPr lang="tr-TR" sz="1400" dirty="0" err="1">
                <a:latin typeface="Arial" panose="020B0604020202020204" pitchFamily="34" charset="0"/>
                <a:cs typeface="Arial" panose="020B0604020202020204" pitchFamily="34" charset="0"/>
              </a:rPr>
              <a:t>bronşiektazi</a:t>
            </a:r>
            <a:r>
              <a:rPr lang="tr-TR" sz="1400" dirty="0">
                <a:latin typeface="Arial" panose="020B0604020202020204" pitchFamily="34" charset="0"/>
                <a:cs typeface="Arial" panose="020B0604020202020204" pitchFamily="34" charset="0"/>
              </a:rPr>
              <a:t> (bronş genişlemesi), astım</a:t>
            </a:r>
          </a:p>
          <a:p>
            <a:r>
              <a:rPr lang="tr-TR" sz="1400" dirty="0">
                <a:latin typeface="Arial" panose="020B0604020202020204" pitchFamily="34" charset="0"/>
                <a:cs typeface="Arial" panose="020B0604020202020204" pitchFamily="34" charset="0"/>
              </a:rPr>
              <a:t>Aşırı aktif </a:t>
            </a:r>
            <a:r>
              <a:rPr lang="tr-TR" sz="1400" dirty="0" err="1">
                <a:latin typeface="Arial" panose="020B0604020202020204" pitchFamily="34" charset="0"/>
                <a:cs typeface="Arial" panose="020B0604020202020204" pitchFamily="34" charset="0"/>
              </a:rPr>
              <a:t>tiroid</a:t>
            </a:r>
            <a:r>
              <a:rPr lang="tr-TR" sz="1400" dirty="0">
                <a:latin typeface="Arial" panose="020B0604020202020204" pitchFamily="34" charset="0"/>
                <a:cs typeface="Arial" panose="020B0604020202020204" pitchFamily="34" charset="0"/>
              </a:rPr>
              <a:t> fonksiyon bozuklukları</a:t>
            </a:r>
          </a:p>
          <a:p>
            <a:pPr marL="0" indent="0">
              <a:buNone/>
            </a:pPr>
            <a:r>
              <a:rPr lang="tr-TR" sz="1400" dirty="0">
                <a:latin typeface="Arial" panose="020B0604020202020204" pitchFamily="34" charset="0"/>
                <a:cs typeface="Arial" panose="020B0604020202020204" pitchFamily="34" charset="0"/>
              </a:rPr>
              <a:t>Bu uyarılar, geçmişteki herhangi bir dönemde dahi olsa sizin için geçerliyse lütfen doktorunuza danışınız.</a:t>
            </a:r>
          </a:p>
        </p:txBody>
      </p:sp>
      <p:sp>
        <p:nvSpPr>
          <p:cNvPr id="25" name="İçerik Yer Tutucusu 2"/>
          <p:cNvSpPr txBox="1">
            <a:spLocks/>
          </p:cNvSpPr>
          <p:nvPr/>
        </p:nvSpPr>
        <p:spPr>
          <a:xfrm>
            <a:off x="7797490" y="419428"/>
            <a:ext cx="2122969" cy="46907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Uygun kullanım ve doz/uygulama sıklığı için talimatlar:</a:t>
            </a:r>
          </a:p>
          <a:p>
            <a:r>
              <a:rPr lang="tr-TR" sz="1400" dirty="0">
                <a:latin typeface="Arial" panose="020B0604020202020204" pitchFamily="34" charset="0"/>
                <a:cs typeface="Arial" panose="020B0604020202020204" pitchFamily="34" charset="0"/>
              </a:rPr>
              <a:t>2 ila 6 yaş arası çocuklar: 4 – 6 saatte bir 2.5 ml (1/2 ölçek) kullanılır.</a:t>
            </a:r>
          </a:p>
          <a:p>
            <a:r>
              <a:rPr lang="tr-TR" sz="1400" dirty="0">
                <a:latin typeface="Arial" panose="020B0604020202020204" pitchFamily="34" charset="0"/>
                <a:cs typeface="Arial" panose="020B0604020202020204" pitchFamily="34" charset="0"/>
              </a:rPr>
              <a:t>6 ila 12 yaş arası çocuklar: 4 – 6 saatte bir 5 ml (1 ölçek) kullanılır.</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Yetişkinler ve ergenler (12 yaş ve üzeri): </a:t>
            </a:r>
          </a:p>
          <a:p>
            <a:r>
              <a:rPr lang="tr-TR" sz="1400" dirty="0">
                <a:latin typeface="Arial" panose="020B0604020202020204" pitchFamily="34" charset="0"/>
                <a:cs typeface="Arial" panose="020B0604020202020204" pitchFamily="34" charset="0"/>
              </a:rPr>
              <a:t>4 – 6 saatte bir 10 ml (2 ölçek) kullanılır.</a:t>
            </a:r>
          </a:p>
          <a:p>
            <a:pPr marL="0" indent="0">
              <a:buNone/>
            </a:pPr>
            <a:r>
              <a:rPr lang="tr-TR" sz="1400" dirty="0">
                <a:latin typeface="Arial" panose="020B0604020202020204" pitchFamily="34" charset="0"/>
                <a:cs typeface="Arial" panose="020B0604020202020204" pitchFamily="34" charset="0"/>
              </a:rPr>
              <a:t>Yaşlılarda kullanımı:</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65 yaş ve üzeri bireylerde doktor kontrolünde kullanılmalıdır. Günlük maksimum doz 12 mg’ı aşmamalıdır. </a:t>
            </a:r>
          </a:p>
        </p:txBody>
      </p:sp>
      <p:sp>
        <p:nvSpPr>
          <p:cNvPr id="26" name="İçerik Yer Tutucusu 2"/>
          <p:cNvSpPr txBox="1">
            <a:spLocks/>
          </p:cNvSpPr>
          <p:nvPr/>
        </p:nvSpPr>
        <p:spPr>
          <a:xfrm>
            <a:off x="9944329" y="375815"/>
            <a:ext cx="2397548" cy="623280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anose="020B0604020202020204" pitchFamily="34" charset="0"/>
                <a:cs typeface="Arial" panose="020B0604020202020204" pitchFamily="34" charset="0"/>
              </a:rPr>
              <a:t>Eller, ayaklar, bilekler, yüz, dudakların şişmesi ya da özellikle ağız veya boğazın yutmayı veya nefes almayı zorlaştıracak şekilde şişmelerinde,</a:t>
            </a:r>
          </a:p>
          <a:p>
            <a:r>
              <a:rPr lang="tr-TR" sz="1400" dirty="0">
                <a:latin typeface="Arial" panose="020B0604020202020204" pitchFamily="34" charset="0"/>
                <a:cs typeface="Arial" panose="020B0604020202020204" pitchFamily="34" charset="0"/>
              </a:rPr>
              <a:t>Şiddetli cilt döküntüsü, baygınlık bunların hepsi çok ciddi yan etkilerdir.</a:t>
            </a:r>
          </a:p>
          <a:p>
            <a:pPr marL="0" indent="0">
              <a:buNone/>
            </a:pPr>
            <a:r>
              <a:rPr lang="tr-TR" sz="1400" dirty="0">
                <a:latin typeface="Arial" panose="020B0604020202020204" pitchFamily="34" charset="0"/>
                <a:cs typeface="Arial" panose="020B0604020202020204" pitchFamily="34" charset="0"/>
              </a:rPr>
              <a:t>Çok yaygın:</a:t>
            </a:r>
          </a:p>
          <a:p>
            <a:r>
              <a:rPr lang="tr-TR" sz="1400" dirty="0" err="1">
                <a:latin typeface="Arial" panose="020B0604020202020204" pitchFamily="34" charset="0"/>
                <a:cs typeface="Arial" panose="020B0604020202020204" pitchFamily="34" charset="0"/>
              </a:rPr>
              <a:t>Sedasyon</a:t>
            </a:r>
            <a:r>
              <a:rPr lang="tr-TR" sz="1400" dirty="0">
                <a:latin typeface="Arial" panose="020B0604020202020204" pitchFamily="34" charset="0"/>
                <a:cs typeface="Arial" panose="020B0604020202020204" pitchFamily="34" charset="0"/>
              </a:rPr>
              <a:t> (mahmur veya uykulu hissetme), </a:t>
            </a:r>
            <a:r>
              <a:rPr lang="tr-TR" sz="1400" dirty="0" err="1">
                <a:latin typeface="Arial" panose="020B0604020202020204" pitchFamily="34" charset="0"/>
                <a:cs typeface="Arial" panose="020B0604020202020204" pitchFamily="34" charset="0"/>
              </a:rPr>
              <a:t>somnolans</a:t>
            </a:r>
            <a:r>
              <a:rPr lang="tr-TR" sz="1400" dirty="0">
                <a:latin typeface="Arial" panose="020B0604020202020204" pitchFamily="34" charset="0"/>
                <a:cs typeface="Arial" panose="020B0604020202020204" pitchFamily="34" charset="0"/>
              </a:rPr>
              <a:t> (uykululuk hali)</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Yaygın:</a:t>
            </a:r>
          </a:p>
          <a:p>
            <a:r>
              <a:rPr lang="tr-TR" sz="1400" dirty="0">
                <a:latin typeface="Arial" panose="020B0604020202020204" pitchFamily="34" charset="0"/>
                <a:cs typeface="Arial" panose="020B0604020202020204" pitchFamily="34" charset="0"/>
              </a:rPr>
              <a:t>Dikkat dağınıklığı, koordinasyon bozukluğu, baş dönmesi, baş ağrısı, bulantı, ağız kuruluğu, yorgunluk</a:t>
            </a:r>
          </a:p>
          <a:p>
            <a:pPr marL="0" indent="0">
              <a:buFont typeface="Arial" panose="020B0604020202020204" pitchFamily="34" charset="0"/>
              <a:buNone/>
            </a:pPr>
            <a:r>
              <a:rPr lang="tr-TR" sz="1400" dirty="0">
                <a:latin typeface="Arial" panose="020B0604020202020204" pitchFamily="34" charset="0"/>
                <a:cs typeface="Arial" panose="020B0604020202020204" pitchFamily="34" charset="0"/>
              </a:rPr>
              <a:t>Seyrek:</a:t>
            </a:r>
          </a:p>
          <a:p>
            <a:r>
              <a:rPr lang="tr-TR" sz="1400" dirty="0" err="1">
                <a:latin typeface="Arial" panose="020B0604020202020204" pitchFamily="34" charset="0"/>
                <a:cs typeface="Arial" panose="020B0604020202020204" pitchFamily="34" charset="0"/>
              </a:rPr>
              <a:t>Üriner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retansiyon</a:t>
            </a:r>
            <a:r>
              <a:rPr lang="tr-TR" sz="1400" dirty="0">
                <a:latin typeface="Arial" panose="020B0604020202020204" pitchFamily="34" charset="0"/>
                <a:cs typeface="Arial" panose="020B0604020202020204" pitchFamily="34" charset="0"/>
              </a:rPr>
              <a:t> (idrar yapamama),</a:t>
            </a:r>
          </a:p>
          <a:p>
            <a:pPr marL="0" indent="0">
              <a:buNone/>
            </a:pPr>
            <a:r>
              <a:rPr lang="tr-TR" sz="1400" dirty="0">
                <a:latin typeface="Arial" panose="020B0604020202020204" pitchFamily="34" charset="0"/>
                <a:cs typeface="Arial" panose="020B0604020202020204" pitchFamily="34" charset="0"/>
              </a:rPr>
              <a:t>Çok seyrek:</a:t>
            </a:r>
          </a:p>
          <a:p>
            <a:r>
              <a:rPr lang="tr-TR" sz="1400" dirty="0">
                <a:latin typeface="Arial" panose="020B0604020202020204" pitchFamily="34" charset="0"/>
                <a:cs typeface="Arial" panose="020B0604020202020204" pitchFamily="34" charset="0"/>
              </a:rPr>
              <a:t>Nöbet </a:t>
            </a:r>
          </a:p>
        </p:txBody>
      </p:sp>
      <p:sp>
        <p:nvSpPr>
          <p:cNvPr id="27" name="İçerik Yer Tutucusu 2"/>
          <p:cNvSpPr txBox="1">
            <a:spLocks/>
          </p:cNvSpPr>
          <p:nvPr/>
        </p:nvSpPr>
        <p:spPr>
          <a:xfrm>
            <a:off x="898630" y="3300497"/>
            <a:ext cx="1223130" cy="25299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800" b="1" dirty="0">
                <a:latin typeface="Arial" panose="020B0604020202020204" pitchFamily="34" charset="0"/>
                <a:cs typeface="Arial" panose="020B0604020202020204" pitchFamily="34" charset="0"/>
              </a:rPr>
              <a:t>ALERFİN</a:t>
            </a:r>
          </a:p>
        </p:txBody>
      </p:sp>
      <p:sp>
        <p:nvSpPr>
          <p:cNvPr id="28"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9"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16836532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68116"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4" name="Metin kutusu 23"/>
          <p:cNvSpPr txBox="1"/>
          <p:nvPr/>
        </p:nvSpPr>
        <p:spPr>
          <a:xfrm>
            <a:off x="813478" y="2874998"/>
            <a:ext cx="1290308" cy="369332"/>
          </a:xfrm>
          <a:prstGeom prst="rect">
            <a:avLst/>
          </a:prstGeom>
          <a:noFill/>
        </p:spPr>
        <p:txBody>
          <a:bodyPr wrap="square" rtlCol="0">
            <a:spAutoFit/>
          </a:bodyPr>
          <a:lstStyle/>
          <a:p>
            <a:r>
              <a:rPr lang="tr-TR" b="1" dirty="0">
                <a:latin typeface="Arial" panose="020B0604020202020204" pitchFamily="34" charset="0"/>
                <a:cs typeface="Arial" panose="020B0604020202020204" pitchFamily="34" charset="0"/>
              </a:rPr>
              <a:t>ALERTEC</a:t>
            </a:r>
          </a:p>
        </p:txBody>
      </p:sp>
      <p:sp>
        <p:nvSpPr>
          <p:cNvPr id="25" name="Metin kutusu 24"/>
          <p:cNvSpPr txBox="1"/>
          <p:nvPr/>
        </p:nvSpPr>
        <p:spPr>
          <a:xfrm>
            <a:off x="2075102" y="496336"/>
            <a:ext cx="2637039" cy="4401205"/>
          </a:xfrm>
          <a:prstGeom prst="rect">
            <a:avLst/>
          </a:prstGeom>
          <a:noFill/>
        </p:spPr>
        <p:txBody>
          <a:bodyPr wrap="square" rtlCol="0">
            <a:spAutoFit/>
          </a:bodyPr>
          <a:lstStyle/>
          <a:p>
            <a:r>
              <a:rPr lang="tr-TR" sz="1400" dirty="0">
                <a:latin typeface="Arial" panose="020B0604020202020204" pitchFamily="34" charset="0"/>
                <a:cs typeface="Arial" panose="020B0604020202020204" pitchFamily="34" charset="0"/>
              </a:rPr>
              <a:t>ALERTEC'in2 dozaj şekli mevcuttur. ALERTEC l80, bir film kaplı tablet içinde 180 mg </a:t>
            </a:r>
            <a:r>
              <a:rPr lang="tr-TR" sz="1400" dirty="0" err="1">
                <a:latin typeface="Arial" panose="020B0604020202020204" pitchFamily="34" charset="0"/>
                <a:cs typeface="Arial" panose="020B0604020202020204" pitchFamily="34" charset="0"/>
              </a:rPr>
              <a:t>feksofenadin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hidroklorür</a:t>
            </a:r>
            <a:r>
              <a:rPr lang="tr-TR" sz="1400" dirty="0">
                <a:latin typeface="Arial" panose="020B0604020202020204" pitchFamily="34" charset="0"/>
                <a:cs typeface="Arial" panose="020B0604020202020204" pitchFamily="34" charset="0"/>
              </a:rPr>
              <a:t> içerir. ALERTEC 720, bir film kaplı tablet içinde 120 mg </a:t>
            </a:r>
            <a:r>
              <a:rPr lang="tr-TR" sz="1400" dirty="0" err="1">
                <a:latin typeface="Arial" panose="020B0604020202020204" pitchFamily="34" charset="0"/>
                <a:cs typeface="Arial" panose="020B0604020202020204" pitchFamily="34" charset="0"/>
              </a:rPr>
              <a:t>feksofenadin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hidroklorür</a:t>
            </a:r>
            <a:r>
              <a:rPr lang="tr-TR" sz="1400" dirty="0">
                <a:latin typeface="Arial" panose="020B0604020202020204" pitchFamily="34" charset="0"/>
                <a:cs typeface="Arial" panose="020B0604020202020204" pitchFamily="34" charset="0"/>
              </a:rPr>
              <a:t> içerir.</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   ALERTEC, </a:t>
            </a:r>
            <a:r>
              <a:rPr lang="tr-TR" sz="1400" dirty="0" err="1">
                <a:latin typeface="Arial" panose="020B0604020202020204" pitchFamily="34" charset="0"/>
                <a:cs typeface="Arial" panose="020B0604020202020204" pitchFamily="34" charset="0"/>
              </a:rPr>
              <a:t>antihistaminik</a:t>
            </a:r>
            <a:r>
              <a:rPr lang="tr-TR" sz="1400" dirty="0">
                <a:latin typeface="Arial" panose="020B0604020202020204" pitchFamily="34" charset="0"/>
                <a:cs typeface="Arial" panose="020B0604020202020204" pitchFamily="34" charset="0"/>
              </a:rPr>
              <a:t>    ilaçlar grubundandır. </a:t>
            </a:r>
            <a:r>
              <a:rPr lang="tr-TR" sz="1400" dirty="0" err="1">
                <a:latin typeface="Arial" panose="020B0604020202020204" pitchFamily="34" charset="0"/>
                <a:cs typeface="Arial" panose="020B0604020202020204" pitchFamily="34" charset="0"/>
              </a:rPr>
              <a:t>Antihistaminik</a:t>
            </a:r>
            <a:r>
              <a:rPr lang="tr-TR" sz="1400" dirty="0">
                <a:latin typeface="Arial" panose="020B0604020202020204" pitchFamily="34" charset="0"/>
                <a:cs typeface="Arial" panose="020B0604020202020204" pitchFamily="34" charset="0"/>
              </a:rPr>
              <a:t> ilaçlar, Saman nezlesi (mevsimsel alerjik </a:t>
            </a:r>
            <a:r>
              <a:rPr lang="tr-TR" sz="1400" dirty="0" err="1">
                <a:latin typeface="Arial" panose="020B0604020202020204" pitchFamily="34" charset="0"/>
                <a:cs typeface="Arial" panose="020B0604020202020204" pitchFamily="34" charset="0"/>
              </a:rPr>
              <a:t>rinit</a:t>
            </a:r>
            <a:r>
              <a:rPr lang="tr-TR" sz="1400" dirty="0">
                <a:latin typeface="Arial" panose="020B0604020202020204" pitchFamily="34" charset="0"/>
                <a:cs typeface="Arial" panose="020B0604020202020204" pitchFamily="34" charset="0"/>
              </a:rPr>
              <a:t>) denen hastalıkla ortaya çıkan aksırık, kaşıntılı burun akıntısı, gözlerde kızarma ve sulanma gibi belirtileri ayrıca kronik </a:t>
            </a:r>
            <a:r>
              <a:rPr lang="tr-TR" sz="1400" dirty="0" err="1">
                <a:latin typeface="Arial" panose="020B0604020202020204" pitchFamily="34" charset="0"/>
                <a:cs typeface="Arial" panose="020B0604020202020204" pitchFamily="34" charset="0"/>
              </a:rPr>
              <a:t>idiyopatik</a:t>
            </a:r>
            <a:r>
              <a:rPr lang="tr-TR" sz="1400" dirty="0">
                <a:latin typeface="Arial" panose="020B0604020202020204" pitchFamily="34" charset="0"/>
                <a:cs typeface="Arial" panose="020B0604020202020204" pitchFamily="34" charset="0"/>
              </a:rPr>
              <a:t> ürtiker denen hastalıkta görülen ciltte kaşıntı ve kızarma gibi belirtileri iyileştirirler.</a:t>
            </a:r>
          </a:p>
        </p:txBody>
      </p:sp>
      <p:sp>
        <p:nvSpPr>
          <p:cNvPr id="26" name="Metin kutusu 25"/>
          <p:cNvSpPr txBox="1"/>
          <p:nvPr/>
        </p:nvSpPr>
        <p:spPr>
          <a:xfrm>
            <a:off x="4757662" y="566674"/>
            <a:ext cx="2954416" cy="5262979"/>
          </a:xfrm>
          <a:prstGeom prst="rect">
            <a:avLst/>
          </a:prstGeom>
          <a:noFill/>
        </p:spPr>
        <p:txBody>
          <a:bodyPr wrap="square" rtlCol="0">
            <a:spAutoFit/>
          </a:bodyPr>
          <a:lstStyle/>
          <a:p>
            <a:r>
              <a:rPr lang="tr-TR" sz="1400" dirty="0">
                <a:latin typeface="Arial" panose="020B0604020202020204" pitchFamily="34" charset="0"/>
                <a:cs typeface="Arial" panose="020B0604020202020204" pitchFamily="34" charset="0"/>
              </a:rPr>
              <a:t>Eğer </a:t>
            </a:r>
            <a:r>
              <a:rPr lang="tr-TR" sz="1400" dirty="0" err="1">
                <a:latin typeface="Arial" panose="020B0604020202020204" pitchFamily="34" charset="0"/>
                <a:cs typeface="Arial" panose="020B0604020202020204" pitchFamily="34" charset="0"/>
              </a:rPr>
              <a:t>ALERTEC'in</a:t>
            </a:r>
            <a:r>
              <a:rPr lang="tr-TR" sz="1400" dirty="0">
                <a:latin typeface="Arial" panose="020B0604020202020204" pitchFamily="34" charset="0"/>
                <a:cs typeface="Arial" panose="020B0604020202020204" pitchFamily="34" charset="0"/>
              </a:rPr>
              <a:t> içindeki etkin madde olan </a:t>
            </a:r>
            <a:r>
              <a:rPr lang="tr-TR" sz="1400" dirty="0" err="1">
                <a:latin typeface="Arial" panose="020B0604020202020204" pitchFamily="34" charset="0"/>
                <a:cs typeface="Arial" panose="020B0604020202020204" pitchFamily="34" charset="0"/>
              </a:rPr>
              <a:t>feksofenadin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hidroklorüre</a:t>
            </a:r>
            <a:r>
              <a:rPr lang="tr-TR" sz="1400" dirty="0">
                <a:latin typeface="Arial" panose="020B0604020202020204" pitchFamily="34" charset="0"/>
                <a:cs typeface="Arial" panose="020B0604020202020204" pitchFamily="34" charset="0"/>
              </a:rPr>
              <a:t> karşı veya ilacın içerdiği diğer maddelerden birine karşı alerjiniz varsa.</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
            </a:r>
            <a:br>
              <a:rPr lang="tr-TR" sz="1400" dirty="0">
                <a:latin typeface="Arial" panose="020B0604020202020204" pitchFamily="34" charset="0"/>
                <a:cs typeface="Arial" panose="020B0604020202020204" pitchFamily="34" charset="0"/>
              </a:rPr>
            </a:br>
            <a:r>
              <a:rPr lang="tr-TR" sz="1400" dirty="0">
                <a:latin typeface="Arial" panose="020B0604020202020204" pitchFamily="34" charset="0"/>
                <a:cs typeface="Arial" panose="020B0604020202020204" pitchFamily="34" charset="0"/>
              </a:rPr>
              <a:t>Eğer;</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Sizde karaciğer ya da böbrek problemleri var ise,</a:t>
            </a:r>
          </a:p>
          <a:p>
            <a:pPr marL="285750" indent="-285750">
              <a:buFont typeface="Arial" panose="020B0604020202020204" pitchFamily="34" charset="0"/>
              <a:buChar char="•"/>
            </a:pPr>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Kalp hastalığı geçirdiyseniz veya kalp ile ilgili problemleriniz var ise (ALERTEC gibi ilaçlar kalp atımının hızlanmasına veya düzensiz atmasına sebep olabilir),</a:t>
            </a:r>
          </a:p>
          <a:p>
            <a:pPr marL="285750" indent="-285750">
              <a:buFont typeface="Arial" panose="020B0604020202020204" pitchFamily="34" charset="0"/>
              <a:buChar char="•"/>
            </a:pPr>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İleri yaşta iseniz,</a:t>
            </a:r>
          </a:p>
          <a:p>
            <a:pPr marL="285750" indent="-285750">
              <a:buFont typeface="Arial" panose="020B0604020202020204" pitchFamily="34" charset="0"/>
              <a:buChar char="•"/>
            </a:pPr>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Hamileyseniz, hamile kalma ihtimaliniz Varsa Ve bebek emziriyorsanız doktorunuza söyleyiniz.</a:t>
            </a:r>
          </a:p>
        </p:txBody>
      </p:sp>
      <p:sp>
        <p:nvSpPr>
          <p:cNvPr id="27" name="Metin kutusu 26"/>
          <p:cNvSpPr txBox="1"/>
          <p:nvPr/>
        </p:nvSpPr>
        <p:spPr>
          <a:xfrm>
            <a:off x="7698818" y="435395"/>
            <a:ext cx="2367609" cy="6370975"/>
          </a:xfrm>
          <a:prstGeom prst="rect">
            <a:avLst/>
          </a:prstGeom>
          <a:noFill/>
        </p:spPr>
        <p:txBody>
          <a:bodyPr wrap="square" rtlCol="0">
            <a:spAutoFit/>
          </a:bodyPr>
          <a:lstStyle/>
          <a:p>
            <a:r>
              <a:rPr lang="tr-TR" sz="1200" dirty="0">
                <a:latin typeface="Arial" panose="020B0604020202020204" pitchFamily="34" charset="0"/>
                <a:cs typeface="Arial" panose="020B0604020202020204" pitchFamily="34" charset="0"/>
              </a:rPr>
              <a:t>Tabletleri, yemeklerden önce </a:t>
            </a:r>
            <a:r>
              <a:rPr lang="tr-TR" sz="1200" dirty="0" err="1">
                <a:latin typeface="Arial" panose="020B0604020202020204" pitchFamily="34" charset="0"/>
                <a:cs typeface="Arial" panose="020B0604020202020204" pitchFamily="34" charset="0"/>
              </a:rPr>
              <a:t>a|ınız</a:t>
            </a:r>
            <a:r>
              <a:rPr lang="tr-TR" sz="1200" dirty="0">
                <a:latin typeface="Arial" panose="020B0604020202020204" pitchFamily="34" charset="0"/>
                <a:cs typeface="Arial" panose="020B0604020202020204" pitchFamily="34" charset="0"/>
              </a:rPr>
              <a:t>. Hazımsızlık şikayetleriniz için alüminyum veya magnezyum içeren </a:t>
            </a:r>
            <a:r>
              <a:rPr lang="tr-TR" sz="1200" dirty="0" err="1">
                <a:latin typeface="Arial" panose="020B0604020202020204" pitchFamily="34" charset="0"/>
                <a:cs typeface="Arial" panose="020B0604020202020204" pitchFamily="34" charset="0"/>
              </a:rPr>
              <a:t>antiasid</a:t>
            </a:r>
            <a:r>
              <a:rPr lang="tr-TR" sz="1200" dirty="0">
                <a:latin typeface="Arial" panose="020B0604020202020204" pitchFamily="34" charset="0"/>
                <a:cs typeface="Arial" panose="020B0604020202020204" pitchFamily="34" charset="0"/>
              </a:rPr>
              <a:t> ilaçlar kullanıyorsanız bu ilaçların alınmasıyla, </a:t>
            </a:r>
            <a:r>
              <a:rPr lang="tr-TR" sz="1200" dirty="0" err="1">
                <a:latin typeface="Arial" panose="020B0604020202020204" pitchFamily="34" charset="0"/>
                <a:cs typeface="Arial" panose="020B0604020202020204" pitchFamily="34" charset="0"/>
              </a:rPr>
              <a:t>ALERTEC'in</a:t>
            </a:r>
            <a:r>
              <a:rPr lang="tr-TR" sz="1200" dirty="0">
                <a:latin typeface="Arial" panose="020B0604020202020204" pitchFamily="34" charset="0"/>
                <a:cs typeface="Arial" panose="020B0604020202020204" pitchFamily="34" charset="0"/>
              </a:rPr>
              <a:t> yutulması arasında 2 saatlik bir zaman aralığı bırakınız. </a:t>
            </a:r>
            <a:br>
              <a:rPr lang="tr-TR" sz="1200" dirty="0">
                <a:latin typeface="Arial" panose="020B0604020202020204" pitchFamily="34" charset="0"/>
                <a:cs typeface="Arial" panose="020B0604020202020204" pitchFamily="34" charset="0"/>
              </a:rPr>
            </a:br>
            <a:endParaRPr lang="tr-TR" sz="1200" dirty="0">
              <a:latin typeface="Arial" panose="020B0604020202020204" pitchFamily="34" charset="0"/>
              <a:cs typeface="Arial" panose="020B0604020202020204" pitchFamily="34" charset="0"/>
            </a:endParaRPr>
          </a:p>
          <a:p>
            <a:r>
              <a:rPr lang="tr-TR" sz="1200" dirty="0">
                <a:latin typeface="Arial" panose="020B0604020202020204" pitchFamily="34" charset="0"/>
                <a:cs typeface="Arial" panose="020B0604020202020204" pitchFamily="34" charset="0"/>
              </a:rPr>
              <a:t>Çocuklarda kullanımı:</a:t>
            </a:r>
          </a:p>
          <a:p>
            <a:pPr marL="171450" indent="-171450">
              <a:buFont typeface="Arial" panose="020B0604020202020204" pitchFamily="34" charset="0"/>
              <a:buChar char="•"/>
            </a:pPr>
            <a:r>
              <a:rPr lang="tr-TR" sz="1200" dirty="0">
                <a:latin typeface="Arial" panose="020B0604020202020204" pitchFamily="34" charset="0"/>
                <a:cs typeface="Arial" panose="020B0604020202020204" pitchFamily="34" charset="0"/>
              </a:rPr>
              <a:t> ALERTEC 12 yaşından küçük çocuklarda güvenilirliği ve etkinliği henüz kanıtlanmadığı için kullanılmaz.</a:t>
            </a:r>
            <a:br>
              <a:rPr lang="tr-TR" sz="1200" dirty="0">
                <a:latin typeface="Arial" panose="020B0604020202020204" pitchFamily="34" charset="0"/>
                <a:cs typeface="Arial" panose="020B0604020202020204" pitchFamily="34" charset="0"/>
              </a:rPr>
            </a:br>
            <a:endParaRPr lang="tr-TR" sz="1200" dirty="0">
              <a:latin typeface="Arial" panose="020B0604020202020204" pitchFamily="34" charset="0"/>
              <a:cs typeface="Arial" panose="020B0604020202020204" pitchFamily="34" charset="0"/>
            </a:endParaRPr>
          </a:p>
          <a:p>
            <a:r>
              <a:rPr lang="tr-TR" sz="1200" dirty="0">
                <a:latin typeface="Arial" panose="020B0604020202020204" pitchFamily="34" charset="0"/>
                <a:cs typeface="Arial" panose="020B0604020202020204" pitchFamily="34" charset="0"/>
              </a:rPr>
              <a:t>Erişkinler ile 12 yaş ve üzerindeki çocuklar için önerilen kullanımı:</a:t>
            </a:r>
          </a:p>
          <a:p>
            <a:pPr marL="171450" indent="-171450">
              <a:buFont typeface="Arial" panose="020B0604020202020204" pitchFamily="34" charset="0"/>
              <a:buChar char="•"/>
            </a:pPr>
            <a:r>
              <a:rPr lang="tr-TR" sz="1200" dirty="0" err="1">
                <a:latin typeface="Arial" panose="020B0604020202020204" pitchFamily="34" charset="0"/>
                <a:cs typeface="Arial" panose="020B0604020202020204" pitchFamily="34" charset="0"/>
              </a:rPr>
              <a:t>Feksofenadin</a:t>
            </a:r>
            <a:r>
              <a:rPr lang="tr-TR" sz="1200" dirty="0">
                <a:latin typeface="Arial" panose="020B0604020202020204" pitchFamily="34" charset="0"/>
                <a:cs typeface="Arial" panose="020B0604020202020204" pitchFamily="34" charset="0"/>
              </a:rPr>
              <a:t> </a:t>
            </a:r>
            <a:r>
              <a:rPr lang="tr-TR" sz="1200" dirty="0" err="1">
                <a:latin typeface="Arial" panose="020B0604020202020204" pitchFamily="34" charset="0"/>
                <a:cs typeface="Arial" panose="020B0604020202020204" pitchFamily="34" charset="0"/>
              </a:rPr>
              <a:t>hidroklorür</a:t>
            </a:r>
            <a:r>
              <a:rPr lang="tr-TR" sz="1200" dirty="0">
                <a:latin typeface="Arial" panose="020B0604020202020204" pitchFamily="34" charset="0"/>
                <a:cs typeface="Arial" panose="020B0604020202020204" pitchFamily="34" charset="0"/>
              </a:rPr>
              <a:t> dozu günde tek doz olarak 180 mg'dır (Günde 1 adet, ALERTEC l80 mg film kaplı tablet).</a:t>
            </a:r>
          </a:p>
          <a:p>
            <a:r>
              <a:rPr lang="tr-TR" sz="1200" dirty="0">
                <a:latin typeface="Arial" panose="020B0604020202020204" pitchFamily="34" charset="0"/>
                <a:cs typeface="Arial" panose="020B0604020202020204" pitchFamily="34" charset="0"/>
              </a:rPr>
              <a:t>Yaşlılarda kullanımı:</a:t>
            </a:r>
          </a:p>
          <a:p>
            <a:pPr marL="171450" indent="-171450">
              <a:buFont typeface="Arial" panose="020B0604020202020204" pitchFamily="34" charset="0"/>
              <a:buChar char="•"/>
            </a:pPr>
            <a:r>
              <a:rPr lang="tr-TR" sz="1200" dirty="0">
                <a:latin typeface="Arial" panose="020B0604020202020204" pitchFamily="34" charset="0"/>
                <a:cs typeface="Arial" panose="020B0604020202020204" pitchFamily="34" charset="0"/>
              </a:rPr>
              <a:t>Yaşlı hastaları kapsayan çalışmalar bu hastalarda </a:t>
            </a:r>
            <a:r>
              <a:rPr lang="tr-TR" sz="1200" dirty="0" err="1">
                <a:latin typeface="Arial" panose="020B0604020202020204" pitchFamily="34" charset="0"/>
                <a:cs typeface="Arial" panose="020B0604020202020204" pitchFamily="34" charset="0"/>
              </a:rPr>
              <a:t>feksofenadin</a:t>
            </a:r>
            <a:r>
              <a:rPr lang="tr-TR" sz="1200" dirty="0">
                <a:latin typeface="Arial" panose="020B0604020202020204" pitchFamily="34" charset="0"/>
                <a:cs typeface="Arial" panose="020B0604020202020204" pitchFamily="34" charset="0"/>
              </a:rPr>
              <a:t> </a:t>
            </a:r>
            <a:r>
              <a:rPr lang="tr-TR" sz="1200" dirty="0" err="1">
                <a:latin typeface="Arial" panose="020B0604020202020204" pitchFamily="34" charset="0"/>
                <a:cs typeface="Arial" panose="020B0604020202020204" pitchFamily="34" charset="0"/>
              </a:rPr>
              <a:t>hidroklorür</a:t>
            </a:r>
            <a:r>
              <a:rPr lang="tr-TR" sz="1200" dirty="0">
                <a:latin typeface="Arial" panose="020B0604020202020204" pitchFamily="34" charset="0"/>
                <a:cs typeface="Arial" panose="020B0604020202020204" pitchFamily="34" charset="0"/>
              </a:rPr>
              <a:t> dozunun ayarlanmasının gerekli olmadığını göstermektedir.</a:t>
            </a:r>
          </a:p>
          <a:p>
            <a:r>
              <a:rPr lang="tr-TR" sz="1200" dirty="0">
                <a:latin typeface="Arial" panose="020B0604020202020204" pitchFamily="34" charset="0"/>
                <a:cs typeface="Arial" panose="020B0604020202020204" pitchFamily="34" charset="0"/>
              </a:rPr>
              <a:t/>
            </a:r>
            <a:br>
              <a:rPr lang="tr-TR" sz="1200" dirty="0">
                <a:latin typeface="Arial" panose="020B0604020202020204" pitchFamily="34" charset="0"/>
                <a:cs typeface="Arial" panose="020B0604020202020204" pitchFamily="34" charset="0"/>
              </a:rPr>
            </a:br>
            <a:endParaRPr lang="tr-TR" sz="1200" dirty="0">
              <a:latin typeface="Arial" panose="020B0604020202020204" pitchFamily="34" charset="0"/>
              <a:cs typeface="Arial" panose="020B0604020202020204" pitchFamily="34" charset="0"/>
            </a:endParaRPr>
          </a:p>
        </p:txBody>
      </p:sp>
      <p:sp>
        <p:nvSpPr>
          <p:cNvPr id="28" name="Metin kutusu 27"/>
          <p:cNvSpPr txBox="1"/>
          <p:nvPr/>
        </p:nvSpPr>
        <p:spPr>
          <a:xfrm>
            <a:off x="9992718" y="482033"/>
            <a:ext cx="2174718" cy="3754874"/>
          </a:xfrm>
          <a:prstGeom prst="rect">
            <a:avLst/>
          </a:prstGeom>
          <a:noFill/>
        </p:spPr>
        <p:txBody>
          <a:bodyPr wrap="square" rtlCol="0">
            <a:spAutoFit/>
          </a:bodyPr>
          <a:lstStyle/>
          <a:p>
            <a:pPr marL="285750" indent="-285750">
              <a:buFont typeface="Arial" panose="020B0604020202020204" pitchFamily="34" charset="0"/>
              <a:buChar char="•"/>
            </a:pPr>
            <a:r>
              <a:rPr lang="tr-TR" sz="1400" dirty="0" err="1">
                <a:latin typeface="Arial" panose="020B0604020202020204" pitchFamily="34" charset="0"/>
                <a:cs typeface="Arial" panose="020B0604020202020204" pitchFamily="34" charset="0"/>
              </a:rPr>
              <a:t>Zorluk|a</a:t>
            </a:r>
            <a:r>
              <a:rPr lang="tr-TR" sz="1400" dirty="0">
                <a:latin typeface="Arial" panose="020B0604020202020204" pitchFamily="34" charset="0"/>
                <a:cs typeface="Arial" panose="020B0604020202020204" pitchFamily="34" charset="0"/>
              </a:rPr>
              <a:t> ve hırıltılı bir şekilde nefes almaya başlarsanız</a:t>
            </a: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Yüz, dil veya boğazınızda, yutmayı veya nefes almayı zorlaştıracak bir şişme ortaya çıkarsa bunların hepsi çok ciddi yan etkilerdir.</a:t>
            </a:r>
            <a:br>
              <a:rPr lang="tr-TR" sz="1400" dirty="0">
                <a:latin typeface="Arial" panose="020B0604020202020204" pitchFamily="34" charset="0"/>
                <a:cs typeface="Arial" panose="020B0604020202020204" pitchFamily="34" charset="0"/>
              </a:rPr>
            </a:br>
            <a:endParaRPr lang="tr-TR"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tr-TR" sz="1400" dirty="0">
                <a:latin typeface="Arial" panose="020B0604020202020204" pitchFamily="34" charset="0"/>
                <a:cs typeface="Arial" panose="020B0604020202020204" pitchFamily="34" charset="0"/>
              </a:rPr>
              <a:t>Baş ağrısı, uyuşukluk, bulantı, baş dönmesi, yorgunluk bunlar ALERTEC' in zayıf yan etkileridir.</a:t>
            </a:r>
          </a:p>
        </p:txBody>
      </p:sp>
      <p:sp>
        <p:nvSpPr>
          <p:cNvPr id="29"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30"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3638348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8" name="Düz Bağlayıcı 7"/>
          <p:cNvCxnSpPr/>
          <p:nvPr/>
        </p:nvCxnSpPr>
        <p:spPr>
          <a:xfrm>
            <a:off x="-4"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20"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21" name="Dikdörtgen 20"/>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2" name="Dikdörtgen 21"/>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3"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4" name="İçerik Yer Tutucusu 2"/>
          <p:cNvSpPr>
            <a:spLocks noGrp="1"/>
          </p:cNvSpPr>
          <p:nvPr>
            <p:ph idx="1"/>
          </p:nvPr>
        </p:nvSpPr>
        <p:spPr>
          <a:xfrm>
            <a:off x="838398" y="2895599"/>
            <a:ext cx="1558437" cy="415637"/>
          </a:xfrm>
        </p:spPr>
        <p:txBody>
          <a:bodyPr>
            <a:normAutofit/>
          </a:bodyPr>
          <a:lstStyle/>
          <a:p>
            <a:pPr marL="0" indent="0">
              <a:buNone/>
            </a:pPr>
            <a:r>
              <a:rPr lang="tr-TR" sz="1800" b="1" dirty="0">
                <a:latin typeface="Arial" pitchFamily="34" charset="0"/>
                <a:cs typeface="Arial" pitchFamily="34" charset="0"/>
              </a:rPr>
              <a:t>ALLEGRA</a:t>
            </a:r>
          </a:p>
          <a:p>
            <a:pPr marL="0" indent="0">
              <a:buNone/>
            </a:pPr>
            <a:endParaRPr lang="tr-TR" dirty="0"/>
          </a:p>
        </p:txBody>
      </p:sp>
      <p:sp>
        <p:nvSpPr>
          <p:cNvPr id="25" name="İçerik Yer Tutucusu 2"/>
          <p:cNvSpPr txBox="1">
            <a:spLocks/>
          </p:cNvSpPr>
          <p:nvPr/>
        </p:nvSpPr>
        <p:spPr>
          <a:xfrm>
            <a:off x="2050527" y="595741"/>
            <a:ext cx="2493818" cy="54032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err="1">
                <a:latin typeface="Arial" pitchFamily="34" charset="0"/>
                <a:cs typeface="Arial" pitchFamily="34" charset="0"/>
              </a:rPr>
              <a:t>ALLEGRA‘nın</a:t>
            </a:r>
            <a:r>
              <a:rPr lang="tr-TR" sz="1400" dirty="0">
                <a:latin typeface="Arial" pitchFamily="34" charset="0"/>
                <a:cs typeface="Arial" pitchFamily="34" charset="0"/>
              </a:rPr>
              <a:t> 2 dozaj şekli mevcuttur. ALLEGRA 180, bir film tablet içinde 180 mg </a:t>
            </a:r>
            <a:r>
              <a:rPr lang="tr-TR" sz="1400" dirty="0" err="1">
                <a:latin typeface="Arial" pitchFamily="34" charset="0"/>
                <a:cs typeface="Arial" pitchFamily="34" charset="0"/>
              </a:rPr>
              <a:t>feksofenadin</a:t>
            </a:r>
            <a:r>
              <a:rPr lang="tr-TR" sz="1400" dirty="0">
                <a:latin typeface="Arial" pitchFamily="34" charset="0"/>
                <a:cs typeface="Arial" pitchFamily="34" charset="0"/>
              </a:rPr>
              <a:t> </a:t>
            </a:r>
            <a:r>
              <a:rPr lang="tr-TR" sz="1400" dirty="0" err="1">
                <a:latin typeface="Arial" pitchFamily="34" charset="0"/>
                <a:cs typeface="Arial" pitchFamily="34" charset="0"/>
              </a:rPr>
              <a:t>hidroklorür</a:t>
            </a:r>
            <a:r>
              <a:rPr lang="tr-TR" sz="1400" dirty="0">
                <a:latin typeface="Arial" pitchFamily="34" charset="0"/>
                <a:cs typeface="Arial" pitchFamily="34" charset="0"/>
              </a:rPr>
              <a:t> içerir. ALLEGRA 120, bir film tablet içinde 120 mg </a:t>
            </a:r>
            <a:r>
              <a:rPr lang="tr-TR" sz="1400" dirty="0" err="1">
                <a:latin typeface="Arial" pitchFamily="34" charset="0"/>
                <a:cs typeface="Arial" pitchFamily="34" charset="0"/>
              </a:rPr>
              <a:t>feksofenadin</a:t>
            </a:r>
            <a:r>
              <a:rPr lang="tr-TR" sz="1400" dirty="0">
                <a:latin typeface="Arial" pitchFamily="34" charset="0"/>
                <a:cs typeface="Arial" pitchFamily="34" charset="0"/>
              </a:rPr>
              <a:t> </a:t>
            </a:r>
            <a:r>
              <a:rPr lang="tr-TR" sz="1400" dirty="0" err="1">
                <a:latin typeface="Arial" pitchFamily="34" charset="0"/>
                <a:cs typeface="Arial" pitchFamily="34" charset="0"/>
              </a:rPr>
              <a:t>hidroklorür</a:t>
            </a:r>
            <a:r>
              <a:rPr lang="tr-TR" sz="1400" dirty="0">
                <a:latin typeface="Arial" pitchFamily="34" charset="0"/>
                <a:cs typeface="Arial" pitchFamily="34" charset="0"/>
              </a:rPr>
              <a:t> içerir.</a:t>
            </a:r>
            <a:br>
              <a:rPr lang="tr-TR" sz="1400" dirty="0">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latin typeface="Arial" pitchFamily="34" charset="0"/>
                <a:cs typeface="Arial" pitchFamily="34" charset="0"/>
              </a:rPr>
              <a:t>ALLEGRA, </a:t>
            </a:r>
            <a:r>
              <a:rPr lang="tr-TR" sz="1400" dirty="0" err="1">
                <a:latin typeface="Arial" pitchFamily="34" charset="0"/>
                <a:cs typeface="Arial" pitchFamily="34" charset="0"/>
              </a:rPr>
              <a:t>antihistaminik</a:t>
            </a:r>
            <a:r>
              <a:rPr lang="tr-TR" sz="1400" dirty="0">
                <a:latin typeface="Arial" pitchFamily="34" charset="0"/>
                <a:cs typeface="Arial" pitchFamily="34" charset="0"/>
              </a:rPr>
              <a:t> ilaçlar grubundandır. </a:t>
            </a:r>
            <a:r>
              <a:rPr lang="tr-TR" sz="1400" dirty="0" err="1">
                <a:latin typeface="Arial" pitchFamily="34" charset="0"/>
                <a:cs typeface="Arial" pitchFamily="34" charset="0"/>
              </a:rPr>
              <a:t>Antihistaminik</a:t>
            </a:r>
            <a:r>
              <a:rPr lang="tr-TR" sz="1400" dirty="0">
                <a:latin typeface="Arial" pitchFamily="34" charset="0"/>
                <a:cs typeface="Arial" pitchFamily="34" charset="0"/>
              </a:rPr>
              <a:t> ilaçlar, saman nezlesi (mevsimsel alerjik </a:t>
            </a:r>
            <a:r>
              <a:rPr lang="tr-TR" sz="1400" dirty="0" err="1">
                <a:latin typeface="Arial" pitchFamily="34" charset="0"/>
                <a:cs typeface="Arial" pitchFamily="34" charset="0"/>
              </a:rPr>
              <a:t>rinit</a:t>
            </a:r>
            <a:r>
              <a:rPr lang="tr-TR" sz="1400" dirty="0">
                <a:latin typeface="Arial" pitchFamily="34" charset="0"/>
                <a:cs typeface="Arial" pitchFamily="34" charset="0"/>
              </a:rPr>
              <a:t>) denen hastalıkla ortaya çıkan aksırık, kaşıntılı burun akıntısı, gözlerde kızarma ve sulanma gibi belirtileri </a:t>
            </a:r>
            <a:r>
              <a:rPr lang="tr-TR" sz="1400" dirty="0" err="1">
                <a:latin typeface="Arial" pitchFamily="34" charset="0"/>
                <a:cs typeface="Arial" pitchFamily="34" charset="0"/>
              </a:rPr>
              <a:t>aynca</a:t>
            </a:r>
            <a:r>
              <a:rPr lang="tr-TR" sz="1400" dirty="0">
                <a:latin typeface="Arial" pitchFamily="34" charset="0"/>
                <a:cs typeface="Arial" pitchFamily="34" charset="0"/>
              </a:rPr>
              <a:t> kronik </a:t>
            </a:r>
            <a:r>
              <a:rPr lang="tr-TR" sz="1400" dirty="0" err="1">
                <a:latin typeface="Arial" pitchFamily="34" charset="0"/>
                <a:cs typeface="Arial" pitchFamily="34" charset="0"/>
              </a:rPr>
              <a:t>idiyopatik</a:t>
            </a:r>
            <a:r>
              <a:rPr lang="tr-TR" sz="1400" dirty="0">
                <a:latin typeface="Arial" pitchFamily="34" charset="0"/>
                <a:cs typeface="Arial" pitchFamily="34" charset="0"/>
              </a:rPr>
              <a:t> ürtiker denen hastalıkta </a:t>
            </a:r>
            <a:r>
              <a:rPr lang="tr-TR" sz="1400" dirty="0" err="1">
                <a:latin typeface="Arial" pitchFamily="34" charset="0"/>
                <a:cs typeface="Arial" pitchFamily="34" charset="0"/>
              </a:rPr>
              <a:t>gorülen</a:t>
            </a:r>
            <a:r>
              <a:rPr lang="tr-TR" sz="1400" dirty="0">
                <a:latin typeface="Arial" pitchFamily="34" charset="0"/>
                <a:cs typeface="Arial" pitchFamily="34" charset="0"/>
              </a:rPr>
              <a:t> ciltte kaşıntı ve kızarma gibi belirtileri iyileştirirler.</a:t>
            </a:r>
          </a:p>
        </p:txBody>
      </p:sp>
      <p:sp>
        <p:nvSpPr>
          <p:cNvPr id="26" name="İçerik Yer Tutucusu 3"/>
          <p:cNvSpPr txBox="1">
            <a:spLocks/>
          </p:cNvSpPr>
          <p:nvPr/>
        </p:nvSpPr>
        <p:spPr>
          <a:xfrm>
            <a:off x="4714197" y="595740"/>
            <a:ext cx="2963424" cy="586047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İlacın etken maddesine karşı bir alerjiniz varsa bu ilacı kullanmanız önerilmez.</a:t>
            </a:r>
          </a:p>
          <a:p>
            <a:pPr fontAlgn="base"/>
            <a:r>
              <a:rPr lang="tr-TR" sz="1400" dirty="0">
                <a:latin typeface="Arial" pitchFamily="34" charset="0"/>
                <a:cs typeface="Arial" pitchFamily="34" charset="0"/>
              </a:rPr>
              <a:t>Eğer herhangi bir ilaca alerjiniz veya böbrek rahatsızlığınız varsa bu ilacı kullanmadan önce doktorunuza söylemelisiniz.</a:t>
            </a:r>
          </a:p>
          <a:p>
            <a:pPr fontAlgn="base"/>
            <a:r>
              <a:rPr lang="tr-TR" sz="1400" dirty="0">
                <a:latin typeface="Arial" pitchFamily="34" charset="0"/>
                <a:cs typeface="Arial" pitchFamily="34" charset="0"/>
              </a:rPr>
              <a:t>Tedaviniz boyunca greyfurt suyu, portakal suyu, limon ve  alüminyum veya magnezyum içeren antiasitleri tüketmekten kaçınınız. Bu ürünler ilacın emilimini zorlaştırabilir.</a:t>
            </a:r>
          </a:p>
          <a:p>
            <a:pPr fontAlgn="base"/>
            <a:r>
              <a:rPr lang="tr-TR" sz="1400" dirty="0">
                <a:latin typeface="Arial" pitchFamily="34" charset="0"/>
                <a:cs typeface="Arial" pitchFamily="34" charset="0"/>
              </a:rPr>
              <a:t>Bu ilacı diğer alerji ilaçlarıyla veya soğuk algınlığı ilaçlarıyla birlikte kullanmayınız. İlacınızı bu ilaçlarla birlikte kullanmak aşırı dozda </a:t>
            </a:r>
            <a:r>
              <a:rPr lang="tr-TR" sz="1400" dirty="0" err="1">
                <a:latin typeface="Arial" pitchFamily="34" charset="0"/>
                <a:cs typeface="Arial" pitchFamily="34" charset="0"/>
              </a:rPr>
              <a:t>antihistaminik</a:t>
            </a:r>
            <a:r>
              <a:rPr lang="tr-TR" sz="1400" dirty="0">
                <a:latin typeface="Arial" pitchFamily="34" charset="0"/>
                <a:cs typeface="Arial" pitchFamily="34" charset="0"/>
              </a:rPr>
              <a:t>  kullanımına yol açabilir.</a:t>
            </a:r>
          </a:p>
          <a:p>
            <a:pPr fontAlgn="base"/>
            <a:r>
              <a:rPr lang="tr-TR" sz="1400" dirty="0">
                <a:latin typeface="Arial" pitchFamily="34" charset="0"/>
                <a:cs typeface="Arial" pitchFamily="34" charset="0"/>
              </a:rPr>
              <a:t>12 yaşından küçük çocuklarda kullanmayınız.</a:t>
            </a:r>
          </a:p>
          <a:p>
            <a:pPr fontAlgn="base"/>
            <a:r>
              <a:rPr lang="tr-TR" sz="1400" dirty="0">
                <a:latin typeface="Arial" pitchFamily="34" charset="0"/>
                <a:cs typeface="Arial" pitchFamily="34" charset="0"/>
              </a:rPr>
              <a:t>Hamilelik döneminde ve emzirme dönemlerinde bu ilacı doktorunuza danışmadan kullanmayınız.</a:t>
            </a:r>
          </a:p>
          <a:p>
            <a:pPr marL="0" indent="0">
              <a:buFont typeface="Arial" panose="020B0604020202020204" pitchFamily="34" charset="0"/>
              <a:buNone/>
            </a:pPr>
            <a:r>
              <a:rPr lang="tr-TR" sz="1400" dirty="0">
                <a:latin typeface="Arial" pitchFamily="34" charset="0"/>
                <a:cs typeface="Arial" pitchFamily="34" charset="0"/>
              </a:rPr>
              <a:t/>
            </a:r>
            <a:br>
              <a:rPr lang="tr-TR" sz="1400" dirty="0">
                <a:latin typeface="Arial" pitchFamily="34" charset="0"/>
                <a:cs typeface="Arial" pitchFamily="34" charset="0"/>
              </a:rPr>
            </a:br>
            <a:endParaRPr lang="tr-TR" sz="1400" dirty="0">
              <a:latin typeface="Arial" pitchFamily="34" charset="0"/>
              <a:cs typeface="Arial" pitchFamily="34" charset="0"/>
            </a:endParaRPr>
          </a:p>
        </p:txBody>
      </p:sp>
      <p:sp>
        <p:nvSpPr>
          <p:cNvPr id="27" name="İçerik Yer Tutucusu 3"/>
          <p:cNvSpPr txBox="1">
            <a:spLocks/>
          </p:cNvSpPr>
          <p:nvPr/>
        </p:nvSpPr>
        <p:spPr>
          <a:xfrm>
            <a:off x="7728930" y="511228"/>
            <a:ext cx="2229196" cy="61389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ALLEGRA ağızdan kullanılır. Tabletleri bir bardak su ile doktorunuzun önerdiği miktarda yutunuz. Tabletleri, yemeklerden önce alınız.</a:t>
            </a:r>
            <a:br>
              <a:rPr lang="tr-TR" sz="1400" dirty="0">
                <a:latin typeface="Arial" pitchFamily="34" charset="0"/>
                <a:cs typeface="Arial" pitchFamily="34" charset="0"/>
              </a:rPr>
            </a:br>
            <a:r>
              <a:rPr lang="tr-TR" sz="1400" dirty="0">
                <a:latin typeface="Arial" pitchFamily="34" charset="0"/>
                <a:cs typeface="Arial" pitchFamily="34" charset="0"/>
              </a:rPr>
              <a:t>Erişkinler ile 12 yaş üzeri çocuklar için önerilen </a:t>
            </a:r>
            <a:r>
              <a:rPr lang="tr-TR" sz="1400" dirty="0" err="1">
                <a:latin typeface="Arial" pitchFamily="34" charset="0"/>
                <a:cs typeface="Arial" pitchFamily="34" charset="0"/>
              </a:rPr>
              <a:t>feksofenadin</a:t>
            </a:r>
            <a:r>
              <a:rPr lang="tr-TR" sz="1400" dirty="0">
                <a:latin typeface="Arial" pitchFamily="34" charset="0"/>
                <a:cs typeface="Arial" pitchFamily="34" charset="0"/>
              </a:rPr>
              <a:t> </a:t>
            </a:r>
            <a:r>
              <a:rPr lang="tr-TR" sz="1400" dirty="0" err="1">
                <a:latin typeface="Arial" pitchFamily="34" charset="0"/>
                <a:cs typeface="Arial" pitchFamily="34" charset="0"/>
              </a:rPr>
              <a:t>hidroklorür</a:t>
            </a:r>
            <a:r>
              <a:rPr lang="tr-TR" sz="1400" dirty="0">
                <a:latin typeface="Arial" pitchFamily="34" charset="0"/>
                <a:cs typeface="Arial" pitchFamily="34" charset="0"/>
              </a:rPr>
              <a:t> dozu günde tek doz olarak 180 mg'dır.</a:t>
            </a:r>
            <a:br>
              <a:rPr lang="tr-TR" sz="1400" dirty="0">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latin typeface="Arial" pitchFamily="34" charset="0"/>
                <a:cs typeface="Arial" pitchFamily="34" charset="0"/>
              </a:rPr>
              <a:t>Çocuklarda kullanımı: </a:t>
            </a:r>
          </a:p>
          <a:p>
            <a:r>
              <a:rPr lang="tr-TR" sz="1400" dirty="0">
                <a:latin typeface="Arial" pitchFamily="34" charset="0"/>
                <a:cs typeface="Arial" pitchFamily="34" charset="0"/>
              </a:rPr>
              <a:t>ALLEGRA 12 yaşından küçük çocuklarda güvenilirliği ve etkinliği henüz kanıtlanmadığı için kullanılamaz.</a:t>
            </a:r>
          </a:p>
          <a:p>
            <a:pPr marL="0" indent="0">
              <a:buFont typeface="Arial" panose="020B0604020202020204" pitchFamily="34" charset="0"/>
              <a:buNone/>
            </a:pPr>
            <a:r>
              <a:rPr lang="tr-TR" sz="1400" dirty="0">
                <a:latin typeface="Arial" pitchFamily="34" charset="0"/>
                <a:cs typeface="Arial" pitchFamily="34" charset="0"/>
              </a:rPr>
              <a:t>Yaşlılarda kullanımı: </a:t>
            </a:r>
          </a:p>
          <a:p>
            <a:r>
              <a:rPr lang="tr-TR" sz="1400" dirty="0">
                <a:latin typeface="Arial" pitchFamily="34" charset="0"/>
                <a:cs typeface="Arial" pitchFamily="34" charset="0"/>
              </a:rPr>
              <a:t>Yaşlı hastaları kapsayan çalışmalar bu hastalarda </a:t>
            </a:r>
            <a:r>
              <a:rPr lang="tr-TR" sz="1400" dirty="0" err="1">
                <a:latin typeface="Arial" pitchFamily="34" charset="0"/>
                <a:cs typeface="Arial" pitchFamily="34" charset="0"/>
              </a:rPr>
              <a:t>feksofenadin</a:t>
            </a:r>
            <a:r>
              <a:rPr lang="tr-TR" sz="1400" dirty="0">
                <a:latin typeface="Arial" pitchFamily="34" charset="0"/>
                <a:cs typeface="Arial" pitchFamily="34" charset="0"/>
              </a:rPr>
              <a:t> </a:t>
            </a:r>
            <a:r>
              <a:rPr lang="tr-TR" sz="1400" dirty="0" err="1">
                <a:latin typeface="Arial" pitchFamily="34" charset="0"/>
                <a:cs typeface="Arial" pitchFamily="34" charset="0"/>
              </a:rPr>
              <a:t>hidroklorür</a:t>
            </a:r>
            <a:r>
              <a:rPr lang="tr-TR" sz="1400" dirty="0">
                <a:latin typeface="Arial" pitchFamily="34" charset="0"/>
                <a:cs typeface="Arial" pitchFamily="34" charset="0"/>
              </a:rPr>
              <a:t> dozunun ayarlanmasının gerekli olmadığını göstermektedir.</a:t>
            </a:r>
          </a:p>
        </p:txBody>
      </p:sp>
      <p:sp>
        <p:nvSpPr>
          <p:cNvPr id="28" name="İçerik Yer Tutucusu 3"/>
          <p:cNvSpPr txBox="1">
            <a:spLocks/>
          </p:cNvSpPr>
          <p:nvPr/>
        </p:nvSpPr>
        <p:spPr>
          <a:xfrm>
            <a:off x="10017282" y="520831"/>
            <a:ext cx="2174718" cy="64225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Zorlukla ve hırıltılı bir şekilde nefes almaya başlarsanız,</a:t>
            </a:r>
          </a:p>
          <a:p>
            <a:pPr fontAlgn="base"/>
            <a:r>
              <a:rPr lang="tr-TR" sz="1400" dirty="0">
                <a:latin typeface="Arial" pitchFamily="34" charset="0"/>
                <a:cs typeface="Arial" pitchFamily="34" charset="0"/>
              </a:rPr>
              <a:t>Yüz, dil veya boğazınızda, yutmayı veya nefes almayı zorlaştıracak bir şişme ortaya çıkarsa </a:t>
            </a:r>
            <a:br>
              <a:rPr lang="tr-TR" sz="1400" dirty="0">
                <a:latin typeface="Arial" pitchFamily="34" charset="0"/>
                <a:cs typeface="Arial" pitchFamily="34" charset="0"/>
              </a:rPr>
            </a:br>
            <a:r>
              <a:rPr lang="tr-TR" sz="1400" dirty="0">
                <a:latin typeface="Arial" pitchFamily="34" charset="0"/>
                <a:cs typeface="Arial" pitchFamily="34" charset="0"/>
              </a:rPr>
              <a:t>bunların hepsi çok ciddi yan etkilerdir.</a:t>
            </a:r>
          </a:p>
          <a:p>
            <a:pPr fontAlgn="base"/>
            <a:r>
              <a:rPr lang="tr-TR" sz="1400" dirty="0">
                <a:latin typeface="Arial" pitchFamily="34" charset="0"/>
                <a:cs typeface="Arial" pitchFamily="34" charset="0"/>
              </a:rPr>
              <a:t>Karın ağrısı, nefes almada güçlük, kurdeşen, yüzde, dudaklarda, dilde ve boğazda şişlik gibi bir durumda acilen doktorunuza başvurunuz.</a:t>
            </a:r>
          </a:p>
          <a:p>
            <a:pPr fontAlgn="base"/>
            <a:r>
              <a:rPr lang="tr-TR" sz="1400" dirty="0">
                <a:latin typeface="Arial" pitchFamily="34" charset="0"/>
                <a:cs typeface="Arial" pitchFamily="34" charset="0"/>
              </a:rPr>
              <a:t>Mide bulantısı, uyuşukluk hali, baş ağrısı ve sırt ağrısı gibi hafif yan etkiler görülebilir.</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9"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30"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39046285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655931">
                  <a:extLst>
                    <a:ext uri="{9D8B030D-6E8A-4147-A177-3AD203B41FA5}">
                      <a16:colId xmlns:a16="http://schemas.microsoft.com/office/drawing/2014/main" xmlns="" val="20007"/>
                    </a:ext>
                  </a:extLst>
                </a:gridCol>
                <a:gridCol w="943021">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29875"/>
            <a:ext cx="119788" cy="6828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9" name="İçerik Yer Tutucusu 3"/>
          <p:cNvSpPr>
            <a:spLocks noGrp="1"/>
          </p:cNvSpPr>
          <p:nvPr>
            <p:ph idx="1"/>
          </p:nvPr>
        </p:nvSpPr>
        <p:spPr>
          <a:xfrm>
            <a:off x="860963" y="2909454"/>
            <a:ext cx="1156297" cy="344199"/>
          </a:xfrm>
        </p:spPr>
        <p:txBody>
          <a:bodyPr>
            <a:normAutofit fontScale="92500"/>
          </a:bodyPr>
          <a:lstStyle/>
          <a:p>
            <a:pPr marL="0" indent="0" fontAlgn="base">
              <a:buNone/>
            </a:pPr>
            <a:r>
              <a:rPr lang="tr-TR" sz="1800" b="1" dirty="0">
                <a:latin typeface="Arial" pitchFamily="34" charset="0"/>
                <a:cs typeface="Arial" pitchFamily="34" charset="0"/>
              </a:rPr>
              <a:t>ALLENIK</a:t>
            </a:r>
          </a:p>
        </p:txBody>
      </p:sp>
      <p:sp>
        <p:nvSpPr>
          <p:cNvPr id="30" name="İçerik Yer Tutucusu 3"/>
          <p:cNvSpPr txBox="1">
            <a:spLocks/>
          </p:cNvSpPr>
          <p:nvPr/>
        </p:nvSpPr>
        <p:spPr>
          <a:xfrm>
            <a:off x="2017261" y="637306"/>
            <a:ext cx="2499322" cy="62206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400" dirty="0" err="1">
                <a:solidFill>
                  <a:srgbClr val="000000"/>
                </a:solidFill>
                <a:latin typeface="Arial" pitchFamily="34" charset="0"/>
                <a:cs typeface="Arial" pitchFamily="34" charset="0"/>
              </a:rPr>
              <a:t>Allanik</a:t>
            </a:r>
            <a:r>
              <a:rPr lang="tr-TR" sz="1400" dirty="0">
                <a:solidFill>
                  <a:srgbClr val="000000"/>
                </a:solidFill>
                <a:latin typeface="Arial" pitchFamily="34" charset="0"/>
                <a:cs typeface="Arial" pitchFamily="34" charset="0"/>
              </a:rPr>
              <a:t> ampul </a:t>
            </a:r>
            <a:r>
              <a:rPr lang="tr-TR" sz="1400" dirty="0" err="1">
                <a:solidFill>
                  <a:srgbClr val="000000"/>
                </a:solidFill>
                <a:latin typeface="Arial" pitchFamily="34" charset="0"/>
                <a:cs typeface="Arial" pitchFamily="34" charset="0"/>
              </a:rPr>
              <a:t>difenhidraminin</a:t>
            </a:r>
            <a:r>
              <a:rPr lang="tr-TR" sz="1400" dirty="0">
                <a:solidFill>
                  <a:srgbClr val="000000"/>
                </a:solidFill>
                <a:latin typeface="Arial" pitchFamily="34" charset="0"/>
                <a:cs typeface="Arial" pitchFamily="34" charset="0"/>
              </a:rPr>
              <a:t> oral formunun kullanımının uygun olmadığı durumlarda;</a:t>
            </a:r>
          </a:p>
          <a:p>
            <a:pPr marL="0" indent="0" fontAlgn="base">
              <a:buFont typeface="Arial" panose="020B0604020202020204" pitchFamily="34" charset="0"/>
              <a:buNone/>
            </a:pPr>
            <a:r>
              <a:rPr lang="tr-TR" sz="1400" dirty="0">
                <a:solidFill>
                  <a:srgbClr val="000000"/>
                </a:solidFill>
                <a:latin typeface="Arial" pitchFamily="34" charset="0"/>
                <a:cs typeface="Arial" pitchFamily="34" charset="0"/>
              </a:rPr>
              <a:t>  Kan veya plazmaya bağlı </a:t>
            </a:r>
            <a:r>
              <a:rPr lang="tr-TR" sz="1400" dirty="0" err="1">
                <a:solidFill>
                  <a:srgbClr val="000000"/>
                </a:solidFill>
                <a:latin typeface="Arial" pitchFamily="34" charset="0"/>
                <a:cs typeface="Arial" pitchFamily="34" charset="0"/>
              </a:rPr>
              <a:t>allerjik</a:t>
            </a:r>
            <a:r>
              <a:rPr lang="tr-TR" sz="1400" dirty="0">
                <a:solidFill>
                  <a:srgbClr val="000000"/>
                </a:solidFill>
                <a:latin typeface="Arial" pitchFamily="34" charset="0"/>
                <a:cs typeface="Arial" pitchFamily="34" charset="0"/>
              </a:rPr>
              <a:t> reaksiyonlarda, </a:t>
            </a:r>
            <a:r>
              <a:rPr lang="tr-TR" sz="1400" dirty="0" err="1">
                <a:solidFill>
                  <a:srgbClr val="000000"/>
                </a:solidFill>
                <a:latin typeface="Arial" pitchFamily="34" charset="0"/>
                <a:cs typeface="Arial" pitchFamily="34" charset="0"/>
              </a:rPr>
              <a:t>anafilaktik</a:t>
            </a:r>
            <a:r>
              <a:rPr lang="tr-TR" sz="1400" dirty="0">
                <a:solidFill>
                  <a:srgbClr val="000000"/>
                </a:solidFill>
                <a:latin typeface="Arial" pitchFamily="34" charset="0"/>
                <a:cs typeface="Arial" pitchFamily="34" charset="0"/>
              </a:rPr>
              <a:t> reaksiyonlarda adrenalin ve </a:t>
            </a:r>
            <a:r>
              <a:rPr lang="tr-TR" sz="1400" dirty="0" err="1">
                <a:solidFill>
                  <a:srgbClr val="000000"/>
                </a:solidFill>
                <a:latin typeface="Arial" pitchFamily="34" charset="0"/>
                <a:cs typeface="Arial" pitchFamily="34" charset="0"/>
              </a:rPr>
              <a:t>glukortikoidlere</a:t>
            </a:r>
            <a:r>
              <a:rPr lang="tr-TR" sz="1400" dirty="0">
                <a:solidFill>
                  <a:srgbClr val="000000"/>
                </a:solidFill>
                <a:latin typeface="Arial" pitchFamily="34" charset="0"/>
                <a:cs typeface="Arial" pitchFamily="34" charset="0"/>
              </a:rPr>
              <a:t> yardımcı olarak akut semptomları kontrol altına alındıktan sonra komplike olmayan </a:t>
            </a:r>
            <a:r>
              <a:rPr lang="tr-TR" sz="1400" dirty="0" err="1">
                <a:solidFill>
                  <a:srgbClr val="000000"/>
                </a:solidFill>
                <a:latin typeface="Arial" pitchFamily="34" charset="0"/>
                <a:cs typeface="Arial" pitchFamily="34" charset="0"/>
              </a:rPr>
              <a:t>allerjik</a:t>
            </a:r>
            <a:r>
              <a:rPr lang="tr-TR" sz="1400" dirty="0">
                <a:solidFill>
                  <a:srgbClr val="000000"/>
                </a:solidFill>
                <a:latin typeface="Arial" pitchFamily="34" charset="0"/>
                <a:cs typeface="Arial" pitchFamily="34" charset="0"/>
              </a:rPr>
              <a:t> durumlarda,</a:t>
            </a:r>
            <a:r>
              <a:rPr lang="tr-TR" sz="1400" dirty="0">
                <a:latin typeface="Arial" pitchFamily="34" charset="0"/>
                <a:cs typeface="Arial" pitchFamily="34" charset="0"/>
              </a:rPr>
              <a:t> h</a:t>
            </a:r>
            <a:r>
              <a:rPr lang="tr-TR" sz="1400" dirty="0">
                <a:solidFill>
                  <a:srgbClr val="000000"/>
                </a:solidFill>
                <a:latin typeface="Arial" pitchFamily="34" charset="0"/>
                <a:cs typeface="Arial" pitchFamily="34" charset="0"/>
              </a:rPr>
              <a:t>areket hastalığı (deniz, uçak, araba tutması) tedavi ve </a:t>
            </a:r>
            <a:r>
              <a:rPr lang="tr-TR" sz="1400" dirty="0" err="1">
                <a:solidFill>
                  <a:srgbClr val="000000"/>
                </a:solidFill>
                <a:latin typeface="Arial" pitchFamily="34" charset="0"/>
                <a:cs typeface="Arial" pitchFamily="34" charset="0"/>
              </a:rPr>
              <a:t>profilaksisinde</a:t>
            </a:r>
            <a:r>
              <a:rPr lang="tr-TR" sz="1400" dirty="0">
                <a:solidFill>
                  <a:srgbClr val="000000"/>
                </a:solidFill>
                <a:latin typeface="Arial" pitchFamily="34" charset="0"/>
                <a:cs typeface="Arial" pitchFamily="34" charset="0"/>
              </a:rPr>
              <a:t> </a:t>
            </a:r>
            <a:r>
              <a:rPr lang="tr-TR" sz="1400" dirty="0" err="1">
                <a:solidFill>
                  <a:srgbClr val="000000"/>
                </a:solidFill>
                <a:latin typeface="Arial" pitchFamily="34" charset="0"/>
                <a:cs typeface="Arial" pitchFamily="34" charset="0"/>
              </a:rPr>
              <a:t>endikedir</a:t>
            </a:r>
            <a:r>
              <a:rPr lang="tr-TR" sz="1400" dirty="0">
                <a:solidFill>
                  <a:srgbClr val="000000"/>
                </a:solidFill>
                <a:latin typeface="Arial" pitchFamily="34" charset="0"/>
                <a:cs typeface="Arial" pitchFamily="34" charset="0"/>
              </a:rPr>
              <a:t>.</a:t>
            </a:r>
            <a:br>
              <a:rPr lang="tr-TR" sz="1400" dirty="0">
                <a:solidFill>
                  <a:srgbClr val="000000"/>
                </a:solidFill>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solidFill>
                  <a:srgbClr val="000000"/>
                </a:solidFill>
                <a:latin typeface="Arial" pitchFamily="34" charset="0"/>
                <a:cs typeface="Arial" pitchFamily="34" charset="0"/>
              </a:rPr>
              <a:t>  Parkinson sendromu ve ilaca bağlı </a:t>
            </a:r>
            <a:r>
              <a:rPr lang="tr-TR" sz="1400" dirty="0" err="1">
                <a:solidFill>
                  <a:srgbClr val="000000"/>
                </a:solidFill>
                <a:latin typeface="Arial" pitchFamily="34" charset="0"/>
                <a:cs typeface="Arial" pitchFamily="34" charset="0"/>
              </a:rPr>
              <a:t>ekstrapiramidal</a:t>
            </a:r>
            <a:r>
              <a:rPr lang="tr-TR" sz="1400" dirty="0">
                <a:solidFill>
                  <a:srgbClr val="000000"/>
                </a:solidFill>
                <a:latin typeface="Arial" pitchFamily="34" charset="0"/>
                <a:cs typeface="Arial" pitchFamily="34" charset="0"/>
              </a:rPr>
              <a:t> reaksiyonlarda </a:t>
            </a:r>
            <a:r>
              <a:rPr lang="tr-TR" sz="1400" dirty="0" err="1">
                <a:solidFill>
                  <a:srgbClr val="000000"/>
                </a:solidFill>
                <a:latin typeface="Arial" pitchFamily="34" charset="0"/>
                <a:cs typeface="Arial" pitchFamily="34" charset="0"/>
              </a:rPr>
              <a:t>antidiskinetik</a:t>
            </a:r>
            <a:r>
              <a:rPr lang="tr-TR" sz="1400" dirty="0">
                <a:solidFill>
                  <a:srgbClr val="000000"/>
                </a:solidFill>
                <a:latin typeface="Arial" pitchFamily="34" charset="0"/>
                <a:cs typeface="Arial" pitchFamily="34" charset="0"/>
              </a:rPr>
              <a:t> olarak etkilidir. Hafif </a:t>
            </a:r>
            <a:r>
              <a:rPr lang="tr-TR" sz="1400" dirty="0" err="1">
                <a:solidFill>
                  <a:srgbClr val="000000"/>
                </a:solidFill>
                <a:latin typeface="Arial" pitchFamily="34" charset="0"/>
                <a:cs typeface="Arial" pitchFamily="34" charset="0"/>
              </a:rPr>
              <a:t>parkinsonizm</a:t>
            </a:r>
            <a:r>
              <a:rPr lang="tr-TR" sz="1400" dirty="0">
                <a:solidFill>
                  <a:srgbClr val="000000"/>
                </a:solidFill>
                <a:latin typeface="Arial" pitchFamily="34" charset="0"/>
                <a:cs typeface="Arial" pitchFamily="34" charset="0"/>
              </a:rPr>
              <a:t> vakalarında ve daha kuvvetli </a:t>
            </a:r>
            <a:r>
              <a:rPr lang="tr-TR" sz="1400" dirty="0" err="1">
                <a:solidFill>
                  <a:srgbClr val="000000"/>
                </a:solidFill>
                <a:latin typeface="Arial" pitchFamily="34" charset="0"/>
                <a:cs typeface="Arial" pitchFamily="34" charset="0"/>
              </a:rPr>
              <a:t>antidiskinetik</a:t>
            </a:r>
            <a:r>
              <a:rPr lang="tr-TR" sz="1400" dirty="0">
                <a:solidFill>
                  <a:srgbClr val="000000"/>
                </a:solidFill>
                <a:latin typeface="Arial" pitchFamily="34" charset="0"/>
                <a:cs typeface="Arial" pitchFamily="34" charset="0"/>
              </a:rPr>
              <a:t> ilaçlara tahammül edemeyen yaşlılarda </a:t>
            </a:r>
            <a:r>
              <a:rPr lang="tr-TR" sz="1400" dirty="0" err="1">
                <a:solidFill>
                  <a:srgbClr val="000000"/>
                </a:solidFill>
                <a:latin typeface="Arial" pitchFamily="34" charset="0"/>
                <a:cs typeface="Arial" pitchFamily="34" charset="0"/>
              </a:rPr>
              <a:t>Difenhidramin</a:t>
            </a:r>
            <a:r>
              <a:rPr lang="tr-TR" sz="1400" dirty="0">
                <a:solidFill>
                  <a:srgbClr val="000000"/>
                </a:solidFill>
                <a:latin typeface="Arial" pitchFamily="34" charset="0"/>
                <a:cs typeface="Arial" pitchFamily="34" charset="0"/>
              </a:rPr>
              <a:t> </a:t>
            </a:r>
            <a:r>
              <a:rPr lang="tr-TR" sz="1400" dirty="0" err="1">
                <a:solidFill>
                  <a:srgbClr val="000000"/>
                </a:solidFill>
                <a:latin typeface="Arial" pitchFamily="34" charset="0"/>
                <a:cs typeface="Arial" pitchFamily="34" charset="0"/>
              </a:rPr>
              <a:t>yanlız</a:t>
            </a:r>
            <a:r>
              <a:rPr lang="tr-TR" sz="1400" dirty="0">
                <a:solidFill>
                  <a:srgbClr val="000000"/>
                </a:solidFill>
                <a:latin typeface="Arial" pitchFamily="34" charset="0"/>
                <a:cs typeface="Arial" pitchFamily="34" charset="0"/>
              </a:rPr>
              <a:t> başına, diğer yaş gruplarında ise santral etkili </a:t>
            </a:r>
            <a:r>
              <a:rPr lang="tr-TR" sz="1400" dirty="0" err="1">
                <a:solidFill>
                  <a:srgbClr val="000000"/>
                </a:solidFill>
                <a:latin typeface="Arial" pitchFamily="34" charset="0"/>
                <a:cs typeface="Arial" pitchFamily="34" charset="0"/>
              </a:rPr>
              <a:t>antimuskarniklerle</a:t>
            </a:r>
            <a:r>
              <a:rPr lang="tr-TR" sz="1400" dirty="0">
                <a:solidFill>
                  <a:srgbClr val="000000"/>
                </a:solidFill>
                <a:latin typeface="Arial" pitchFamily="34" charset="0"/>
                <a:cs typeface="Arial" pitchFamily="34" charset="0"/>
              </a:rPr>
              <a:t> birlikte kullanılır.</a:t>
            </a:r>
            <a:endParaRPr lang="tr-TR" sz="1400" b="1" dirty="0">
              <a:latin typeface="Arial" pitchFamily="34" charset="0"/>
              <a:cs typeface="Arial" pitchFamily="34" charset="0"/>
            </a:endParaRPr>
          </a:p>
        </p:txBody>
      </p:sp>
      <p:sp>
        <p:nvSpPr>
          <p:cNvPr id="31" name="İçerik Yer Tutucusu 3"/>
          <p:cNvSpPr txBox="1">
            <a:spLocks/>
          </p:cNvSpPr>
          <p:nvPr/>
        </p:nvSpPr>
        <p:spPr>
          <a:xfrm>
            <a:off x="4773077" y="637305"/>
            <a:ext cx="2886714" cy="622069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Eğer mide ve </a:t>
            </a:r>
            <a:r>
              <a:rPr lang="tr-TR" sz="1400" dirty="0" err="1">
                <a:latin typeface="Arial" pitchFamily="34" charset="0"/>
                <a:cs typeface="Arial" pitchFamily="34" charset="0"/>
              </a:rPr>
              <a:t>oniki</a:t>
            </a:r>
            <a:r>
              <a:rPr lang="tr-TR" sz="1400" dirty="0">
                <a:latin typeface="Arial" pitchFamily="34" charset="0"/>
                <a:cs typeface="Arial" pitchFamily="34" charset="0"/>
              </a:rPr>
              <a:t> parmak bağırsağı ülseri, midenin </a:t>
            </a:r>
            <a:r>
              <a:rPr lang="tr-TR" sz="1400" dirty="0" err="1">
                <a:latin typeface="Arial" pitchFamily="34" charset="0"/>
                <a:cs typeface="Arial" pitchFamily="34" charset="0"/>
              </a:rPr>
              <a:t>oniki</a:t>
            </a:r>
            <a:r>
              <a:rPr lang="tr-TR" sz="1400" dirty="0">
                <a:latin typeface="Arial" pitchFamily="34" charset="0"/>
                <a:cs typeface="Arial" pitchFamily="34" charset="0"/>
              </a:rPr>
              <a:t> parmak bağırsağa açılan bölümünde tıkanıklık, yüksek tansiyon, aşırı aktif </a:t>
            </a:r>
            <a:r>
              <a:rPr lang="tr-TR" sz="1400" dirty="0" err="1">
                <a:latin typeface="Arial" pitchFamily="34" charset="0"/>
                <a:cs typeface="Arial" pitchFamily="34" charset="0"/>
              </a:rPr>
              <a:t>tiroid</a:t>
            </a:r>
            <a:r>
              <a:rPr lang="tr-TR" sz="1400" dirty="0">
                <a:latin typeface="Arial" pitchFamily="34" charset="0"/>
                <a:cs typeface="Arial" pitchFamily="34" charset="0"/>
              </a:rPr>
              <a:t>, dar açılı göz tansiyonu, prostat büyümesi sonucu idrar tutukluluğu, 60 yaş üzerinde iseniz ve  alkol bağımlılığı gibi rahatsızlıklarınız varsa bu ilacı kullanmadan önce durumunuzu doktorunuza söylemelisiniz.</a:t>
            </a:r>
          </a:p>
          <a:p>
            <a:pPr fontAlgn="base"/>
            <a:r>
              <a:rPr lang="tr-TR" sz="1400" dirty="0">
                <a:latin typeface="Arial" pitchFamily="34" charset="0"/>
                <a:cs typeface="Arial" pitchFamily="34" charset="0"/>
              </a:rPr>
              <a:t>Eğer son 14  gün içerisinde MAO inhibitörleri grubuna ait herhangi bir ilaç kullandıysanız, bu ilacı kullanmayınız. Eğer MAO inhibitörü vücudunuzdan tamamen temizlenmeden öksürük veya soğuk algınlığı ilacı kullanırsanız, hayati tehlikeler yaratabilecek yan etkilere maruz kalabilirsiniz.</a:t>
            </a:r>
          </a:p>
          <a:p>
            <a:pPr fontAlgn="base"/>
            <a:r>
              <a:rPr lang="tr-TR" sz="1400" dirty="0">
                <a:latin typeface="Arial" pitchFamily="34" charset="0"/>
                <a:cs typeface="Arial" pitchFamily="34" charset="0"/>
              </a:rPr>
              <a:t>Bu ilaç 2 yaşın altındaki çocuklara uykuya yardımcı olarak  verilmemelidir.</a:t>
            </a:r>
          </a:p>
          <a:p>
            <a:pPr fontAlgn="base"/>
            <a:r>
              <a:rPr lang="tr-TR" sz="1400" dirty="0">
                <a:latin typeface="Arial" pitchFamily="34" charset="0"/>
                <a:cs typeface="Arial" pitchFamily="34" charset="0"/>
              </a:rPr>
              <a:t>İlacın kullanımı sırasında dikkat gerektiren aktiviteleri yapmamalısınız. Eğer makine ve araç kullanacaksanız ya da tehlikeli aktiviteleri yapacaksanız bu ilacı kullanmayınız.</a:t>
            </a:r>
          </a:p>
          <a:p>
            <a:pPr fontAlgn="base"/>
            <a:endParaRPr lang="tr-TR" sz="1400" dirty="0">
              <a:latin typeface="Arial" pitchFamily="34" charset="0"/>
              <a:cs typeface="Arial" pitchFamily="34" charset="0"/>
            </a:endParaRPr>
          </a:p>
          <a:p>
            <a:pPr fontAlgn="base"/>
            <a:endParaRPr lang="tr-TR" sz="1400" b="1" dirty="0">
              <a:latin typeface="Arial" pitchFamily="34" charset="0"/>
              <a:cs typeface="Arial" pitchFamily="34" charset="0"/>
            </a:endParaRPr>
          </a:p>
        </p:txBody>
      </p:sp>
      <p:sp>
        <p:nvSpPr>
          <p:cNvPr id="22" name="İçerik Yer Tutucusu 3"/>
          <p:cNvSpPr txBox="1">
            <a:spLocks/>
          </p:cNvSpPr>
          <p:nvPr/>
        </p:nvSpPr>
        <p:spPr>
          <a:xfrm>
            <a:off x="7779579" y="365635"/>
            <a:ext cx="2140880" cy="5136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endParaRPr lang="tr-TR" sz="1400" dirty="0">
              <a:latin typeface="Arial" pitchFamily="34" charset="0"/>
              <a:cs typeface="Arial" pitchFamily="34" charset="0"/>
            </a:endParaRPr>
          </a:p>
          <a:p>
            <a:r>
              <a:rPr lang="tr-TR" sz="1400" dirty="0">
                <a:latin typeface="Arial"/>
              </a:rPr>
              <a:t>Çocuklarda 5 mg.kg/24 saat maksimum günlük dozu 300 mg'dır. Günlük hesaplanan doz 4'e bölünerek </a:t>
            </a:r>
            <a:r>
              <a:rPr lang="tr-TR" sz="1400" dirty="0" err="1">
                <a:latin typeface="Arial"/>
              </a:rPr>
              <a:t>intravenöz</a:t>
            </a:r>
            <a:r>
              <a:rPr lang="tr-TR" sz="1400" dirty="0">
                <a:latin typeface="Arial"/>
              </a:rPr>
              <a:t> veya </a:t>
            </a:r>
            <a:r>
              <a:rPr lang="tr-TR" sz="1400" dirty="0" err="1">
                <a:latin typeface="Arial"/>
              </a:rPr>
              <a:t>intramüsküler</a:t>
            </a:r>
            <a:r>
              <a:rPr lang="tr-TR" sz="1400" dirty="0">
                <a:latin typeface="Arial"/>
              </a:rPr>
              <a:t> verilir. </a:t>
            </a:r>
          </a:p>
          <a:p>
            <a:r>
              <a:rPr lang="tr-TR" sz="1400" dirty="0">
                <a:latin typeface="Arial"/>
              </a:rPr>
              <a:t>2 yaşın altındaki çocuklarda kullanılmamalıdır. </a:t>
            </a:r>
          </a:p>
          <a:p>
            <a:r>
              <a:rPr lang="tr-TR" sz="1400" dirty="0">
                <a:latin typeface="Arial"/>
              </a:rPr>
              <a:t>Yetişkinlerde 10-50 mg </a:t>
            </a:r>
            <a:r>
              <a:rPr lang="tr-TR" sz="1400" dirty="0" err="1">
                <a:latin typeface="Arial"/>
              </a:rPr>
              <a:t>intravenöz</a:t>
            </a:r>
            <a:r>
              <a:rPr lang="tr-TR" sz="1400" dirty="0">
                <a:latin typeface="Arial"/>
              </a:rPr>
              <a:t> veya deri </a:t>
            </a:r>
            <a:r>
              <a:rPr lang="tr-TR" sz="1400" dirty="0" err="1">
                <a:latin typeface="Arial"/>
              </a:rPr>
              <a:t>intramüsküler</a:t>
            </a:r>
            <a:r>
              <a:rPr lang="tr-TR" sz="1400" dirty="0">
                <a:latin typeface="Arial"/>
              </a:rPr>
              <a:t> verilir. Maksimum günlük dozu 400 mg'dır.</a:t>
            </a:r>
          </a:p>
          <a:p>
            <a:pPr marL="0" indent="0">
              <a:buFont typeface="Arial" panose="020B0604020202020204" pitchFamily="34" charset="0"/>
              <a:buNone/>
            </a:pPr>
            <a:endParaRPr lang="tr-TR" sz="1400" b="1" dirty="0">
              <a:latin typeface="Arial" pitchFamily="34" charset="0"/>
              <a:cs typeface="Arial" pitchFamily="34" charset="0"/>
            </a:endParaRPr>
          </a:p>
        </p:txBody>
      </p:sp>
      <p:sp>
        <p:nvSpPr>
          <p:cNvPr id="23" name="İçerik Yer Tutucusu 3"/>
          <p:cNvSpPr txBox="1">
            <a:spLocks/>
          </p:cNvSpPr>
          <p:nvPr/>
        </p:nvSpPr>
        <p:spPr>
          <a:xfrm>
            <a:off x="10017282" y="637305"/>
            <a:ext cx="2174722" cy="64524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r-TR" sz="1400" dirty="0">
                <a:solidFill>
                  <a:srgbClr val="000000"/>
                </a:solidFill>
                <a:latin typeface="Arial"/>
              </a:rPr>
              <a:t>Genel: Ürtiker deri döküntüsü, </a:t>
            </a:r>
            <a:r>
              <a:rPr lang="tr-TR" sz="1400" dirty="0" err="1">
                <a:solidFill>
                  <a:srgbClr val="000000"/>
                </a:solidFill>
                <a:latin typeface="Arial"/>
              </a:rPr>
              <a:t>anaflaktif</a:t>
            </a:r>
            <a:r>
              <a:rPr lang="tr-TR" sz="1400" dirty="0">
                <a:solidFill>
                  <a:srgbClr val="000000"/>
                </a:solidFill>
                <a:latin typeface="Arial"/>
              </a:rPr>
              <a:t> şok, </a:t>
            </a:r>
            <a:r>
              <a:rPr lang="tr-TR" sz="1400" dirty="0" err="1">
                <a:solidFill>
                  <a:srgbClr val="000000"/>
                </a:solidFill>
                <a:latin typeface="Arial"/>
              </a:rPr>
              <a:t>fotosensibilite</a:t>
            </a:r>
            <a:r>
              <a:rPr lang="tr-TR" sz="1400" dirty="0">
                <a:solidFill>
                  <a:srgbClr val="000000"/>
                </a:solidFill>
                <a:latin typeface="Arial"/>
              </a:rPr>
              <a:t>, aşırı terleme, titremeler, ağız, burun ve boğazda kuruluk yapabilir. </a:t>
            </a:r>
          </a:p>
          <a:p>
            <a:r>
              <a:rPr lang="tr-TR" sz="1400" dirty="0" err="1">
                <a:solidFill>
                  <a:srgbClr val="000000"/>
                </a:solidFill>
                <a:latin typeface="Arial"/>
              </a:rPr>
              <a:t>Kardiyovasküler</a:t>
            </a:r>
            <a:r>
              <a:rPr lang="tr-TR" sz="1400" dirty="0">
                <a:solidFill>
                  <a:srgbClr val="000000"/>
                </a:solidFill>
                <a:latin typeface="Arial"/>
              </a:rPr>
              <a:t> sistem: Hipotansiyon, </a:t>
            </a:r>
            <a:r>
              <a:rPr lang="tr-TR" sz="1400" dirty="0" err="1">
                <a:solidFill>
                  <a:srgbClr val="000000"/>
                </a:solidFill>
                <a:latin typeface="Arial"/>
              </a:rPr>
              <a:t>başağrısı</a:t>
            </a:r>
            <a:r>
              <a:rPr lang="tr-TR" sz="1400" dirty="0">
                <a:solidFill>
                  <a:srgbClr val="000000"/>
                </a:solidFill>
                <a:latin typeface="Arial"/>
              </a:rPr>
              <a:t>, çarpıntı, taşikardi ekstrasistol yapabilir.</a:t>
            </a:r>
          </a:p>
          <a:p>
            <a:r>
              <a:rPr lang="tr-TR" sz="1400" dirty="0">
                <a:solidFill>
                  <a:srgbClr val="000000"/>
                </a:solidFill>
                <a:latin typeface="Arial"/>
              </a:rPr>
              <a:t> Sinir sistemi: </a:t>
            </a:r>
            <a:r>
              <a:rPr lang="tr-TR" sz="1400" dirty="0" err="1">
                <a:solidFill>
                  <a:srgbClr val="000000"/>
                </a:solidFill>
                <a:latin typeface="Arial"/>
              </a:rPr>
              <a:t>Sedasyon</a:t>
            </a:r>
            <a:r>
              <a:rPr lang="tr-TR" sz="1400" dirty="0">
                <a:solidFill>
                  <a:srgbClr val="000000"/>
                </a:solidFill>
                <a:latin typeface="Arial"/>
              </a:rPr>
              <a:t>, uyuklama, baş dönmesi, koordinasyon bozukluğu , yorgunluk, </a:t>
            </a:r>
            <a:r>
              <a:rPr lang="tr-TR" sz="1400" dirty="0" err="1">
                <a:solidFill>
                  <a:srgbClr val="000000"/>
                </a:solidFill>
                <a:latin typeface="Arial"/>
              </a:rPr>
              <a:t>konfüzyon</a:t>
            </a:r>
            <a:r>
              <a:rPr lang="tr-TR" sz="1400" dirty="0">
                <a:solidFill>
                  <a:srgbClr val="000000"/>
                </a:solidFill>
                <a:latin typeface="Arial"/>
              </a:rPr>
              <a:t> yapabilir. </a:t>
            </a:r>
          </a:p>
          <a:p>
            <a:r>
              <a:rPr lang="tr-TR" sz="1400" dirty="0" err="1">
                <a:solidFill>
                  <a:srgbClr val="000000"/>
                </a:solidFill>
                <a:latin typeface="Arial"/>
              </a:rPr>
              <a:t>Gastrointestinal</a:t>
            </a:r>
            <a:r>
              <a:rPr lang="tr-TR" sz="1400" dirty="0">
                <a:solidFill>
                  <a:srgbClr val="000000"/>
                </a:solidFill>
                <a:latin typeface="Arial"/>
              </a:rPr>
              <a:t> sistem: </a:t>
            </a:r>
            <a:r>
              <a:rPr lang="tr-TR" sz="1400" dirty="0" err="1">
                <a:solidFill>
                  <a:srgbClr val="000000"/>
                </a:solidFill>
                <a:latin typeface="Arial"/>
              </a:rPr>
              <a:t>Epigastrik</a:t>
            </a:r>
            <a:r>
              <a:rPr lang="tr-TR" sz="1400" dirty="0">
                <a:solidFill>
                  <a:srgbClr val="000000"/>
                </a:solidFill>
                <a:latin typeface="Arial"/>
              </a:rPr>
              <a:t> ağrı, </a:t>
            </a:r>
            <a:r>
              <a:rPr lang="tr-TR" sz="1400" dirty="0" err="1">
                <a:solidFill>
                  <a:srgbClr val="000000"/>
                </a:solidFill>
                <a:latin typeface="Arial"/>
              </a:rPr>
              <a:t>anoreksi</a:t>
            </a:r>
            <a:r>
              <a:rPr lang="tr-TR" sz="1400" dirty="0">
                <a:solidFill>
                  <a:srgbClr val="000000"/>
                </a:solidFill>
                <a:latin typeface="Arial"/>
              </a:rPr>
              <a:t>, bulantı, kusma, yapabilir. </a:t>
            </a:r>
          </a:p>
          <a:p>
            <a:r>
              <a:rPr lang="tr-TR" sz="1400" dirty="0">
                <a:solidFill>
                  <a:srgbClr val="000000"/>
                </a:solidFill>
                <a:latin typeface="Arial"/>
              </a:rPr>
              <a:t>Solunum sistemi: Bronş ifrazında koyulaşma, göğüste sıkışma, hırıltı yapabilir.</a:t>
            </a:r>
            <a:br>
              <a:rPr lang="tr-TR" sz="1400" dirty="0">
                <a:solidFill>
                  <a:srgbClr val="000000"/>
                </a:solidFill>
                <a:latin typeface="Arial"/>
              </a:rPr>
            </a:br>
            <a:r>
              <a:rPr lang="tr-TR" sz="1400" dirty="0">
                <a:solidFill>
                  <a:srgbClr val="000000"/>
                </a:solidFill>
                <a:latin typeface="Arial"/>
              </a:rPr>
              <a:t/>
            </a:r>
            <a:br>
              <a:rPr lang="tr-TR" sz="1400" dirty="0">
                <a:solidFill>
                  <a:srgbClr val="000000"/>
                </a:solidFill>
                <a:latin typeface="Arial"/>
              </a:rPr>
            </a:br>
            <a:endParaRPr lang="tr-TR" sz="1400" b="1" dirty="0">
              <a:latin typeface="Arial" pitchFamily="34" charset="0"/>
              <a:cs typeface="Arial" pitchFamily="34" charset="0"/>
            </a:endParaRPr>
          </a:p>
        </p:txBody>
      </p:sp>
      <p:sp>
        <p:nvSpPr>
          <p:cNvPr id="24"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5" name="İçerik Yer Tutucusu 2"/>
          <p:cNvSpPr txBox="1">
            <a:spLocks/>
          </p:cNvSpPr>
          <p:nvPr/>
        </p:nvSpPr>
        <p:spPr>
          <a:xfrm rot="16200000">
            <a:off x="-2732533" y="3169345"/>
            <a:ext cx="6878230" cy="5818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AMİNOALKİL ETHERLER</a:t>
            </a:r>
          </a:p>
        </p:txBody>
      </p:sp>
    </p:spTree>
    <p:extLst>
      <p:ext uri="{BB962C8B-B14F-4D97-AF65-F5344CB8AC3E}">
        <p14:creationId xmlns:p14="http://schemas.microsoft.com/office/powerpoint/2010/main" val="26281160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799476">
                  <a:extLst>
                    <a:ext uri="{9D8B030D-6E8A-4147-A177-3AD203B41FA5}">
                      <a16:colId xmlns:a16="http://schemas.microsoft.com/office/drawing/2014/main" xmlns="" val="20012"/>
                    </a:ext>
                  </a:extLst>
                </a:gridCol>
                <a:gridCol w="799476">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22" name="Düz Bağlayıcı 21"/>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Düz Bağlayıcı 22"/>
          <p:cNvCxnSpPr/>
          <p:nvPr/>
        </p:nvCxnSpPr>
        <p:spPr>
          <a:xfrm>
            <a:off x="344383" y="-21173"/>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Düz Bağlayıcı 24"/>
          <p:cNvCxnSpPr/>
          <p:nvPr/>
        </p:nvCxnSpPr>
        <p:spPr>
          <a:xfrm>
            <a:off x="1784285" y="6483"/>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Düz Bağlayıcı 25"/>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Düz Bağlayıcı 26"/>
          <p:cNvCxnSpPr/>
          <p:nvPr/>
        </p:nvCxnSpPr>
        <p:spPr>
          <a:xfrm>
            <a:off x="7677621" y="-21173"/>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Düz Bağlayıcı 27"/>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Düz Bağlayıcı 28"/>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Düz Bağlayıcı 29"/>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Düz Bağlayıcı 30"/>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Düz Bağlayıcı 31"/>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34"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35" name="Dikdörtgen 34"/>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36" name="Dikdörtgen 35"/>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37"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19" name="İçerik Yer Tutucusu 2">
            <a:extLst>
              <a:ext uri="{FF2B5EF4-FFF2-40B4-BE49-F238E27FC236}">
                <a16:creationId xmlns:a16="http://schemas.microsoft.com/office/drawing/2014/main" xmlns="" id="{DB09E575-31CE-46C2-9DE8-EE5133D88D93}"/>
              </a:ext>
            </a:extLst>
          </p:cNvPr>
          <p:cNvSpPr txBox="1">
            <a:spLocks/>
          </p:cNvSpPr>
          <p:nvPr/>
        </p:nvSpPr>
        <p:spPr>
          <a:xfrm>
            <a:off x="1801369" y="589420"/>
            <a:ext cx="2898266" cy="5702808"/>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400" dirty="0">
                <a:latin typeface="Arial"/>
                <a:ea typeface="+mn-lt"/>
                <a:cs typeface="Calibri"/>
              </a:rPr>
              <a:t>İlacın etken maddesi </a:t>
            </a:r>
            <a:r>
              <a:rPr lang="tr-TR" sz="1400" b="1" dirty="0" err="1">
                <a:latin typeface="Arial"/>
                <a:ea typeface="+mn-lt"/>
                <a:cs typeface="Calibri"/>
              </a:rPr>
              <a:t>Setirizin</a:t>
            </a:r>
            <a:r>
              <a:rPr lang="tr-TR" sz="1400" b="1" dirty="0">
                <a:latin typeface="Arial"/>
                <a:ea typeface="+mn-lt"/>
                <a:cs typeface="Calibri"/>
              </a:rPr>
              <a:t> </a:t>
            </a:r>
            <a:r>
              <a:rPr lang="tr-TR" sz="1400" b="1" dirty="0" err="1">
                <a:latin typeface="Arial"/>
                <a:ea typeface="+mn-lt"/>
                <a:cs typeface="Calibri"/>
              </a:rPr>
              <a:t>dihidroklorür</a:t>
            </a:r>
            <a:r>
              <a:rPr lang="tr-TR" sz="1400" dirty="0">
                <a:latin typeface="Arial"/>
                <a:ea typeface="+mn-lt"/>
                <a:cs typeface="Calibri"/>
              </a:rPr>
              <a:t>‘ dür. </a:t>
            </a:r>
            <a:r>
              <a:rPr lang="tr-TR" sz="1400" b="1" dirty="0">
                <a:latin typeface="Arial"/>
                <a:ea typeface="+mn-lt"/>
                <a:cs typeface="Calibri"/>
              </a:rPr>
              <a:t>ALLERSET Solüsyon (Şurup)</a:t>
            </a:r>
            <a:r>
              <a:rPr lang="tr-TR" sz="1400" dirty="0">
                <a:latin typeface="Arial"/>
                <a:ea typeface="+mn-lt"/>
                <a:cs typeface="Calibri"/>
              </a:rPr>
              <a:t>, deride şişlik, kızarıklık, döküntü ve kaşıntı, gözlerde sulanma, burunda akma gibi belirtilere sebep olan vücuttaki </a:t>
            </a:r>
            <a:r>
              <a:rPr lang="tr-TR" sz="1400" dirty="0" err="1">
                <a:latin typeface="Arial"/>
                <a:ea typeface="+mn-lt"/>
                <a:cs typeface="Calibri"/>
              </a:rPr>
              <a:t>histamin</a:t>
            </a:r>
            <a:r>
              <a:rPr lang="tr-TR" sz="1400" dirty="0">
                <a:latin typeface="Arial"/>
                <a:ea typeface="+mn-lt"/>
                <a:cs typeface="Calibri"/>
              </a:rPr>
              <a:t> isimli kimyasalın etkilerini azaltıcı ve engelleyici bir </a:t>
            </a:r>
            <a:r>
              <a:rPr lang="tr-TR" sz="1400" dirty="0" err="1">
                <a:latin typeface="Arial"/>
                <a:ea typeface="+mn-lt"/>
                <a:cs typeface="Calibri"/>
              </a:rPr>
              <a:t>antihistaminiktir</a:t>
            </a:r>
            <a:r>
              <a:rPr lang="tr-TR" sz="1400" dirty="0">
                <a:latin typeface="Arial"/>
                <a:ea typeface="+mn-lt"/>
                <a:cs typeface="Calibri"/>
              </a:rPr>
              <a:t>. </a:t>
            </a:r>
          </a:p>
          <a:p>
            <a:r>
              <a:rPr lang="tr-TR" sz="1400" b="1" dirty="0">
                <a:latin typeface="Arial"/>
                <a:ea typeface="+mn-lt"/>
                <a:cs typeface="Calibri"/>
              </a:rPr>
              <a:t>ALLERSET</a:t>
            </a:r>
            <a:r>
              <a:rPr lang="tr-TR" sz="1400" dirty="0">
                <a:latin typeface="Arial"/>
                <a:ea typeface="+mn-lt"/>
                <a:cs typeface="Calibri"/>
              </a:rPr>
              <a:t> </a:t>
            </a:r>
            <a:r>
              <a:rPr lang="tr-TR" sz="1400" b="1" dirty="0">
                <a:latin typeface="Arial"/>
                <a:ea typeface="+mn-lt"/>
                <a:cs typeface="Calibri"/>
              </a:rPr>
              <a:t>Şurup, </a:t>
            </a:r>
            <a:r>
              <a:rPr lang="tr-TR" sz="1400" dirty="0">
                <a:latin typeface="Arial"/>
                <a:ea typeface="+mn-lt"/>
                <a:cs typeface="Calibri"/>
              </a:rPr>
              <a:t>nedeni belli olmayan kurdeşen ve kronik kurdeşenin neden olduğu deride kaşıntı ve şişlik, döküntülü, kaşıntılı ve kabartılı lezyonlar ile alerjik kaşıntının giderilmesinde; ayrıca mevsimsel (saman nezlesi), yıl boyu süren (</a:t>
            </a:r>
            <a:r>
              <a:rPr lang="tr-TR" sz="1400" dirty="0" err="1">
                <a:latin typeface="Arial"/>
                <a:ea typeface="+mn-lt"/>
                <a:cs typeface="Calibri"/>
              </a:rPr>
              <a:t>perennial</a:t>
            </a:r>
            <a:r>
              <a:rPr lang="tr-TR" sz="1400" dirty="0">
                <a:latin typeface="Arial"/>
                <a:ea typeface="+mn-lt"/>
                <a:cs typeface="Calibri"/>
              </a:rPr>
              <a:t>) ve mesleki </a:t>
            </a:r>
            <a:r>
              <a:rPr lang="tr-TR" sz="1400" dirty="0" err="1">
                <a:latin typeface="Arial"/>
                <a:ea typeface="+mn-lt"/>
                <a:cs typeface="Calibri"/>
              </a:rPr>
              <a:t>allerjik</a:t>
            </a:r>
            <a:r>
              <a:rPr lang="tr-TR" sz="1400" dirty="0">
                <a:latin typeface="Arial"/>
                <a:ea typeface="+mn-lt"/>
                <a:cs typeface="Calibri"/>
              </a:rPr>
              <a:t> </a:t>
            </a:r>
            <a:r>
              <a:rPr lang="tr-TR" sz="1400" dirty="0" err="1">
                <a:latin typeface="Arial"/>
                <a:ea typeface="+mn-lt"/>
                <a:cs typeface="Calibri"/>
              </a:rPr>
              <a:t>rinit</a:t>
            </a:r>
            <a:r>
              <a:rPr lang="tr-TR" sz="1400" dirty="0">
                <a:latin typeface="Arial"/>
                <a:ea typeface="+mn-lt"/>
                <a:cs typeface="Calibri"/>
              </a:rPr>
              <a:t> rahatsızlıklarında görülen göz yaşarması, burun ve boğazda kaşıntı, aksırma, geniz-burun akıntısı, burun tıkanıklığı, öksürük  gibi alerjik belirtilerin giderilmesi için kullanılmaktadır.</a:t>
            </a:r>
            <a:endParaRPr lang="tr-TR" sz="1400" dirty="0">
              <a:latin typeface="Arial"/>
              <a:cs typeface="Calibri"/>
            </a:endParaRPr>
          </a:p>
        </p:txBody>
      </p:sp>
      <p:sp>
        <p:nvSpPr>
          <p:cNvPr id="20" name="İçerik Yer Tutucusu 2">
            <a:extLst>
              <a:ext uri="{FF2B5EF4-FFF2-40B4-BE49-F238E27FC236}">
                <a16:creationId xmlns:a16="http://schemas.microsoft.com/office/drawing/2014/main" xmlns="" id="{085112FA-7BA0-44DD-8875-B3CE731B46E3}"/>
              </a:ext>
            </a:extLst>
          </p:cNvPr>
          <p:cNvSpPr txBox="1">
            <a:spLocks/>
          </p:cNvSpPr>
          <p:nvPr/>
        </p:nvSpPr>
        <p:spPr>
          <a:xfrm>
            <a:off x="4827917" y="521185"/>
            <a:ext cx="2727948" cy="6353981"/>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Char char="•"/>
            </a:pPr>
            <a:r>
              <a:rPr lang="tr-TR" sz="1400" dirty="0">
                <a:latin typeface="Arial"/>
                <a:ea typeface="+mn-lt"/>
                <a:cs typeface="+mn-lt"/>
              </a:rPr>
              <a:t>Bileşiminde bulunan maddelerden birine karşı aşırı duyarlılığı olan kişilerde kullanılmamalıdır.</a:t>
            </a:r>
          </a:p>
          <a:p>
            <a:pPr marL="285750" indent="-285750">
              <a:buChar char="•"/>
            </a:pPr>
            <a:r>
              <a:rPr lang="tr-TR" sz="1400" dirty="0" err="1">
                <a:latin typeface="Arial"/>
                <a:ea typeface="+mn-lt"/>
                <a:cs typeface="Arial"/>
              </a:rPr>
              <a:t>Allerset’in</a:t>
            </a:r>
            <a:r>
              <a:rPr lang="tr-TR" sz="1400" dirty="0">
                <a:latin typeface="Arial"/>
                <a:ea typeface="+mn-lt"/>
                <a:cs typeface="Arial"/>
              </a:rPr>
              <a:t> etkin maddesine veya yardımcı maddelerden herhangi birine, </a:t>
            </a:r>
            <a:r>
              <a:rPr lang="tr-TR" sz="1400" dirty="0" err="1">
                <a:latin typeface="Arial"/>
                <a:ea typeface="+mn-lt"/>
                <a:cs typeface="Arial"/>
              </a:rPr>
              <a:t>hidroksizine</a:t>
            </a:r>
            <a:r>
              <a:rPr lang="tr-TR" sz="1400" dirty="0">
                <a:latin typeface="Arial"/>
                <a:ea typeface="+mn-lt"/>
                <a:cs typeface="Arial"/>
              </a:rPr>
              <a:t> veya </a:t>
            </a:r>
            <a:r>
              <a:rPr lang="tr-TR" sz="1400" dirty="0" err="1">
                <a:latin typeface="Arial"/>
                <a:ea typeface="+mn-lt"/>
                <a:cs typeface="Arial"/>
              </a:rPr>
              <a:t>piperazin</a:t>
            </a:r>
            <a:r>
              <a:rPr lang="tr-TR" sz="1400" dirty="0">
                <a:latin typeface="Arial"/>
                <a:ea typeface="+mn-lt"/>
                <a:cs typeface="Arial"/>
              </a:rPr>
              <a:t> türevlerine karşı aşırı duyarlılık öykünüz varsa </a:t>
            </a:r>
            <a:r>
              <a:rPr lang="tr-TR" sz="1400" dirty="0" err="1">
                <a:latin typeface="Arial"/>
                <a:ea typeface="+mn-lt"/>
                <a:cs typeface="Arial"/>
              </a:rPr>
              <a:t>Allerset</a:t>
            </a:r>
            <a:r>
              <a:rPr lang="tr-TR" sz="1400" dirty="0">
                <a:latin typeface="Arial"/>
                <a:ea typeface="+mn-lt"/>
                <a:cs typeface="Arial"/>
              </a:rPr>
              <a:t> kullanılmamalıdır.</a:t>
            </a:r>
            <a:endParaRPr lang="tr-TR" sz="1400" dirty="0">
              <a:latin typeface="Arial"/>
              <a:cs typeface="Arial"/>
            </a:endParaRPr>
          </a:p>
          <a:p>
            <a:pPr marL="285750" indent="-285750">
              <a:buChar char="•"/>
            </a:pPr>
            <a:r>
              <a:rPr lang="tr-TR" sz="1400" dirty="0">
                <a:latin typeface="Arial"/>
                <a:ea typeface="+mn-lt"/>
                <a:cs typeface="Arial"/>
              </a:rPr>
              <a:t>Fonksiyonlarını izlemek için kullanılan bir madde olan </a:t>
            </a:r>
            <a:r>
              <a:rPr lang="tr-TR" sz="1400" dirty="0" err="1">
                <a:latin typeface="Arial"/>
                <a:ea typeface="+mn-lt"/>
                <a:cs typeface="Arial"/>
              </a:rPr>
              <a:t>kreatininin</a:t>
            </a:r>
            <a:r>
              <a:rPr lang="tr-TR" sz="1400" dirty="0">
                <a:latin typeface="Arial"/>
                <a:ea typeface="+mn-lt"/>
                <a:cs typeface="Arial"/>
              </a:rPr>
              <a:t> böbrekler aracılığıyla kandan temizlenmesi (10 ml/</a:t>
            </a:r>
            <a:r>
              <a:rPr lang="tr-TR" sz="1400" dirty="0" err="1">
                <a:latin typeface="Arial"/>
                <a:ea typeface="+mn-lt"/>
                <a:cs typeface="Arial"/>
              </a:rPr>
              <a:t>dk’nın</a:t>
            </a:r>
            <a:r>
              <a:rPr lang="tr-TR" sz="1400" dirty="0">
                <a:latin typeface="Arial"/>
                <a:ea typeface="+mn-lt"/>
                <a:cs typeface="Arial"/>
              </a:rPr>
              <a:t> altında olduğu böbrek yetmezliği) var ise bu ilaç kullanılmamalıdır.</a:t>
            </a:r>
            <a:endParaRPr lang="tr-TR" sz="1400" dirty="0">
              <a:latin typeface="Arial"/>
              <a:cs typeface="Arial"/>
            </a:endParaRPr>
          </a:p>
          <a:p>
            <a:pPr marL="285750" indent="-285750">
              <a:buChar char="•"/>
            </a:pPr>
            <a:r>
              <a:rPr lang="tr-TR" sz="1400" dirty="0">
                <a:latin typeface="Arial"/>
                <a:ea typeface="+mn-lt"/>
                <a:cs typeface="Arial"/>
              </a:rPr>
              <a:t>Eğer daha önceden doktorunuz tarafından bazı şekerlere karşı toleransınız olmadığı (bu tür şekerlere duyarlı olduğunuz) söylenmiş ise bu tıbbi ürünü almadan önce mutlaka doktorunuz ile görüşmeniz gerekir.</a:t>
            </a:r>
            <a:endParaRPr lang="tr-TR" sz="1400" dirty="0">
              <a:latin typeface="Arial"/>
              <a:cs typeface="Arial"/>
            </a:endParaRPr>
          </a:p>
          <a:p>
            <a:pPr marL="285750" indent="-285750">
              <a:buChar char="•"/>
            </a:pPr>
            <a:endParaRPr lang="tr-TR" sz="1400" dirty="0">
              <a:latin typeface="Arial"/>
              <a:cs typeface="Arial"/>
            </a:endParaRPr>
          </a:p>
          <a:p>
            <a:pPr marL="285750" indent="-285750" algn="l">
              <a:buChar char="•"/>
            </a:pPr>
            <a:endParaRPr lang="tr-TR" sz="1400" dirty="0">
              <a:latin typeface="Arial"/>
              <a:cs typeface="Arial"/>
            </a:endParaRPr>
          </a:p>
        </p:txBody>
      </p:sp>
      <p:sp>
        <p:nvSpPr>
          <p:cNvPr id="38" name="Metin kutusu 1">
            <a:extLst>
              <a:ext uri="{FF2B5EF4-FFF2-40B4-BE49-F238E27FC236}">
                <a16:creationId xmlns:a16="http://schemas.microsoft.com/office/drawing/2014/main" xmlns="" id="{D4C4A731-C0DC-492A-8916-3EF04BDA547F}"/>
              </a:ext>
            </a:extLst>
          </p:cNvPr>
          <p:cNvSpPr txBox="1"/>
          <p:nvPr/>
        </p:nvSpPr>
        <p:spPr>
          <a:xfrm>
            <a:off x="7728930" y="589420"/>
            <a:ext cx="2191529" cy="569386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Arial"/>
                <a:cs typeface="Arial"/>
              </a:rPr>
              <a:t>12 </a:t>
            </a:r>
            <a:r>
              <a:rPr lang="en-US" sz="1400" dirty="0" err="1">
                <a:latin typeface="Arial"/>
                <a:cs typeface="Arial"/>
              </a:rPr>
              <a:t>yaşından</a:t>
            </a:r>
            <a:r>
              <a:rPr lang="en-US" sz="1400" dirty="0">
                <a:latin typeface="Arial"/>
                <a:cs typeface="Arial"/>
              </a:rPr>
              <a:t> </a:t>
            </a:r>
            <a:r>
              <a:rPr lang="en-US" sz="1400" dirty="0" err="1">
                <a:latin typeface="Arial"/>
                <a:cs typeface="Arial"/>
              </a:rPr>
              <a:t>büyük</a:t>
            </a:r>
            <a:r>
              <a:rPr lang="en-US" sz="1400" dirty="0">
                <a:latin typeface="Arial"/>
                <a:cs typeface="Arial"/>
              </a:rPr>
              <a:t> </a:t>
            </a:r>
            <a:r>
              <a:rPr lang="en-US" sz="1400" dirty="0" err="1">
                <a:latin typeface="Arial"/>
                <a:cs typeface="Arial"/>
              </a:rPr>
              <a:t>çocuk</a:t>
            </a:r>
            <a:r>
              <a:rPr lang="en-US" sz="1400" dirty="0">
                <a:latin typeface="Arial"/>
                <a:cs typeface="Arial"/>
              </a:rPr>
              <a:t> </a:t>
            </a:r>
            <a:r>
              <a:rPr lang="en-US" sz="1400" dirty="0" err="1">
                <a:latin typeface="Arial"/>
                <a:cs typeface="Arial"/>
              </a:rPr>
              <a:t>ve</a:t>
            </a:r>
            <a:r>
              <a:rPr lang="en-US" sz="1400" dirty="0">
                <a:latin typeface="Arial"/>
                <a:cs typeface="Arial"/>
              </a:rPr>
              <a:t> </a:t>
            </a:r>
            <a:r>
              <a:rPr lang="en-US" sz="1400" dirty="0" err="1">
                <a:latin typeface="Arial"/>
                <a:cs typeface="Arial"/>
              </a:rPr>
              <a:t>yetişkinlerde</a:t>
            </a:r>
            <a:endParaRPr lang="tr-TR" sz="1400" dirty="0">
              <a:latin typeface="Arial"/>
              <a:cs typeface="Arial"/>
            </a:endParaRPr>
          </a:p>
          <a:p>
            <a:pPr marL="285750" indent="-285750">
              <a:buFont typeface="Arial" pitchFamily="34" charset="0"/>
              <a:buChar char="•"/>
            </a:pPr>
            <a:r>
              <a:rPr lang="tr-TR" sz="1400" dirty="0">
                <a:latin typeface="Arial"/>
                <a:cs typeface="Arial"/>
              </a:rPr>
              <a:t>G</a:t>
            </a:r>
            <a:r>
              <a:rPr lang="en-US" sz="1400" dirty="0" err="1">
                <a:latin typeface="Arial"/>
                <a:cs typeface="Arial"/>
              </a:rPr>
              <a:t>ünde</a:t>
            </a:r>
            <a:r>
              <a:rPr lang="en-US" sz="1400" dirty="0">
                <a:latin typeface="Arial"/>
                <a:cs typeface="Arial"/>
              </a:rPr>
              <a:t> 1 </a:t>
            </a:r>
            <a:r>
              <a:rPr lang="en-US" sz="1400" dirty="0" err="1">
                <a:latin typeface="Arial"/>
                <a:cs typeface="Arial"/>
              </a:rPr>
              <a:t>defa</a:t>
            </a:r>
            <a:r>
              <a:rPr lang="en-US" sz="1400" dirty="0">
                <a:latin typeface="Arial"/>
                <a:cs typeface="Arial"/>
              </a:rPr>
              <a:t> (10 ml) 2 </a:t>
            </a:r>
            <a:r>
              <a:rPr lang="en-US" sz="1400" dirty="0" err="1">
                <a:latin typeface="Arial"/>
                <a:cs typeface="Arial"/>
              </a:rPr>
              <a:t>ölçek</a:t>
            </a:r>
            <a:endParaRPr lang="tr-TR" sz="1400" dirty="0">
              <a:latin typeface="Arial"/>
              <a:cs typeface="Arial"/>
            </a:endParaRPr>
          </a:p>
          <a:p>
            <a:r>
              <a:rPr lang="en-US" sz="1400" dirty="0">
                <a:latin typeface="Arial"/>
                <a:cs typeface="Arial"/>
              </a:rPr>
              <a:t>2-12 </a:t>
            </a:r>
            <a:r>
              <a:rPr lang="en-US" sz="1400" dirty="0" err="1">
                <a:latin typeface="Arial"/>
                <a:cs typeface="Arial"/>
              </a:rPr>
              <a:t>yaş</a:t>
            </a:r>
            <a:r>
              <a:rPr lang="en-US" sz="1400" dirty="0">
                <a:latin typeface="Arial"/>
                <a:cs typeface="Arial"/>
              </a:rPr>
              <a:t> </a:t>
            </a:r>
            <a:r>
              <a:rPr lang="en-US" sz="1400" dirty="0" err="1">
                <a:latin typeface="Arial"/>
                <a:cs typeface="Arial"/>
              </a:rPr>
              <a:t>arasında</a:t>
            </a:r>
            <a:r>
              <a:rPr lang="en-US" sz="1400" dirty="0">
                <a:latin typeface="Arial"/>
                <a:cs typeface="Arial"/>
              </a:rPr>
              <a:t>: 30 </a:t>
            </a:r>
            <a:r>
              <a:rPr lang="en-US" sz="1400" dirty="0" err="1">
                <a:latin typeface="Arial"/>
                <a:cs typeface="Arial"/>
              </a:rPr>
              <a:t>kg'dan</a:t>
            </a:r>
            <a:r>
              <a:rPr lang="en-US" sz="1400" dirty="0">
                <a:latin typeface="Arial"/>
                <a:cs typeface="Arial"/>
              </a:rPr>
              <a:t> </a:t>
            </a:r>
            <a:r>
              <a:rPr lang="en-US" sz="1400" dirty="0" err="1">
                <a:latin typeface="Arial"/>
                <a:cs typeface="Arial"/>
              </a:rPr>
              <a:t>az</a:t>
            </a:r>
            <a:r>
              <a:rPr lang="en-US" sz="1400" dirty="0">
                <a:latin typeface="Arial"/>
                <a:cs typeface="Arial"/>
              </a:rPr>
              <a:t> </a:t>
            </a:r>
            <a:r>
              <a:rPr lang="en-US" sz="1400" dirty="0" err="1">
                <a:latin typeface="Arial"/>
                <a:cs typeface="Arial"/>
              </a:rPr>
              <a:t>olanlarda</a:t>
            </a:r>
            <a:r>
              <a:rPr lang="en-US" sz="1400" dirty="0">
                <a:latin typeface="Arial"/>
                <a:cs typeface="Arial"/>
              </a:rPr>
              <a:t>:</a:t>
            </a:r>
            <a:endParaRPr lang="tr-TR" sz="1400" dirty="0">
              <a:latin typeface="Arial"/>
              <a:cs typeface="Arial"/>
            </a:endParaRPr>
          </a:p>
          <a:p>
            <a:pPr marL="285750" indent="-285750">
              <a:buFont typeface="Arial" pitchFamily="34" charset="0"/>
              <a:buChar char="•"/>
            </a:pPr>
            <a:r>
              <a:rPr lang="tr-TR" sz="1400" dirty="0">
                <a:latin typeface="Arial"/>
                <a:cs typeface="Arial"/>
              </a:rPr>
              <a:t>G</a:t>
            </a:r>
            <a:r>
              <a:rPr lang="en-US" sz="1400" dirty="0" err="1">
                <a:latin typeface="Arial"/>
                <a:cs typeface="Arial"/>
              </a:rPr>
              <a:t>ünde</a:t>
            </a:r>
            <a:r>
              <a:rPr lang="en-US" sz="1400" dirty="0">
                <a:latin typeface="Arial"/>
                <a:cs typeface="Arial"/>
              </a:rPr>
              <a:t> 1 </a:t>
            </a:r>
            <a:r>
              <a:rPr lang="en-US" sz="1400" dirty="0" err="1">
                <a:latin typeface="Arial"/>
                <a:cs typeface="Arial"/>
              </a:rPr>
              <a:t>defa</a:t>
            </a:r>
            <a:r>
              <a:rPr lang="en-US" sz="1400" dirty="0">
                <a:latin typeface="Arial"/>
                <a:cs typeface="Arial"/>
              </a:rPr>
              <a:t> 1 </a:t>
            </a:r>
            <a:r>
              <a:rPr lang="en-US" sz="1400" dirty="0" err="1">
                <a:latin typeface="Arial"/>
                <a:cs typeface="Arial"/>
              </a:rPr>
              <a:t>ölçek</a:t>
            </a:r>
            <a:r>
              <a:rPr lang="en-US" sz="1400" dirty="0">
                <a:latin typeface="Arial"/>
                <a:cs typeface="Arial"/>
              </a:rPr>
              <a:t> (5 ml)</a:t>
            </a:r>
            <a:endParaRPr lang="tr-TR" sz="1400" dirty="0">
              <a:latin typeface="Arial"/>
              <a:cs typeface="Arial"/>
            </a:endParaRPr>
          </a:p>
          <a:p>
            <a:r>
              <a:rPr lang="en-US" sz="1400" dirty="0">
                <a:latin typeface="Arial"/>
                <a:cs typeface="Arial"/>
              </a:rPr>
              <a:t>30 </a:t>
            </a:r>
            <a:r>
              <a:rPr lang="en-US" sz="1400" dirty="0" err="1">
                <a:latin typeface="Arial"/>
                <a:cs typeface="Arial"/>
              </a:rPr>
              <a:t>kg'dan</a:t>
            </a:r>
            <a:r>
              <a:rPr lang="en-US" sz="1400" dirty="0">
                <a:latin typeface="Arial"/>
                <a:cs typeface="Arial"/>
              </a:rPr>
              <a:t> </a:t>
            </a:r>
            <a:r>
              <a:rPr lang="en-US" sz="1400" dirty="0" err="1">
                <a:latin typeface="Arial"/>
                <a:cs typeface="Arial"/>
              </a:rPr>
              <a:t>fazla</a:t>
            </a:r>
            <a:r>
              <a:rPr lang="en-US" sz="1400" dirty="0">
                <a:latin typeface="Arial"/>
                <a:cs typeface="Arial"/>
              </a:rPr>
              <a:t> </a:t>
            </a:r>
            <a:r>
              <a:rPr lang="en-US" sz="1400" dirty="0" err="1">
                <a:latin typeface="Arial"/>
                <a:cs typeface="Arial"/>
              </a:rPr>
              <a:t>olanlarda</a:t>
            </a:r>
            <a:r>
              <a:rPr lang="en-US" sz="1400" dirty="0">
                <a:latin typeface="Arial"/>
                <a:cs typeface="Arial"/>
              </a:rPr>
              <a:t>:</a:t>
            </a:r>
            <a:endParaRPr lang="tr-TR" sz="1400" dirty="0">
              <a:latin typeface="Arial"/>
              <a:cs typeface="Arial"/>
            </a:endParaRPr>
          </a:p>
          <a:p>
            <a:pPr marL="285750" indent="-285750">
              <a:buFont typeface="Arial" pitchFamily="34" charset="0"/>
              <a:buChar char="•"/>
            </a:pPr>
            <a:r>
              <a:rPr lang="tr-TR" sz="1400" dirty="0">
                <a:latin typeface="Arial"/>
                <a:cs typeface="Arial"/>
              </a:rPr>
              <a:t>G</a:t>
            </a:r>
            <a:r>
              <a:rPr lang="en-US" sz="1400" dirty="0" err="1">
                <a:latin typeface="Arial"/>
                <a:cs typeface="Arial"/>
              </a:rPr>
              <a:t>ünde</a:t>
            </a:r>
            <a:r>
              <a:rPr lang="en-US" sz="1400" dirty="0">
                <a:latin typeface="Arial"/>
                <a:cs typeface="Arial"/>
              </a:rPr>
              <a:t> 1 </a:t>
            </a:r>
            <a:r>
              <a:rPr lang="en-US" sz="1400" dirty="0" err="1">
                <a:latin typeface="Arial"/>
                <a:cs typeface="Arial"/>
              </a:rPr>
              <a:t>defa</a:t>
            </a:r>
            <a:r>
              <a:rPr lang="en-US" sz="1400" dirty="0">
                <a:latin typeface="Arial"/>
                <a:cs typeface="Arial"/>
              </a:rPr>
              <a:t> 2 </a:t>
            </a:r>
            <a:r>
              <a:rPr lang="en-US" sz="1400" dirty="0" err="1">
                <a:latin typeface="Arial"/>
                <a:cs typeface="Arial"/>
              </a:rPr>
              <a:t>ölçek</a:t>
            </a:r>
            <a:r>
              <a:rPr lang="en-US" sz="1400" dirty="0">
                <a:latin typeface="Arial"/>
                <a:cs typeface="Arial"/>
              </a:rPr>
              <a:t> (10 ml).</a:t>
            </a:r>
            <a:r>
              <a:rPr lang="tr-TR" sz="1400" dirty="0">
                <a:latin typeface="Arial"/>
                <a:cs typeface="Arial"/>
              </a:rPr>
              <a:t/>
            </a:r>
            <a:br>
              <a:rPr lang="tr-TR" sz="1400" dirty="0">
                <a:latin typeface="Arial"/>
                <a:cs typeface="Arial"/>
              </a:rPr>
            </a:br>
            <a:endParaRPr lang="tr-TR" sz="1400" dirty="0">
              <a:latin typeface="Arial"/>
              <a:cs typeface="Arial"/>
            </a:endParaRPr>
          </a:p>
          <a:p>
            <a:r>
              <a:rPr lang="en-US" sz="1400" dirty="0">
                <a:latin typeface="Arial"/>
                <a:cs typeface="Arial"/>
              </a:rPr>
              <a:t> </a:t>
            </a:r>
            <a:r>
              <a:rPr lang="en-US" sz="1400" dirty="0" err="1">
                <a:latin typeface="Arial"/>
                <a:cs typeface="Arial"/>
              </a:rPr>
              <a:t>Gerekirse</a:t>
            </a:r>
            <a:r>
              <a:rPr lang="en-US" sz="1400" dirty="0">
                <a:latin typeface="Arial"/>
                <a:cs typeface="Arial"/>
              </a:rPr>
              <a:t> </a:t>
            </a:r>
            <a:r>
              <a:rPr lang="en-US" sz="1400" dirty="0" err="1">
                <a:latin typeface="Arial"/>
                <a:cs typeface="Arial"/>
              </a:rPr>
              <a:t>doz</a:t>
            </a:r>
            <a:r>
              <a:rPr lang="en-US" sz="1400" dirty="0">
                <a:latin typeface="Arial"/>
                <a:cs typeface="Arial"/>
              </a:rPr>
              <a:t>, </a:t>
            </a:r>
            <a:r>
              <a:rPr lang="en-US" sz="1400" dirty="0" err="1">
                <a:latin typeface="Arial"/>
                <a:cs typeface="Arial"/>
              </a:rPr>
              <a:t>günde</a:t>
            </a:r>
            <a:r>
              <a:rPr lang="en-US" sz="1400" dirty="0">
                <a:latin typeface="Arial"/>
                <a:cs typeface="Arial"/>
              </a:rPr>
              <a:t> 2 </a:t>
            </a:r>
            <a:r>
              <a:rPr lang="en-US" sz="1400" dirty="0" err="1">
                <a:latin typeface="Arial"/>
                <a:cs typeface="Arial"/>
              </a:rPr>
              <a:t>defaya</a:t>
            </a:r>
            <a:r>
              <a:rPr lang="en-US" sz="1400" dirty="0">
                <a:latin typeface="Arial"/>
                <a:cs typeface="Arial"/>
              </a:rPr>
              <a:t> </a:t>
            </a:r>
            <a:r>
              <a:rPr lang="en-US" sz="1400" dirty="0" err="1">
                <a:latin typeface="Arial"/>
                <a:cs typeface="Arial"/>
              </a:rPr>
              <a:t>bölünebilir</a:t>
            </a:r>
            <a:r>
              <a:rPr lang="en-US" sz="1400" dirty="0">
                <a:latin typeface="Arial"/>
                <a:cs typeface="Arial"/>
              </a:rPr>
              <a:t>. </a:t>
            </a:r>
            <a:r>
              <a:rPr lang="en-US" sz="1400" dirty="0" err="1">
                <a:latin typeface="Arial"/>
                <a:cs typeface="Arial"/>
              </a:rPr>
              <a:t>Alınış</a:t>
            </a:r>
            <a:r>
              <a:rPr lang="en-US" sz="1400" dirty="0">
                <a:latin typeface="Arial"/>
                <a:cs typeface="Arial"/>
              </a:rPr>
              <a:t> </a:t>
            </a:r>
            <a:r>
              <a:rPr lang="en-US" sz="1400" dirty="0" err="1">
                <a:latin typeface="Arial"/>
                <a:cs typeface="Arial"/>
              </a:rPr>
              <a:t>zamanının</a:t>
            </a:r>
            <a:r>
              <a:rPr lang="en-US" sz="1400" dirty="0">
                <a:latin typeface="Arial"/>
                <a:cs typeface="Arial"/>
              </a:rPr>
              <a:t> </a:t>
            </a:r>
            <a:r>
              <a:rPr lang="en-US" sz="1400" dirty="0" err="1">
                <a:latin typeface="Arial"/>
                <a:cs typeface="Arial"/>
              </a:rPr>
              <a:t>yemekle</a:t>
            </a:r>
            <a:r>
              <a:rPr lang="en-US" sz="1400" dirty="0">
                <a:latin typeface="Arial"/>
                <a:cs typeface="Arial"/>
              </a:rPr>
              <a:t> </a:t>
            </a:r>
            <a:r>
              <a:rPr lang="en-US" sz="1400" dirty="0" err="1">
                <a:latin typeface="Arial"/>
                <a:cs typeface="Arial"/>
              </a:rPr>
              <a:t>bir</a:t>
            </a:r>
            <a:r>
              <a:rPr lang="en-US" sz="1400" dirty="0">
                <a:latin typeface="Arial"/>
                <a:cs typeface="Arial"/>
              </a:rPr>
              <a:t> </a:t>
            </a:r>
            <a:r>
              <a:rPr lang="en-US" sz="1400" dirty="0" err="1">
                <a:latin typeface="Arial"/>
                <a:cs typeface="Arial"/>
              </a:rPr>
              <a:t>ilişkisi</a:t>
            </a:r>
            <a:r>
              <a:rPr lang="en-US" sz="1400" dirty="0">
                <a:latin typeface="Arial"/>
                <a:cs typeface="Arial"/>
              </a:rPr>
              <a:t> </a:t>
            </a:r>
            <a:r>
              <a:rPr lang="en-US" sz="1400" dirty="0" err="1">
                <a:latin typeface="Arial"/>
                <a:cs typeface="Arial"/>
              </a:rPr>
              <a:t>yoktur</a:t>
            </a:r>
            <a:r>
              <a:rPr lang="en-US" sz="1400" dirty="0">
                <a:latin typeface="Arial"/>
                <a:cs typeface="Arial"/>
              </a:rPr>
              <a:t>. </a:t>
            </a:r>
            <a:r>
              <a:rPr lang="en-US" sz="1400" dirty="0" err="1">
                <a:latin typeface="Arial"/>
                <a:cs typeface="Arial"/>
              </a:rPr>
              <a:t>Tedavi</a:t>
            </a:r>
            <a:r>
              <a:rPr lang="en-US" sz="1400" dirty="0">
                <a:latin typeface="Arial"/>
                <a:cs typeface="Arial"/>
              </a:rPr>
              <a:t> </a:t>
            </a:r>
            <a:r>
              <a:rPr lang="en-US" sz="1400" dirty="0" err="1">
                <a:latin typeface="Arial"/>
                <a:cs typeface="Arial"/>
              </a:rPr>
              <a:t>süresi</a:t>
            </a:r>
            <a:r>
              <a:rPr lang="en-US" sz="1400" dirty="0">
                <a:latin typeface="Arial"/>
                <a:cs typeface="Arial"/>
              </a:rPr>
              <a:t> </a:t>
            </a:r>
            <a:r>
              <a:rPr lang="en-US" sz="1400" dirty="0" err="1">
                <a:latin typeface="Arial"/>
                <a:cs typeface="Arial"/>
              </a:rPr>
              <a:t>hastalığın</a:t>
            </a:r>
            <a:r>
              <a:rPr lang="en-US" sz="1400" dirty="0">
                <a:latin typeface="Arial"/>
                <a:cs typeface="Arial"/>
              </a:rPr>
              <a:t> </a:t>
            </a:r>
            <a:r>
              <a:rPr lang="en-US" sz="1400" dirty="0" err="1">
                <a:latin typeface="Arial"/>
                <a:cs typeface="Arial"/>
              </a:rPr>
              <a:t>tabiatına</a:t>
            </a:r>
            <a:r>
              <a:rPr lang="en-US" sz="1400" dirty="0">
                <a:latin typeface="Arial"/>
                <a:cs typeface="Arial"/>
              </a:rPr>
              <a:t> </a:t>
            </a:r>
            <a:r>
              <a:rPr lang="en-US" sz="1400" dirty="0" err="1">
                <a:latin typeface="Arial"/>
                <a:cs typeface="Arial"/>
              </a:rPr>
              <a:t>ve</a:t>
            </a:r>
            <a:r>
              <a:rPr lang="en-US" sz="1400" dirty="0">
                <a:latin typeface="Arial"/>
                <a:cs typeface="Arial"/>
              </a:rPr>
              <a:t> </a:t>
            </a:r>
            <a:r>
              <a:rPr lang="en-US" sz="1400" dirty="0" err="1">
                <a:latin typeface="Arial"/>
                <a:cs typeface="Arial"/>
              </a:rPr>
              <a:t>yerine</a:t>
            </a:r>
            <a:r>
              <a:rPr lang="en-US" sz="1400" dirty="0">
                <a:latin typeface="Arial"/>
                <a:cs typeface="Arial"/>
              </a:rPr>
              <a:t> </a:t>
            </a:r>
            <a:r>
              <a:rPr lang="en-US" sz="1400" dirty="0" err="1">
                <a:latin typeface="Arial"/>
                <a:cs typeface="Arial"/>
              </a:rPr>
              <a:t>göre</a:t>
            </a:r>
            <a:r>
              <a:rPr lang="en-US" sz="1400" dirty="0">
                <a:latin typeface="Arial"/>
                <a:cs typeface="Arial"/>
              </a:rPr>
              <a:t> </a:t>
            </a:r>
            <a:r>
              <a:rPr lang="en-US" sz="1400" dirty="0" err="1">
                <a:latin typeface="Arial"/>
                <a:cs typeface="Arial"/>
              </a:rPr>
              <a:t>belirlenir</a:t>
            </a:r>
            <a:r>
              <a:rPr lang="en-US" sz="1400" dirty="0">
                <a:latin typeface="Arial"/>
                <a:cs typeface="Arial"/>
              </a:rPr>
              <a:t>. </a:t>
            </a:r>
            <a:r>
              <a:rPr lang="en-US" sz="1400" dirty="0" err="1">
                <a:latin typeface="Arial"/>
                <a:cs typeface="Arial"/>
              </a:rPr>
              <a:t>Saman</a:t>
            </a:r>
            <a:r>
              <a:rPr lang="en-US" sz="1400" dirty="0">
                <a:latin typeface="Arial"/>
                <a:cs typeface="Arial"/>
              </a:rPr>
              <a:t> </a:t>
            </a:r>
            <a:r>
              <a:rPr lang="en-US" sz="1400" dirty="0" err="1">
                <a:latin typeface="Arial"/>
                <a:cs typeface="Arial"/>
              </a:rPr>
              <a:t>nezlesinde</a:t>
            </a:r>
            <a:r>
              <a:rPr lang="en-US" sz="1400" dirty="0">
                <a:latin typeface="Arial"/>
                <a:cs typeface="Arial"/>
              </a:rPr>
              <a:t> </a:t>
            </a:r>
            <a:r>
              <a:rPr lang="en-US" sz="1400" dirty="0" err="1">
                <a:latin typeface="Arial"/>
                <a:cs typeface="Arial"/>
              </a:rPr>
              <a:t>genellikle</a:t>
            </a:r>
            <a:r>
              <a:rPr lang="en-US" sz="1400" dirty="0">
                <a:latin typeface="Arial"/>
                <a:cs typeface="Arial"/>
              </a:rPr>
              <a:t> 3-6 </a:t>
            </a:r>
            <a:r>
              <a:rPr lang="en-US" sz="1400" dirty="0" err="1">
                <a:latin typeface="Arial"/>
                <a:cs typeface="Arial"/>
              </a:rPr>
              <a:t>haftalık</a:t>
            </a:r>
            <a:r>
              <a:rPr lang="en-US" sz="1400" dirty="0">
                <a:latin typeface="Arial"/>
                <a:cs typeface="Arial"/>
              </a:rPr>
              <a:t> </a:t>
            </a:r>
            <a:r>
              <a:rPr lang="en-US" sz="1400" dirty="0" err="1">
                <a:latin typeface="Arial"/>
                <a:cs typeface="Arial"/>
              </a:rPr>
              <a:t>bir</a:t>
            </a:r>
            <a:r>
              <a:rPr lang="en-US" sz="1400" dirty="0">
                <a:latin typeface="Arial"/>
                <a:cs typeface="Arial"/>
              </a:rPr>
              <a:t> </a:t>
            </a:r>
            <a:r>
              <a:rPr lang="en-US" sz="1400" dirty="0" err="1">
                <a:latin typeface="Arial"/>
                <a:cs typeface="Arial"/>
              </a:rPr>
              <a:t>tedavi</a:t>
            </a:r>
            <a:r>
              <a:rPr lang="en-US" sz="1400" dirty="0">
                <a:latin typeface="Arial"/>
                <a:cs typeface="Arial"/>
              </a:rPr>
              <a:t> </a:t>
            </a:r>
            <a:r>
              <a:rPr lang="en-US" sz="1400" dirty="0" err="1">
                <a:latin typeface="Arial"/>
                <a:cs typeface="Arial"/>
              </a:rPr>
              <a:t>yeterlidir</a:t>
            </a:r>
            <a:r>
              <a:rPr lang="en-US" sz="1400" dirty="0">
                <a:latin typeface="Arial"/>
                <a:cs typeface="Arial"/>
              </a:rPr>
              <a:t>. 2 </a:t>
            </a:r>
            <a:r>
              <a:rPr lang="en-US" sz="1400" dirty="0" err="1">
                <a:latin typeface="Arial"/>
                <a:cs typeface="Arial"/>
              </a:rPr>
              <a:t>yaşından</a:t>
            </a:r>
            <a:r>
              <a:rPr lang="en-US" sz="1400" dirty="0">
                <a:latin typeface="Arial"/>
                <a:cs typeface="Arial"/>
              </a:rPr>
              <a:t> </a:t>
            </a:r>
            <a:r>
              <a:rPr lang="en-US" sz="1400" dirty="0" err="1">
                <a:latin typeface="Arial"/>
                <a:cs typeface="Arial"/>
              </a:rPr>
              <a:t>büyük</a:t>
            </a:r>
            <a:r>
              <a:rPr lang="en-US" sz="1400" dirty="0">
                <a:latin typeface="Arial"/>
                <a:cs typeface="Arial"/>
              </a:rPr>
              <a:t> </a:t>
            </a:r>
            <a:r>
              <a:rPr lang="en-US" sz="1400" dirty="0" err="1">
                <a:latin typeface="Arial"/>
                <a:cs typeface="Arial"/>
              </a:rPr>
              <a:t>çocuklarda</a:t>
            </a:r>
            <a:r>
              <a:rPr lang="en-US" sz="1400" dirty="0">
                <a:latin typeface="Arial"/>
                <a:cs typeface="Arial"/>
              </a:rPr>
              <a:t> </a:t>
            </a:r>
            <a:r>
              <a:rPr lang="en-US" sz="1400" dirty="0" err="1">
                <a:latin typeface="Arial"/>
                <a:cs typeface="Arial"/>
              </a:rPr>
              <a:t>kullanım</a:t>
            </a:r>
            <a:r>
              <a:rPr lang="en-US" sz="1400" dirty="0">
                <a:latin typeface="Arial"/>
                <a:cs typeface="Arial"/>
              </a:rPr>
              <a:t> </a:t>
            </a:r>
            <a:r>
              <a:rPr lang="en-US" sz="1400" dirty="0" err="1">
                <a:latin typeface="Arial"/>
                <a:cs typeface="Arial"/>
              </a:rPr>
              <a:t>süresi</a:t>
            </a:r>
            <a:r>
              <a:rPr lang="en-US" sz="1400" dirty="0">
                <a:latin typeface="Arial"/>
                <a:cs typeface="Arial"/>
              </a:rPr>
              <a:t> 2-4 </a:t>
            </a:r>
            <a:r>
              <a:rPr lang="en-US" sz="1400" dirty="0" err="1">
                <a:latin typeface="Arial"/>
                <a:cs typeface="Arial"/>
              </a:rPr>
              <a:t>haftadır</a:t>
            </a:r>
            <a:r>
              <a:rPr lang="en-US" sz="1400" dirty="0">
                <a:latin typeface="Arial"/>
                <a:cs typeface="Arial"/>
              </a:rPr>
              <a:t>.</a:t>
            </a:r>
          </a:p>
        </p:txBody>
      </p:sp>
      <p:sp>
        <p:nvSpPr>
          <p:cNvPr id="39" name="İçerik Yer Tutucusu 2">
            <a:extLst>
              <a:ext uri="{FF2B5EF4-FFF2-40B4-BE49-F238E27FC236}">
                <a16:creationId xmlns:a16="http://schemas.microsoft.com/office/drawing/2014/main" xmlns="" id="{74A052C4-737F-4BEC-95A8-76BCD9D69EC8}"/>
              </a:ext>
            </a:extLst>
          </p:cNvPr>
          <p:cNvSpPr txBox="1">
            <a:spLocks/>
          </p:cNvSpPr>
          <p:nvPr/>
        </p:nvSpPr>
        <p:spPr>
          <a:xfrm flipH="1">
            <a:off x="10017280" y="435430"/>
            <a:ext cx="2174719" cy="6422570"/>
          </a:xfrm>
          <a:prstGeom prst="rect">
            <a:avLst/>
          </a:prstGeom>
        </p:spPr>
        <p:txBody>
          <a:bodyPr vert="horz" lIns="91440" tIns="45720" rIns="91440" bIns="45720" rtlCol="0" anchor="t">
            <a:normAutofit lnSpcReduction="10000"/>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sz="1400" dirty="0">
              <a:latin typeface="Arial"/>
              <a:cs typeface="Arial"/>
            </a:endParaRPr>
          </a:p>
          <a:p>
            <a:pPr marL="285750" indent="-285750" algn="l">
              <a:buFont typeface="Arial" pitchFamily="34" charset="0"/>
              <a:buChar char="•"/>
            </a:pPr>
            <a:r>
              <a:rPr lang="tr-TR" sz="1400" dirty="0">
                <a:latin typeface="Arial"/>
                <a:ea typeface="+mn-lt"/>
                <a:cs typeface="+mn-lt"/>
              </a:rPr>
              <a:t>Karın ağrısı, nefes almada güçlük, kurdeşen, yüzde, dudaklarda, dilde ve boğazda şişlik gibi bir durumda acilen hekiminizle görüşmelisiniz.</a:t>
            </a: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Kalp atışlarında hızlılık, düzensizlik ve çarpıntı; huzursuzluk hissi; bilinç bulanıklığı; güçsüzlük, halsizlik, titreme, uykusuzluk;  idrar yapma zorluğu ya da hiç idrar yapamama; görme problemleri  gibi yan etkilerden herhangi birine sahipseniz , ilacın alımını durdurup, tıbbi yardım için derhal hekiminize başvurmalısınız.</a:t>
            </a:r>
            <a:endParaRPr lang="tr-TR" sz="1400" dirty="0">
              <a:latin typeface="Arial"/>
              <a:cs typeface="Arial"/>
            </a:endParaRPr>
          </a:p>
          <a:p>
            <a:pPr marL="285750" indent="-285750" algn="l">
              <a:buFont typeface="Arial" pitchFamily="34" charset="0"/>
              <a:buChar char="•"/>
            </a:pPr>
            <a:r>
              <a:rPr lang="tr-TR" sz="1400" dirty="0">
                <a:latin typeface="Arial"/>
                <a:ea typeface="+mn-lt"/>
                <a:cs typeface="+mn-lt"/>
              </a:rPr>
              <a:t>Yorgunluk, halsizlik, uyuklama sık rastlanan yan etkilerdir.</a:t>
            </a:r>
            <a:endParaRPr lang="tr-TR" sz="1400" dirty="0">
              <a:latin typeface="Arial"/>
              <a:cs typeface="Arial"/>
            </a:endParaRPr>
          </a:p>
          <a:p>
            <a:pPr algn="l"/>
            <a:endParaRPr lang="tr-TR" sz="1400" dirty="0">
              <a:latin typeface="Arial"/>
              <a:cs typeface="Arial"/>
            </a:endParaRPr>
          </a:p>
          <a:p>
            <a:pPr algn="l"/>
            <a:endParaRPr lang="tr-TR" sz="1400" dirty="0">
              <a:latin typeface="Arial"/>
              <a:cs typeface="Calibri"/>
            </a:endParaRPr>
          </a:p>
        </p:txBody>
      </p:sp>
      <p:sp>
        <p:nvSpPr>
          <p:cNvPr id="3" name="Metin kutusu 2"/>
          <p:cNvSpPr txBox="1"/>
          <p:nvPr/>
        </p:nvSpPr>
        <p:spPr>
          <a:xfrm>
            <a:off x="921605" y="2484521"/>
            <a:ext cx="879764" cy="584775"/>
          </a:xfrm>
          <a:prstGeom prst="rect">
            <a:avLst/>
          </a:prstGeom>
          <a:noFill/>
        </p:spPr>
        <p:txBody>
          <a:bodyPr wrap="square" rtlCol="0">
            <a:spAutoFit/>
          </a:bodyPr>
          <a:lstStyle/>
          <a:p>
            <a:r>
              <a:rPr lang="tr-TR" sz="1600" b="1" dirty="0">
                <a:latin typeface="Arial" pitchFamily="34" charset="0"/>
                <a:cs typeface="Arial" pitchFamily="34" charset="0"/>
              </a:rPr>
              <a:t>ALLERSET</a:t>
            </a:r>
          </a:p>
        </p:txBody>
      </p:sp>
      <p:sp>
        <p:nvSpPr>
          <p:cNvPr id="40"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41" name="İçerik Yer Tutucusu 2"/>
          <p:cNvSpPr txBox="1">
            <a:spLocks/>
          </p:cNvSpPr>
          <p:nvPr/>
        </p:nvSpPr>
        <p:spPr>
          <a:xfrm rot="16200000">
            <a:off x="-2720415" y="3157226"/>
            <a:ext cx="6853993" cy="5818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PİPERAZİN TÜREVLERİ</a:t>
            </a:r>
          </a:p>
        </p:txBody>
      </p:sp>
    </p:spTree>
    <p:extLst>
      <p:ext uri="{BB962C8B-B14F-4D97-AF65-F5344CB8AC3E}">
        <p14:creationId xmlns:p14="http://schemas.microsoft.com/office/powerpoint/2010/main" val="11190273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677617" y="-53287"/>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211400" y="0"/>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47" name="Metin kutusu 1">
            <a:extLst>
              <a:ext uri="{FF2B5EF4-FFF2-40B4-BE49-F238E27FC236}">
                <a16:creationId xmlns:a16="http://schemas.microsoft.com/office/drawing/2014/main" xmlns="" id="{C99792BE-FF73-4508-B5D6-594F7C7EB789}"/>
              </a:ext>
            </a:extLst>
          </p:cNvPr>
          <p:cNvSpPr txBox="1"/>
          <p:nvPr/>
        </p:nvSpPr>
        <p:spPr>
          <a:xfrm>
            <a:off x="1815927" y="566494"/>
            <a:ext cx="2898266" cy="461664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err="1">
                <a:latin typeface="Arial"/>
                <a:cs typeface="Arial"/>
              </a:rPr>
              <a:t>Başlıca</a:t>
            </a:r>
            <a:r>
              <a:rPr lang="en-US" sz="1400" dirty="0">
                <a:latin typeface="Arial"/>
                <a:cs typeface="Arial"/>
              </a:rPr>
              <a:t> </a:t>
            </a:r>
            <a:r>
              <a:rPr lang="en-US" sz="1400" dirty="0" err="1">
                <a:latin typeface="Arial"/>
                <a:cs typeface="Arial"/>
              </a:rPr>
              <a:t>alerjik</a:t>
            </a:r>
            <a:r>
              <a:rPr lang="en-US" sz="1400" dirty="0">
                <a:latin typeface="Arial"/>
                <a:cs typeface="Arial"/>
              </a:rPr>
              <a:t> </a:t>
            </a:r>
            <a:r>
              <a:rPr lang="en-US" sz="1400" dirty="0" err="1">
                <a:latin typeface="Arial"/>
                <a:cs typeface="Arial"/>
              </a:rPr>
              <a:t>belirtilerin</a:t>
            </a:r>
            <a:r>
              <a:rPr lang="en-US" sz="1400" dirty="0">
                <a:latin typeface="Arial"/>
                <a:cs typeface="Arial"/>
              </a:rPr>
              <a:t> </a:t>
            </a:r>
            <a:r>
              <a:rPr lang="en-US" sz="1400" dirty="0" err="1">
                <a:latin typeface="Arial"/>
                <a:cs typeface="Arial"/>
              </a:rPr>
              <a:t>tedavisinde</a:t>
            </a:r>
            <a:r>
              <a:rPr lang="en-US" sz="1400" dirty="0">
                <a:latin typeface="Arial"/>
                <a:cs typeface="Arial"/>
              </a:rPr>
              <a:t> </a:t>
            </a:r>
            <a:r>
              <a:rPr lang="en-US" sz="1400" dirty="0" err="1">
                <a:latin typeface="Arial"/>
                <a:cs typeface="Arial"/>
              </a:rPr>
              <a:t>kullanılır</a:t>
            </a:r>
            <a:r>
              <a:rPr lang="en-US" sz="1400" dirty="0">
                <a:latin typeface="Arial"/>
                <a:cs typeface="Arial"/>
              </a:rPr>
              <a:t>. </a:t>
            </a:r>
            <a:r>
              <a:rPr lang="en-US" sz="1400" dirty="0" err="1">
                <a:latin typeface="Arial"/>
                <a:cs typeface="Arial"/>
              </a:rPr>
              <a:t>Rinit</a:t>
            </a:r>
            <a:r>
              <a:rPr lang="en-US" sz="1400" dirty="0">
                <a:latin typeface="Arial"/>
                <a:cs typeface="Arial"/>
              </a:rPr>
              <a:t>, </a:t>
            </a:r>
            <a:r>
              <a:rPr lang="en-US" sz="1400" dirty="0" err="1">
                <a:latin typeface="Arial"/>
                <a:cs typeface="Arial"/>
              </a:rPr>
              <a:t>konjunktivit</a:t>
            </a:r>
            <a:r>
              <a:rPr lang="en-US" sz="1400" dirty="0">
                <a:latin typeface="Arial"/>
                <a:cs typeface="Arial"/>
              </a:rPr>
              <a:t>, </a:t>
            </a:r>
            <a:r>
              <a:rPr lang="en-US" sz="1400" dirty="0" err="1">
                <a:latin typeface="Arial"/>
                <a:cs typeface="Arial"/>
              </a:rPr>
              <a:t>kaşıntılı</a:t>
            </a:r>
            <a:r>
              <a:rPr lang="en-US" sz="1400" dirty="0">
                <a:latin typeface="Arial"/>
                <a:cs typeface="Arial"/>
              </a:rPr>
              <a:t> </a:t>
            </a:r>
            <a:r>
              <a:rPr lang="en-US" sz="1400" dirty="0" err="1">
                <a:latin typeface="Arial"/>
                <a:cs typeface="Arial"/>
              </a:rPr>
              <a:t>deri</a:t>
            </a:r>
            <a:r>
              <a:rPr lang="en-US" sz="1400" dirty="0">
                <a:latin typeface="Arial"/>
                <a:cs typeface="Arial"/>
              </a:rPr>
              <a:t> </a:t>
            </a:r>
            <a:r>
              <a:rPr lang="en-US" sz="1400" dirty="0" err="1">
                <a:latin typeface="Arial"/>
                <a:cs typeface="Arial"/>
              </a:rPr>
              <a:t>hastalıkları</a:t>
            </a:r>
            <a:r>
              <a:rPr lang="en-US" sz="1400" dirty="0">
                <a:latin typeface="Arial"/>
                <a:cs typeface="Arial"/>
              </a:rPr>
              <a:t> </a:t>
            </a:r>
            <a:r>
              <a:rPr lang="en-US" sz="1400" dirty="0" err="1">
                <a:latin typeface="Arial"/>
                <a:cs typeface="Arial"/>
              </a:rPr>
              <a:t>ile</a:t>
            </a:r>
            <a:r>
              <a:rPr lang="en-US" sz="1400" dirty="0">
                <a:latin typeface="Arial"/>
                <a:cs typeface="Arial"/>
              </a:rPr>
              <a:t> </a:t>
            </a:r>
            <a:r>
              <a:rPr lang="en-US" sz="1400" dirty="0" err="1">
                <a:latin typeface="Arial"/>
                <a:cs typeface="Arial"/>
              </a:rPr>
              <a:t>ürtiker</a:t>
            </a:r>
            <a:r>
              <a:rPr lang="en-US" sz="1400" dirty="0">
                <a:latin typeface="Arial"/>
                <a:cs typeface="Arial"/>
              </a:rPr>
              <a:t> </a:t>
            </a:r>
            <a:r>
              <a:rPr lang="en-US" sz="1400" dirty="0" err="1">
                <a:latin typeface="Arial"/>
                <a:cs typeface="Arial"/>
              </a:rPr>
              <a:t>ve</a:t>
            </a:r>
            <a:r>
              <a:rPr lang="en-US" sz="1400" dirty="0">
                <a:latin typeface="Arial"/>
                <a:cs typeface="Arial"/>
              </a:rPr>
              <a:t> </a:t>
            </a:r>
            <a:r>
              <a:rPr lang="en-US" sz="1400" dirty="0" err="1">
                <a:latin typeface="Arial"/>
                <a:cs typeface="Arial"/>
              </a:rPr>
              <a:t>anjiyonörotik</a:t>
            </a:r>
            <a:r>
              <a:rPr lang="en-US" sz="1400" dirty="0">
                <a:latin typeface="Arial"/>
                <a:cs typeface="Arial"/>
              </a:rPr>
              <a:t> </a:t>
            </a:r>
            <a:r>
              <a:rPr lang="en-US" sz="1400" dirty="0" err="1">
                <a:latin typeface="Arial"/>
                <a:cs typeface="Arial"/>
              </a:rPr>
              <a:t>ödem</a:t>
            </a:r>
            <a:r>
              <a:rPr lang="en-US" sz="1400" dirty="0">
                <a:latin typeface="Arial"/>
                <a:cs typeface="Arial"/>
              </a:rPr>
              <a:t> </a:t>
            </a:r>
            <a:r>
              <a:rPr lang="en-US" sz="1400" dirty="0" err="1">
                <a:latin typeface="Arial"/>
                <a:cs typeface="Arial"/>
              </a:rPr>
              <a:t>dahil</a:t>
            </a:r>
            <a:r>
              <a:rPr lang="en-US" sz="1400" dirty="0">
                <a:latin typeface="Arial"/>
                <a:cs typeface="Arial"/>
              </a:rPr>
              <a:t> </a:t>
            </a:r>
            <a:r>
              <a:rPr lang="en-US" sz="1400" dirty="0" err="1">
                <a:latin typeface="Arial"/>
                <a:cs typeface="Arial"/>
              </a:rPr>
              <a:t>aşırı</a:t>
            </a:r>
            <a:r>
              <a:rPr lang="en-US" sz="1400" dirty="0">
                <a:latin typeface="Arial"/>
                <a:cs typeface="Arial"/>
              </a:rPr>
              <a:t> </a:t>
            </a:r>
            <a:r>
              <a:rPr lang="en-US" sz="1400" dirty="0" err="1">
                <a:latin typeface="Arial"/>
                <a:cs typeface="Arial"/>
              </a:rPr>
              <a:t>duyarlılık</a:t>
            </a:r>
            <a:r>
              <a:rPr lang="en-US" sz="1400" dirty="0">
                <a:latin typeface="Arial"/>
                <a:cs typeface="Arial"/>
              </a:rPr>
              <a:t> </a:t>
            </a:r>
            <a:r>
              <a:rPr lang="en-US" sz="1400" dirty="0" err="1">
                <a:latin typeface="Arial"/>
                <a:cs typeface="Arial"/>
              </a:rPr>
              <a:t>durumlarındaki</a:t>
            </a:r>
            <a:r>
              <a:rPr lang="en-US" sz="1400" dirty="0">
                <a:latin typeface="Arial"/>
                <a:cs typeface="Arial"/>
              </a:rPr>
              <a:t> </a:t>
            </a:r>
            <a:r>
              <a:rPr lang="en-US" sz="1400" dirty="0" err="1">
                <a:latin typeface="Arial"/>
                <a:cs typeface="Arial"/>
              </a:rPr>
              <a:t>belirtilerin</a:t>
            </a:r>
            <a:r>
              <a:rPr lang="en-US" sz="1400" dirty="0">
                <a:latin typeface="Arial"/>
                <a:cs typeface="Arial"/>
              </a:rPr>
              <a:t> </a:t>
            </a:r>
            <a:r>
              <a:rPr lang="en-US" sz="1400" dirty="0" err="1">
                <a:latin typeface="Arial"/>
                <a:cs typeface="Arial"/>
              </a:rPr>
              <a:t>tedavisinde</a:t>
            </a:r>
            <a:r>
              <a:rPr lang="en-US" sz="1400" dirty="0">
                <a:latin typeface="Arial"/>
                <a:cs typeface="Arial"/>
              </a:rPr>
              <a:t> </a:t>
            </a:r>
            <a:r>
              <a:rPr lang="en-US" sz="1400" dirty="0" err="1">
                <a:latin typeface="Arial"/>
                <a:cs typeface="Arial"/>
              </a:rPr>
              <a:t>kullanılır</a:t>
            </a:r>
            <a:r>
              <a:rPr lang="en-US" sz="1400" dirty="0">
                <a:latin typeface="Arial"/>
                <a:cs typeface="Arial"/>
              </a:rPr>
              <a:t>. </a:t>
            </a:r>
            <a:endParaRPr lang="tr-TR" sz="1400" dirty="0">
              <a:latin typeface="Arial"/>
              <a:cs typeface="Arial"/>
            </a:endParaRPr>
          </a:p>
          <a:p>
            <a:endParaRPr lang="tr-TR" sz="1400" dirty="0">
              <a:latin typeface="Arial"/>
              <a:cs typeface="Arial"/>
            </a:endParaRPr>
          </a:p>
          <a:p>
            <a:r>
              <a:rPr lang="en-US" sz="1400" dirty="0" err="1">
                <a:latin typeface="Arial"/>
                <a:cs typeface="Arial"/>
              </a:rPr>
              <a:t>Antiemetik</a:t>
            </a:r>
            <a:r>
              <a:rPr lang="en-US" sz="1400" dirty="0">
                <a:latin typeface="Arial"/>
                <a:cs typeface="Arial"/>
              </a:rPr>
              <a:t> </a:t>
            </a:r>
            <a:r>
              <a:rPr lang="en-US" sz="1400" dirty="0" err="1">
                <a:latin typeface="Arial"/>
                <a:cs typeface="Arial"/>
              </a:rPr>
              <a:t>özelligi</a:t>
            </a:r>
            <a:r>
              <a:rPr lang="en-US" sz="1400" dirty="0">
                <a:latin typeface="Arial"/>
                <a:cs typeface="Arial"/>
              </a:rPr>
              <a:t> </a:t>
            </a:r>
            <a:r>
              <a:rPr lang="en-US" sz="1400" dirty="0" err="1">
                <a:latin typeface="Arial"/>
                <a:cs typeface="Arial"/>
              </a:rPr>
              <a:t>nedeniyle</a:t>
            </a:r>
            <a:r>
              <a:rPr lang="en-US" sz="1400" dirty="0">
                <a:latin typeface="Arial"/>
                <a:cs typeface="Arial"/>
              </a:rPr>
              <a:t>, </a:t>
            </a:r>
            <a:r>
              <a:rPr lang="en-US" sz="1400" dirty="0" err="1">
                <a:latin typeface="Arial"/>
                <a:cs typeface="Arial"/>
              </a:rPr>
              <a:t>yolculuğa</a:t>
            </a:r>
            <a:r>
              <a:rPr lang="en-US" sz="1400" dirty="0">
                <a:latin typeface="Arial"/>
                <a:cs typeface="Arial"/>
              </a:rPr>
              <a:t> </a:t>
            </a:r>
            <a:r>
              <a:rPr lang="en-US" sz="1400" dirty="0" err="1">
                <a:latin typeface="Arial"/>
                <a:cs typeface="Arial"/>
              </a:rPr>
              <a:t>çıkmadan</a:t>
            </a:r>
            <a:r>
              <a:rPr lang="en-US" sz="1400" dirty="0">
                <a:latin typeface="Arial"/>
                <a:cs typeface="Arial"/>
              </a:rPr>
              <a:t> </a:t>
            </a:r>
            <a:r>
              <a:rPr lang="en-US" sz="1400" dirty="0" err="1">
                <a:latin typeface="Arial"/>
                <a:cs typeface="Arial"/>
              </a:rPr>
              <a:t>yarım</a:t>
            </a:r>
            <a:r>
              <a:rPr lang="en-US" sz="1400" dirty="0">
                <a:latin typeface="Arial"/>
                <a:cs typeface="Arial"/>
              </a:rPr>
              <a:t> </a:t>
            </a:r>
            <a:r>
              <a:rPr lang="en-US" sz="1400" dirty="0" err="1">
                <a:latin typeface="Arial"/>
                <a:cs typeface="Arial"/>
              </a:rPr>
              <a:t>saat</a:t>
            </a:r>
            <a:r>
              <a:rPr lang="en-US" sz="1400" dirty="0">
                <a:latin typeface="Arial"/>
                <a:cs typeface="Arial"/>
              </a:rPr>
              <a:t> </a:t>
            </a:r>
            <a:r>
              <a:rPr lang="en-US" sz="1400" dirty="0" err="1">
                <a:latin typeface="Arial"/>
                <a:cs typeface="Arial"/>
              </a:rPr>
              <a:t>önce</a:t>
            </a:r>
            <a:r>
              <a:rPr lang="en-US" sz="1400" dirty="0">
                <a:latin typeface="Arial"/>
                <a:cs typeface="Arial"/>
              </a:rPr>
              <a:t> </a:t>
            </a:r>
            <a:r>
              <a:rPr lang="en-US" sz="1400" dirty="0" err="1">
                <a:latin typeface="Arial"/>
                <a:cs typeface="Arial"/>
              </a:rPr>
              <a:t>alındığında</a:t>
            </a:r>
            <a:r>
              <a:rPr lang="en-US" sz="1400" dirty="0">
                <a:latin typeface="Arial"/>
                <a:cs typeface="Arial"/>
              </a:rPr>
              <a:t>, </a:t>
            </a:r>
            <a:r>
              <a:rPr lang="en-US" sz="1400" dirty="0" err="1">
                <a:latin typeface="Arial"/>
                <a:cs typeface="Arial"/>
              </a:rPr>
              <a:t>taşıt</a:t>
            </a:r>
            <a:r>
              <a:rPr lang="en-US" sz="1400" dirty="0">
                <a:latin typeface="Arial"/>
                <a:cs typeface="Arial"/>
              </a:rPr>
              <a:t> </a:t>
            </a:r>
            <a:r>
              <a:rPr lang="en-US" sz="1400" dirty="0" err="1">
                <a:latin typeface="Arial"/>
                <a:cs typeface="Arial"/>
              </a:rPr>
              <a:t>tutması</a:t>
            </a:r>
            <a:r>
              <a:rPr lang="en-US" sz="1400" dirty="0">
                <a:latin typeface="Arial"/>
                <a:cs typeface="Arial"/>
              </a:rPr>
              <a:t> </a:t>
            </a:r>
            <a:r>
              <a:rPr lang="en-US" sz="1400" dirty="0" err="1">
                <a:latin typeface="Arial"/>
                <a:cs typeface="Arial"/>
              </a:rPr>
              <a:t>durumuna</a:t>
            </a:r>
            <a:r>
              <a:rPr lang="en-US" sz="1400" dirty="0">
                <a:latin typeface="Arial"/>
                <a:cs typeface="Arial"/>
              </a:rPr>
              <a:t> da </a:t>
            </a:r>
            <a:r>
              <a:rPr lang="en-US" sz="1400" dirty="0" err="1">
                <a:latin typeface="Arial"/>
                <a:cs typeface="Arial"/>
              </a:rPr>
              <a:t>etkilidir</a:t>
            </a:r>
            <a:r>
              <a:rPr lang="en-US" sz="1400" dirty="0">
                <a:latin typeface="Arial"/>
                <a:cs typeface="Arial"/>
              </a:rPr>
              <a:t>. </a:t>
            </a:r>
            <a:endParaRPr lang="tr-TR" sz="1400" dirty="0">
              <a:latin typeface="Arial"/>
              <a:cs typeface="Arial"/>
            </a:endParaRPr>
          </a:p>
          <a:p>
            <a:endParaRPr lang="tr-TR" sz="1400" dirty="0">
              <a:latin typeface="Arial"/>
              <a:cs typeface="Arial"/>
            </a:endParaRPr>
          </a:p>
          <a:p>
            <a:r>
              <a:rPr lang="en-US" sz="1400" dirty="0" err="1">
                <a:latin typeface="Arial"/>
                <a:cs typeface="Arial"/>
              </a:rPr>
              <a:t>Antimuskarinik</a:t>
            </a:r>
            <a:r>
              <a:rPr lang="en-US" sz="1400" dirty="0">
                <a:latin typeface="Arial"/>
                <a:cs typeface="Arial"/>
              </a:rPr>
              <a:t> </a:t>
            </a:r>
            <a:r>
              <a:rPr lang="en-US" sz="1400" dirty="0" err="1">
                <a:latin typeface="Arial"/>
                <a:cs typeface="Arial"/>
              </a:rPr>
              <a:t>etkinliği</a:t>
            </a:r>
            <a:r>
              <a:rPr lang="en-US" sz="1400" dirty="0">
                <a:latin typeface="Arial"/>
                <a:cs typeface="Arial"/>
              </a:rPr>
              <a:t> </a:t>
            </a:r>
            <a:r>
              <a:rPr lang="en-US" sz="1400" dirty="0" err="1">
                <a:latin typeface="Arial"/>
                <a:cs typeface="Arial"/>
              </a:rPr>
              <a:t>nedeniyle</a:t>
            </a:r>
            <a:r>
              <a:rPr lang="en-US" sz="1400" dirty="0">
                <a:latin typeface="Arial"/>
                <a:cs typeface="Arial"/>
              </a:rPr>
              <a:t>, </a:t>
            </a:r>
            <a:r>
              <a:rPr lang="en-US" sz="1400" dirty="0" err="1">
                <a:latin typeface="Arial"/>
                <a:cs typeface="Arial"/>
              </a:rPr>
              <a:t>parkinsonizmin</a:t>
            </a:r>
            <a:r>
              <a:rPr lang="en-US" sz="1400" dirty="0">
                <a:latin typeface="Arial"/>
                <a:cs typeface="Arial"/>
              </a:rPr>
              <a:t> </a:t>
            </a:r>
            <a:r>
              <a:rPr lang="en-US" sz="1400" dirty="0" err="1">
                <a:latin typeface="Arial"/>
                <a:cs typeface="Arial"/>
              </a:rPr>
              <a:t>kontrolünde</a:t>
            </a:r>
            <a:r>
              <a:rPr lang="en-US" sz="1400" dirty="0">
                <a:latin typeface="Arial"/>
                <a:cs typeface="Arial"/>
              </a:rPr>
              <a:t> </a:t>
            </a:r>
            <a:r>
              <a:rPr lang="en-US" sz="1400" dirty="0" err="1">
                <a:latin typeface="Arial"/>
                <a:cs typeface="Arial"/>
              </a:rPr>
              <a:t>ve</a:t>
            </a:r>
            <a:r>
              <a:rPr lang="en-US" sz="1400" dirty="0">
                <a:latin typeface="Arial"/>
                <a:cs typeface="Arial"/>
              </a:rPr>
              <a:t> </a:t>
            </a:r>
            <a:r>
              <a:rPr lang="en-US" sz="1400" dirty="0" err="1">
                <a:latin typeface="Arial"/>
                <a:cs typeface="Arial"/>
              </a:rPr>
              <a:t>ilaçlara</a:t>
            </a:r>
            <a:r>
              <a:rPr lang="en-US" sz="1400" dirty="0">
                <a:latin typeface="Arial"/>
                <a:cs typeface="Arial"/>
              </a:rPr>
              <a:t> </a:t>
            </a:r>
            <a:r>
              <a:rPr lang="en-US" sz="1400" dirty="0" err="1">
                <a:latin typeface="Arial"/>
                <a:cs typeface="Arial"/>
              </a:rPr>
              <a:t>bağlı</a:t>
            </a:r>
            <a:r>
              <a:rPr lang="en-US" sz="1400" dirty="0">
                <a:latin typeface="Arial"/>
                <a:cs typeface="Arial"/>
              </a:rPr>
              <a:t> </a:t>
            </a:r>
            <a:r>
              <a:rPr lang="en-US" sz="1400" dirty="0" err="1">
                <a:latin typeface="Arial"/>
                <a:cs typeface="Arial"/>
              </a:rPr>
              <a:t>ekstrapiramidal</a:t>
            </a:r>
            <a:r>
              <a:rPr lang="en-US" sz="1400" dirty="0">
                <a:latin typeface="Arial"/>
                <a:cs typeface="Arial"/>
              </a:rPr>
              <a:t> </a:t>
            </a:r>
            <a:r>
              <a:rPr lang="en-US" sz="1400" dirty="0" err="1">
                <a:latin typeface="Arial"/>
                <a:cs typeface="Arial"/>
              </a:rPr>
              <a:t>bozukluklarda</a:t>
            </a:r>
            <a:r>
              <a:rPr lang="en-US" sz="1400" dirty="0">
                <a:latin typeface="Arial"/>
                <a:cs typeface="Arial"/>
              </a:rPr>
              <a:t> </a:t>
            </a:r>
            <a:r>
              <a:rPr lang="en-US" sz="1400" dirty="0" err="1">
                <a:latin typeface="Arial"/>
                <a:cs typeface="Arial"/>
              </a:rPr>
              <a:t>kullanılır</a:t>
            </a:r>
            <a:r>
              <a:rPr lang="en-US" sz="1400" dirty="0">
                <a:latin typeface="Arial"/>
                <a:cs typeface="Arial"/>
              </a:rPr>
              <a:t>. </a:t>
            </a:r>
            <a:r>
              <a:rPr lang="en-US" sz="1400" dirty="0" err="1">
                <a:latin typeface="Arial"/>
                <a:cs typeface="Arial"/>
              </a:rPr>
              <a:t>Santral</a:t>
            </a:r>
            <a:r>
              <a:rPr lang="en-US" sz="1400" dirty="0">
                <a:latin typeface="Arial"/>
                <a:cs typeface="Arial"/>
              </a:rPr>
              <a:t> </a:t>
            </a:r>
            <a:r>
              <a:rPr lang="en-US" sz="1400" dirty="0" err="1">
                <a:latin typeface="Arial"/>
                <a:cs typeface="Arial"/>
              </a:rPr>
              <a:t>yoldan</a:t>
            </a:r>
            <a:r>
              <a:rPr lang="en-US" sz="1400" dirty="0">
                <a:latin typeface="Arial"/>
                <a:cs typeface="Arial"/>
              </a:rPr>
              <a:t> </a:t>
            </a:r>
            <a:r>
              <a:rPr lang="en-US" sz="1400" dirty="0" err="1">
                <a:latin typeface="Arial"/>
                <a:cs typeface="Arial"/>
              </a:rPr>
              <a:t>oluşturduğu</a:t>
            </a:r>
            <a:r>
              <a:rPr lang="en-US" sz="1400" dirty="0">
                <a:latin typeface="Arial"/>
                <a:cs typeface="Arial"/>
              </a:rPr>
              <a:t> </a:t>
            </a:r>
            <a:r>
              <a:rPr lang="en-US" sz="1400" dirty="0" err="1">
                <a:latin typeface="Arial"/>
                <a:cs typeface="Arial"/>
              </a:rPr>
              <a:t>güçlü</a:t>
            </a:r>
            <a:r>
              <a:rPr lang="en-US" sz="1400" dirty="0">
                <a:latin typeface="Arial"/>
                <a:cs typeface="Arial"/>
              </a:rPr>
              <a:t> </a:t>
            </a:r>
            <a:r>
              <a:rPr lang="en-US" sz="1400" dirty="0" err="1">
                <a:latin typeface="Arial"/>
                <a:cs typeface="Arial"/>
              </a:rPr>
              <a:t>sedasyon</a:t>
            </a:r>
            <a:r>
              <a:rPr lang="en-US" sz="1400" dirty="0">
                <a:latin typeface="Arial"/>
                <a:cs typeface="Arial"/>
              </a:rPr>
              <a:t> </a:t>
            </a:r>
            <a:r>
              <a:rPr lang="en-US" sz="1400" dirty="0" err="1">
                <a:latin typeface="Arial"/>
                <a:cs typeface="Arial"/>
              </a:rPr>
              <a:t>nedeniyle</a:t>
            </a:r>
            <a:r>
              <a:rPr lang="en-US" sz="1400" dirty="0">
                <a:latin typeface="Arial"/>
                <a:cs typeface="Arial"/>
              </a:rPr>
              <a:t>, </a:t>
            </a:r>
            <a:r>
              <a:rPr lang="en-US" sz="1400" dirty="0" err="1">
                <a:latin typeface="Arial"/>
                <a:cs typeface="Arial"/>
              </a:rPr>
              <a:t>uykusuzluk</a:t>
            </a:r>
            <a:r>
              <a:rPr lang="en-US" sz="1400" dirty="0">
                <a:latin typeface="Arial"/>
                <a:cs typeface="Arial"/>
              </a:rPr>
              <a:t> </a:t>
            </a:r>
            <a:r>
              <a:rPr lang="en-US" sz="1400" dirty="0" err="1">
                <a:latin typeface="Arial"/>
                <a:cs typeface="Arial"/>
              </a:rPr>
              <a:t>durumlarının</a:t>
            </a:r>
            <a:r>
              <a:rPr lang="en-US" sz="1400" dirty="0">
                <a:latin typeface="Arial"/>
                <a:cs typeface="Arial"/>
              </a:rPr>
              <a:t> </a:t>
            </a:r>
            <a:r>
              <a:rPr lang="en-US" sz="1400" dirty="0" err="1">
                <a:latin typeface="Arial"/>
                <a:cs typeface="Arial"/>
              </a:rPr>
              <a:t>kısa</a:t>
            </a:r>
            <a:r>
              <a:rPr lang="en-US" sz="1400" dirty="0">
                <a:latin typeface="Arial"/>
                <a:cs typeface="Arial"/>
              </a:rPr>
              <a:t> </a:t>
            </a:r>
            <a:r>
              <a:rPr lang="en-US" sz="1400" dirty="0" err="1">
                <a:latin typeface="Arial"/>
                <a:cs typeface="Arial"/>
              </a:rPr>
              <a:t>süreli</a:t>
            </a:r>
            <a:r>
              <a:rPr lang="en-US" sz="1400" dirty="0">
                <a:latin typeface="Arial"/>
                <a:cs typeface="Arial"/>
              </a:rPr>
              <a:t> </a:t>
            </a:r>
            <a:r>
              <a:rPr lang="en-US" sz="1400" dirty="0" err="1">
                <a:latin typeface="Arial"/>
                <a:cs typeface="Arial"/>
              </a:rPr>
              <a:t>tedavisinde</a:t>
            </a:r>
            <a:r>
              <a:rPr lang="en-US" sz="1400" dirty="0">
                <a:latin typeface="Arial"/>
                <a:cs typeface="Arial"/>
              </a:rPr>
              <a:t> de </a:t>
            </a:r>
            <a:r>
              <a:rPr lang="en-US" sz="1400" dirty="0" err="1">
                <a:latin typeface="Arial"/>
                <a:cs typeface="Arial"/>
              </a:rPr>
              <a:t>kullanılabilir</a:t>
            </a:r>
            <a:r>
              <a:rPr lang="en-US" sz="1400" dirty="0">
                <a:latin typeface="Arial"/>
                <a:cs typeface="Arial"/>
              </a:rPr>
              <a:t>.</a:t>
            </a:r>
          </a:p>
        </p:txBody>
      </p:sp>
      <p:sp>
        <p:nvSpPr>
          <p:cNvPr id="48" name="Metin kutusu 2">
            <a:extLst>
              <a:ext uri="{FF2B5EF4-FFF2-40B4-BE49-F238E27FC236}">
                <a16:creationId xmlns:a16="http://schemas.microsoft.com/office/drawing/2014/main" xmlns="" id="{AEC9B7DD-D75F-4825-A486-0DE6D36F835F}"/>
              </a:ext>
            </a:extLst>
          </p:cNvPr>
          <p:cNvSpPr txBox="1"/>
          <p:nvPr/>
        </p:nvSpPr>
        <p:spPr>
          <a:xfrm>
            <a:off x="4699631" y="566494"/>
            <a:ext cx="2810433" cy="504753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a:buChar char="•"/>
            </a:pPr>
            <a:r>
              <a:rPr lang="tr-TR" sz="1400" dirty="0">
                <a:latin typeface="Arial"/>
                <a:ea typeface="+mn-lt"/>
                <a:cs typeface="+mn-lt"/>
              </a:rPr>
              <a:t>Yeni doğanlarda, prematürelerde, </a:t>
            </a:r>
            <a:r>
              <a:rPr lang="tr-TR" sz="1400" dirty="0" err="1">
                <a:latin typeface="Arial"/>
                <a:ea typeface="+mn-lt"/>
                <a:cs typeface="+mn-lt"/>
              </a:rPr>
              <a:t>laktasyonda</a:t>
            </a:r>
            <a:r>
              <a:rPr lang="tr-TR" sz="1400" dirty="0">
                <a:latin typeface="Arial"/>
                <a:ea typeface="+mn-lt"/>
                <a:cs typeface="+mn-lt"/>
              </a:rPr>
              <a:t>, dar açılı glokomda, prostat </a:t>
            </a:r>
            <a:r>
              <a:rPr lang="tr-TR" sz="1400" dirty="0" err="1">
                <a:latin typeface="Arial"/>
                <a:ea typeface="+mn-lt"/>
                <a:cs typeface="+mn-lt"/>
              </a:rPr>
              <a:t>hipertrofisinde</a:t>
            </a:r>
            <a:r>
              <a:rPr lang="tr-TR" sz="1400" dirty="0">
                <a:latin typeface="Arial"/>
                <a:ea typeface="+mn-lt"/>
                <a:cs typeface="+mn-lt"/>
              </a:rPr>
              <a:t> ve alt solunum yolu hastalıklarında </a:t>
            </a:r>
            <a:r>
              <a:rPr lang="tr-TR" sz="1400" dirty="0" err="1">
                <a:latin typeface="Arial"/>
                <a:ea typeface="+mn-lt"/>
                <a:cs typeface="+mn-lt"/>
              </a:rPr>
              <a:t>kontrendikedir</a:t>
            </a:r>
            <a:r>
              <a:rPr lang="tr-TR" sz="1400" dirty="0">
                <a:latin typeface="Arial"/>
                <a:ea typeface="+mn-lt"/>
                <a:cs typeface="+mn-lt"/>
              </a:rPr>
              <a:t>.</a:t>
            </a:r>
          </a:p>
          <a:p>
            <a:pPr marL="285750" indent="-285750">
              <a:buFont typeface="Arial"/>
              <a:buChar char="•"/>
            </a:pPr>
            <a:r>
              <a:rPr lang="tr-TR" sz="1400" dirty="0">
                <a:latin typeface="Arial"/>
                <a:ea typeface="+mn-lt"/>
                <a:cs typeface="+mn-lt"/>
              </a:rPr>
              <a:t>Kişinin  </a:t>
            </a:r>
            <a:r>
              <a:rPr lang="tr-TR" sz="1400" dirty="0" err="1">
                <a:latin typeface="Arial"/>
                <a:ea typeface="+mn-lt"/>
                <a:cs typeface="+mn-lt"/>
              </a:rPr>
              <a:t>ALLERSET’in</a:t>
            </a:r>
            <a:r>
              <a:rPr lang="tr-TR" sz="1400" dirty="0">
                <a:latin typeface="Arial"/>
                <a:ea typeface="+mn-lt"/>
                <a:cs typeface="+mn-lt"/>
              </a:rPr>
              <a:t> etkin maddesine veya yardımcı maddelerden herhangi birine, </a:t>
            </a:r>
            <a:r>
              <a:rPr lang="tr-TR" sz="1400" dirty="0" err="1">
                <a:latin typeface="Arial"/>
                <a:ea typeface="+mn-lt"/>
                <a:cs typeface="+mn-lt"/>
              </a:rPr>
              <a:t>hidroksizine</a:t>
            </a:r>
            <a:r>
              <a:rPr lang="tr-TR" sz="1400" dirty="0">
                <a:latin typeface="Arial"/>
                <a:ea typeface="+mn-lt"/>
                <a:cs typeface="+mn-lt"/>
              </a:rPr>
              <a:t> veya </a:t>
            </a:r>
            <a:r>
              <a:rPr lang="tr-TR" sz="1400" dirty="0" err="1">
                <a:latin typeface="Arial"/>
                <a:ea typeface="+mn-lt"/>
                <a:cs typeface="+mn-lt"/>
              </a:rPr>
              <a:t>piperazin</a:t>
            </a:r>
            <a:r>
              <a:rPr lang="tr-TR" sz="1400" dirty="0">
                <a:latin typeface="Arial"/>
                <a:ea typeface="+mn-lt"/>
                <a:cs typeface="+mn-lt"/>
              </a:rPr>
              <a:t> türevlerine karşı aşırı duyarlılık öyküsü varsa. </a:t>
            </a:r>
            <a:endParaRPr lang="tr-TR" sz="1400" dirty="0">
              <a:latin typeface="Arial"/>
              <a:cs typeface="Calibri"/>
            </a:endParaRPr>
          </a:p>
          <a:p>
            <a:pPr marL="285750" indent="-285750">
              <a:buFont typeface="Arial"/>
              <a:buChar char="•"/>
            </a:pPr>
            <a:r>
              <a:rPr lang="en-US" sz="1400" dirty="0" err="1">
                <a:latin typeface="Arial"/>
                <a:cs typeface="Arial"/>
              </a:rPr>
              <a:t>Kişinin</a:t>
            </a:r>
            <a:r>
              <a:rPr lang="en-US" sz="1400" dirty="0">
                <a:latin typeface="Arial"/>
                <a:cs typeface="Arial"/>
              </a:rPr>
              <a:t> </a:t>
            </a:r>
            <a:r>
              <a:rPr lang="en-US" sz="1400" dirty="0" err="1">
                <a:latin typeface="Arial"/>
                <a:cs typeface="Arial"/>
              </a:rPr>
              <a:t>ağır</a:t>
            </a:r>
            <a:r>
              <a:rPr lang="en-US" sz="1400" dirty="0">
                <a:latin typeface="Arial"/>
                <a:cs typeface="Arial"/>
              </a:rPr>
              <a:t> </a:t>
            </a:r>
            <a:r>
              <a:rPr lang="en-US" sz="1400" dirty="0" err="1">
                <a:latin typeface="Arial"/>
                <a:cs typeface="Arial"/>
              </a:rPr>
              <a:t>böbrek</a:t>
            </a:r>
            <a:r>
              <a:rPr lang="en-US" sz="1400" dirty="0">
                <a:latin typeface="Arial"/>
                <a:cs typeface="Arial"/>
              </a:rPr>
              <a:t> </a:t>
            </a:r>
            <a:r>
              <a:rPr lang="en-US" sz="1400" dirty="0" err="1">
                <a:latin typeface="Arial"/>
                <a:cs typeface="Arial"/>
              </a:rPr>
              <a:t>yetmezliği</a:t>
            </a:r>
            <a:r>
              <a:rPr lang="en-US" sz="1400" dirty="0">
                <a:latin typeface="Arial"/>
                <a:cs typeface="Arial"/>
              </a:rPr>
              <a:t> (</a:t>
            </a:r>
            <a:r>
              <a:rPr lang="en-US" sz="1400" dirty="0" err="1">
                <a:latin typeface="Arial"/>
                <a:cs typeface="Arial"/>
              </a:rPr>
              <a:t>kreatinin</a:t>
            </a:r>
            <a:r>
              <a:rPr lang="en-US" sz="1400" dirty="0">
                <a:latin typeface="Arial"/>
                <a:cs typeface="Arial"/>
              </a:rPr>
              <a:t> </a:t>
            </a:r>
            <a:r>
              <a:rPr lang="en-US" sz="1400" dirty="0" err="1">
                <a:latin typeface="Arial"/>
                <a:cs typeface="Arial"/>
              </a:rPr>
              <a:t>klerensinizin</a:t>
            </a:r>
            <a:r>
              <a:rPr lang="en-US" sz="1400" dirty="0">
                <a:latin typeface="Arial"/>
                <a:cs typeface="Arial"/>
              </a:rPr>
              <a:t> (</a:t>
            </a:r>
            <a:r>
              <a:rPr lang="en-US" sz="1400" dirty="0" err="1">
                <a:latin typeface="Arial"/>
                <a:cs typeface="Arial"/>
              </a:rPr>
              <a:t>böbrek</a:t>
            </a:r>
            <a:r>
              <a:rPr lang="en-US" sz="1400" dirty="0">
                <a:latin typeface="Arial"/>
                <a:cs typeface="Arial"/>
              </a:rPr>
              <a:t> </a:t>
            </a:r>
            <a:r>
              <a:rPr lang="en-US" sz="1400" dirty="0" err="1">
                <a:latin typeface="Arial"/>
                <a:cs typeface="Arial"/>
              </a:rPr>
              <a:t>fonksiyonlarını</a:t>
            </a:r>
            <a:r>
              <a:rPr lang="en-US" sz="1400" dirty="0">
                <a:latin typeface="Arial"/>
                <a:cs typeface="Arial"/>
              </a:rPr>
              <a:t> </a:t>
            </a:r>
            <a:r>
              <a:rPr lang="en-US" sz="1400" dirty="0" err="1">
                <a:latin typeface="Arial"/>
                <a:cs typeface="Arial"/>
              </a:rPr>
              <a:t>izlemek</a:t>
            </a:r>
            <a:r>
              <a:rPr lang="en-US" sz="1400" dirty="0">
                <a:latin typeface="Arial"/>
                <a:cs typeface="Arial"/>
              </a:rPr>
              <a:t> </a:t>
            </a:r>
            <a:r>
              <a:rPr lang="en-US" sz="1400" dirty="0" err="1">
                <a:latin typeface="Arial"/>
                <a:cs typeface="Arial"/>
              </a:rPr>
              <a:t>için</a:t>
            </a:r>
            <a:r>
              <a:rPr lang="en-US" sz="1400" dirty="0">
                <a:latin typeface="Arial"/>
                <a:cs typeface="Arial"/>
              </a:rPr>
              <a:t> </a:t>
            </a:r>
            <a:r>
              <a:rPr lang="en-US" sz="1400" dirty="0" err="1">
                <a:latin typeface="Arial"/>
                <a:cs typeface="Arial"/>
              </a:rPr>
              <a:t>kullanılan</a:t>
            </a:r>
            <a:r>
              <a:rPr lang="en-US" sz="1400" dirty="0">
                <a:latin typeface="Arial"/>
                <a:cs typeface="Arial"/>
              </a:rPr>
              <a:t> </a:t>
            </a:r>
            <a:r>
              <a:rPr lang="en-US" sz="1400" dirty="0" err="1">
                <a:latin typeface="Arial"/>
                <a:cs typeface="Arial"/>
              </a:rPr>
              <a:t>bir</a:t>
            </a:r>
            <a:r>
              <a:rPr lang="en-US" sz="1400" dirty="0">
                <a:latin typeface="Arial"/>
                <a:cs typeface="Arial"/>
              </a:rPr>
              <a:t> </a:t>
            </a:r>
            <a:r>
              <a:rPr lang="en-US" sz="1400" dirty="0" err="1">
                <a:latin typeface="Arial"/>
                <a:cs typeface="Arial"/>
              </a:rPr>
              <a:t>madde</a:t>
            </a:r>
            <a:r>
              <a:rPr lang="en-US" sz="1400" dirty="0">
                <a:latin typeface="Arial"/>
                <a:cs typeface="Arial"/>
              </a:rPr>
              <a:t> </a:t>
            </a:r>
            <a:r>
              <a:rPr lang="en-US" sz="1400" dirty="0" err="1">
                <a:latin typeface="Arial"/>
                <a:cs typeface="Arial"/>
              </a:rPr>
              <a:t>olan</a:t>
            </a:r>
            <a:r>
              <a:rPr lang="en-US" sz="1400" dirty="0">
                <a:latin typeface="Arial"/>
                <a:cs typeface="Arial"/>
              </a:rPr>
              <a:t> </a:t>
            </a:r>
            <a:r>
              <a:rPr lang="en-US" sz="1400" dirty="0" err="1">
                <a:latin typeface="Arial"/>
                <a:cs typeface="Arial"/>
              </a:rPr>
              <a:t>kreatininin</a:t>
            </a:r>
            <a:r>
              <a:rPr lang="en-US" sz="1400" dirty="0">
                <a:latin typeface="Arial"/>
                <a:cs typeface="Arial"/>
              </a:rPr>
              <a:t> </a:t>
            </a:r>
            <a:r>
              <a:rPr lang="en-US" sz="1400" dirty="0" err="1">
                <a:latin typeface="Arial"/>
                <a:cs typeface="Arial"/>
              </a:rPr>
              <a:t>böbrekler</a:t>
            </a:r>
            <a:r>
              <a:rPr lang="en-US" sz="1400" dirty="0">
                <a:latin typeface="Arial"/>
                <a:cs typeface="Arial"/>
              </a:rPr>
              <a:t> </a:t>
            </a:r>
            <a:r>
              <a:rPr lang="en-US" sz="1400" dirty="0" err="1">
                <a:latin typeface="Arial"/>
                <a:cs typeface="Arial"/>
              </a:rPr>
              <a:t>aracılığıyla</a:t>
            </a:r>
            <a:r>
              <a:rPr lang="en-US" sz="1400" dirty="0">
                <a:latin typeface="Arial"/>
                <a:cs typeface="Arial"/>
              </a:rPr>
              <a:t> </a:t>
            </a:r>
            <a:r>
              <a:rPr lang="en-US" sz="1400" dirty="0" err="1">
                <a:latin typeface="Arial"/>
                <a:cs typeface="Arial"/>
              </a:rPr>
              <a:t>kandan</a:t>
            </a:r>
            <a:r>
              <a:rPr lang="en-US" sz="1400" dirty="0">
                <a:latin typeface="Arial"/>
                <a:cs typeface="Arial"/>
              </a:rPr>
              <a:t> </a:t>
            </a:r>
            <a:r>
              <a:rPr lang="en-US" sz="1400" dirty="0" err="1">
                <a:latin typeface="Arial"/>
                <a:cs typeface="Arial"/>
              </a:rPr>
              <a:t>temizlenmesi</a:t>
            </a:r>
            <a:r>
              <a:rPr lang="en-US" sz="1400" dirty="0">
                <a:latin typeface="Arial"/>
                <a:cs typeface="Arial"/>
              </a:rPr>
              <a:t>) 10 ml/</a:t>
            </a:r>
            <a:r>
              <a:rPr lang="en-US" sz="1400" dirty="0" err="1">
                <a:latin typeface="Arial"/>
                <a:cs typeface="Arial"/>
              </a:rPr>
              <a:t>dk’nın</a:t>
            </a:r>
            <a:r>
              <a:rPr lang="en-US" sz="1400" dirty="0">
                <a:latin typeface="Arial"/>
                <a:cs typeface="Arial"/>
              </a:rPr>
              <a:t> </a:t>
            </a:r>
            <a:r>
              <a:rPr lang="en-US" sz="1400" dirty="0" err="1">
                <a:latin typeface="Arial"/>
                <a:cs typeface="Arial"/>
              </a:rPr>
              <a:t>altında</a:t>
            </a:r>
            <a:r>
              <a:rPr lang="en-US" sz="1400" dirty="0">
                <a:latin typeface="Arial"/>
                <a:cs typeface="Arial"/>
              </a:rPr>
              <a:t> </a:t>
            </a:r>
            <a:r>
              <a:rPr lang="en-US" sz="1400" dirty="0" err="1">
                <a:latin typeface="Arial"/>
                <a:cs typeface="Arial"/>
              </a:rPr>
              <a:t>olduğu</a:t>
            </a:r>
            <a:r>
              <a:rPr lang="en-US" sz="1400" dirty="0">
                <a:latin typeface="Arial"/>
                <a:cs typeface="Arial"/>
              </a:rPr>
              <a:t> </a:t>
            </a:r>
            <a:r>
              <a:rPr lang="en-US" sz="1400" dirty="0" err="1">
                <a:latin typeface="Arial"/>
                <a:cs typeface="Arial"/>
              </a:rPr>
              <a:t>böbrek</a:t>
            </a:r>
            <a:r>
              <a:rPr lang="en-US" sz="1400" dirty="0">
                <a:latin typeface="Arial"/>
                <a:cs typeface="Arial"/>
              </a:rPr>
              <a:t> </a:t>
            </a:r>
            <a:r>
              <a:rPr lang="en-US" sz="1400" dirty="0" err="1">
                <a:latin typeface="Arial"/>
                <a:cs typeface="Arial"/>
              </a:rPr>
              <a:t>yetmezliği</a:t>
            </a:r>
            <a:r>
              <a:rPr lang="en-US" sz="1400" dirty="0">
                <a:latin typeface="Arial"/>
                <a:cs typeface="Arial"/>
              </a:rPr>
              <a:t>) </a:t>
            </a:r>
            <a:r>
              <a:rPr lang="en-US" sz="1400" dirty="0" err="1">
                <a:latin typeface="Arial"/>
                <a:cs typeface="Arial"/>
              </a:rPr>
              <a:t>var</a:t>
            </a:r>
            <a:r>
              <a:rPr lang="en-US" sz="1400" dirty="0">
                <a:latin typeface="Arial"/>
                <a:cs typeface="Arial"/>
              </a:rPr>
              <a:t> </a:t>
            </a:r>
            <a:r>
              <a:rPr lang="en-US" sz="1400" dirty="0" err="1">
                <a:latin typeface="Arial"/>
                <a:cs typeface="Arial"/>
              </a:rPr>
              <a:t>ise</a:t>
            </a:r>
            <a:r>
              <a:rPr lang="en-US" sz="1400" dirty="0">
                <a:latin typeface="Arial"/>
                <a:cs typeface="Arial"/>
              </a:rPr>
              <a:t> </a:t>
            </a:r>
            <a:r>
              <a:rPr lang="en-US" sz="1400" dirty="0" err="1">
                <a:latin typeface="Arial"/>
                <a:cs typeface="Arial"/>
              </a:rPr>
              <a:t>bu</a:t>
            </a:r>
            <a:r>
              <a:rPr lang="en-US" sz="1400" dirty="0">
                <a:latin typeface="Arial"/>
                <a:cs typeface="Arial"/>
              </a:rPr>
              <a:t> </a:t>
            </a:r>
            <a:r>
              <a:rPr lang="en-US" sz="1400" dirty="0" err="1">
                <a:latin typeface="Arial"/>
                <a:cs typeface="Arial"/>
              </a:rPr>
              <a:t>ilaç</a:t>
            </a:r>
            <a:r>
              <a:rPr lang="en-US" sz="1400" dirty="0">
                <a:latin typeface="Arial"/>
                <a:cs typeface="Arial"/>
              </a:rPr>
              <a:t> </a:t>
            </a:r>
            <a:r>
              <a:rPr lang="en-US" sz="1400" dirty="0" err="1">
                <a:latin typeface="Arial"/>
                <a:cs typeface="Arial"/>
              </a:rPr>
              <a:t>kullanılmaz</a:t>
            </a:r>
            <a:r>
              <a:rPr lang="en-US" sz="1400" dirty="0">
                <a:latin typeface="Arial"/>
                <a:cs typeface="Arial"/>
              </a:rPr>
              <a:t>.</a:t>
            </a:r>
          </a:p>
          <a:p>
            <a:pPr marL="285750" indent="-285750">
              <a:buFont typeface="Arial"/>
              <a:buChar char="•"/>
            </a:pPr>
            <a:endParaRPr lang="tr-TR" sz="1400" dirty="0">
              <a:latin typeface="Arial"/>
              <a:cs typeface="Arial"/>
            </a:endParaRPr>
          </a:p>
        </p:txBody>
      </p:sp>
      <p:sp>
        <p:nvSpPr>
          <p:cNvPr id="49" name="Metin kutusu 7">
            <a:extLst>
              <a:ext uri="{FF2B5EF4-FFF2-40B4-BE49-F238E27FC236}">
                <a16:creationId xmlns:a16="http://schemas.microsoft.com/office/drawing/2014/main" xmlns="" id="{D8DEA867-09DA-40D8-93A8-15D3789D0187}"/>
              </a:ext>
            </a:extLst>
          </p:cNvPr>
          <p:cNvSpPr txBox="1"/>
          <p:nvPr/>
        </p:nvSpPr>
        <p:spPr>
          <a:xfrm>
            <a:off x="7728925" y="566494"/>
            <a:ext cx="2191529" cy="504753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itchFamily="34" charset="0"/>
              <a:buChar char="•"/>
            </a:pPr>
            <a:r>
              <a:rPr lang="en-US" sz="1400" dirty="0">
                <a:latin typeface="Arial"/>
                <a:ea typeface="+mn-lt"/>
                <a:cs typeface="+mn-lt"/>
              </a:rPr>
              <a:t>5mg/kg/</a:t>
            </a:r>
            <a:r>
              <a:rPr lang="en-US" sz="1400" dirty="0" err="1">
                <a:latin typeface="Arial"/>
                <a:ea typeface="+mn-lt"/>
                <a:cs typeface="+mn-lt"/>
              </a:rPr>
              <a:t>gün</a:t>
            </a:r>
            <a:r>
              <a:rPr lang="en-US" sz="1400" dirty="0">
                <a:latin typeface="Arial"/>
                <a:ea typeface="+mn-lt"/>
                <a:cs typeface="+mn-lt"/>
              </a:rPr>
              <a:t>. </a:t>
            </a:r>
            <a:r>
              <a:rPr lang="en-US" sz="1400" dirty="0" err="1">
                <a:latin typeface="Arial"/>
                <a:ea typeface="+mn-lt"/>
                <a:cs typeface="+mn-lt"/>
              </a:rPr>
              <a:t>Yetişkinde</a:t>
            </a:r>
            <a:r>
              <a:rPr lang="en-US" sz="1400" dirty="0">
                <a:latin typeface="Arial"/>
                <a:ea typeface="+mn-lt"/>
                <a:cs typeface="+mn-lt"/>
              </a:rPr>
              <a:t> max 400mg/</a:t>
            </a:r>
            <a:r>
              <a:rPr lang="en-US" sz="1400" dirty="0" err="1">
                <a:latin typeface="Arial"/>
                <a:ea typeface="+mn-lt"/>
                <a:cs typeface="+mn-lt"/>
              </a:rPr>
              <a:t>gün</a:t>
            </a:r>
            <a:r>
              <a:rPr lang="en-US" sz="1400" dirty="0">
                <a:latin typeface="Arial"/>
                <a:ea typeface="+mn-lt"/>
                <a:cs typeface="+mn-lt"/>
              </a:rPr>
              <a:t>. </a:t>
            </a:r>
            <a:r>
              <a:rPr lang="en-US" sz="1400" dirty="0" err="1">
                <a:latin typeface="Arial"/>
                <a:ea typeface="+mn-lt"/>
                <a:cs typeface="+mn-lt"/>
              </a:rPr>
              <a:t>Bir</a:t>
            </a:r>
            <a:r>
              <a:rPr lang="en-US" sz="1400" dirty="0">
                <a:latin typeface="Arial"/>
                <a:ea typeface="+mn-lt"/>
                <a:cs typeface="+mn-lt"/>
              </a:rPr>
              <a:t> </a:t>
            </a:r>
            <a:r>
              <a:rPr lang="en-US" sz="1400" dirty="0" err="1">
                <a:latin typeface="Arial"/>
                <a:ea typeface="+mn-lt"/>
                <a:cs typeface="+mn-lt"/>
              </a:rPr>
              <a:t>kaç</a:t>
            </a:r>
            <a:r>
              <a:rPr lang="en-US" sz="1400" dirty="0">
                <a:latin typeface="Arial"/>
                <a:ea typeface="+mn-lt"/>
                <a:cs typeface="+mn-lt"/>
              </a:rPr>
              <a:t> </a:t>
            </a:r>
            <a:r>
              <a:rPr lang="en-US" sz="1400" dirty="0" err="1">
                <a:latin typeface="Arial"/>
                <a:ea typeface="+mn-lt"/>
                <a:cs typeface="+mn-lt"/>
              </a:rPr>
              <a:t>doza</a:t>
            </a:r>
            <a:r>
              <a:rPr lang="en-US" sz="1400" dirty="0">
                <a:latin typeface="Arial"/>
                <a:ea typeface="+mn-lt"/>
                <a:cs typeface="+mn-lt"/>
              </a:rPr>
              <a:t> </a:t>
            </a:r>
            <a:r>
              <a:rPr lang="en-US" sz="1400" dirty="0" err="1">
                <a:latin typeface="Arial"/>
                <a:ea typeface="+mn-lt"/>
                <a:cs typeface="+mn-lt"/>
              </a:rPr>
              <a:t>bölerek</a:t>
            </a:r>
            <a:r>
              <a:rPr lang="en-US" sz="1400" dirty="0">
                <a:latin typeface="Arial"/>
                <a:ea typeface="+mn-lt"/>
                <a:cs typeface="+mn-lt"/>
              </a:rPr>
              <a:t>.</a:t>
            </a:r>
            <a:endParaRPr lang="tr-TR" sz="1400" dirty="0">
              <a:latin typeface="Arial"/>
              <a:ea typeface="+mn-lt"/>
              <a:cs typeface="+mn-lt"/>
            </a:endParaRPr>
          </a:p>
          <a:p>
            <a:pPr marL="285750" indent="-285750">
              <a:buFont typeface="Arial" pitchFamily="34" charset="0"/>
              <a:buChar char="•"/>
            </a:pPr>
            <a:r>
              <a:rPr lang="en-US" sz="1400" dirty="0" err="1">
                <a:latin typeface="Arial"/>
                <a:ea typeface="+mn-lt"/>
                <a:cs typeface="+mn-lt"/>
              </a:rPr>
              <a:t>İlaç</a:t>
            </a:r>
            <a:r>
              <a:rPr lang="en-US" sz="1400" dirty="0">
                <a:latin typeface="Arial"/>
                <a:ea typeface="+mn-lt"/>
                <a:cs typeface="+mn-lt"/>
              </a:rPr>
              <a:t> </a:t>
            </a:r>
            <a:r>
              <a:rPr lang="en-US" sz="1400" dirty="0" err="1">
                <a:latin typeface="Arial"/>
                <a:ea typeface="+mn-lt"/>
                <a:cs typeface="+mn-lt"/>
              </a:rPr>
              <a:t>taşıt</a:t>
            </a:r>
            <a:r>
              <a:rPr lang="en-US" sz="1400" dirty="0">
                <a:latin typeface="Arial"/>
                <a:ea typeface="+mn-lt"/>
                <a:cs typeface="+mn-lt"/>
              </a:rPr>
              <a:t> </a:t>
            </a:r>
            <a:r>
              <a:rPr lang="en-US" sz="1400" dirty="0" err="1">
                <a:latin typeface="Arial"/>
                <a:ea typeface="+mn-lt"/>
                <a:cs typeface="+mn-lt"/>
              </a:rPr>
              <a:t>tutması</a:t>
            </a:r>
            <a:r>
              <a:rPr lang="en-US" sz="1400" dirty="0">
                <a:latin typeface="Arial"/>
                <a:ea typeface="+mn-lt"/>
                <a:cs typeface="+mn-lt"/>
              </a:rPr>
              <a:t> </a:t>
            </a:r>
            <a:r>
              <a:rPr lang="en-US" sz="1400" dirty="0" err="1">
                <a:latin typeface="Arial"/>
                <a:ea typeface="+mn-lt"/>
                <a:cs typeface="+mn-lt"/>
              </a:rPr>
              <a:t>için</a:t>
            </a:r>
            <a:r>
              <a:rPr lang="en-US" sz="1400" dirty="0">
                <a:latin typeface="Arial"/>
                <a:ea typeface="+mn-lt"/>
                <a:cs typeface="+mn-lt"/>
              </a:rPr>
              <a:t>  </a:t>
            </a:r>
            <a:r>
              <a:rPr lang="en-US" sz="1400" dirty="0" err="1">
                <a:latin typeface="Arial"/>
                <a:ea typeface="+mn-lt"/>
                <a:cs typeface="+mn-lt"/>
              </a:rPr>
              <a:t>kullanılıyorsa</a:t>
            </a:r>
            <a:r>
              <a:rPr lang="en-US" sz="1400" dirty="0">
                <a:latin typeface="Arial"/>
                <a:ea typeface="+mn-lt"/>
                <a:cs typeface="+mn-lt"/>
              </a:rPr>
              <a:t> </a:t>
            </a:r>
            <a:r>
              <a:rPr lang="en-US" sz="1400" dirty="0" err="1">
                <a:latin typeface="Arial"/>
                <a:ea typeface="+mn-lt"/>
                <a:cs typeface="+mn-lt"/>
              </a:rPr>
              <a:t>hareketten</a:t>
            </a:r>
            <a:r>
              <a:rPr lang="en-US" sz="1400" dirty="0">
                <a:latin typeface="Arial"/>
                <a:ea typeface="+mn-lt"/>
                <a:cs typeface="+mn-lt"/>
              </a:rPr>
              <a:t> 30 </a:t>
            </a:r>
            <a:r>
              <a:rPr lang="en-US" sz="1400" dirty="0" err="1">
                <a:latin typeface="Arial"/>
                <a:ea typeface="+mn-lt"/>
                <a:cs typeface="+mn-lt"/>
              </a:rPr>
              <a:t>dakika</a:t>
            </a:r>
            <a:r>
              <a:rPr lang="en-US" sz="1400" dirty="0">
                <a:latin typeface="Arial"/>
                <a:ea typeface="+mn-lt"/>
                <a:cs typeface="+mn-lt"/>
              </a:rPr>
              <a:t> </a:t>
            </a:r>
            <a:r>
              <a:rPr lang="en-US" sz="1400" dirty="0" err="1">
                <a:latin typeface="Arial"/>
                <a:ea typeface="+mn-lt"/>
                <a:cs typeface="+mn-lt"/>
              </a:rPr>
              <a:t>önce</a:t>
            </a:r>
            <a:r>
              <a:rPr lang="en-US" sz="1400" dirty="0">
                <a:latin typeface="Arial"/>
                <a:ea typeface="+mn-lt"/>
                <a:cs typeface="+mn-lt"/>
              </a:rPr>
              <a:t>, </a:t>
            </a:r>
            <a:r>
              <a:rPr lang="en-US" sz="1400" dirty="0" err="1">
                <a:latin typeface="Arial"/>
                <a:ea typeface="+mn-lt"/>
                <a:cs typeface="+mn-lt"/>
              </a:rPr>
              <a:t>uyku</a:t>
            </a:r>
            <a:r>
              <a:rPr lang="en-US" sz="1400" dirty="0">
                <a:latin typeface="Arial"/>
                <a:ea typeface="+mn-lt"/>
                <a:cs typeface="+mn-lt"/>
              </a:rPr>
              <a:t> </a:t>
            </a:r>
            <a:r>
              <a:rPr lang="en-US" sz="1400" dirty="0" err="1">
                <a:latin typeface="Arial"/>
                <a:ea typeface="+mn-lt"/>
                <a:cs typeface="+mn-lt"/>
              </a:rPr>
              <a:t>için</a:t>
            </a:r>
            <a:r>
              <a:rPr lang="en-US" sz="1400" dirty="0">
                <a:latin typeface="Arial"/>
                <a:ea typeface="+mn-lt"/>
                <a:cs typeface="+mn-lt"/>
              </a:rPr>
              <a:t> </a:t>
            </a:r>
            <a:r>
              <a:rPr lang="en-US" sz="1400" dirty="0" err="1">
                <a:latin typeface="Arial"/>
                <a:ea typeface="+mn-lt"/>
                <a:cs typeface="+mn-lt"/>
              </a:rPr>
              <a:t>kullanılıyorsa</a:t>
            </a:r>
            <a:r>
              <a:rPr lang="en-US" sz="1400" dirty="0">
                <a:latin typeface="Arial"/>
                <a:ea typeface="+mn-lt"/>
                <a:cs typeface="+mn-lt"/>
              </a:rPr>
              <a:t> </a:t>
            </a:r>
            <a:r>
              <a:rPr lang="en-US" sz="1400" dirty="0" err="1">
                <a:latin typeface="Arial"/>
                <a:ea typeface="+mn-lt"/>
                <a:cs typeface="+mn-lt"/>
              </a:rPr>
              <a:t>yatmadan</a:t>
            </a:r>
            <a:r>
              <a:rPr lang="en-US" sz="1400" dirty="0">
                <a:latin typeface="Arial"/>
                <a:ea typeface="+mn-lt"/>
                <a:cs typeface="+mn-lt"/>
              </a:rPr>
              <a:t> 30 </a:t>
            </a:r>
            <a:r>
              <a:rPr lang="en-US" sz="1400" dirty="0" err="1">
                <a:latin typeface="Arial"/>
                <a:ea typeface="+mn-lt"/>
                <a:cs typeface="+mn-lt"/>
              </a:rPr>
              <a:t>dakika</a:t>
            </a:r>
            <a:r>
              <a:rPr lang="en-US" sz="1400" dirty="0">
                <a:latin typeface="Arial"/>
                <a:ea typeface="+mn-lt"/>
                <a:cs typeface="+mn-lt"/>
              </a:rPr>
              <a:t> </a:t>
            </a:r>
            <a:r>
              <a:rPr lang="en-US" sz="1400" dirty="0" err="1">
                <a:latin typeface="Arial"/>
                <a:ea typeface="+mn-lt"/>
                <a:cs typeface="+mn-lt"/>
              </a:rPr>
              <a:t>önce</a:t>
            </a:r>
            <a:r>
              <a:rPr lang="en-US" sz="1400" dirty="0">
                <a:latin typeface="Arial"/>
                <a:ea typeface="+mn-lt"/>
                <a:cs typeface="+mn-lt"/>
              </a:rPr>
              <a:t> </a:t>
            </a:r>
            <a:r>
              <a:rPr lang="en-US" sz="1400" dirty="0" err="1">
                <a:latin typeface="Arial"/>
                <a:ea typeface="+mn-lt"/>
                <a:cs typeface="+mn-lt"/>
              </a:rPr>
              <a:t>alınmalıdır</a:t>
            </a:r>
            <a:r>
              <a:rPr lang="en-US" sz="1400" dirty="0">
                <a:latin typeface="Arial"/>
                <a:ea typeface="+mn-lt"/>
                <a:cs typeface="+mn-lt"/>
              </a:rPr>
              <a:t>.</a:t>
            </a:r>
            <a:endParaRPr lang="tr-TR" sz="1400" dirty="0">
              <a:latin typeface="Arial"/>
              <a:cs typeface="+mn-lt"/>
            </a:endParaRPr>
          </a:p>
          <a:p>
            <a:pPr marL="285750" indent="-285750">
              <a:buFont typeface="Arial" pitchFamily="34" charset="0"/>
              <a:buChar char="•"/>
            </a:pPr>
            <a:r>
              <a:rPr lang="en-US" sz="1400" dirty="0" err="1">
                <a:latin typeface="Arial"/>
                <a:ea typeface="+mn-lt"/>
                <a:cs typeface="+mn-lt"/>
              </a:rPr>
              <a:t>İlacın</a:t>
            </a:r>
            <a:r>
              <a:rPr lang="en-US" sz="1400" dirty="0">
                <a:latin typeface="Arial"/>
                <a:ea typeface="+mn-lt"/>
                <a:cs typeface="+mn-lt"/>
              </a:rPr>
              <a:t> </a:t>
            </a:r>
            <a:r>
              <a:rPr lang="en-US" sz="1400" dirty="0" err="1">
                <a:latin typeface="Arial"/>
                <a:ea typeface="+mn-lt"/>
                <a:cs typeface="+mn-lt"/>
              </a:rPr>
              <a:t>doğru</a:t>
            </a:r>
            <a:r>
              <a:rPr lang="en-US" sz="1400" dirty="0">
                <a:latin typeface="Arial"/>
                <a:ea typeface="+mn-lt"/>
                <a:cs typeface="+mn-lt"/>
              </a:rPr>
              <a:t> </a:t>
            </a:r>
            <a:r>
              <a:rPr lang="en-US" sz="1400" dirty="0" err="1">
                <a:latin typeface="Arial"/>
                <a:ea typeface="+mn-lt"/>
                <a:cs typeface="+mn-lt"/>
              </a:rPr>
              <a:t>dozda</a:t>
            </a:r>
            <a:r>
              <a:rPr lang="en-US" sz="1400" dirty="0">
                <a:latin typeface="Arial"/>
                <a:ea typeface="+mn-lt"/>
                <a:cs typeface="+mn-lt"/>
              </a:rPr>
              <a:t> </a:t>
            </a:r>
            <a:r>
              <a:rPr lang="en-US" sz="1400" dirty="0" err="1">
                <a:latin typeface="Arial"/>
                <a:ea typeface="+mn-lt"/>
                <a:cs typeface="+mn-lt"/>
              </a:rPr>
              <a:t>alındığından</a:t>
            </a:r>
            <a:r>
              <a:rPr lang="en-US" sz="1400" dirty="0">
                <a:latin typeface="Arial"/>
                <a:ea typeface="+mn-lt"/>
                <a:cs typeface="+mn-lt"/>
              </a:rPr>
              <a:t> </a:t>
            </a:r>
            <a:r>
              <a:rPr lang="en-US" sz="1400" dirty="0" err="1">
                <a:latin typeface="Arial"/>
                <a:ea typeface="+mn-lt"/>
                <a:cs typeface="+mn-lt"/>
              </a:rPr>
              <a:t>emin</a:t>
            </a:r>
            <a:r>
              <a:rPr lang="en-US" sz="1400" dirty="0">
                <a:latin typeface="Arial"/>
                <a:ea typeface="+mn-lt"/>
                <a:cs typeface="+mn-lt"/>
              </a:rPr>
              <a:t> </a:t>
            </a:r>
            <a:r>
              <a:rPr lang="en-US" sz="1400" dirty="0" err="1">
                <a:latin typeface="Arial"/>
                <a:ea typeface="+mn-lt"/>
                <a:cs typeface="+mn-lt"/>
              </a:rPr>
              <a:t>olmak</a:t>
            </a:r>
            <a:r>
              <a:rPr lang="en-US" sz="1400" dirty="0">
                <a:latin typeface="Arial"/>
                <a:ea typeface="+mn-lt"/>
                <a:cs typeface="+mn-lt"/>
              </a:rPr>
              <a:t> </a:t>
            </a:r>
            <a:r>
              <a:rPr lang="en-US" sz="1400" dirty="0" err="1">
                <a:latin typeface="Arial"/>
                <a:ea typeface="+mn-lt"/>
                <a:cs typeface="+mn-lt"/>
              </a:rPr>
              <a:t>için</a:t>
            </a:r>
            <a:r>
              <a:rPr lang="en-US" sz="1400" dirty="0">
                <a:latin typeface="Arial"/>
                <a:ea typeface="+mn-lt"/>
                <a:cs typeface="+mn-lt"/>
              </a:rPr>
              <a:t> </a:t>
            </a:r>
            <a:r>
              <a:rPr lang="en-US" sz="1400" dirty="0" err="1">
                <a:latin typeface="Arial"/>
                <a:ea typeface="+mn-lt"/>
                <a:cs typeface="+mn-lt"/>
              </a:rPr>
              <a:t>bir</a:t>
            </a:r>
            <a:r>
              <a:rPr lang="en-US" sz="1400" dirty="0">
                <a:latin typeface="Arial"/>
                <a:ea typeface="+mn-lt"/>
                <a:cs typeface="+mn-lt"/>
              </a:rPr>
              <a:t> </a:t>
            </a:r>
            <a:r>
              <a:rPr lang="en-US" sz="1400" dirty="0" err="1">
                <a:latin typeface="Arial"/>
                <a:ea typeface="+mn-lt"/>
                <a:cs typeface="+mn-lt"/>
              </a:rPr>
              <a:t>ölçüm</a:t>
            </a:r>
            <a:r>
              <a:rPr lang="en-US" sz="1400" dirty="0">
                <a:latin typeface="Arial"/>
                <a:ea typeface="+mn-lt"/>
                <a:cs typeface="+mn-lt"/>
              </a:rPr>
              <a:t> </a:t>
            </a:r>
            <a:r>
              <a:rPr lang="en-US" sz="1400" dirty="0" err="1">
                <a:latin typeface="Arial"/>
                <a:ea typeface="+mn-lt"/>
                <a:cs typeface="+mn-lt"/>
              </a:rPr>
              <a:t>kabıyla</a:t>
            </a:r>
            <a:r>
              <a:rPr lang="en-US" sz="1400" dirty="0">
                <a:latin typeface="Arial"/>
                <a:ea typeface="+mn-lt"/>
                <a:cs typeface="+mn-lt"/>
              </a:rPr>
              <a:t> </a:t>
            </a:r>
            <a:r>
              <a:rPr lang="en-US" sz="1400" dirty="0" err="1">
                <a:latin typeface="Arial"/>
                <a:ea typeface="+mn-lt"/>
                <a:cs typeface="+mn-lt"/>
              </a:rPr>
              <a:t>veya</a:t>
            </a:r>
            <a:r>
              <a:rPr lang="en-US" sz="1400" dirty="0">
                <a:latin typeface="Arial"/>
                <a:ea typeface="+mn-lt"/>
                <a:cs typeface="+mn-lt"/>
              </a:rPr>
              <a:t> </a:t>
            </a:r>
            <a:r>
              <a:rPr lang="en-US" sz="1400" dirty="0" err="1">
                <a:latin typeface="Arial"/>
                <a:ea typeface="+mn-lt"/>
                <a:cs typeface="+mn-lt"/>
              </a:rPr>
              <a:t>bir</a:t>
            </a:r>
            <a:r>
              <a:rPr lang="en-US" sz="1400" dirty="0">
                <a:latin typeface="Arial"/>
                <a:ea typeface="+mn-lt"/>
                <a:cs typeface="+mn-lt"/>
              </a:rPr>
              <a:t> </a:t>
            </a:r>
            <a:r>
              <a:rPr lang="en-US" sz="1400" dirty="0" err="1">
                <a:latin typeface="Arial"/>
                <a:ea typeface="+mn-lt"/>
                <a:cs typeface="+mn-lt"/>
              </a:rPr>
              <a:t>ölçüm</a:t>
            </a:r>
            <a:r>
              <a:rPr lang="en-US" sz="1400" dirty="0">
                <a:latin typeface="Arial"/>
                <a:ea typeface="+mn-lt"/>
                <a:cs typeface="+mn-lt"/>
              </a:rPr>
              <a:t> </a:t>
            </a:r>
            <a:r>
              <a:rPr lang="en-US" sz="1400" dirty="0" err="1">
                <a:latin typeface="Arial"/>
                <a:ea typeface="+mn-lt"/>
                <a:cs typeface="+mn-lt"/>
              </a:rPr>
              <a:t>kaşığı</a:t>
            </a:r>
            <a:r>
              <a:rPr lang="en-US" sz="1400" dirty="0">
                <a:latin typeface="Arial"/>
                <a:ea typeface="+mn-lt"/>
                <a:cs typeface="+mn-lt"/>
              </a:rPr>
              <a:t> </a:t>
            </a:r>
            <a:r>
              <a:rPr lang="en-US" sz="1400" dirty="0" err="1">
                <a:latin typeface="Arial"/>
                <a:ea typeface="+mn-lt"/>
                <a:cs typeface="+mn-lt"/>
              </a:rPr>
              <a:t>ile</a:t>
            </a:r>
            <a:r>
              <a:rPr lang="en-US" sz="1400" dirty="0">
                <a:latin typeface="Arial"/>
                <a:ea typeface="+mn-lt"/>
                <a:cs typeface="+mn-lt"/>
              </a:rPr>
              <a:t> </a:t>
            </a:r>
            <a:r>
              <a:rPr lang="en-US" sz="1400" dirty="0" err="1">
                <a:latin typeface="Arial"/>
                <a:ea typeface="+mn-lt"/>
                <a:cs typeface="+mn-lt"/>
              </a:rPr>
              <a:t>alınır</a:t>
            </a:r>
            <a:r>
              <a:rPr lang="en-US" sz="1400" dirty="0">
                <a:latin typeface="Arial"/>
                <a:ea typeface="+mn-lt"/>
                <a:cs typeface="+mn-lt"/>
              </a:rPr>
              <a:t>. </a:t>
            </a:r>
            <a:r>
              <a:rPr lang="en-US" sz="1400" dirty="0" err="1">
                <a:latin typeface="Arial"/>
                <a:ea typeface="+mn-lt"/>
                <a:cs typeface="+mn-lt"/>
              </a:rPr>
              <a:t>Yemek</a:t>
            </a:r>
            <a:r>
              <a:rPr lang="en-US" sz="1400" dirty="0">
                <a:latin typeface="Arial"/>
                <a:ea typeface="+mn-lt"/>
                <a:cs typeface="+mn-lt"/>
              </a:rPr>
              <a:t> </a:t>
            </a:r>
            <a:r>
              <a:rPr lang="en-US" sz="1400" dirty="0" err="1">
                <a:latin typeface="Arial"/>
                <a:ea typeface="+mn-lt"/>
                <a:cs typeface="+mn-lt"/>
              </a:rPr>
              <a:t>kaşığı</a:t>
            </a:r>
            <a:r>
              <a:rPr lang="en-US" sz="1400" dirty="0">
                <a:latin typeface="Arial"/>
                <a:ea typeface="+mn-lt"/>
                <a:cs typeface="+mn-lt"/>
              </a:rPr>
              <a:t> </a:t>
            </a:r>
            <a:r>
              <a:rPr lang="en-US" sz="1400" dirty="0" err="1">
                <a:latin typeface="Arial"/>
                <a:ea typeface="+mn-lt"/>
                <a:cs typeface="+mn-lt"/>
              </a:rPr>
              <a:t>kullanılmaz</a:t>
            </a:r>
            <a:r>
              <a:rPr lang="en-US" sz="1400" dirty="0">
                <a:latin typeface="Arial"/>
                <a:ea typeface="+mn-lt"/>
                <a:cs typeface="+mn-lt"/>
              </a:rPr>
              <a:t>. Her </a:t>
            </a:r>
            <a:r>
              <a:rPr lang="en-US" sz="1400" dirty="0" err="1">
                <a:latin typeface="Arial"/>
                <a:ea typeface="+mn-lt"/>
                <a:cs typeface="+mn-lt"/>
              </a:rPr>
              <a:t>kullanımdan</a:t>
            </a:r>
            <a:r>
              <a:rPr lang="en-US" sz="1400" dirty="0">
                <a:latin typeface="Arial"/>
                <a:ea typeface="+mn-lt"/>
                <a:cs typeface="+mn-lt"/>
              </a:rPr>
              <a:t> </a:t>
            </a:r>
            <a:r>
              <a:rPr lang="en-US" sz="1400" dirty="0" err="1">
                <a:latin typeface="Arial"/>
                <a:ea typeface="+mn-lt"/>
                <a:cs typeface="+mn-lt"/>
              </a:rPr>
              <a:t>önce</a:t>
            </a:r>
            <a:r>
              <a:rPr lang="en-US" sz="1400" dirty="0">
                <a:latin typeface="Arial"/>
                <a:ea typeface="+mn-lt"/>
                <a:cs typeface="+mn-lt"/>
              </a:rPr>
              <a:t> </a:t>
            </a:r>
            <a:r>
              <a:rPr lang="en-US" sz="1400" dirty="0" err="1">
                <a:latin typeface="Arial"/>
                <a:ea typeface="+mn-lt"/>
                <a:cs typeface="+mn-lt"/>
              </a:rPr>
              <a:t>hafifçe</a:t>
            </a:r>
            <a:r>
              <a:rPr lang="en-US" sz="1400" dirty="0">
                <a:latin typeface="Arial"/>
                <a:ea typeface="+mn-lt"/>
                <a:cs typeface="+mn-lt"/>
              </a:rPr>
              <a:t> </a:t>
            </a:r>
            <a:r>
              <a:rPr lang="en-US" sz="1400" dirty="0" err="1">
                <a:latin typeface="Arial"/>
                <a:ea typeface="+mn-lt"/>
                <a:cs typeface="+mn-lt"/>
              </a:rPr>
              <a:t>çalkalanır</a:t>
            </a:r>
            <a:r>
              <a:rPr lang="en-US" sz="1400" dirty="0">
                <a:latin typeface="Arial"/>
                <a:ea typeface="+mn-lt"/>
                <a:cs typeface="+mn-lt"/>
              </a:rPr>
              <a:t>.</a:t>
            </a:r>
            <a:endParaRPr lang="en-US" sz="1400" dirty="0">
              <a:latin typeface="Arial"/>
              <a:cs typeface="Calibri"/>
            </a:endParaRPr>
          </a:p>
          <a:p>
            <a:endParaRPr lang="en-US" sz="1400" dirty="0">
              <a:latin typeface="Arial"/>
              <a:cs typeface="Calibri"/>
            </a:endParaRPr>
          </a:p>
          <a:p>
            <a:endParaRPr lang="en-US" sz="1400" dirty="0">
              <a:latin typeface="Arial"/>
              <a:cs typeface="Calibri"/>
            </a:endParaRPr>
          </a:p>
          <a:p>
            <a:endParaRPr lang="tr-TR" sz="1400" dirty="0">
              <a:latin typeface="Arial"/>
              <a:cs typeface="Calibri"/>
            </a:endParaRPr>
          </a:p>
        </p:txBody>
      </p:sp>
      <p:sp>
        <p:nvSpPr>
          <p:cNvPr id="50" name="Metin kutusu 11">
            <a:extLst>
              <a:ext uri="{FF2B5EF4-FFF2-40B4-BE49-F238E27FC236}">
                <a16:creationId xmlns:a16="http://schemas.microsoft.com/office/drawing/2014/main" xmlns="" id="{873131D9-8024-4CF0-9397-0F8844B9671D}"/>
              </a:ext>
            </a:extLst>
          </p:cNvPr>
          <p:cNvSpPr txBox="1"/>
          <p:nvPr/>
        </p:nvSpPr>
        <p:spPr>
          <a:xfrm>
            <a:off x="9979432" y="601360"/>
            <a:ext cx="2146934" cy="418576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itchFamily="34" charset="0"/>
              <a:buChar char="•"/>
            </a:pPr>
            <a:r>
              <a:rPr lang="tr-TR" sz="1400" dirty="0">
                <a:latin typeface="Ubuntu"/>
                <a:ea typeface="Ubuntu"/>
                <a:cs typeface="Ubuntu"/>
              </a:rPr>
              <a:t>Karın ağrısı, nefes almada güçlük, kurdeşen, yüzde , dudaklarda , dilde ve boğazda şişlik, uyku hali, uyuşukluk, </a:t>
            </a:r>
            <a:r>
              <a:rPr lang="tr-TR" sz="1400" dirty="0">
                <a:latin typeface="Arial"/>
                <a:ea typeface="+mn-lt"/>
                <a:cs typeface="+mn-lt"/>
              </a:rPr>
              <a:t>idrar zorluğu, görmede bulanıklık ve kabızlık gibi </a:t>
            </a:r>
            <a:r>
              <a:rPr lang="tr-TR" sz="1400" dirty="0" err="1">
                <a:latin typeface="Arial"/>
                <a:ea typeface="+mn-lt"/>
                <a:cs typeface="+mn-lt"/>
              </a:rPr>
              <a:t>antikolinerjik</a:t>
            </a:r>
            <a:r>
              <a:rPr lang="tr-TR" sz="1400" dirty="0">
                <a:latin typeface="Arial"/>
                <a:ea typeface="+mn-lt"/>
                <a:cs typeface="+mn-lt"/>
              </a:rPr>
              <a:t> yan etkilere yol açabilirler. </a:t>
            </a:r>
          </a:p>
          <a:p>
            <a:pPr marL="285750" indent="-285750">
              <a:buFont typeface="Arial" pitchFamily="34" charset="0"/>
              <a:buChar char="•"/>
            </a:pPr>
            <a:r>
              <a:rPr lang="tr-TR" sz="1400" dirty="0">
                <a:latin typeface="Arial"/>
                <a:ea typeface="+mn-lt"/>
                <a:cs typeface="+mn-lt"/>
              </a:rPr>
              <a:t>Ayrıca; </a:t>
            </a:r>
            <a:r>
              <a:rPr lang="tr-TR" sz="1400" dirty="0" err="1">
                <a:latin typeface="Arial"/>
                <a:ea typeface="+mn-lt"/>
                <a:cs typeface="+mn-lt"/>
              </a:rPr>
              <a:t>epigastrik</a:t>
            </a:r>
            <a:r>
              <a:rPr lang="tr-TR" sz="1400" dirty="0">
                <a:latin typeface="Arial"/>
                <a:ea typeface="+mn-lt"/>
                <a:cs typeface="+mn-lt"/>
              </a:rPr>
              <a:t> rahatsızlık hissi, iştahsızlık, </a:t>
            </a:r>
            <a:r>
              <a:rPr lang="tr-TR" sz="1400" dirty="0">
                <a:latin typeface="Arial"/>
                <a:ea typeface="+mn-lt"/>
                <a:cs typeface="+mn-lt"/>
                <a:hlinkClick r:id="rId3"/>
              </a:rPr>
              <a:t>bulantı</a:t>
            </a:r>
            <a:r>
              <a:rPr lang="tr-TR" sz="1400" dirty="0">
                <a:latin typeface="Arial"/>
                <a:ea typeface="+mn-lt"/>
                <a:cs typeface="+mn-lt"/>
              </a:rPr>
              <a:t>, kusma, ishal ya da kabızlık, </a:t>
            </a:r>
            <a:r>
              <a:rPr lang="tr-TR" sz="1400" dirty="0" err="1">
                <a:latin typeface="Arial"/>
                <a:ea typeface="+mn-lt"/>
                <a:cs typeface="+mn-lt"/>
              </a:rPr>
              <a:t>bronşiyal</a:t>
            </a:r>
            <a:r>
              <a:rPr lang="tr-TR" sz="1400" dirty="0">
                <a:latin typeface="Arial"/>
                <a:ea typeface="+mn-lt"/>
                <a:cs typeface="+mn-lt"/>
              </a:rPr>
              <a:t> salgılarda koyulaşma görülebilir.</a:t>
            </a:r>
            <a:endParaRPr lang="tr-TR" sz="1400" dirty="0">
              <a:latin typeface="Arial"/>
              <a:cs typeface="Calibri" panose="020F0502020204030204"/>
            </a:endParaRPr>
          </a:p>
          <a:p>
            <a:endParaRPr lang="tr-TR" sz="1400" dirty="0">
              <a:latin typeface="Ubuntu"/>
              <a:cs typeface="Calibri"/>
            </a:endParaRPr>
          </a:p>
        </p:txBody>
      </p:sp>
      <p:sp>
        <p:nvSpPr>
          <p:cNvPr id="52" name="İçerik Yer Tutucusu 2"/>
          <p:cNvSpPr>
            <a:spLocks noGrp="1"/>
          </p:cNvSpPr>
          <p:nvPr>
            <p:ph idx="1"/>
          </p:nvPr>
        </p:nvSpPr>
        <p:spPr>
          <a:xfrm>
            <a:off x="558173" y="2727171"/>
            <a:ext cx="1606619" cy="714469"/>
          </a:xfrm>
        </p:spPr>
        <p:txBody>
          <a:bodyPr>
            <a:normAutofit/>
          </a:bodyPr>
          <a:lstStyle/>
          <a:p>
            <a:pPr marL="0" indent="0" algn="ctr">
              <a:buNone/>
            </a:pPr>
            <a:r>
              <a:rPr lang="tr-TR" sz="1800" b="1" dirty="0">
                <a:latin typeface="Arial" pitchFamily="34" charset="0"/>
                <a:cs typeface="Arial" pitchFamily="34" charset="0"/>
              </a:rPr>
              <a:t>ALLER</a:t>
            </a:r>
            <a:br>
              <a:rPr lang="tr-TR" sz="1800" b="1" dirty="0">
                <a:latin typeface="Arial" pitchFamily="34" charset="0"/>
                <a:cs typeface="Arial" pitchFamily="34" charset="0"/>
              </a:rPr>
            </a:br>
            <a:r>
              <a:rPr lang="tr-TR" sz="1800" b="1" dirty="0">
                <a:latin typeface="Arial" pitchFamily="34" charset="0"/>
                <a:cs typeface="Arial" pitchFamily="34" charset="0"/>
              </a:rPr>
              <a:t>JIN</a:t>
            </a:r>
            <a:endParaRPr lang="tr-TR" sz="2000" b="1" dirty="0">
              <a:latin typeface="Arial" pitchFamily="34" charset="0"/>
              <a:cs typeface="Arial" pitchFamily="34" charset="0"/>
            </a:endParaRPr>
          </a:p>
        </p:txBody>
      </p:sp>
      <p:sp>
        <p:nvSpPr>
          <p:cNvPr id="24"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5" name="İçerik Yer Tutucusu 2"/>
          <p:cNvSpPr txBox="1">
            <a:spLocks/>
          </p:cNvSpPr>
          <p:nvPr/>
        </p:nvSpPr>
        <p:spPr>
          <a:xfrm rot="16200000">
            <a:off x="-2732533" y="3169345"/>
            <a:ext cx="6878230" cy="5818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AMİNOALKİL ETHERLER</a:t>
            </a:r>
          </a:p>
        </p:txBody>
      </p:sp>
    </p:spTree>
    <p:extLst>
      <p:ext uri="{BB962C8B-B14F-4D97-AF65-F5344CB8AC3E}">
        <p14:creationId xmlns:p14="http://schemas.microsoft.com/office/powerpoint/2010/main" val="17478418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677617" y="-53287"/>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167564" y="1094"/>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Metin kutusu 1">
            <a:extLst>
              <a:ext uri="{FF2B5EF4-FFF2-40B4-BE49-F238E27FC236}">
                <a16:creationId xmlns:a16="http://schemas.microsoft.com/office/drawing/2014/main" xmlns="" id="{B2DEF4CA-BEB0-4A55-9578-8B4ED2E23DD7}"/>
              </a:ext>
            </a:extLst>
          </p:cNvPr>
          <p:cNvSpPr txBox="1"/>
          <p:nvPr/>
        </p:nvSpPr>
        <p:spPr>
          <a:xfrm>
            <a:off x="1801365" y="459397"/>
            <a:ext cx="2798344" cy="547842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400" dirty="0">
                <a:latin typeface="Arial"/>
                <a:ea typeface="+mn-lt"/>
                <a:cs typeface="+mn-lt"/>
              </a:rPr>
              <a:t>İlacın etken maddesi  </a:t>
            </a:r>
            <a:r>
              <a:rPr lang="tr-TR" sz="1400" dirty="0" err="1">
                <a:latin typeface="Arial"/>
                <a:ea typeface="+mn-lt"/>
                <a:cs typeface="+mn-lt"/>
              </a:rPr>
              <a:t>Desloratadin’dir</a:t>
            </a:r>
            <a:r>
              <a:rPr lang="tr-TR" sz="1400" dirty="0">
                <a:latin typeface="Arial"/>
                <a:ea typeface="+mn-lt"/>
                <a:cs typeface="+mn-lt"/>
              </a:rPr>
              <a:t>. </a:t>
            </a:r>
          </a:p>
          <a:p>
            <a:r>
              <a:rPr lang="tr-TR" sz="1400" dirty="0">
                <a:latin typeface="Arial"/>
                <a:ea typeface="+mn-lt"/>
                <a:cs typeface="+mn-lt"/>
              </a:rPr>
              <a:t> LORES Şurup, vücutta doğal bir kimyasal olan </a:t>
            </a:r>
            <a:r>
              <a:rPr lang="tr-TR" sz="1400" dirty="0" err="1">
                <a:latin typeface="Arial"/>
                <a:ea typeface="+mn-lt"/>
                <a:cs typeface="+mn-lt"/>
              </a:rPr>
              <a:t>histaminin</a:t>
            </a:r>
            <a:r>
              <a:rPr lang="tr-TR" sz="1400" dirty="0">
                <a:latin typeface="Arial"/>
                <a:ea typeface="+mn-lt"/>
                <a:cs typeface="+mn-lt"/>
              </a:rPr>
              <a:t> yol açtığı deride kabartı, kızarıklık,  kaşıntı, gözlerde sulanma, burun akıntısı, damakta kaşınma ve  hapşırık gibi alerjik belirtilerin tedavisinde etkili bir </a:t>
            </a:r>
            <a:r>
              <a:rPr lang="tr-TR" sz="1400" dirty="0" err="1">
                <a:latin typeface="Arial"/>
                <a:ea typeface="+mn-lt"/>
                <a:cs typeface="+mn-lt"/>
              </a:rPr>
              <a:t>antihistaminiktir</a:t>
            </a:r>
            <a:r>
              <a:rPr lang="tr-TR" sz="1400" dirty="0">
                <a:latin typeface="Arial"/>
                <a:ea typeface="+mn-lt"/>
                <a:cs typeface="+mn-lt"/>
              </a:rPr>
              <a:t>. </a:t>
            </a:r>
          </a:p>
          <a:p>
            <a:r>
              <a:rPr lang="tr-TR" sz="1400" dirty="0">
                <a:latin typeface="Arial"/>
                <a:ea typeface="+mn-lt"/>
                <a:cs typeface="+mn-lt"/>
              </a:rPr>
              <a:t>Kurdeşene (ürtiker) bağlı kaşıntının giderilmesinde,  deride kabartı ve kızarıklık gibi belirtilerin ortadan kaldırılmasında ve  alerjik </a:t>
            </a:r>
            <a:r>
              <a:rPr lang="tr-TR" sz="1400" dirty="0" err="1">
                <a:latin typeface="Arial"/>
                <a:ea typeface="+mn-lt"/>
                <a:cs typeface="+mn-lt"/>
              </a:rPr>
              <a:t>rinite</a:t>
            </a:r>
            <a:r>
              <a:rPr lang="tr-TR" sz="1400" dirty="0">
                <a:latin typeface="Arial"/>
                <a:ea typeface="+mn-lt"/>
                <a:cs typeface="+mn-lt"/>
              </a:rPr>
              <a:t> ( Saman nezlesi ve ev tozu   akarlarına  karşı alerji gibi) bağlı burunda tıkanıklık, akıntı ve kaşıntı, hapşırık, öksürük, damakta kaşınma,  gözlerde kızarıklık, sulanma ve yaşarma gibi belirtilerin giderilmesinde kullanılır. </a:t>
            </a:r>
          </a:p>
          <a:p>
            <a:r>
              <a:rPr lang="tr-TR" sz="1400" dirty="0">
                <a:latin typeface="Arial"/>
                <a:ea typeface="+mn-lt"/>
                <a:cs typeface="+mn-lt"/>
              </a:rPr>
              <a:t>Kullanımı 1 yaş ve üzeri bebekler ve çocuklar içindir</a:t>
            </a:r>
            <a:endParaRPr lang="tr-TR" sz="1400" dirty="0">
              <a:latin typeface="Arial"/>
            </a:endParaRPr>
          </a:p>
        </p:txBody>
      </p:sp>
      <p:sp>
        <p:nvSpPr>
          <p:cNvPr id="22" name="Metin kutusu 2">
            <a:extLst>
              <a:ext uri="{FF2B5EF4-FFF2-40B4-BE49-F238E27FC236}">
                <a16:creationId xmlns:a16="http://schemas.microsoft.com/office/drawing/2014/main" xmlns="" id="{CF77518E-5C43-4019-B8A2-D3F8FDD1ABED}"/>
              </a:ext>
            </a:extLst>
          </p:cNvPr>
          <p:cNvSpPr txBox="1"/>
          <p:nvPr/>
        </p:nvSpPr>
        <p:spPr>
          <a:xfrm>
            <a:off x="4708255" y="463439"/>
            <a:ext cx="2847606" cy="461664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itchFamily="34" charset="0"/>
              <a:buChar char="•"/>
            </a:pPr>
            <a:r>
              <a:rPr lang="en-US" sz="1400" dirty="0" err="1">
                <a:latin typeface="Arial"/>
                <a:cs typeface="Arial"/>
              </a:rPr>
              <a:t>Preparatın</a:t>
            </a:r>
            <a:r>
              <a:rPr lang="en-US" sz="1400" dirty="0">
                <a:latin typeface="Arial"/>
                <a:cs typeface="Arial"/>
              </a:rPr>
              <a:t> </a:t>
            </a:r>
            <a:r>
              <a:rPr lang="en-US" sz="1400" dirty="0" err="1">
                <a:latin typeface="Arial"/>
                <a:cs typeface="Arial"/>
              </a:rPr>
              <a:t>bileşimindeki</a:t>
            </a:r>
            <a:r>
              <a:rPr lang="en-US" sz="1400" dirty="0">
                <a:latin typeface="Arial"/>
                <a:cs typeface="Arial"/>
              </a:rPr>
              <a:t> </a:t>
            </a:r>
            <a:r>
              <a:rPr lang="en-US" sz="1400" dirty="0" err="1">
                <a:latin typeface="Arial"/>
                <a:cs typeface="Arial"/>
              </a:rPr>
              <a:t>maddelerden</a:t>
            </a:r>
            <a:r>
              <a:rPr lang="en-US" sz="1400" dirty="0">
                <a:latin typeface="Arial"/>
                <a:cs typeface="Arial"/>
              </a:rPr>
              <a:t> </a:t>
            </a:r>
            <a:r>
              <a:rPr lang="en-US" sz="1400" dirty="0" err="1">
                <a:latin typeface="Arial"/>
                <a:cs typeface="Arial"/>
              </a:rPr>
              <a:t>birine</a:t>
            </a:r>
            <a:r>
              <a:rPr lang="en-US" sz="1400" dirty="0">
                <a:latin typeface="Arial"/>
                <a:cs typeface="Arial"/>
              </a:rPr>
              <a:t> </a:t>
            </a:r>
            <a:r>
              <a:rPr lang="en-US" sz="1400" dirty="0" err="1">
                <a:latin typeface="Arial"/>
                <a:cs typeface="Arial"/>
              </a:rPr>
              <a:t>aşırı</a:t>
            </a:r>
            <a:r>
              <a:rPr lang="en-US" sz="1400" dirty="0">
                <a:latin typeface="Arial"/>
                <a:cs typeface="Arial"/>
              </a:rPr>
              <a:t> </a:t>
            </a:r>
            <a:r>
              <a:rPr lang="en-US" sz="1400" dirty="0" err="1">
                <a:latin typeface="Arial"/>
                <a:cs typeface="Arial"/>
              </a:rPr>
              <a:t>duyarlılık</a:t>
            </a:r>
            <a:r>
              <a:rPr lang="en-US" sz="1400" dirty="0">
                <a:latin typeface="Arial"/>
                <a:cs typeface="Arial"/>
              </a:rPr>
              <a:t> </a:t>
            </a:r>
            <a:r>
              <a:rPr lang="en-US" sz="1400" dirty="0" err="1">
                <a:latin typeface="Arial"/>
                <a:cs typeface="Arial"/>
              </a:rPr>
              <a:t>durumunda</a:t>
            </a:r>
            <a:r>
              <a:rPr lang="en-US" sz="1400" dirty="0">
                <a:latin typeface="Arial"/>
                <a:cs typeface="Arial"/>
              </a:rPr>
              <a:t>, </a:t>
            </a:r>
            <a:r>
              <a:rPr lang="en-US" sz="1400" dirty="0" err="1">
                <a:latin typeface="Arial"/>
                <a:cs typeface="Arial"/>
              </a:rPr>
              <a:t>prematüre</a:t>
            </a:r>
            <a:r>
              <a:rPr lang="en-US" sz="1400" dirty="0">
                <a:latin typeface="Arial"/>
                <a:cs typeface="Arial"/>
              </a:rPr>
              <a:t> </a:t>
            </a:r>
            <a:r>
              <a:rPr lang="en-US" sz="1400" dirty="0" err="1">
                <a:latin typeface="Arial"/>
                <a:cs typeface="Arial"/>
              </a:rPr>
              <a:t>ve</a:t>
            </a:r>
            <a:r>
              <a:rPr lang="en-US" sz="1400" dirty="0">
                <a:latin typeface="Arial"/>
                <a:cs typeface="Arial"/>
              </a:rPr>
              <a:t> </a:t>
            </a:r>
            <a:r>
              <a:rPr lang="en-US" sz="1400" dirty="0" err="1">
                <a:latin typeface="Arial"/>
                <a:cs typeface="Arial"/>
              </a:rPr>
              <a:t>yeni</a:t>
            </a:r>
            <a:r>
              <a:rPr lang="en-US" sz="1400" dirty="0">
                <a:latin typeface="Arial"/>
                <a:cs typeface="Arial"/>
              </a:rPr>
              <a:t> </a:t>
            </a:r>
            <a:r>
              <a:rPr lang="en-US" sz="1400" dirty="0" err="1">
                <a:latin typeface="Arial"/>
                <a:cs typeface="Arial"/>
              </a:rPr>
              <a:t>doğan</a:t>
            </a:r>
            <a:r>
              <a:rPr lang="en-US" sz="1400" dirty="0">
                <a:latin typeface="Arial"/>
                <a:cs typeface="Arial"/>
              </a:rPr>
              <a:t> </a:t>
            </a:r>
            <a:r>
              <a:rPr lang="en-US" sz="1400" dirty="0" err="1">
                <a:latin typeface="Arial"/>
                <a:cs typeface="Arial"/>
              </a:rPr>
              <a:t>bebeklerde</a:t>
            </a:r>
            <a:r>
              <a:rPr lang="en-US" sz="1400" dirty="0">
                <a:latin typeface="Arial"/>
                <a:cs typeface="Arial"/>
              </a:rPr>
              <a:t> </a:t>
            </a:r>
            <a:r>
              <a:rPr lang="en-US" sz="1400" dirty="0" err="1">
                <a:latin typeface="Arial"/>
                <a:cs typeface="Arial"/>
              </a:rPr>
              <a:t>kullanılmamalıdır</a:t>
            </a:r>
            <a:r>
              <a:rPr lang="en-US" sz="1400" dirty="0">
                <a:latin typeface="Arial"/>
                <a:cs typeface="Arial"/>
              </a:rPr>
              <a:t>.</a:t>
            </a:r>
            <a:r>
              <a:rPr lang="tr-TR" sz="1400" dirty="0">
                <a:latin typeface="Arial"/>
                <a:cs typeface="Arial"/>
              </a:rPr>
              <a:t/>
            </a:r>
            <a:br>
              <a:rPr lang="tr-TR" sz="1400" dirty="0">
                <a:latin typeface="Arial"/>
                <a:cs typeface="Arial"/>
              </a:rPr>
            </a:br>
            <a:endParaRPr lang="tr-TR" sz="1400" dirty="0">
              <a:latin typeface="Arial"/>
              <a:cs typeface="Arial"/>
            </a:endParaRPr>
          </a:p>
          <a:p>
            <a:pPr marL="285750" indent="-285750">
              <a:buFont typeface="Arial" pitchFamily="34" charset="0"/>
              <a:buChar char="•"/>
            </a:pPr>
            <a:r>
              <a:rPr lang="tr-TR" sz="1400" dirty="0">
                <a:latin typeface="Arial"/>
                <a:ea typeface="+mn-lt"/>
                <a:cs typeface="+mn-lt"/>
              </a:rPr>
              <a:t>Etkin madde, yardımcı maddelerden herhangi birine veya </a:t>
            </a:r>
            <a:r>
              <a:rPr lang="tr-TR" sz="1400" dirty="0" err="1">
                <a:latin typeface="Arial"/>
                <a:ea typeface="+mn-lt"/>
                <a:cs typeface="+mn-lt"/>
              </a:rPr>
              <a:t>loratadine</a:t>
            </a:r>
            <a:r>
              <a:rPr lang="tr-TR" sz="1400" dirty="0">
                <a:latin typeface="Arial"/>
                <a:ea typeface="+mn-lt"/>
                <a:cs typeface="+mn-lt"/>
              </a:rPr>
              <a:t> karşı aşın duyarlılığı olan hastalarda </a:t>
            </a:r>
            <a:r>
              <a:rPr lang="tr-TR" sz="1400" dirty="0" err="1">
                <a:latin typeface="Arial"/>
                <a:ea typeface="+mn-lt"/>
                <a:cs typeface="+mn-lt"/>
              </a:rPr>
              <a:t>kontrendikedir</a:t>
            </a:r>
            <a:r>
              <a:rPr lang="tr-TR" sz="1400" dirty="0">
                <a:latin typeface="Arial"/>
                <a:ea typeface="+mn-lt"/>
                <a:cs typeface="+mn-lt"/>
              </a:rPr>
              <a:t>.</a:t>
            </a:r>
            <a:br>
              <a:rPr lang="tr-TR" sz="1400" dirty="0">
                <a:latin typeface="Arial"/>
                <a:ea typeface="+mn-lt"/>
                <a:cs typeface="+mn-lt"/>
              </a:rPr>
            </a:br>
            <a:endParaRPr lang="tr-TR" sz="1400" dirty="0">
              <a:latin typeface="Arial"/>
              <a:cs typeface="+mn-lt"/>
            </a:endParaRPr>
          </a:p>
          <a:p>
            <a:pPr marL="285750" indent="-285750">
              <a:buFont typeface="Arial" pitchFamily="34" charset="0"/>
              <a:buChar char="•"/>
            </a:pPr>
            <a:r>
              <a:rPr lang="tr-TR" sz="1400" dirty="0">
                <a:latin typeface="Arial"/>
                <a:ea typeface="+mn-lt"/>
                <a:cs typeface="+mn-lt"/>
              </a:rPr>
              <a:t>Bu tıbbi ürün </a:t>
            </a:r>
            <a:r>
              <a:rPr lang="tr-TR" sz="1400" dirty="0" err="1">
                <a:latin typeface="Arial"/>
                <a:ea typeface="+mn-lt"/>
                <a:cs typeface="+mn-lt"/>
              </a:rPr>
              <a:t>sukroz</a:t>
            </a:r>
            <a:r>
              <a:rPr lang="tr-TR" sz="1400" dirty="0">
                <a:latin typeface="Arial"/>
                <a:ea typeface="+mn-lt"/>
                <a:cs typeface="+mn-lt"/>
              </a:rPr>
              <a:t> ve </a:t>
            </a:r>
            <a:r>
              <a:rPr lang="tr-TR" sz="1400" dirty="0" err="1">
                <a:latin typeface="Arial"/>
                <a:ea typeface="+mn-lt"/>
                <a:cs typeface="+mn-lt"/>
              </a:rPr>
              <a:t>sorbitol</a:t>
            </a:r>
            <a:r>
              <a:rPr lang="tr-TR" sz="1400" dirty="0">
                <a:latin typeface="Arial"/>
                <a:ea typeface="+mn-lt"/>
                <a:cs typeface="+mn-lt"/>
              </a:rPr>
              <a:t> içermektedir; bundan dolayı nadir kalıtımsal </a:t>
            </a:r>
            <a:r>
              <a:rPr lang="tr-TR" sz="1400" dirty="0" err="1">
                <a:latin typeface="Arial"/>
                <a:ea typeface="+mn-lt"/>
                <a:cs typeface="+mn-lt"/>
              </a:rPr>
              <a:t>fruktoz</a:t>
            </a:r>
            <a:r>
              <a:rPr lang="tr-TR" sz="1400" dirty="0">
                <a:latin typeface="Arial"/>
                <a:ea typeface="+mn-lt"/>
                <a:cs typeface="+mn-lt"/>
              </a:rPr>
              <a:t> </a:t>
            </a:r>
            <a:r>
              <a:rPr lang="tr-TR" sz="1400" dirty="0" err="1">
                <a:latin typeface="Arial"/>
                <a:ea typeface="+mn-lt"/>
                <a:cs typeface="+mn-lt"/>
              </a:rPr>
              <a:t>intoleransı</a:t>
            </a:r>
            <a:r>
              <a:rPr lang="tr-TR" sz="1400" dirty="0">
                <a:latin typeface="Arial"/>
                <a:ea typeface="+mn-lt"/>
                <a:cs typeface="+mn-lt"/>
              </a:rPr>
              <a:t>, glikoz-</a:t>
            </a:r>
            <a:r>
              <a:rPr lang="tr-TR" sz="1400" dirty="0" err="1">
                <a:latin typeface="Arial"/>
                <a:ea typeface="+mn-lt"/>
                <a:cs typeface="+mn-lt"/>
              </a:rPr>
              <a:t>galaktoz</a:t>
            </a:r>
            <a:r>
              <a:rPr lang="tr-TR" sz="1400" dirty="0">
                <a:latin typeface="Arial"/>
                <a:ea typeface="+mn-lt"/>
                <a:cs typeface="+mn-lt"/>
              </a:rPr>
              <a:t> </a:t>
            </a:r>
            <a:r>
              <a:rPr lang="tr-TR" sz="1400" dirty="0" err="1">
                <a:latin typeface="Arial"/>
                <a:ea typeface="+mn-lt"/>
                <a:cs typeface="+mn-lt"/>
              </a:rPr>
              <a:t>malabsorpsiyonu</a:t>
            </a:r>
            <a:r>
              <a:rPr lang="tr-TR" sz="1400" dirty="0">
                <a:latin typeface="Arial"/>
                <a:ea typeface="+mn-lt"/>
                <a:cs typeface="+mn-lt"/>
              </a:rPr>
              <a:t> veya </a:t>
            </a:r>
            <a:r>
              <a:rPr lang="tr-TR" sz="1400" dirty="0" err="1">
                <a:latin typeface="Arial"/>
                <a:ea typeface="+mn-lt"/>
                <a:cs typeface="+mn-lt"/>
              </a:rPr>
              <a:t>sükraz-izomaltaz</a:t>
            </a:r>
            <a:r>
              <a:rPr lang="tr-TR" sz="1400" dirty="0">
                <a:latin typeface="Arial"/>
                <a:ea typeface="+mn-lt"/>
                <a:cs typeface="+mn-lt"/>
              </a:rPr>
              <a:t> yetmezliği problemi olan hastaların bu ilacı kullanmamaları gerekir.</a:t>
            </a:r>
            <a:endParaRPr lang="tr-TR" sz="1400" dirty="0">
              <a:latin typeface="Arial"/>
              <a:cs typeface="Arial"/>
            </a:endParaRPr>
          </a:p>
          <a:p>
            <a:endParaRPr lang="en-US" sz="1400" dirty="0">
              <a:latin typeface="Arial"/>
              <a:cs typeface="Arial"/>
            </a:endParaRPr>
          </a:p>
        </p:txBody>
      </p:sp>
      <p:sp>
        <p:nvSpPr>
          <p:cNvPr id="23" name="İçerik Yer Tutucusu 2">
            <a:extLst>
              <a:ext uri="{FF2B5EF4-FFF2-40B4-BE49-F238E27FC236}">
                <a16:creationId xmlns:a16="http://schemas.microsoft.com/office/drawing/2014/main" xmlns="" id="{5E978743-DAF3-44E2-84BE-D5671E03DD95}"/>
              </a:ext>
            </a:extLst>
          </p:cNvPr>
          <p:cNvSpPr txBox="1">
            <a:spLocks/>
          </p:cNvSpPr>
          <p:nvPr/>
        </p:nvSpPr>
        <p:spPr>
          <a:xfrm>
            <a:off x="7695710" y="459397"/>
            <a:ext cx="2224745" cy="5692021"/>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1 ila 5 yaş arası çocuklar: </a:t>
            </a:r>
          </a:p>
          <a:p>
            <a:pPr marL="285750" indent="-285750" algn="l">
              <a:buFont typeface="Arial" pitchFamily="34" charset="0"/>
              <a:buChar char="•"/>
            </a:pPr>
            <a:r>
              <a:rPr lang="tr-TR" sz="1400" dirty="0">
                <a:latin typeface="Arial"/>
                <a:ea typeface="+mn-lt"/>
                <a:cs typeface="+mn-lt"/>
              </a:rPr>
              <a:t>Günde bir kere 2.5 iril şurup (5 ml'lik bir kaşığın '/i'si) kullanılır.</a:t>
            </a:r>
          </a:p>
          <a:p>
            <a:r>
              <a:rPr lang="tr-TR" sz="1400" dirty="0">
                <a:latin typeface="Arial"/>
                <a:ea typeface="+mn-lt"/>
                <a:cs typeface="+mn-lt"/>
              </a:rPr>
              <a:t>6 ila 11 yaş arası çocuklar: </a:t>
            </a:r>
          </a:p>
          <a:p>
            <a:pPr marL="285750" indent="-285750">
              <a:buFont typeface="Arial" pitchFamily="34" charset="0"/>
              <a:buChar char="•"/>
            </a:pPr>
            <a:r>
              <a:rPr lang="tr-TR" sz="1400" dirty="0">
                <a:latin typeface="Arial"/>
                <a:ea typeface="+mn-lt"/>
                <a:cs typeface="+mn-lt"/>
              </a:rPr>
              <a:t>Günde bir kere 5 ml (5 ml'lik 1 kaşık) kullanılır.</a:t>
            </a:r>
            <a:endParaRPr lang="tr-TR" sz="1400" dirty="0">
              <a:latin typeface="Arial"/>
              <a:cs typeface="Calibri"/>
            </a:endParaRPr>
          </a:p>
          <a:p>
            <a:r>
              <a:rPr lang="tr-TR" sz="1400" dirty="0">
                <a:latin typeface="Arial"/>
                <a:ea typeface="+mn-lt"/>
                <a:cs typeface="+mn-lt"/>
              </a:rPr>
              <a:t>Yetişkinler ve ergenler (12 yaş ve üzeri):</a:t>
            </a:r>
          </a:p>
          <a:p>
            <a:pPr marL="285750" indent="-285750">
              <a:buFont typeface="Arial" pitchFamily="34" charset="0"/>
              <a:buChar char="•"/>
            </a:pPr>
            <a:r>
              <a:rPr lang="tr-TR" sz="1400" dirty="0">
                <a:latin typeface="Arial"/>
                <a:ea typeface="+mn-lt"/>
                <a:cs typeface="+mn-lt"/>
              </a:rPr>
              <a:t>Günde bir kere 10 ml (5 ml'lik 2 kaşık) şurup </a:t>
            </a:r>
            <a:r>
              <a:rPr lang="tr-TR" sz="1400" dirty="0" err="1">
                <a:latin typeface="Arial"/>
                <a:ea typeface="+mn-lt"/>
                <a:cs typeface="+mn-lt"/>
              </a:rPr>
              <a:t>kullanılır.Şurup</a:t>
            </a:r>
            <a:r>
              <a:rPr lang="tr-TR" sz="1400" dirty="0">
                <a:latin typeface="Arial"/>
                <a:ea typeface="+mn-lt"/>
                <a:cs typeface="+mn-lt"/>
              </a:rPr>
              <a:t> dozu alınır ve daha sonra biraz su içilir.</a:t>
            </a:r>
          </a:p>
          <a:p>
            <a:pPr marL="285750" indent="-285750">
              <a:buFont typeface="Arial" pitchFamily="34" charset="0"/>
              <a:buChar char="•"/>
            </a:pPr>
            <a:r>
              <a:rPr lang="tr-TR" sz="1400" dirty="0">
                <a:latin typeface="Arial"/>
                <a:ea typeface="+mn-lt"/>
                <a:cs typeface="+mn-lt"/>
              </a:rPr>
              <a:t>Bu ilaç aç ya da tok karnına alınabilir.</a:t>
            </a:r>
            <a:endParaRPr lang="tr-TR" sz="1400" dirty="0">
              <a:latin typeface="Arial"/>
              <a:cs typeface="Arial"/>
            </a:endParaRPr>
          </a:p>
          <a:p>
            <a:endParaRPr lang="tr-TR" sz="1400" dirty="0">
              <a:latin typeface="Arial"/>
              <a:cs typeface="Arial"/>
            </a:endParaRPr>
          </a:p>
          <a:p>
            <a:pPr algn="l"/>
            <a:endParaRPr lang="tr-TR" sz="1400" dirty="0">
              <a:latin typeface="Arial"/>
              <a:cs typeface="Calibri"/>
            </a:endParaRPr>
          </a:p>
        </p:txBody>
      </p:sp>
      <p:sp>
        <p:nvSpPr>
          <p:cNvPr id="24" name="İçerik Yer Tutucusu 2">
            <a:extLst>
              <a:ext uri="{FF2B5EF4-FFF2-40B4-BE49-F238E27FC236}">
                <a16:creationId xmlns:a16="http://schemas.microsoft.com/office/drawing/2014/main" xmlns="" id="{DE847B5C-2D46-47D9-A588-C7617BEEF7D1}"/>
              </a:ext>
            </a:extLst>
          </p:cNvPr>
          <p:cNvSpPr txBox="1">
            <a:spLocks/>
          </p:cNvSpPr>
          <p:nvPr/>
        </p:nvSpPr>
        <p:spPr>
          <a:xfrm>
            <a:off x="10042873" y="459396"/>
            <a:ext cx="2149123" cy="5996821"/>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a:cs typeface="Calibri"/>
              </a:rPr>
              <a:t>Bitkinlik,ağız</a:t>
            </a:r>
            <a:r>
              <a:rPr lang="tr-TR" sz="1400" dirty="0">
                <a:latin typeface="Arial"/>
                <a:cs typeface="Calibri"/>
              </a:rPr>
              <a:t> </a:t>
            </a:r>
            <a:r>
              <a:rPr lang="tr-TR" sz="1400" dirty="0" err="1">
                <a:latin typeface="Arial"/>
                <a:cs typeface="Calibri"/>
              </a:rPr>
              <a:t>kuruluğu,baş</a:t>
            </a:r>
            <a:r>
              <a:rPr lang="tr-TR" sz="1400" dirty="0">
                <a:latin typeface="Arial"/>
                <a:cs typeface="Calibri"/>
              </a:rPr>
              <a:t> ağrısı, hayal görme, alerjik reaksiyonlar (nefes almada zorluk</a:t>
            </a:r>
          </a:p>
          <a:p>
            <a:pPr marL="285750" indent="-285750" algn="l">
              <a:buFont typeface="Arial" pitchFamily="34" charset="0"/>
              <a:buChar char="•"/>
            </a:pPr>
            <a:r>
              <a:rPr lang="tr-TR" sz="1400" dirty="0">
                <a:latin typeface="Arial"/>
                <a:cs typeface="Calibri"/>
              </a:rPr>
              <a:t>Hırıltılı </a:t>
            </a:r>
            <a:r>
              <a:rPr lang="tr-TR" sz="1400" dirty="0" err="1">
                <a:latin typeface="Arial"/>
                <a:cs typeface="Calibri"/>
              </a:rPr>
              <a:t>solunum,kaşıntı,ürtiker</a:t>
            </a:r>
            <a:r>
              <a:rPr lang="tr-TR" sz="1400" dirty="0">
                <a:latin typeface="Arial"/>
                <a:cs typeface="Calibri"/>
              </a:rPr>
              <a:t>(kurdeşen),döküntü),</a:t>
            </a:r>
            <a:r>
              <a:rPr lang="tr-TR" sz="1400" dirty="0" err="1">
                <a:latin typeface="Arial"/>
                <a:cs typeface="Calibri"/>
              </a:rPr>
              <a:t>inme,çarpıntı,artan</a:t>
            </a:r>
            <a:r>
              <a:rPr lang="tr-TR" sz="1400" dirty="0">
                <a:latin typeface="Arial"/>
                <a:cs typeface="Calibri"/>
              </a:rPr>
              <a:t> vücut hareketleriyle huzursuzluk</a:t>
            </a:r>
          </a:p>
          <a:p>
            <a:pPr marL="285750" indent="-285750" algn="l">
              <a:buFont typeface="Arial" pitchFamily="34" charset="0"/>
              <a:buChar char="•"/>
            </a:pPr>
            <a:r>
              <a:rPr lang="tr-TR" sz="1400" dirty="0">
                <a:latin typeface="Arial"/>
                <a:cs typeface="Calibri"/>
              </a:rPr>
              <a:t>Kalp atışının </a:t>
            </a:r>
            <a:r>
              <a:rPr lang="tr-TR" sz="1400" dirty="0" err="1">
                <a:latin typeface="Arial"/>
                <a:cs typeface="Calibri"/>
              </a:rPr>
              <a:t>hızlanması,karaciğer</a:t>
            </a:r>
            <a:r>
              <a:rPr lang="tr-TR" sz="1400" dirty="0">
                <a:latin typeface="Arial"/>
                <a:cs typeface="Calibri"/>
              </a:rPr>
              <a:t> fonksiyon testlerinde </a:t>
            </a:r>
            <a:r>
              <a:rPr lang="tr-TR" sz="1400" dirty="0" err="1">
                <a:latin typeface="Arial"/>
                <a:cs typeface="Calibri"/>
              </a:rPr>
              <a:t>anormallik,sersemlik,fiziksel</a:t>
            </a:r>
            <a:r>
              <a:rPr lang="tr-TR" sz="1400" dirty="0">
                <a:latin typeface="Arial"/>
                <a:cs typeface="Calibri"/>
              </a:rPr>
              <a:t> ve ruhsal aşırı hareketlilik </a:t>
            </a:r>
            <a:r>
              <a:rPr lang="tr-TR" sz="1400" dirty="0" err="1">
                <a:latin typeface="Arial"/>
                <a:cs typeface="Calibri"/>
              </a:rPr>
              <a:t>durumu,mide</a:t>
            </a:r>
            <a:r>
              <a:rPr lang="tr-TR" sz="1400" dirty="0">
                <a:latin typeface="Arial"/>
                <a:cs typeface="Calibri"/>
              </a:rPr>
              <a:t> ağrısı</a:t>
            </a:r>
          </a:p>
          <a:p>
            <a:pPr marL="285750" indent="-285750" algn="l">
              <a:buFont typeface="Arial" pitchFamily="34" charset="0"/>
              <a:buChar char="•"/>
            </a:pPr>
            <a:r>
              <a:rPr lang="tr-TR" sz="1400" dirty="0">
                <a:latin typeface="Arial"/>
                <a:cs typeface="Calibri"/>
              </a:rPr>
              <a:t>Bulantı(hastalık hissi),</a:t>
            </a:r>
            <a:r>
              <a:rPr lang="tr-TR" sz="1400" dirty="0" err="1">
                <a:latin typeface="Arial"/>
                <a:cs typeface="Calibri"/>
              </a:rPr>
              <a:t>kusma,ishal,uykusuzluk,uyku</a:t>
            </a:r>
            <a:r>
              <a:rPr lang="tr-TR" sz="1400" dirty="0">
                <a:latin typeface="Arial"/>
                <a:cs typeface="Calibri"/>
              </a:rPr>
              <a:t> </a:t>
            </a:r>
            <a:r>
              <a:rPr lang="tr-TR" sz="1400" dirty="0" err="1">
                <a:latin typeface="Arial"/>
                <a:cs typeface="Calibri"/>
              </a:rPr>
              <a:t>hali,kas</a:t>
            </a:r>
            <a:r>
              <a:rPr lang="tr-TR" sz="1400" dirty="0">
                <a:latin typeface="Arial"/>
                <a:cs typeface="Calibri"/>
              </a:rPr>
              <a:t> </a:t>
            </a:r>
            <a:r>
              <a:rPr lang="tr-TR" sz="1400" dirty="0" err="1">
                <a:latin typeface="Arial"/>
                <a:cs typeface="Calibri"/>
              </a:rPr>
              <a:t>ağrısı,şişkinlik</a:t>
            </a:r>
            <a:r>
              <a:rPr lang="tr-TR" sz="1400" dirty="0">
                <a:latin typeface="Arial"/>
                <a:cs typeface="Calibri"/>
              </a:rPr>
              <a:t>.</a:t>
            </a:r>
          </a:p>
        </p:txBody>
      </p:sp>
      <p:sp>
        <p:nvSpPr>
          <p:cNvPr id="25" name="İçerik Yer Tutucusu 2"/>
          <p:cNvSpPr txBox="1">
            <a:spLocks/>
          </p:cNvSpPr>
          <p:nvPr/>
        </p:nvSpPr>
        <p:spPr>
          <a:xfrm>
            <a:off x="789901" y="3303615"/>
            <a:ext cx="1488922" cy="5935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800" b="1" dirty="0">
                <a:latin typeface="Arial" pitchFamily="34" charset="0"/>
                <a:cs typeface="Arial" pitchFamily="34" charset="0"/>
              </a:rPr>
              <a:t>ALORES</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7"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3753766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80235" y="-25631"/>
            <a:ext cx="0" cy="70913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211400" y="0"/>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4">
            <a:extLst>
              <a:ext uri="{FF2B5EF4-FFF2-40B4-BE49-F238E27FC236}">
                <a16:creationId xmlns:a16="http://schemas.microsoft.com/office/drawing/2014/main" xmlns="" id="{954D7D79-55D7-4942-8C5F-C8153E1CE0A9}"/>
              </a:ext>
            </a:extLst>
          </p:cNvPr>
          <p:cNvSpPr txBox="1">
            <a:spLocks/>
          </p:cNvSpPr>
          <p:nvPr/>
        </p:nvSpPr>
        <p:spPr>
          <a:xfrm>
            <a:off x="1786901" y="568433"/>
            <a:ext cx="2912828" cy="5444439"/>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solidFill>
                  <a:srgbClr val="000000"/>
                </a:solidFill>
                <a:latin typeface="Arial"/>
                <a:ea typeface="+mn-lt"/>
                <a:cs typeface="Arial"/>
              </a:rPr>
              <a:t>İlacın etken maddesi  </a:t>
            </a:r>
            <a:r>
              <a:rPr lang="tr-TR" sz="1400" dirty="0" err="1">
                <a:solidFill>
                  <a:srgbClr val="000000"/>
                </a:solidFill>
                <a:latin typeface="Arial"/>
                <a:ea typeface="+mn-lt"/>
                <a:cs typeface="Arial"/>
              </a:rPr>
              <a:t>Desloratadin’dir</a:t>
            </a:r>
            <a:r>
              <a:rPr lang="tr-TR" sz="1400" dirty="0">
                <a:solidFill>
                  <a:srgbClr val="000000"/>
                </a:solidFill>
                <a:latin typeface="Arial"/>
                <a:ea typeface="+mn-lt"/>
                <a:cs typeface="Arial"/>
              </a:rPr>
              <a:t>. ALRINAST Film Tablet, vücutta doğal bir kimyasal olan </a:t>
            </a:r>
            <a:r>
              <a:rPr lang="tr-TR" sz="1400" dirty="0" err="1">
                <a:solidFill>
                  <a:srgbClr val="000000"/>
                </a:solidFill>
                <a:latin typeface="Arial"/>
                <a:ea typeface="+mn-lt"/>
                <a:cs typeface="Arial"/>
              </a:rPr>
              <a:t>histaminin</a:t>
            </a:r>
            <a:r>
              <a:rPr lang="tr-TR" sz="1400" dirty="0">
                <a:solidFill>
                  <a:srgbClr val="000000"/>
                </a:solidFill>
                <a:latin typeface="Arial"/>
                <a:ea typeface="+mn-lt"/>
                <a:cs typeface="Arial"/>
              </a:rPr>
              <a:t> yol açtığı deride kabartı, kızarıklık,  kaşıntı, gözlerde sulanma, burun akıntısı, damakta kaşınma ve  hapşırık gibi alerjik belirtilerin tedavisinde etkili bir </a:t>
            </a:r>
            <a:r>
              <a:rPr lang="tr-TR" sz="1400" dirty="0" err="1">
                <a:solidFill>
                  <a:srgbClr val="000000"/>
                </a:solidFill>
                <a:latin typeface="Arial"/>
                <a:ea typeface="+mn-lt"/>
                <a:cs typeface="Arial"/>
              </a:rPr>
              <a:t>antihistaminiktir</a:t>
            </a:r>
            <a:r>
              <a:rPr lang="tr-TR" sz="1400" dirty="0">
                <a:solidFill>
                  <a:srgbClr val="000000"/>
                </a:solidFill>
                <a:latin typeface="Arial"/>
                <a:ea typeface="+mn-lt"/>
                <a:cs typeface="Arial"/>
              </a:rPr>
              <a:t>.</a:t>
            </a:r>
          </a:p>
          <a:p>
            <a:pPr algn="l"/>
            <a:r>
              <a:rPr lang="tr-TR" sz="1400" dirty="0">
                <a:solidFill>
                  <a:srgbClr val="000000"/>
                </a:solidFill>
                <a:latin typeface="Arial"/>
                <a:ea typeface="+mn-lt"/>
                <a:cs typeface="Arial"/>
              </a:rPr>
              <a:t>Kurdeşene (ürtiker) bağlı kaşıntının giderilmesinde,  deride kabartı ve kızarıklık gibi belirtilerin ortadan kaldırılmasında ve  alerjik </a:t>
            </a:r>
            <a:r>
              <a:rPr lang="tr-TR" sz="1400" dirty="0" err="1">
                <a:solidFill>
                  <a:srgbClr val="000000"/>
                </a:solidFill>
                <a:latin typeface="Arial"/>
                <a:ea typeface="+mn-lt"/>
                <a:cs typeface="Arial"/>
              </a:rPr>
              <a:t>rinite</a:t>
            </a:r>
            <a:r>
              <a:rPr lang="tr-TR" sz="1400" dirty="0">
                <a:solidFill>
                  <a:srgbClr val="000000"/>
                </a:solidFill>
                <a:latin typeface="Arial"/>
                <a:ea typeface="+mn-lt"/>
                <a:cs typeface="Arial"/>
              </a:rPr>
              <a:t> ( Saman nezlesi ve ev tozu   akarlarına  karşı alerji gibi) bağlı burunda tıkanıklık, akıntı ve kaşıntı, hapşırık, öksürük, damakta kaşınma,  gözlerde kızarıklık, sulanma ve yaşarma gibi belirtilerin giderilmesinde kullanılır. </a:t>
            </a:r>
          </a:p>
          <a:p>
            <a:pPr algn="l"/>
            <a:r>
              <a:rPr lang="tr-TR" sz="1400" dirty="0">
                <a:solidFill>
                  <a:srgbClr val="000000"/>
                </a:solidFill>
                <a:latin typeface="Arial"/>
                <a:ea typeface="+mn-lt"/>
                <a:cs typeface="Arial"/>
              </a:rPr>
              <a:t>Kullanımı 12 yaş ve üzeri çocuklar, gençler ve yetişkinler içindir.</a:t>
            </a:r>
            <a:endParaRPr lang="tr-TR" sz="1400" dirty="0">
              <a:solidFill>
                <a:srgbClr val="000000"/>
              </a:solidFill>
              <a:latin typeface="Arial"/>
              <a:cs typeface="Arial"/>
            </a:endParaRPr>
          </a:p>
        </p:txBody>
      </p:sp>
      <p:sp>
        <p:nvSpPr>
          <p:cNvPr id="22" name="İçerik Yer Tutucusu 4">
            <a:extLst>
              <a:ext uri="{FF2B5EF4-FFF2-40B4-BE49-F238E27FC236}">
                <a16:creationId xmlns:a16="http://schemas.microsoft.com/office/drawing/2014/main" xmlns="" id="{9649CDDA-94A7-4F24-B87E-5DBE10EC1164}"/>
              </a:ext>
            </a:extLst>
          </p:cNvPr>
          <p:cNvSpPr txBox="1">
            <a:spLocks/>
          </p:cNvSpPr>
          <p:nvPr/>
        </p:nvSpPr>
        <p:spPr>
          <a:xfrm>
            <a:off x="4708255" y="491301"/>
            <a:ext cx="2969362" cy="5105935"/>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Etkin madde veya yardımcı maddelerden her hangi birine karşı aşırı duyarlılık.</a:t>
            </a:r>
          </a:p>
          <a:p>
            <a:pPr marL="285750" indent="-285750" algn="l">
              <a:buFont typeface="Arial" pitchFamily="34" charset="0"/>
              <a:buChar char="•"/>
            </a:pP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Bu tıbbi ürün her dozunda 2,8 mg laktoz </a:t>
            </a:r>
            <a:r>
              <a:rPr lang="tr-TR" sz="1400" dirty="0" err="1">
                <a:latin typeface="Arial"/>
                <a:ea typeface="+mn-lt"/>
                <a:cs typeface="+mn-lt"/>
              </a:rPr>
              <a:t>monohidrat</a:t>
            </a:r>
            <a:r>
              <a:rPr lang="tr-TR" sz="1400" dirty="0">
                <a:latin typeface="Arial"/>
                <a:ea typeface="+mn-lt"/>
                <a:cs typeface="+mn-lt"/>
              </a:rPr>
              <a:t> ihtiva eder. Nadir kalıtımsal </a:t>
            </a:r>
            <a:r>
              <a:rPr lang="tr-TR" sz="1400" dirty="0" err="1">
                <a:latin typeface="Arial"/>
                <a:ea typeface="+mn-lt"/>
                <a:cs typeface="+mn-lt"/>
              </a:rPr>
              <a:t>galaktoz</a:t>
            </a:r>
            <a:r>
              <a:rPr lang="tr-TR" sz="1400" dirty="0">
                <a:latin typeface="Arial"/>
                <a:ea typeface="+mn-lt"/>
                <a:cs typeface="+mn-lt"/>
              </a:rPr>
              <a:t> </a:t>
            </a:r>
            <a:r>
              <a:rPr lang="tr-TR" sz="1400" dirty="0" err="1">
                <a:latin typeface="Arial"/>
                <a:ea typeface="+mn-lt"/>
                <a:cs typeface="+mn-lt"/>
              </a:rPr>
              <a:t>intoleransı</a:t>
            </a:r>
            <a:r>
              <a:rPr lang="tr-TR" sz="1400" dirty="0">
                <a:latin typeface="Arial"/>
                <a:ea typeface="+mn-lt"/>
                <a:cs typeface="+mn-lt"/>
              </a:rPr>
              <a:t>, </a:t>
            </a:r>
            <a:r>
              <a:rPr lang="tr-TR" sz="1400" dirty="0" err="1">
                <a:latin typeface="Arial"/>
                <a:ea typeface="+mn-lt"/>
                <a:cs typeface="+mn-lt"/>
              </a:rPr>
              <a:t>Lapp</a:t>
            </a:r>
            <a:r>
              <a:rPr lang="tr-TR" sz="1400" dirty="0">
                <a:latin typeface="Arial"/>
                <a:ea typeface="+mn-lt"/>
                <a:cs typeface="+mn-lt"/>
              </a:rPr>
              <a:t> laktaz yetmezliği ya da glikoz-</a:t>
            </a:r>
            <a:r>
              <a:rPr lang="tr-TR" sz="1400" dirty="0" err="1">
                <a:latin typeface="Arial"/>
                <a:ea typeface="+mn-lt"/>
                <a:cs typeface="+mn-lt"/>
              </a:rPr>
              <a:t>galaktoz</a:t>
            </a:r>
            <a:r>
              <a:rPr lang="tr-TR" sz="1400" dirty="0">
                <a:latin typeface="Arial"/>
                <a:ea typeface="+mn-lt"/>
                <a:cs typeface="+mn-lt"/>
              </a:rPr>
              <a:t> </a:t>
            </a:r>
            <a:r>
              <a:rPr lang="tr-TR" sz="1400" dirty="0" err="1">
                <a:latin typeface="Arial"/>
                <a:ea typeface="+mn-lt"/>
                <a:cs typeface="+mn-lt"/>
              </a:rPr>
              <a:t>malabsorpsiyon</a:t>
            </a:r>
            <a:r>
              <a:rPr lang="tr-TR" sz="1400" dirty="0">
                <a:latin typeface="Arial"/>
                <a:ea typeface="+mn-lt"/>
                <a:cs typeface="+mn-lt"/>
              </a:rPr>
              <a:t> problemi olan hastaların bu ilacı kullanmamaları gerekir.</a:t>
            </a:r>
            <a:br>
              <a:rPr lang="tr-TR" sz="1400" dirty="0">
                <a:latin typeface="Arial"/>
                <a:ea typeface="+mn-lt"/>
                <a:cs typeface="+mn-lt"/>
              </a:rPr>
            </a:b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Hamilelik ve emzirme dönemlerinde kullanımı önerilmemektedir. Doktora danışmadan kesinlikle kullanılmamalıdır</a:t>
            </a:r>
            <a:endParaRPr lang="tr-TR" sz="1400" dirty="0">
              <a:latin typeface="Arial"/>
              <a:cs typeface="Calibri"/>
            </a:endParaRPr>
          </a:p>
          <a:p>
            <a:pPr algn="l"/>
            <a:endParaRPr lang="tr-TR" sz="1400" dirty="0">
              <a:latin typeface="Arial"/>
              <a:cs typeface="Calibri"/>
            </a:endParaRPr>
          </a:p>
        </p:txBody>
      </p:sp>
      <p:sp>
        <p:nvSpPr>
          <p:cNvPr id="24" name="İçerik Yer Tutucusu 6">
            <a:extLst>
              <a:ext uri="{FF2B5EF4-FFF2-40B4-BE49-F238E27FC236}">
                <a16:creationId xmlns:a16="http://schemas.microsoft.com/office/drawing/2014/main" xmlns="" id="{D3578953-60CF-4738-8D60-654B14A21C6C}"/>
              </a:ext>
            </a:extLst>
          </p:cNvPr>
          <p:cNvSpPr txBox="1">
            <a:spLocks/>
          </p:cNvSpPr>
          <p:nvPr/>
        </p:nvSpPr>
        <p:spPr>
          <a:xfrm>
            <a:off x="7910066" y="568433"/>
            <a:ext cx="2077633" cy="5832367"/>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Arial"/>
              </a:rPr>
              <a:t>Erişkinler ve 12 yaş ve üzerindeki çocuklar: </a:t>
            </a:r>
          </a:p>
          <a:p>
            <a:pPr marL="285750" indent="-285750" algn="l">
              <a:buFont typeface="Arial" pitchFamily="34" charset="0"/>
              <a:buChar char="•"/>
            </a:pPr>
            <a:r>
              <a:rPr lang="tr-TR" sz="1400" dirty="0">
                <a:latin typeface="Arial"/>
                <a:ea typeface="+mn-lt"/>
                <a:cs typeface="Arial"/>
              </a:rPr>
              <a:t>Önerilen doz günde bir kez bir tablettir. Tableti suyla, besinlerle beraber veya ayrı </a:t>
            </a:r>
            <a:r>
              <a:rPr lang="tr-TR" sz="1400" dirty="0" err="1">
                <a:latin typeface="Arial"/>
                <a:ea typeface="+mn-lt"/>
                <a:cs typeface="Arial"/>
              </a:rPr>
              <a:t>alınır.Bu</a:t>
            </a:r>
            <a:r>
              <a:rPr lang="tr-TR" sz="1400" dirty="0">
                <a:latin typeface="Arial"/>
                <a:ea typeface="+mn-lt"/>
                <a:cs typeface="Arial"/>
              </a:rPr>
              <a:t> ilaç ağız yoluyla kullanılır. Tablet bütün olarak aç ya da tok karnına bir bardak su ile </a:t>
            </a:r>
            <a:r>
              <a:rPr lang="tr-TR" sz="1400" dirty="0" err="1">
                <a:latin typeface="Arial"/>
                <a:ea typeface="+mn-lt"/>
                <a:cs typeface="Arial"/>
              </a:rPr>
              <a:t>yutulur.Tedavi</a:t>
            </a:r>
            <a:r>
              <a:rPr lang="tr-TR" sz="1400" dirty="0">
                <a:latin typeface="Arial"/>
                <a:ea typeface="+mn-lt"/>
                <a:cs typeface="Arial"/>
              </a:rPr>
              <a:t> süresi konusunda, doktor alerjik nezlenin tipini belirleyerek ne kadar süreyle ALRİNAST alınması gerektiğine karar verir.</a:t>
            </a:r>
            <a:endParaRPr lang="tr-TR" sz="1400" dirty="0">
              <a:latin typeface="Arial"/>
              <a:cs typeface="Arial"/>
            </a:endParaRPr>
          </a:p>
          <a:p>
            <a:pPr algn="l"/>
            <a:endParaRPr lang="tr-TR" sz="1400" dirty="0">
              <a:latin typeface="Arial"/>
              <a:cs typeface="Arial"/>
            </a:endParaRPr>
          </a:p>
        </p:txBody>
      </p:sp>
      <p:sp>
        <p:nvSpPr>
          <p:cNvPr id="25" name="İçerik Yer Tutucusu 6">
            <a:extLst>
              <a:ext uri="{FF2B5EF4-FFF2-40B4-BE49-F238E27FC236}">
                <a16:creationId xmlns:a16="http://schemas.microsoft.com/office/drawing/2014/main" xmlns="" id="{B9F43D63-F553-44E0-9514-5614DEAEE09C}"/>
              </a:ext>
            </a:extLst>
          </p:cNvPr>
          <p:cNvSpPr txBox="1">
            <a:spLocks/>
          </p:cNvSpPr>
          <p:nvPr/>
        </p:nvSpPr>
        <p:spPr>
          <a:xfrm>
            <a:off x="10062400" y="491300"/>
            <a:ext cx="2129596" cy="5521572"/>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Karın ağrısı , nefes almada güçlük, kurdeşen, yüzde , dudaklarda , dilde ve boğazda şişlik.</a:t>
            </a: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Yorgunluk, </a:t>
            </a:r>
            <a:r>
              <a:rPr lang="tr-TR" sz="1400" dirty="0" err="1">
                <a:latin typeface="Arial"/>
                <a:ea typeface="+mn-lt"/>
                <a:cs typeface="+mn-lt"/>
              </a:rPr>
              <a:t>bitkinlik,baş</a:t>
            </a:r>
            <a:r>
              <a:rPr lang="tr-TR" sz="1400" dirty="0">
                <a:latin typeface="Arial"/>
                <a:ea typeface="+mn-lt"/>
                <a:cs typeface="+mn-lt"/>
              </a:rPr>
              <a:t> ağrısı, </a:t>
            </a:r>
            <a:r>
              <a:rPr lang="tr-TR" sz="1400" dirty="0" err="1">
                <a:latin typeface="Arial"/>
                <a:ea typeface="+mn-lt"/>
                <a:cs typeface="+mn-lt"/>
              </a:rPr>
              <a:t>halüsinasyonlar,sersemlik,uyku</a:t>
            </a:r>
            <a:r>
              <a:rPr lang="tr-TR" sz="1400" dirty="0">
                <a:latin typeface="Arial"/>
                <a:ea typeface="+mn-lt"/>
                <a:cs typeface="+mn-lt"/>
              </a:rPr>
              <a:t> hali</a:t>
            </a:r>
            <a:endParaRPr lang="tr-TR" sz="1400" dirty="0">
              <a:latin typeface="Arial"/>
              <a:cs typeface="+mn-lt"/>
            </a:endParaRPr>
          </a:p>
          <a:p>
            <a:pPr marL="285750" indent="-285750" algn="l">
              <a:buFont typeface="Arial" pitchFamily="34" charset="0"/>
              <a:buChar char="•"/>
            </a:pPr>
            <a:r>
              <a:rPr lang="tr-TR" sz="1400" dirty="0" err="1">
                <a:latin typeface="Arial"/>
                <a:ea typeface="+mn-lt"/>
                <a:cs typeface="+mn-lt"/>
              </a:rPr>
              <a:t>Abdominal</a:t>
            </a:r>
            <a:r>
              <a:rPr lang="tr-TR" sz="1400" dirty="0">
                <a:latin typeface="Arial"/>
                <a:ea typeface="+mn-lt"/>
                <a:cs typeface="+mn-lt"/>
              </a:rPr>
              <a:t> ağrı, bulantı, kusma, </a:t>
            </a:r>
            <a:r>
              <a:rPr lang="tr-TR" sz="1400" dirty="0" err="1">
                <a:latin typeface="Arial"/>
                <a:ea typeface="+mn-lt"/>
                <a:cs typeface="+mn-lt"/>
              </a:rPr>
              <a:t>dispepsi</a:t>
            </a:r>
            <a:r>
              <a:rPr lang="tr-TR" sz="1400" dirty="0">
                <a:latin typeface="Arial"/>
                <a:ea typeface="+mn-lt"/>
                <a:cs typeface="+mn-lt"/>
              </a:rPr>
              <a:t>, </a:t>
            </a:r>
            <a:r>
              <a:rPr lang="tr-TR" sz="1400" dirty="0" err="1">
                <a:latin typeface="Arial"/>
                <a:ea typeface="+mn-lt"/>
                <a:cs typeface="+mn-lt"/>
              </a:rPr>
              <a:t>diyare</a:t>
            </a: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Karaciğer enzimlerinde yükselme, hepatit ve </a:t>
            </a:r>
            <a:r>
              <a:rPr lang="tr-TR" sz="1400" dirty="0" err="1">
                <a:latin typeface="Arial"/>
                <a:ea typeface="+mn-lt"/>
                <a:cs typeface="+mn-lt"/>
              </a:rPr>
              <a:t>bilirubinde</a:t>
            </a:r>
            <a:r>
              <a:rPr lang="tr-TR" sz="1400" dirty="0">
                <a:latin typeface="Arial"/>
                <a:ea typeface="+mn-lt"/>
                <a:cs typeface="+mn-lt"/>
              </a:rPr>
              <a:t> artış.</a:t>
            </a:r>
            <a:endParaRPr lang="tr-TR" sz="1400" dirty="0">
              <a:latin typeface="Arial"/>
              <a:cs typeface="+mn-lt"/>
            </a:endParaRPr>
          </a:p>
          <a:p>
            <a:pPr marL="285750" indent="-285750" algn="l">
              <a:buFont typeface="Arial" pitchFamily="34" charset="0"/>
              <a:buChar char="•"/>
            </a:pPr>
            <a:r>
              <a:rPr lang="tr-TR" sz="1400" dirty="0" err="1">
                <a:latin typeface="Arial"/>
                <a:ea typeface="+mn-lt"/>
                <a:cs typeface="+mn-lt"/>
              </a:rPr>
              <a:t>Hipersensitivite</a:t>
            </a:r>
            <a:r>
              <a:rPr lang="tr-TR" sz="1400" dirty="0">
                <a:latin typeface="Arial"/>
                <a:ea typeface="+mn-lt"/>
                <a:cs typeface="+mn-lt"/>
              </a:rPr>
              <a:t> reaksiyonları (</a:t>
            </a:r>
            <a:r>
              <a:rPr lang="tr-TR" sz="1400" dirty="0" err="1">
                <a:latin typeface="Arial"/>
                <a:ea typeface="+mn-lt"/>
                <a:cs typeface="+mn-lt"/>
              </a:rPr>
              <a:t>anaflaksi</a:t>
            </a:r>
            <a:r>
              <a:rPr lang="tr-TR" sz="1400" dirty="0">
                <a:latin typeface="Arial"/>
                <a:ea typeface="+mn-lt"/>
                <a:cs typeface="+mn-lt"/>
              </a:rPr>
              <a:t>, </a:t>
            </a:r>
            <a:r>
              <a:rPr lang="tr-TR" sz="1400" dirty="0" err="1">
                <a:latin typeface="Arial"/>
                <a:ea typeface="+mn-lt"/>
                <a:cs typeface="+mn-lt"/>
              </a:rPr>
              <a:t>anjiyoödem</a:t>
            </a:r>
            <a:r>
              <a:rPr lang="tr-TR" sz="1400" dirty="0">
                <a:latin typeface="Arial"/>
                <a:ea typeface="+mn-lt"/>
                <a:cs typeface="+mn-lt"/>
              </a:rPr>
              <a:t>, </a:t>
            </a:r>
            <a:r>
              <a:rPr lang="tr-TR" sz="1400" dirty="0" err="1">
                <a:latin typeface="Arial"/>
                <a:ea typeface="+mn-lt"/>
                <a:cs typeface="+mn-lt"/>
              </a:rPr>
              <a:t>dispne</a:t>
            </a:r>
            <a:r>
              <a:rPr lang="tr-TR" sz="1400" dirty="0">
                <a:latin typeface="Arial"/>
                <a:ea typeface="+mn-lt"/>
                <a:cs typeface="+mn-lt"/>
              </a:rPr>
              <a:t>, </a:t>
            </a:r>
            <a:r>
              <a:rPr lang="tr-TR" sz="1400" dirty="0" err="1">
                <a:latin typeface="Arial"/>
                <a:ea typeface="+mn-lt"/>
                <a:cs typeface="+mn-lt"/>
              </a:rPr>
              <a:t>pruritus</a:t>
            </a:r>
            <a:r>
              <a:rPr lang="tr-TR" sz="1400" dirty="0">
                <a:latin typeface="Arial"/>
                <a:ea typeface="+mn-lt"/>
                <a:cs typeface="+mn-lt"/>
              </a:rPr>
              <a:t>, döküntü ve ürtiker)</a:t>
            </a:r>
            <a:endParaRPr lang="tr-TR" sz="1400" dirty="0">
              <a:latin typeface="Arial"/>
              <a:cs typeface="Calibri" panose="020F0502020204030204"/>
            </a:endParaRPr>
          </a:p>
          <a:p>
            <a:pPr algn="l"/>
            <a:endParaRPr lang="tr-TR" sz="1400" dirty="0">
              <a:latin typeface="Arial"/>
              <a:cs typeface="Calibri" panose="020F0502020204030204"/>
            </a:endParaRPr>
          </a:p>
        </p:txBody>
      </p:sp>
      <p:sp>
        <p:nvSpPr>
          <p:cNvPr id="26" name="İçerik Yer Tutucusu 2"/>
          <p:cNvSpPr txBox="1">
            <a:spLocks/>
          </p:cNvSpPr>
          <p:nvPr/>
        </p:nvSpPr>
        <p:spPr>
          <a:xfrm>
            <a:off x="817887" y="3274789"/>
            <a:ext cx="2071255" cy="5381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b="1" dirty="0">
                <a:latin typeface="Arial" pitchFamily="34" charset="0"/>
                <a:cs typeface="Arial" pitchFamily="34" charset="0"/>
              </a:rPr>
              <a:t>ALRINAST</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2460891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17EF870-FEA5-42B7-AB9A-D17F0F4782C7}"/>
              </a:ext>
            </a:extLst>
          </p:cNvPr>
          <p:cNvSpPr>
            <a:spLocks noGrp="1"/>
          </p:cNvSpPr>
          <p:nvPr>
            <p:ph type="title"/>
          </p:nvPr>
        </p:nvSpPr>
        <p:spPr>
          <a:xfrm>
            <a:off x="838200" y="620498"/>
            <a:ext cx="10515600" cy="1325563"/>
          </a:xfrm>
        </p:spPr>
        <p:txBody>
          <a:bodyPr>
            <a:normAutofit/>
          </a:bodyPr>
          <a:lstStyle/>
          <a:p>
            <a:r>
              <a:rPr lang="tr-TR" sz="2800" dirty="0"/>
              <a:t>İLAÇ ETKİSİNİN BOYUTU NEYİ İFADE EDER?</a:t>
            </a:r>
          </a:p>
        </p:txBody>
      </p:sp>
      <p:sp>
        <p:nvSpPr>
          <p:cNvPr id="3" name="İçerik Yer Tutucusu 2">
            <a:extLst>
              <a:ext uri="{FF2B5EF4-FFF2-40B4-BE49-F238E27FC236}">
                <a16:creationId xmlns:a16="http://schemas.microsoft.com/office/drawing/2014/main" xmlns="" id="{665CF8CC-9507-48D9-B1DC-18914305F1B3}"/>
              </a:ext>
            </a:extLst>
          </p:cNvPr>
          <p:cNvSpPr>
            <a:spLocks noGrp="1"/>
          </p:cNvSpPr>
          <p:nvPr>
            <p:ph idx="1"/>
          </p:nvPr>
        </p:nvSpPr>
        <p:spPr>
          <a:xfrm>
            <a:off x="838200" y="3429000"/>
            <a:ext cx="10515600" cy="4351338"/>
          </a:xfrm>
        </p:spPr>
        <p:txBody>
          <a:bodyPr>
            <a:normAutofit/>
          </a:bodyPr>
          <a:lstStyle/>
          <a:p>
            <a:pPr marL="0" indent="0">
              <a:buNone/>
            </a:pPr>
            <a:r>
              <a:rPr lang="tr-TR" sz="1600" dirty="0"/>
              <a:t>İlaç etkisinin boyutu, reseptör bölgesindeki konsantrasyona bağımlı olup uygulanan ilacın dozu (ve ilaca özgü karakteristik faktörler olan </a:t>
            </a:r>
            <a:r>
              <a:rPr lang="tr-TR" sz="1600" dirty="0" err="1"/>
              <a:t>absorbsiyon</a:t>
            </a:r>
            <a:r>
              <a:rPr lang="tr-TR" sz="1600" dirty="0"/>
              <a:t> hızı, dağılım ve metabolizma) olarak tanımlanır.</a:t>
            </a:r>
          </a:p>
        </p:txBody>
      </p:sp>
    </p:spTree>
    <p:extLst>
      <p:ext uri="{BB962C8B-B14F-4D97-AF65-F5344CB8AC3E}">
        <p14:creationId xmlns:p14="http://schemas.microsoft.com/office/powerpoint/2010/main" val="25218078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31742" y="-42698"/>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80235" y="-42698"/>
            <a:ext cx="0" cy="71052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211400" y="26031"/>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EEBAFADA-7007-4EA1-A725-3E5F7F577579}"/>
              </a:ext>
            </a:extLst>
          </p:cNvPr>
          <p:cNvSpPr txBox="1">
            <a:spLocks/>
          </p:cNvSpPr>
          <p:nvPr/>
        </p:nvSpPr>
        <p:spPr>
          <a:xfrm>
            <a:off x="1784281" y="573491"/>
            <a:ext cx="2915350" cy="6051709"/>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err="1">
                <a:latin typeface="Arial"/>
                <a:ea typeface="+mn-lt"/>
                <a:cs typeface="+mn-lt"/>
              </a:rPr>
              <a:t>Ametik</a:t>
            </a:r>
            <a:r>
              <a:rPr lang="tr-TR" sz="1400" dirty="0">
                <a:latin typeface="Arial"/>
                <a:ea typeface="+mn-lt"/>
                <a:cs typeface="+mn-lt"/>
              </a:rPr>
              <a:t> </a:t>
            </a:r>
            <a:r>
              <a:rPr lang="tr-TR" sz="1400" dirty="0" err="1">
                <a:latin typeface="Arial"/>
                <a:ea typeface="+mn-lt"/>
                <a:cs typeface="+mn-lt"/>
              </a:rPr>
              <a:t>damla,bulantı</a:t>
            </a:r>
            <a:r>
              <a:rPr lang="tr-TR" sz="1400" dirty="0">
                <a:latin typeface="Arial"/>
                <a:ea typeface="+mn-lt"/>
                <a:cs typeface="+mn-lt"/>
              </a:rPr>
              <a:t> ve kusmanın kontrolünde </a:t>
            </a:r>
            <a:r>
              <a:rPr lang="tr-TR" sz="1400" dirty="0" err="1">
                <a:latin typeface="Arial"/>
                <a:ea typeface="+mn-lt"/>
                <a:cs typeface="+mn-lt"/>
              </a:rPr>
              <a:t>kullanılır.Yan</a:t>
            </a:r>
            <a:r>
              <a:rPr lang="tr-TR" sz="1400" dirty="0">
                <a:latin typeface="Arial"/>
                <a:ea typeface="+mn-lt"/>
                <a:cs typeface="+mn-lt"/>
              </a:rPr>
              <a:t> etkileri en az olan bir </a:t>
            </a:r>
            <a:r>
              <a:rPr lang="tr-TR" sz="1400" dirty="0" err="1">
                <a:latin typeface="Arial"/>
                <a:ea typeface="+mn-lt"/>
                <a:cs typeface="+mn-lt"/>
              </a:rPr>
              <a:t>antiemetik</a:t>
            </a:r>
            <a:r>
              <a:rPr lang="tr-TR" sz="1400" dirty="0">
                <a:latin typeface="Arial"/>
                <a:ea typeface="+mn-lt"/>
                <a:cs typeface="+mn-lt"/>
              </a:rPr>
              <a:t> ilaç </a:t>
            </a:r>
            <a:r>
              <a:rPr lang="tr-TR" sz="1400" dirty="0" err="1">
                <a:latin typeface="Arial"/>
                <a:ea typeface="+mn-lt"/>
                <a:cs typeface="+mn-lt"/>
              </a:rPr>
              <a:t>sayılır,CTZ’yi</a:t>
            </a:r>
            <a:r>
              <a:rPr lang="tr-TR" sz="1400" dirty="0">
                <a:latin typeface="Arial"/>
                <a:ea typeface="+mn-lt"/>
                <a:cs typeface="+mn-lt"/>
              </a:rPr>
              <a:t> </a:t>
            </a:r>
            <a:r>
              <a:rPr lang="tr-TR" sz="1400" dirty="0" err="1">
                <a:latin typeface="Arial"/>
                <a:ea typeface="+mn-lt"/>
                <a:cs typeface="+mn-lt"/>
              </a:rPr>
              <a:t>inhibe</a:t>
            </a:r>
            <a:r>
              <a:rPr lang="tr-TR" sz="1400" dirty="0">
                <a:latin typeface="Arial"/>
                <a:ea typeface="+mn-lt"/>
                <a:cs typeface="+mn-lt"/>
              </a:rPr>
              <a:t> </a:t>
            </a:r>
            <a:r>
              <a:rPr lang="tr-TR" sz="1400" dirty="0" err="1">
                <a:latin typeface="Arial"/>
                <a:ea typeface="+mn-lt"/>
                <a:cs typeface="+mn-lt"/>
              </a:rPr>
              <a:t>eder.Özellikle</a:t>
            </a:r>
            <a:r>
              <a:rPr lang="tr-TR" sz="1400" dirty="0">
                <a:latin typeface="Arial"/>
                <a:ea typeface="+mn-lt"/>
                <a:cs typeface="+mn-lt"/>
              </a:rPr>
              <a:t> </a:t>
            </a:r>
            <a:r>
              <a:rPr lang="tr-TR" sz="1400" dirty="0" err="1">
                <a:latin typeface="Arial"/>
                <a:ea typeface="+mn-lt"/>
                <a:cs typeface="+mn-lt"/>
              </a:rPr>
              <a:t>gastroenterite</a:t>
            </a:r>
            <a:r>
              <a:rPr lang="tr-TR" sz="1400" dirty="0">
                <a:latin typeface="Arial"/>
                <a:ea typeface="+mn-lt"/>
                <a:cs typeface="+mn-lt"/>
              </a:rPr>
              <a:t> bağlı bulantı ve kusmalarda ve yemekten sonra ortaya çıkan </a:t>
            </a:r>
            <a:r>
              <a:rPr lang="tr-TR" sz="1400" dirty="0" err="1">
                <a:latin typeface="Arial"/>
                <a:ea typeface="+mn-lt"/>
                <a:cs typeface="+mn-lt"/>
              </a:rPr>
              <a:t>postprandial</a:t>
            </a:r>
            <a:r>
              <a:rPr lang="tr-TR" sz="1400" dirty="0">
                <a:latin typeface="Arial"/>
                <a:ea typeface="+mn-lt"/>
                <a:cs typeface="+mn-lt"/>
              </a:rPr>
              <a:t> kusmalarda </a:t>
            </a:r>
            <a:r>
              <a:rPr lang="tr-TR" sz="1400" dirty="0" err="1">
                <a:latin typeface="Arial"/>
                <a:ea typeface="+mn-lt"/>
                <a:cs typeface="+mn-lt"/>
              </a:rPr>
              <a:t>etkilidir.Uzun</a:t>
            </a:r>
            <a:r>
              <a:rPr lang="tr-TR" sz="1400" dirty="0">
                <a:latin typeface="Arial"/>
                <a:ea typeface="+mn-lt"/>
                <a:cs typeface="+mn-lt"/>
              </a:rPr>
              <a:t> dönemli </a:t>
            </a:r>
            <a:r>
              <a:rPr lang="tr-TR" sz="1400" dirty="0" err="1">
                <a:latin typeface="Arial"/>
                <a:ea typeface="+mn-lt"/>
                <a:cs typeface="+mn-lt"/>
              </a:rPr>
              <a:t>antiemetik</a:t>
            </a:r>
            <a:r>
              <a:rPr lang="tr-TR" sz="1400" dirty="0">
                <a:latin typeface="Arial"/>
                <a:ea typeface="+mn-lt"/>
                <a:cs typeface="+mn-lt"/>
              </a:rPr>
              <a:t> tedavi </a:t>
            </a:r>
            <a:r>
              <a:rPr lang="tr-TR" sz="1400" dirty="0" err="1">
                <a:latin typeface="Arial"/>
                <a:ea typeface="+mn-lt"/>
                <a:cs typeface="+mn-lt"/>
              </a:rPr>
              <a:t>gerektiğinde,non</a:t>
            </a:r>
            <a:r>
              <a:rPr lang="tr-TR" sz="1400" dirty="0">
                <a:latin typeface="Arial"/>
                <a:ea typeface="+mn-lt"/>
                <a:cs typeface="+mn-lt"/>
              </a:rPr>
              <a:t> </a:t>
            </a:r>
            <a:r>
              <a:rPr lang="tr-TR" sz="1400" dirty="0" err="1">
                <a:latin typeface="Arial"/>
                <a:ea typeface="+mn-lt"/>
                <a:cs typeface="+mn-lt"/>
              </a:rPr>
              <a:t>fenotiazin</a:t>
            </a:r>
            <a:r>
              <a:rPr lang="tr-TR" sz="1400" dirty="0">
                <a:latin typeface="Arial"/>
                <a:ea typeface="+mn-lt"/>
                <a:cs typeface="+mn-lt"/>
              </a:rPr>
              <a:t> </a:t>
            </a:r>
            <a:r>
              <a:rPr lang="tr-TR" sz="1400" dirty="0" err="1">
                <a:latin typeface="Arial"/>
                <a:ea typeface="+mn-lt"/>
                <a:cs typeface="+mn-lt"/>
              </a:rPr>
              <a:t>Trimetobenzamid</a:t>
            </a:r>
            <a:r>
              <a:rPr lang="tr-TR" sz="1400" dirty="0">
                <a:latin typeface="Arial"/>
                <a:ea typeface="+mn-lt"/>
                <a:cs typeface="+mn-lt"/>
              </a:rPr>
              <a:t> </a:t>
            </a:r>
            <a:r>
              <a:rPr lang="tr-TR" sz="1400" dirty="0" err="1">
                <a:latin typeface="Arial"/>
                <a:ea typeface="+mn-lt"/>
                <a:cs typeface="+mn-lt"/>
              </a:rPr>
              <a:t>hidroklorür</a:t>
            </a:r>
            <a:r>
              <a:rPr lang="tr-TR" sz="1400" dirty="0">
                <a:latin typeface="Arial"/>
                <a:ea typeface="+mn-lt"/>
                <a:cs typeface="+mn-lt"/>
              </a:rPr>
              <a:t> gibi </a:t>
            </a:r>
            <a:r>
              <a:rPr lang="tr-TR" sz="1400" dirty="0" err="1">
                <a:latin typeface="Arial"/>
                <a:ea typeface="+mn-lt"/>
                <a:cs typeface="+mn-lt"/>
              </a:rPr>
              <a:t>antiemetikler</a:t>
            </a:r>
            <a:r>
              <a:rPr lang="tr-TR" sz="1400" dirty="0">
                <a:latin typeface="Arial"/>
                <a:ea typeface="+mn-lt"/>
                <a:cs typeface="+mn-lt"/>
              </a:rPr>
              <a:t> dikkate alınmalıdır.</a:t>
            </a:r>
          </a:p>
          <a:p>
            <a:r>
              <a:rPr lang="tr-TR" sz="1400" dirty="0">
                <a:latin typeface="Arial"/>
                <a:ea typeface="+mn-lt"/>
                <a:cs typeface="+mn-lt"/>
              </a:rPr>
              <a:t>Araç tutmaları, enfeksiyon, </a:t>
            </a:r>
            <a:r>
              <a:rPr lang="tr-TR" sz="1400" dirty="0" err="1">
                <a:latin typeface="Arial"/>
                <a:ea typeface="+mn-lt"/>
                <a:cs typeface="+mn-lt"/>
              </a:rPr>
              <a:t>entoksikasyon</a:t>
            </a:r>
            <a:r>
              <a:rPr lang="tr-TR" sz="1400" dirty="0">
                <a:latin typeface="Arial"/>
                <a:ea typeface="+mn-lt"/>
                <a:cs typeface="+mn-lt"/>
              </a:rPr>
              <a:t>, gebelik kusmaları, hepatit, ilaçların neden olduğu bulantı, </a:t>
            </a:r>
            <a:r>
              <a:rPr lang="tr-TR" sz="1400" dirty="0" err="1">
                <a:latin typeface="Arial"/>
                <a:ea typeface="+mn-lt"/>
                <a:cs typeface="+mn-lt"/>
              </a:rPr>
              <a:t>kolesistit</a:t>
            </a:r>
            <a:r>
              <a:rPr lang="tr-TR" sz="1400" dirty="0">
                <a:latin typeface="Arial"/>
                <a:ea typeface="+mn-lt"/>
                <a:cs typeface="+mn-lt"/>
              </a:rPr>
              <a:t>, migrende </a:t>
            </a:r>
            <a:r>
              <a:rPr lang="tr-TR" sz="1400" dirty="0" err="1">
                <a:latin typeface="Arial"/>
                <a:ea typeface="+mn-lt"/>
                <a:cs typeface="+mn-lt"/>
              </a:rPr>
              <a:t>endikedir</a:t>
            </a:r>
            <a:r>
              <a:rPr lang="tr-TR" sz="1400" dirty="0">
                <a:latin typeface="Arial"/>
                <a:ea typeface="+mn-lt"/>
                <a:cs typeface="+mn-lt"/>
              </a:rPr>
              <a:t>.</a:t>
            </a:r>
            <a:endParaRPr lang="tr-TR" sz="1400" dirty="0">
              <a:latin typeface="Arial"/>
              <a:cs typeface="Calibri"/>
            </a:endParaRPr>
          </a:p>
          <a:p>
            <a:r>
              <a:rPr lang="tr-TR" sz="1400" dirty="0">
                <a:latin typeface="Arial"/>
                <a:ea typeface="+mn-lt"/>
                <a:cs typeface="+mn-lt"/>
              </a:rPr>
              <a:t>Özellikle bağırsak enfeksiyonlarına bağlı bulantı ve kusmanın önlenmesinde kullanılmaktadır.</a:t>
            </a:r>
            <a:br>
              <a:rPr lang="tr-TR" sz="1400" dirty="0">
                <a:latin typeface="Arial"/>
                <a:ea typeface="+mn-lt"/>
                <a:cs typeface="+mn-lt"/>
              </a:rPr>
            </a:br>
            <a:r>
              <a:rPr lang="tr-TR" sz="1400" dirty="0">
                <a:latin typeface="Arial"/>
                <a:ea typeface="+mn-lt"/>
                <a:cs typeface="+mn-lt"/>
              </a:rPr>
              <a:t/>
            </a:r>
            <a:br>
              <a:rPr lang="tr-TR" sz="1400" dirty="0">
                <a:latin typeface="Arial"/>
                <a:ea typeface="+mn-lt"/>
                <a:cs typeface="+mn-lt"/>
              </a:rPr>
            </a:br>
            <a:endParaRPr lang="tr-TR" sz="1400" dirty="0">
              <a:latin typeface="Arial"/>
              <a:cs typeface="Calibri"/>
            </a:endParaRPr>
          </a:p>
          <a:p>
            <a:pPr algn="l"/>
            <a:endParaRPr lang="tr-TR" sz="1400" dirty="0">
              <a:latin typeface="Arial"/>
              <a:cs typeface="Calibri"/>
            </a:endParaRPr>
          </a:p>
        </p:txBody>
      </p:sp>
      <p:sp>
        <p:nvSpPr>
          <p:cNvPr id="22" name="İçerik Yer Tutucusu 2">
            <a:extLst>
              <a:ext uri="{FF2B5EF4-FFF2-40B4-BE49-F238E27FC236}">
                <a16:creationId xmlns:a16="http://schemas.microsoft.com/office/drawing/2014/main" xmlns="" id="{D90266D4-1CA8-43C9-8726-C1A4D58D420F}"/>
              </a:ext>
            </a:extLst>
          </p:cNvPr>
          <p:cNvSpPr txBox="1">
            <a:spLocks/>
          </p:cNvSpPr>
          <p:nvPr/>
        </p:nvSpPr>
        <p:spPr>
          <a:xfrm>
            <a:off x="4736842" y="476955"/>
            <a:ext cx="3043393" cy="6051710"/>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pitchFamily="34" charset="0"/>
                <a:cs typeface="Arial" pitchFamily="34" charset="0"/>
              </a:rPr>
              <a:t>AMETIK'in</a:t>
            </a:r>
            <a:r>
              <a:rPr lang="tr-TR" sz="1400" dirty="0">
                <a:latin typeface="Arial" pitchFamily="34" charset="0"/>
                <a:cs typeface="Arial" pitchFamily="34" charset="0"/>
              </a:rPr>
              <a:t> bileşiminde bulunan </a:t>
            </a:r>
            <a:r>
              <a:rPr lang="tr-TR" sz="1400" dirty="0" err="1">
                <a:latin typeface="Arial" pitchFamily="34" charset="0"/>
                <a:cs typeface="Arial" pitchFamily="34" charset="0"/>
              </a:rPr>
              <a:t>trimetobenzamid</a:t>
            </a:r>
            <a:r>
              <a:rPr lang="tr-TR" sz="1400" dirty="0">
                <a:latin typeface="Arial" pitchFamily="34" charset="0"/>
                <a:cs typeface="Arial" pitchFamily="34" charset="0"/>
              </a:rPr>
              <a:t> </a:t>
            </a:r>
            <a:r>
              <a:rPr lang="tr-TR" sz="1400" dirty="0" err="1">
                <a:latin typeface="Arial" pitchFamily="34" charset="0"/>
                <a:cs typeface="Arial" pitchFamily="34" charset="0"/>
              </a:rPr>
              <a:t>hidroklorür</a:t>
            </a:r>
            <a:r>
              <a:rPr lang="tr-TR" sz="1400" dirty="0">
                <a:latin typeface="Arial" pitchFamily="34" charset="0"/>
                <a:cs typeface="Arial" pitchFamily="34" charset="0"/>
              </a:rPr>
              <a:t> veya  yardımcı maddelerden herhangi birine karşı alerji var ise,  </a:t>
            </a:r>
          </a:p>
          <a:p>
            <a:pPr marL="285750" indent="-285750" algn="l">
              <a:buFont typeface="Arial" pitchFamily="34" charset="0"/>
              <a:buChar char="•"/>
            </a:pPr>
            <a:r>
              <a:rPr lang="tr-TR" sz="1400" dirty="0">
                <a:latin typeface="Arial" pitchFamily="34" charset="0"/>
                <a:cs typeface="Arial" pitchFamily="34" charset="0"/>
              </a:rPr>
              <a:t>Yeni doğanlarda,12 aylıktan küçük bebeklerde ve prematüre bebeklerde kullanılmaz.</a:t>
            </a:r>
          </a:p>
          <a:p>
            <a:pPr marL="285750" indent="-285750" algn="l">
              <a:buFont typeface="Arial" pitchFamily="34" charset="0"/>
              <a:buChar char="•"/>
            </a:pPr>
            <a:r>
              <a:rPr lang="tr-TR" sz="1400" dirty="0">
                <a:latin typeface="Arial" pitchFamily="34" charset="0"/>
                <a:ea typeface="+mn-lt"/>
                <a:cs typeface="Arial" pitchFamily="34" charset="0"/>
              </a:rPr>
              <a:t>Herhangi bir nedene bağlı akut kusması olan hastalarda </a:t>
            </a:r>
            <a:r>
              <a:rPr lang="tr-TR" sz="1400" dirty="0" err="1">
                <a:latin typeface="Arial" pitchFamily="34" charset="0"/>
                <a:ea typeface="+mn-lt"/>
                <a:cs typeface="Arial" pitchFamily="34" charset="0"/>
              </a:rPr>
              <a:t>trimetobenzamid</a:t>
            </a:r>
            <a:r>
              <a:rPr lang="tr-TR" sz="1400" dirty="0">
                <a:latin typeface="Arial" pitchFamily="34" charset="0"/>
                <a:ea typeface="+mn-lt"/>
                <a:cs typeface="Arial" pitchFamily="34" charset="0"/>
              </a:rPr>
              <a:t> kullanımından kaçınılmalıdır.</a:t>
            </a:r>
          </a:p>
          <a:p>
            <a:pPr marL="285750" indent="-285750" algn="l">
              <a:buFont typeface="Arial" pitchFamily="34" charset="0"/>
              <a:buChar char="•"/>
            </a:pPr>
            <a:r>
              <a:rPr lang="tr-TR" sz="1400" dirty="0" err="1">
                <a:latin typeface="Arial" pitchFamily="34" charset="0"/>
                <a:ea typeface="+mn-lt"/>
                <a:cs typeface="Arial" pitchFamily="34" charset="0"/>
              </a:rPr>
              <a:t>Trimetobenzamid</a:t>
            </a:r>
            <a:r>
              <a:rPr lang="tr-TR" sz="1400" dirty="0">
                <a:latin typeface="Arial" pitchFamily="34" charset="0"/>
                <a:ea typeface="+mn-lt"/>
                <a:cs typeface="Arial" pitchFamily="34" charset="0"/>
              </a:rPr>
              <a:t> gibi </a:t>
            </a:r>
            <a:r>
              <a:rPr lang="tr-TR" sz="1400" dirty="0" err="1">
                <a:latin typeface="Arial" pitchFamily="34" charset="0"/>
                <a:ea typeface="+mn-lt"/>
                <a:cs typeface="Arial" pitchFamily="34" charset="0"/>
              </a:rPr>
              <a:t>hepatotoksik</a:t>
            </a:r>
            <a:r>
              <a:rPr lang="tr-TR" sz="1400" dirty="0">
                <a:latin typeface="Arial" pitchFamily="34" charset="0"/>
                <a:ea typeface="+mn-lt"/>
                <a:cs typeface="Arial" pitchFamily="34" charset="0"/>
              </a:rPr>
              <a:t> potansiyeli olan ilaçların Reye sendromunun seyrini olumsuz yönde etkileyebileceğinden kuşkulanılmaktadır.</a:t>
            </a:r>
          </a:p>
          <a:p>
            <a:pPr marL="285750" indent="-285750" algn="l">
              <a:buFont typeface="Arial" pitchFamily="34" charset="0"/>
              <a:buChar char="•"/>
            </a:pPr>
            <a:r>
              <a:rPr lang="tr-TR" sz="1400" dirty="0">
                <a:latin typeface="Arial" pitchFamily="34" charset="0"/>
                <a:ea typeface="+mn-lt"/>
                <a:cs typeface="Arial" pitchFamily="34" charset="0"/>
              </a:rPr>
              <a:t>Reye sendromu çocuklarda görülen ölümle sonuçlanabilen akut bir </a:t>
            </a:r>
            <a:r>
              <a:rPr lang="tr-TR" sz="1400" dirty="0" err="1">
                <a:latin typeface="Arial" pitchFamily="34" charset="0"/>
                <a:ea typeface="+mn-lt"/>
                <a:cs typeface="Arial" pitchFamily="34" charset="0"/>
              </a:rPr>
              <a:t>ensefalopatidir</a:t>
            </a:r>
            <a:r>
              <a:rPr lang="tr-TR" sz="1400" dirty="0">
                <a:latin typeface="Arial" pitchFamily="34" charset="0"/>
                <a:ea typeface="+mn-lt"/>
                <a:cs typeface="Arial" pitchFamily="34" charset="0"/>
              </a:rPr>
              <a:t>. Bu nedenle, belirti ve semptomları (kusma ) Reye sendromunu akla getiren çocuklarda bu ilaçların kullanımından kaçınılmalıdır.</a:t>
            </a:r>
            <a:br>
              <a:rPr lang="tr-TR" sz="1400" dirty="0">
                <a:latin typeface="Arial" pitchFamily="34" charset="0"/>
                <a:ea typeface="+mn-lt"/>
                <a:cs typeface="Arial" pitchFamily="34" charset="0"/>
              </a:rPr>
            </a:br>
            <a:r>
              <a:rPr lang="tr-TR" sz="1400" dirty="0">
                <a:latin typeface="Arial" pitchFamily="34" charset="0"/>
                <a:ea typeface="+mn-lt"/>
                <a:cs typeface="Arial" pitchFamily="34" charset="0"/>
              </a:rPr>
              <a:t/>
            </a:r>
            <a:br>
              <a:rPr lang="tr-TR" sz="1400" dirty="0">
                <a:latin typeface="Arial" pitchFamily="34" charset="0"/>
                <a:ea typeface="+mn-lt"/>
                <a:cs typeface="Arial" pitchFamily="34" charset="0"/>
              </a:rPr>
            </a:br>
            <a:endParaRPr lang="tr-TR" sz="1400" dirty="0">
              <a:latin typeface="Arial" pitchFamily="34" charset="0"/>
              <a:cs typeface="Arial" pitchFamily="34" charset="0"/>
            </a:endParaRPr>
          </a:p>
          <a:p>
            <a:pPr algn="l"/>
            <a:endParaRPr lang="tr-TR" sz="1400" dirty="0">
              <a:latin typeface="Arial" pitchFamily="34" charset="0"/>
              <a:cs typeface="Arial" pitchFamily="34" charset="0"/>
            </a:endParaRPr>
          </a:p>
        </p:txBody>
      </p:sp>
      <p:sp>
        <p:nvSpPr>
          <p:cNvPr id="24" name="İçerik Yer Tutucusu 2">
            <a:extLst>
              <a:ext uri="{FF2B5EF4-FFF2-40B4-BE49-F238E27FC236}">
                <a16:creationId xmlns:a16="http://schemas.microsoft.com/office/drawing/2014/main" xmlns="" id="{80B20D81-AB15-4EE5-A60D-CF4A6D24096F}"/>
              </a:ext>
            </a:extLst>
          </p:cNvPr>
          <p:cNvSpPr txBox="1">
            <a:spLocks/>
          </p:cNvSpPr>
          <p:nvPr/>
        </p:nvSpPr>
        <p:spPr>
          <a:xfrm>
            <a:off x="7810143" y="560442"/>
            <a:ext cx="2147979" cy="6297558"/>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300" dirty="0">
                <a:latin typeface="Arial"/>
                <a:ea typeface="+mn-lt"/>
                <a:cs typeface="+mn-lt"/>
              </a:rPr>
              <a:t>Sadece ağızdan uygulanır.</a:t>
            </a:r>
          </a:p>
          <a:p>
            <a:r>
              <a:rPr lang="tr-TR" sz="1300" dirty="0">
                <a:latin typeface="Arial"/>
                <a:ea typeface="+mn-lt"/>
                <a:cs typeface="+mn-lt"/>
              </a:rPr>
              <a:t>AMETİK ml’sinde 100 mg </a:t>
            </a:r>
            <a:r>
              <a:rPr lang="tr-TR" sz="1300" dirty="0" err="1">
                <a:latin typeface="Arial"/>
                <a:ea typeface="+mn-lt"/>
                <a:cs typeface="+mn-lt"/>
              </a:rPr>
              <a:t>trimetobenzamid</a:t>
            </a:r>
            <a:r>
              <a:rPr lang="tr-TR" sz="1300" dirty="0">
                <a:latin typeface="Arial"/>
                <a:ea typeface="+mn-lt"/>
                <a:cs typeface="+mn-lt"/>
              </a:rPr>
              <a:t> HCI içerecek şekilde dozaj ayarlıdır. Şişeye takılı damlalık ml ölçeklidir. Önerilen miktarlarda AMETİK doğrudan ağıza damlatılır ya da meyve suyuna katılarak kullanılır</a:t>
            </a:r>
            <a:endParaRPr lang="tr-TR" sz="1300" dirty="0">
              <a:latin typeface="Arial"/>
              <a:cs typeface="Calibri"/>
            </a:endParaRPr>
          </a:p>
          <a:p>
            <a:r>
              <a:rPr lang="tr-TR" sz="1300" dirty="0">
                <a:latin typeface="Arial"/>
                <a:ea typeface="+mn-lt"/>
                <a:cs typeface="Arial"/>
              </a:rPr>
              <a:t>Böbrek yetmezliği:</a:t>
            </a:r>
          </a:p>
          <a:p>
            <a:pPr marL="285750" indent="-285750">
              <a:buFont typeface="Arial" pitchFamily="34" charset="0"/>
              <a:buChar char="•"/>
            </a:pPr>
            <a:r>
              <a:rPr lang="tr-TR" sz="1300" dirty="0">
                <a:latin typeface="Arial"/>
                <a:ea typeface="+mn-lt"/>
                <a:cs typeface="Arial"/>
              </a:rPr>
              <a:t>Böbrek yetmezliğinde (</a:t>
            </a:r>
            <a:r>
              <a:rPr lang="tr-TR" sz="1300" dirty="0" err="1">
                <a:latin typeface="Arial"/>
                <a:ea typeface="+mn-lt"/>
                <a:cs typeface="Arial"/>
              </a:rPr>
              <a:t>kreatin</a:t>
            </a:r>
            <a:r>
              <a:rPr lang="tr-TR" sz="1300" dirty="0">
                <a:latin typeface="Arial"/>
                <a:ea typeface="+mn-lt"/>
                <a:cs typeface="Arial"/>
              </a:rPr>
              <a:t> klirensi≤70 ml/</a:t>
            </a:r>
            <a:r>
              <a:rPr lang="tr-TR" sz="1300" dirty="0" err="1">
                <a:latin typeface="Arial"/>
                <a:ea typeface="+mn-lt"/>
                <a:cs typeface="Arial"/>
              </a:rPr>
              <a:t>dk</a:t>
            </a:r>
            <a:r>
              <a:rPr lang="tr-TR" sz="1300" dirty="0">
                <a:latin typeface="Arial"/>
                <a:ea typeface="+mn-lt"/>
                <a:cs typeface="Arial"/>
              </a:rPr>
              <a:t>/1.73m2) doz ayarlaması yapılmalı ve Böbrek fonksiyonları tayin edilmelidir.</a:t>
            </a:r>
          </a:p>
          <a:p>
            <a:r>
              <a:rPr lang="tr-TR" sz="1300" dirty="0">
                <a:latin typeface="Arial"/>
                <a:ea typeface="+mn-lt"/>
                <a:cs typeface="Arial"/>
              </a:rPr>
              <a:t> Karaciğer yetmezliği:</a:t>
            </a:r>
          </a:p>
          <a:p>
            <a:pPr marL="285750" indent="-285750">
              <a:buFont typeface="Arial" pitchFamily="34" charset="0"/>
              <a:buChar char="•"/>
            </a:pPr>
            <a:r>
              <a:rPr lang="tr-TR" sz="1300" dirty="0" err="1">
                <a:latin typeface="Arial"/>
                <a:ea typeface="+mn-lt"/>
                <a:cs typeface="Arial"/>
              </a:rPr>
              <a:t>Hepatik</a:t>
            </a:r>
            <a:r>
              <a:rPr lang="tr-TR" sz="1300" dirty="0">
                <a:latin typeface="Arial"/>
                <a:ea typeface="+mn-lt"/>
                <a:cs typeface="Arial"/>
              </a:rPr>
              <a:t> fonksiyon bozukluklarında doz dikkatle ayarlanmalı ve periyodik olarak karaciğer fonksiyonları tayin edilmelidir. </a:t>
            </a:r>
          </a:p>
          <a:p>
            <a:endParaRPr lang="tr-TR" sz="1300" dirty="0">
              <a:latin typeface="Arial"/>
              <a:cs typeface="Arial"/>
            </a:endParaRPr>
          </a:p>
          <a:p>
            <a:pPr algn="l"/>
            <a:r>
              <a:rPr lang="tr-TR" sz="1300" dirty="0">
                <a:latin typeface="Arial"/>
                <a:ea typeface="+mn-lt"/>
                <a:cs typeface="+mn-lt"/>
              </a:rPr>
              <a:t/>
            </a:r>
            <a:br>
              <a:rPr lang="tr-TR" sz="1300" dirty="0">
                <a:latin typeface="Arial"/>
                <a:ea typeface="+mn-lt"/>
                <a:cs typeface="+mn-lt"/>
              </a:rPr>
            </a:br>
            <a:r>
              <a:rPr lang="tr-TR" sz="1300" dirty="0">
                <a:latin typeface="Arial"/>
                <a:ea typeface="+mn-lt"/>
                <a:cs typeface="+mn-lt"/>
              </a:rPr>
              <a:t/>
            </a:r>
            <a:br>
              <a:rPr lang="tr-TR" sz="1300" dirty="0">
                <a:latin typeface="Arial"/>
                <a:ea typeface="+mn-lt"/>
                <a:cs typeface="+mn-lt"/>
              </a:rPr>
            </a:br>
            <a:endParaRPr lang="tr-TR" sz="1300" dirty="0">
              <a:latin typeface="Arial"/>
              <a:cs typeface="Calibri"/>
            </a:endParaRPr>
          </a:p>
        </p:txBody>
      </p:sp>
      <p:sp>
        <p:nvSpPr>
          <p:cNvPr id="25" name="İçerik Yer Tutucusu 2">
            <a:extLst>
              <a:ext uri="{FF2B5EF4-FFF2-40B4-BE49-F238E27FC236}">
                <a16:creationId xmlns:a16="http://schemas.microsoft.com/office/drawing/2014/main" xmlns="" id="{6B1A3944-E55E-4376-84BD-0A5A4733FC07}"/>
              </a:ext>
            </a:extLst>
          </p:cNvPr>
          <p:cNvSpPr txBox="1">
            <a:spLocks/>
          </p:cNvSpPr>
          <p:nvPr/>
        </p:nvSpPr>
        <p:spPr>
          <a:xfrm>
            <a:off x="9958123" y="476955"/>
            <a:ext cx="2168244" cy="5904091"/>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 Aşırı duyarlılık reaksiyonları : deride yaygın kızarıklıkla birlikte kaşıntılı döküntüler</a:t>
            </a:r>
            <a:endParaRPr lang="tr-TR" dirty="0"/>
          </a:p>
          <a:p>
            <a:pPr marL="285750" indent="-285750" algn="l">
              <a:buFont typeface="Arial" pitchFamily="34" charset="0"/>
              <a:buChar char="•"/>
            </a:pPr>
            <a:r>
              <a:rPr lang="tr-TR" sz="1400" dirty="0">
                <a:latin typeface="Arial"/>
                <a:ea typeface="+mn-lt"/>
                <a:cs typeface="+mn-lt"/>
              </a:rPr>
              <a:t>Sırtta yay gibi geriye doğru şiddetli kasılma olması (</a:t>
            </a:r>
            <a:r>
              <a:rPr lang="tr-TR" sz="1400" dirty="0" err="1">
                <a:latin typeface="Arial"/>
                <a:ea typeface="+mn-lt"/>
                <a:cs typeface="+mn-lt"/>
              </a:rPr>
              <a:t>opistotonus</a:t>
            </a:r>
            <a:r>
              <a:rPr lang="tr-TR" sz="1400" dirty="0">
                <a:latin typeface="Arial"/>
                <a:ea typeface="+mn-lt"/>
                <a:cs typeface="+mn-lt"/>
              </a:rPr>
              <a:t>)</a:t>
            </a: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Yüzde, ağızda, dilde, kollarda ve bacaklarda olağan dışı, kontrol edilemeyen</a:t>
            </a:r>
            <a:r>
              <a:rPr lang="tr-TR" sz="1400" dirty="0">
                <a:latin typeface="Arial"/>
                <a:cs typeface="+mn-lt"/>
              </a:rPr>
              <a:t> </a:t>
            </a:r>
            <a:r>
              <a:rPr lang="tr-TR" sz="1400" dirty="0">
                <a:latin typeface="Arial"/>
                <a:ea typeface="+mn-lt"/>
                <a:cs typeface="+mn-lt"/>
              </a:rPr>
              <a:t>hareketler</a:t>
            </a: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Deride kızarma, toplu iğne başı gibi kanamalar, morarmalar olması</a:t>
            </a:r>
            <a:br>
              <a:rPr lang="tr-TR" sz="1400" dirty="0">
                <a:latin typeface="Arial"/>
                <a:ea typeface="+mn-lt"/>
                <a:cs typeface="+mn-lt"/>
              </a:rPr>
            </a:br>
            <a:r>
              <a:rPr lang="tr-TR" sz="1400" dirty="0">
                <a:latin typeface="Arial"/>
                <a:ea typeface="+mn-lt"/>
                <a:cs typeface="+mn-lt"/>
              </a:rPr>
              <a:t>Hipotansiyon (tansiyon düşüklüğü),baş dönmesi, baş </a:t>
            </a:r>
            <a:r>
              <a:rPr lang="tr-TR" sz="1400" dirty="0" err="1">
                <a:latin typeface="Arial"/>
                <a:ea typeface="+mn-lt"/>
                <a:cs typeface="+mn-lt"/>
              </a:rPr>
              <a:t>ağrısı,diyare</a:t>
            </a:r>
            <a:r>
              <a:rPr lang="tr-TR" sz="1400" dirty="0">
                <a:latin typeface="Arial"/>
                <a:ea typeface="+mn-lt"/>
                <a:cs typeface="+mn-lt"/>
              </a:rPr>
              <a:t> kas </a:t>
            </a:r>
            <a:r>
              <a:rPr lang="tr-TR" sz="1400" dirty="0" err="1">
                <a:latin typeface="Arial"/>
                <a:ea typeface="+mn-lt"/>
                <a:cs typeface="+mn-lt"/>
              </a:rPr>
              <a:t>krampları,bulanık</a:t>
            </a:r>
            <a:r>
              <a:rPr lang="tr-TR" sz="1400" dirty="0">
                <a:latin typeface="Arial"/>
                <a:ea typeface="+mn-lt"/>
                <a:cs typeface="+mn-lt"/>
              </a:rPr>
              <a:t> görme.</a:t>
            </a:r>
            <a:br>
              <a:rPr lang="tr-TR" sz="1400" dirty="0">
                <a:latin typeface="Arial"/>
                <a:ea typeface="+mn-lt"/>
                <a:cs typeface="+mn-lt"/>
              </a:rPr>
            </a:br>
            <a:endParaRPr lang="tr-TR" sz="1400" dirty="0">
              <a:latin typeface="Arial"/>
              <a:cs typeface="Calibri"/>
            </a:endParaRPr>
          </a:p>
          <a:p>
            <a:pPr algn="l"/>
            <a:endParaRPr lang="tr-TR" sz="1400" dirty="0">
              <a:latin typeface="Arial"/>
              <a:cs typeface="Calibri"/>
            </a:endParaRPr>
          </a:p>
        </p:txBody>
      </p:sp>
      <p:sp>
        <p:nvSpPr>
          <p:cNvPr id="26" name="İçerik Yer Tutucusu 2"/>
          <p:cNvSpPr txBox="1">
            <a:spLocks/>
          </p:cNvSpPr>
          <p:nvPr/>
        </p:nvSpPr>
        <p:spPr>
          <a:xfrm>
            <a:off x="838395" y="3082580"/>
            <a:ext cx="2265218" cy="6074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600" b="1" dirty="0">
                <a:latin typeface="Arial" pitchFamily="34" charset="0"/>
                <a:cs typeface="Arial" pitchFamily="34" charset="0"/>
              </a:rPr>
              <a:t>AMETIK</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32533" y="3169345"/>
            <a:ext cx="6878230" cy="5818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AMİNOALKİL ETHERLER</a:t>
            </a:r>
          </a:p>
        </p:txBody>
      </p:sp>
    </p:spTree>
    <p:extLst>
      <p:ext uri="{BB962C8B-B14F-4D97-AF65-F5344CB8AC3E}">
        <p14:creationId xmlns:p14="http://schemas.microsoft.com/office/powerpoint/2010/main" val="404571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80235" y="-25631"/>
            <a:ext cx="0" cy="69369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88902"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9920455" y="-2374"/>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FC76DCF4-8D1E-4D72-A8CF-66F92E05DC45}"/>
              </a:ext>
            </a:extLst>
          </p:cNvPr>
          <p:cNvSpPr txBox="1">
            <a:spLocks/>
          </p:cNvSpPr>
          <p:nvPr/>
        </p:nvSpPr>
        <p:spPr>
          <a:xfrm>
            <a:off x="1801365" y="581891"/>
            <a:ext cx="2906890" cy="5583495"/>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İlacın etken maddesi </a:t>
            </a:r>
            <a:r>
              <a:rPr lang="tr-TR" sz="1400" b="1" dirty="0" err="1">
                <a:latin typeface="Arial"/>
                <a:ea typeface="+mn-lt"/>
                <a:cs typeface="+mn-lt"/>
              </a:rPr>
              <a:t>Rupatadin</a:t>
            </a:r>
            <a:r>
              <a:rPr lang="tr-TR" sz="1400" b="1" dirty="0">
                <a:latin typeface="Arial"/>
                <a:ea typeface="+mn-lt"/>
                <a:cs typeface="+mn-lt"/>
              </a:rPr>
              <a:t> </a:t>
            </a:r>
            <a:r>
              <a:rPr lang="tr-TR" sz="1400" b="1" dirty="0" err="1">
                <a:latin typeface="Arial"/>
                <a:ea typeface="+mn-lt"/>
                <a:cs typeface="+mn-lt"/>
              </a:rPr>
              <a:t>Fumarat</a:t>
            </a:r>
            <a:r>
              <a:rPr lang="tr-TR" sz="1400" dirty="0">
                <a:latin typeface="Arial"/>
                <a:ea typeface="+mn-lt"/>
                <a:cs typeface="+mn-lt"/>
              </a:rPr>
              <a:t>‘ tır. </a:t>
            </a:r>
            <a:r>
              <a:rPr lang="tr-TR" sz="1400" b="1" dirty="0">
                <a:latin typeface="Arial"/>
                <a:ea typeface="+mn-lt"/>
                <a:cs typeface="+mn-lt"/>
              </a:rPr>
              <a:t>ANTHIX 10 mg Tablet</a:t>
            </a:r>
            <a:r>
              <a:rPr lang="tr-TR" sz="1400" dirty="0">
                <a:latin typeface="Arial"/>
                <a:ea typeface="+mn-lt"/>
                <a:cs typeface="+mn-lt"/>
              </a:rPr>
              <a:t>, vücutta doğal bir kimyasal olan </a:t>
            </a:r>
            <a:r>
              <a:rPr lang="tr-TR" sz="1400" dirty="0" err="1">
                <a:latin typeface="Arial"/>
                <a:ea typeface="+mn-lt"/>
                <a:cs typeface="+mn-lt"/>
              </a:rPr>
              <a:t>histaminin</a:t>
            </a:r>
            <a:r>
              <a:rPr lang="tr-TR" sz="1400" dirty="0">
                <a:latin typeface="Arial"/>
                <a:ea typeface="+mn-lt"/>
                <a:cs typeface="+mn-lt"/>
              </a:rPr>
              <a:t> yol açtığı ödem, kızarıklık, sıcaklık, kaşıntı, gözlerde sulanma, burun akıntısı gibi alerjik belirtilerin tedavisinde etkili bir </a:t>
            </a:r>
            <a:r>
              <a:rPr lang="tr-TR" sz="1400" dirty="0" err="1">
                <a:latin typeface="Arial"/>
                <a:ea typeface="+mn-lt"/>
                <a:cs typeface="+mn-lt"/>
              </a:rPr>
              <a:t>antihistaminiktir</a:t>
            </a:r>
            <a:r>
              <a:rPr lang="tr-TR" sz="1400" dirty="0">
                <a:latin typeface="Arial"/>
                <a:ea typeface="+mn-lt"/>
                <a:cs typeface="+mn-lt"/>
              </a:rPr>
              <a:t>.</a:t>
            </a:r>
          </a:p>
          <a:p>
            <a:pPr algn="l"/>
            <a:r>
              <a:rPr lang="tr-TR" sz="1400" dirty="0">
                <a:latin typeface="Arial"/>
                <a:ea typeface="+mn-lt"/>
                <a:cs typeface="+mn-lt"/>
              </a:rPr>
              <a:t>12 yaş ve üzeri hastalarda kronik kurdeşen; kurdeşenin sebep olduğu kaşıntı ve şişlik;  alerjik kaşıntılar; alerjik diğer deri hastalıkları; mevsimsel alerjik nezle (saman nezlesi) veya yıl boyu süren alerjik nezle belirtileri olan gözlerde ve burunda kaşıntı, gözlerde sulanma, hapşırma ve burun akıntısı gibi  belirtilerin tedavisinde kullanılır.</a:t>
            </a:r>
            <a:endParaRPr lang="tr-TR" sz="1400" dirty="0">
              <a:latin typeface="Arial"/>
              <a:cs typeface="Calibri"/>
            </a:endParaRPr>
          </a:p>
        </p:txBody>
      </p:sp>
      <p:sp>
        <p:nvSpPr>
          <p:cNvPr id="22" name="İçerik Yer Tutucusu 2">
            <a:extLst>
              <a:ext uri="{FF2B5EF4-FFF2-40B4-BE49-F238E27FC236}">
                <a16:creationId xmlns:a16="http://schemas.microsoft.com/office/drawing/2014/main" xmlns="" id="{13A0AC6E-4293-4FD8-90DE-DAD94EF87727}"/>
              </a:ext>
            </a:extLst>
          </p:cNvPr>
          <p:cNvSpPr txBox="1">
            <a:spLocks/>
          </p:cNvSpPr>
          <p:nvPr/>
        </p:nvSpPr>
        <p:spPr>
          <a:xfrm>
            <a:off x="4720087" y="581891"/>
            <a:ext cx="3060148" cy="5533174"/>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a:ea typeface="+mn-lt"/>
                <a:cs typeface="+mn-lt"/>
              </a:rPr>
              <a:t>ANTHİX’in</a:t>
            </a:r>
            <a:r>
              <a:rPr lang="tr-TR" sz="1400" dirty="0">
                <a:latin typeface="Arial"/>
                <a:ea typeface="+mn-lt"/>
                <a:cs typeface="+mn-lt"/>
              </a:rPr>
              <a:t> etkin maddesine veya yardımcı maddelerden herhangi birine karşı alerjiniz varsa kullanmayınız.</a:t>
            </a:r>
          </a:p>
          <a:p>
            <a:pPr marL="285750" indent="-285750" algn="l">
              <a:buFont typeface="Arial" pitchFamily="34" charset="0"/>
              <a:buChar char="•"/>
            </a:pP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12 yaşın altındaki çocuklarda kullanmayınız. </a:t>
            </a:r>
            <a:endParaRPr lang="tr-TR" sz="1400" dirty="0">
              <a:latin typeface="Arial"/>
              <a:cs typeface="Calibri"/>
            </a:endParaRPr>
          </a:p>
          <a:p>
            <a:pPr algn="l"/>
            <a:endParaRPr lang="tr-TR" sz="1400" dirty="0">
              <a:latin typeface="Arial"/>
              <a:cs typeface="Calibri"/>
            </a:endParaRPr>
          </a:p>
        </p:txBody>
      </p:sp>
      <p:sp>
        <p:nvSpPr>
          <p:cNvPr id="23" name="İçerik Yer Tutucusu 2">
            <a:extLst>
              <a:ext uri="{FF2B5EF4-FFF2-40B4-BE49-F238E27FC236}">
                <a16:creationId xmlns:a16="http://schemas.microsoft.com/office/drawing/2014/main" xmlns="" id="{9071F5DE-C52F-439F-B73B-EF9212B1E4F8}"/>
              </a:ext>
            </a:extLst>
          </p:cNvPr>
          <p:cNvSpPr txBox="1">
            <a:spLocks/>
          </p:cNvSpPr>
          <p:nvPr/>
        </p:nvSpPr>
        <p:spPr>
          <a:xfrm>
            <a:off x="7845368" y="581891"/>
            <a:ext cx="2112753" cy="5472772"/>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Doktor ilacı nasıl reçete yazdıysa o biçimde kullanmanız gereklidir. Tedavi sürecinde mutlaka hekimin yönergelerine uyulması şart olup, yanlış kullanım ve talimat dışı uygulamalar ilaçtan beklenen faydaları farklı yönde etkileyebilir, hastalığın seyrinin olumsuz ilerlemesi sonucunu doğurabilir.</a:t>
            </a:r>
            <a:endParaRPr lang="tr-TR" sz="1400" dirty="0">
              <a:latin typeface="Arial"/>
              <a:cs typeface="Calibri" panose="020F0502020204030204"/>
            </a:endParaRPr>
          </a:p>
          <a:p>
            <a:pPr algn="l"/>
            <a:r>
              <a:rPr lang="tr-TR" sz="1400" dirty="0">
                <a:latin typeface="Arial"/>
                <a:ea typeface="+mn-lt"/>
                <a:cs typeface="+mn-lt"/>
              </a:rPr>
              <a:t>İlacın her dozunu bir bardak dolusu su ile beraber almanız gerekir.</a:t>
            </a:r>
          </a:p>
          <a:p>
            <a:pPr algn="l"/>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Önerilen doz günde 1 defa 1 tablettir.</a:t>
            </a:r>
            <a:endParaRPr lang="tr-TR" sz="1400" dirty="0">
              <a:latin typeface="Arial"/>
              <a:cs typeface="Calibri"/>
            </a:endParaRPr>
          </a:p>
          <a:p>
            <a:pPr algn="l"/>
            <a:endParaRPr lang="tr-TR" sz="1400" dirty="0">
              <a:latin typeface="Arial"/>
              <a:cs typeface="Calibri"/>
            </a:endParaRPr>
          </a:p>
          <a:p>
            <a:pPr algn="l"/>
            <a:endParaRPr lang="tr-TR" sz="1400" dirty="0">
              <a:latin typeface="Arial"/>
              <a:cs typeface="Calibri"/>
            </a:endParaRPr>
          </a:p>
        </p:txBody>
      </p:sp>
      <p:sp>
        <p:nvSpPr>
          <p:cNvPr id="25" name="İçerik Yer Tutucusu 2">
            <a:extLst>
              <a:ext uri="{FF2B5EF4-FFF2-40B4-BE49-F238E27FC236}">
                <a16:creationId xmlns:a16="http://schemas.microsoft.com/office/drawing/2014/main" xmlns="" id="{50E0B278-96F2-4B6E-ACB9-40D2C52D950E}"/>
              </a:ext>
            </a:extLst>
          </p:cNvPr>
          <p:cNvSpPr txBox="1">
            <a:spLocks/>
          </p:cNvSpPr>
          <p:nvPr/>
        </p:nvSpPr>
        <p:spPr>
          <a:xfrm>
            <a:off x="9985364" y="563218"/>
            <a:ext cx="2206636" cy="5602168"/>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Karın ağrısı, nefes almada güçlük, kurdeşen, yüzde, dudaklarda, dilde ve boğazda şişlik gibi bir durumda acilen doktorunuza başvurunuz.</a:t>
            </a:r>
          </a:p>
          <a:p>
            <a:pPr marL="285750" indent="-285750" algn="l">
              <a:buFont typeface="Arial" pitchFamily="34" charset="0"/>
              <a:buChar char="•"/>
            </a:pP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Baş ağrısı, baş dönmesi, yorgunluk, halsizlik, sersemlik, dikkat dağınıklığı,  iştah artışı, ağız kuruluğu, yüksek ateş, boğaz ağrısı, midede rahatsızlık hissi veya göğüste yanma, ishal veya kabızlık, deride kızarıklık yaygın görülen yan etkilerdir.</a:t>
            </a:r>
            <a:endParaRPr lang="tr-TR" sz="1400" dirty="0">
              <a:latin typeface="Arial"/>
              <a:cs typeface="Calibri"/>
            </a:endParaRPr>
          </a:p>
          <a:p>
            <a:pPr algn="l"/>
            <a:endParaRPr lang="tr-TR" sz="1400" dirty="0">
              <a:latin typeface="Arial"/>
              <a:cs typeface="Calibri"/>
            </a:endParaRPr>
          </a:p>
        </p:txBody>
      </p:sp>
      <p:sp>
        <p:nvSpPr>
          <p:cNvPr id="26" name="Metin kutusu 25"/>
          <p:cNvSpPr txBox="1"/>
          <p:nvPr/>
        </p:nvSpPr>
        <p:spPr>
          <a:xfrm>
            <a:off x="918981" y="2999623"/>
            <a:ext cx="865300" cy="307777"/>
          </a:xfrm>
          <a:prstGeom prst="rect">
            <a:avLst/>
          </a:prstGeom>
          <a:noFill/>
        </p:spPr>
        <p:txBody>
          <a:bodyPr wrap="square" rtlCol="0">
            <a:spAutoFit/>
          </a:bodyPr>
          <a:lstStyle/>
          <a:p>
            <a:r>
              <a:rPr lang="tr-TR" sz="1400" b="1" dirty="0">
                <a:latin typeface="Arial" pitchFamily="34" charset="0"/>
                <a:cs typeface="Arial" pitchFamily="34" charset="0"/>
              </a:rPr>
              <a:t>ANTHIX</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1556672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80235" y="-32115"/>
            <a:ext cx="0" cy="69434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225255" y="26031"/>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02D7F8C1-2DE8-4C35-A871-D672E36149C5}"/>
              </a:ext>
            </a:extLst>
          </p:cNvPr>
          <p:cNvSpPr txBox="1">
            <a:spLocks/>
          </p:cNvSpPr>
          <p:nvPr/>
        </p:nvSpPr>
        <p:spPr>
          <a:xfrm>
            <a:off x="1784281" y="500871"/>
            <a:ext cx="2923974" cy="6218583"/>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Deniz tutması, uçak tutması, tren, otomobil ve otobüs tutması, </a:t>
            </a:r>
            <a:r>
              <a:rPr lang="tr-TR" sz="1400" dirty="0" err="1">
                <a:latin typeface="Arial"/>
                <a:ea typeface="+mn-lt"/>
                <a:cs typeface="+mn-lt"/>
              </a:rPr>
              <a:t>Meniere</a:t>
            </a:r>
            <a:r>
              <a:rPr lang="tr-TR" sz="1400" dirty="0">
                <a:latin typeface="Arial"/>
                <a:ea typeface="+mn-lt"/>
                <a:cs typeface="+mn-lt"/>
              </a:rPr>
              <a:t> sendromu, </a:t>
            </a:r>
            <a:r>
              <a:rPr lang="tr-TR" sz="1400" dirty="0" err="1">
                <a:latin typeface="Arial"/>
                <a:ea typeface="+mn-lt"/>
                <a:cs typeface="+mn-lt"/>
              </a:rPr>
              <a:t>Labirentit</a:t>
            </a:r>
            <a:r>
              <a:rPr lang="tr-TR" sz="1400" dirty="0">
                <a:latin typeface="Arial"/>
                <a:ea typeface="+mn-lt"/>
                <a:cs typeface="+mn-lt"/>
              </a:rPr>
              <a:t> (</a:t>
            </a:r>
            <a:r>
              <a:rPr lang="tr-TR" sz="1400" dirty="0" err="1">
                <a:latin typeface="Arial"/>
                <a:ea typeface="+mn-lt"/>
                <a:cs typeface="+mn-lt"/>
              </a:rPr>
              <a:t>Aural</a:t>
            </a:r>
            <a:r>
              <a:rPr lang="tr-TR" sz="1400" dirty="0">
                <a:latin typeface="Arial"/>
                <a:ea typeface="+mn-lt"/>
                <a:cs typeface="+mn-lt"/>
              </a:rPr>
              <a:t> </a:t>
            </a:r>
            <a:r>
              <a:rPr lang="tr-TR" sz="1400" dirty="0" err="1">
                <a:latin typeface="Arial"/>
                <a:ea typeface="+mn-lt"/>
                <a:cs typeface="+mn-lt"/>
              </a:rPr>
              <a:t>vertigo</a:t>
            </a:r>
            <a:r>
              <a:rPr lang="tr-TR" sz="1400" dirty="0">
                <a:latin typeface="Arial"/>
                <a:ea typeface="+mn-lt"/>
                <a:cs typeface="+mn-lt"/>
              </a:rPr>
              <a:t>, </a:t>
            </a:r>
            <a:r>
              <a:rPr lang="tr-TR" sz="1400" dirty="0" err="1">
                <a:latin typeface="Arial"/>
                <a:ea typeface="+mn-lt"/>
                <a:cs typeface="+mn-lt"/>
              </a:rPr>
              <a:t>pozisyonel</a:t>
            </a:r>
            <a:r>
              <a:rPr lang="tr-TR" sz="1400" dirty="0">
                <a:latin typeface="Arial"/>
                <a:ea typeface="+mn-lt"/>
                <a:cs typeface="+mn-lt"/>
              </a:rPr>
              <a:t> </a:t>
            </a:r>
            <a:r>
              <a:rPr lang="tr-TR" sz="1400" dirty="0" err="1">
                <a:latin typeface="Arial"/>
                <a:ea typeface="+mn-lt"/>
                <a:cs typeface="+mn-lt"/>
              </a:rPr>
              <a:t>vertigo</a:t>
            </a:r>
            <a:r>
              <a:rPr lang="tr-TR" sz="1400" dirty="0">
                <a:latin typeface="Arial"/>
                <a:ea typeface="+mn-lt"/>
                <a:cs typeface="+mn-lt"/>
              </a:rPr>
              <a:t>, </a:t>
            </a:r>
            <a:r>
              <a:rPr lang="tr-TR" sz="1400" dirty="0" err="1">
                <a:latin typeface="Arial"/>
                <a:ea typeface="+mn-lt"/>
                <a:cs typeface="+mn-lt"/>
              </a:rPr>
              <a:t>epidemik</a:t>
            </a:r>
            <a:r>
              <a:rPr lang="tr-TR" sz="1400" dirty="0">
                <a:latin typeface="Arial"/>
                <a:ea typeface="+mn-lt"/>
                <a:cs typeface="+mn-lt"/>
              </a:rPr>
              <a:t> </a:t>
            </a:r>
            <a:r>
              <a:rPr lang="tr-TR" sz="1400" dirty="0" err="1">
                <a:latin typeface="Arial"/>
                <a:ea typeface="+mn-lt"/>
                <a:cs typeface="+mn-lt"/>
              </a:rPr>
              <a:t>vertigo</a:t>
            </a:r>
            <a:r>
              <a:rPr lang="tr-TR" sz="1400" dirty="0">
                <a:latin typeface="Arial"/>
                <a:ea typeface="+mn-lt"/>
                <a:cs typeface="+mn-lt"/>
              </a:rPr>
              <a:t>, labirente ait rahatsızlık) gibi hastalıkların giderilmesinde yada önlenmesinde </a:t>
            </a:r>
            <a:r>
              <a:rPr lang="tr-TR" sz="1400" dirty="0" err="1">
                <a:latin typeface="Arial"/>
                <a:ea typeface="+mn-lt"/>
                <a:cs typeface="+mn-lt"/>
              </a:rPr>
              <a:t>endikedir</a:t>
            </a:r>
            <a:r>
              <a:rPr lang="tr-TR" sz="1400" dirty="0">
                <a:latin typeface="Arial"/>
                <a:ea typeface="+mn-lt"/>
                <a:cs typeface="+mn-lt"/>
              </a:rPr>
              <a:t>.</a:t>
            </a:r>
          </a:p>
          <a:p>
            <a:r>
              <a:rPr lang="tr-TR" sz="1400" dirty="0">
                <a:latin typeface="Arial"/>
                <a:ea typeface="+mn-lt"/>
                <a:cs typeface="+mn-lt"/>
              </a:rPr>
              <a:t>Kalp atışlarında düzensizlik veya herhangi bir kalp hastalığı, astım, göz tansiyonu, idrar kesesi problemleri ya da idrar yapmada güçlük, prostata büyümesi, karaciğer hastalığı ve böbrek hastalığı durumlarından herhangi biri var ise bu ilacı kullanmadan önce doktora söylenmesi gerekir. Bu ilacın kullanımı bu durumlarda uygun olmayabilir ya da doktor doz ayarlamalarına  ihtiyaç duyabilir.</a:t>
            </a:r>
            <a:endParaRPr lang="tr-TR" sz="1400" dirty="0">
              <a:latin typeface="Arial"/>
              <a:cs typeface="Calibri"/>
            </a:endParaRPr>
          </a:p>
          <a:p>
            <a:endParaRPr lang="tr-TR" sz="1400" dirty="0">
              <a:latin typeface="Arial"/>
              <a:cs typeface="Calibri"/>
            </a:endParaRPr>
          </a:p>
          <a:p>
            <a:pPr algn="l"/>
            <a:endParaRPr lang="tr-TR" sz="1400" dirty="0">
              <a:latin typeface="Arial"/>
              <a:cs typeface="Calibri"/>
            </a:endParaRPr>
          </a:p>
          <a:p>
            <a:pPr algn="l"/>
            <a:endParaRPr lang="tr-TR" sz="1400" dirty="0">
              <a:latin typeface="Arial"/>
              <a:cs typeface="Calibri"/>
            </a:endParaRPr>
          </a:p>
        </p:txBody>
      </p:sp>
      <p:sp>
        <p:nvSpPr>
          <p:cNvPr id="22" name="İçerik Yer Tutucusu 2">
            <a:extLst>
              <a:ext uri="{FF2B5EF4-FFF2-40B4-BE49-F238E27FC236}">
                <a16:creationId xmlns:a16="http://schemas.microsoft.com/office/drawing/2014/main" xmlns="" id="{3647647D-8C1E-442B-A2BF-A33669673D56}"/>
              </a:ext>
            </a:extLst>
          </p:cNvPr>
          <p:cNvSpPr txBox="1">
            <a:spLocks/>
          </p:cNvSpPr>
          <p:nvPr/>
        </p:nvSpPr>
        <p:spPr>
          <a:xfrm>
            <a:off x="4714193" y="500871"/>
            <a:ext cx="3066042" cy="4495112"/>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pitchFamily="34" charset="0"/>
                <a:ea typeface="+mn-lt"/>
                <a:cs typeface="Arial" pitchFamily="34" charset="0"/>
              </a:rPr>
              <a:t>Dimenhidrinata</a:t>
            </a:r>
            <a:r>
              <a:rPr lang="tr-TR" sz="1400" dirty="0">
                <a:latin typeface="Arial" pitchFamily="34" charset="0"/>
                <a:ea typeface="+mn-lt"/>
                <a:cs typeface="Arial" pitchFamily="34" charset="0"/>
              </a:rPr>
              <a:t> karşı aşırı duyarlılığı olanlarda ve </a:t>
            </a:r>
            <a:r>
              <a:rPr lang="tr-TR" sz="1400" dirty="0" err="1">
                <a:latin typeface="Arial" pitchFamily="34" charset="0"/>
                <a:ea typeface="+mn-lt"/>
                <a:cs typeface="Arial" pitchFamily="34" charset="0"/>
              </a:rPr>
              <a:t>yenidoğanda</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kontrendikedir</a:t>
            </a:r>
            <a:r>
              <a:rPr lang="tr-TR" sz="1400" dirty="0">
                <a:latin typeface="Arial" pitchFamily="34" charset="0"/>
                <a:ea typeface="+mn-lt"/>
                <a:cs typeface="Arial" pitchFamily="34" charset="0"/>
              </a:rPr>
              <a:t>.</a:t>
            </a:r>
            <a:endParaRPr lang="tr-TR" sz="1400" dirty="0">
              <a:latin typeface="Arial" pitchFamily="34" charset="0"/>
              <a:cs typeface="Arial" pitchFamily="34" charset="0"/>
            </a:endParaRPr>
          </a:p>
          <a:p>
            <a:endParaRPr lang="tr-TR" sz="1400" dirty="0">
              <a:latin typeface="Arial" pitchFamily="34" charset="0"/>
              <a:cs typeface="Arial" pitchFamily="34" charset="0"/>
            </a:endParaRPr>
          </a:p>
          <a:p>
            <a:pPr marL="285750" indent="-285750">
              <a:buFont typeface="Arial" pitchFamily="34" charset="0"/>
              <a:buChar char="•"/>
            </a:pPr>
            <a:r>
              <a:rPr lang="tr-TR" sz="1400" dirty="0">
                <a:latin typeface="Arial" pitchFamily="34" charset="0"/>
                <a:ea typeface="+mn-lt"/>
                <a:cs typeface="Arial" pitchFamily="34" charset="0"/>
              </a:rPr>
              <a:t>Bu ilacı kullanırken kesinlikle alkol almayınız. Alkol ilacın yan etkileri olan uyuşukluk hali, uykulu hal ve baş dönmesini arttırmaktadır.</a:t>
            </a:r>
            <a:endParaRPr lang="tr-TR" sz="1400" dirty="0">
              <a:latin typeface="Arial" pitchFamily="34" charset="0"/>
              <a:cs typeface="Arial" pitchFamily="34" charset="0"/>
            </a:endParaRPr>
          </a:p>
          <a:p>
            <a:endParaRPr lang="tr-TR" sz="1400" dirty="0">
              <a:latin typeface="Arial" pitchFamily="34" charset="0"/>
              <a:cs typeface="Arial" pitchFamily="34" charset="0"/>
            </a:endParaRPr>
          </a:p>
          <a:p>
            <a:pPr marL="285750" indent="-285750">
              <a:buFont typeface="Arial" pitchFamily="34" charset="0"/>
              <a:buChar char="•"/>
            </a:pPr>
            <a:r>
              <a:rPr lang="tr-TR" sz="1400" dirty="0">
                <a:latin typeface="Arial" pitchFamily="34" charset="0"/>
                <a:cs typeface="Arial" pitchFamily="34" charset="0"/>
              </a:rPr>
              <a:t>Astım gibi solunum problemi yaşayan hastalarda kullanılmamalıdır.</a:t>
            </a:r>
          </a:p>
          <a:p>
            <a:endParaRPr lang="tr-TR" sz="1400" dirty="0">
              <a:latin typeface="Arial" pitchFamily="34" charset="0"/>
              <a:cs typeface="Arial" pitchFamily="34" charset="0"/>
            </a:endParaRPr>
          </a:p>
          <a:p>
            <a:endParaRPr lang="tr-TR" sz="1400" dirty="0">
              <a:latin typeface="Arial" pitchFamily="34" charset="0"/>
              <a:cs typeface="Arial" pitchFamily="34" charset="0"/>
            </a:endParaRPr>
          </a:p>
        </p:txBody>
      </p:sp>
      <p:sp>
        <p:nvSpPr>
          <p:cNvPr id="24" name="İçerik Yer Tutucusu 2">
            <a:extLst>
              <a:ext uri="{FF2B5EF4-FFF2-40B4-BE49-F238E27FC236}">
                <a16:creationId xmlns:a16="http://schemas.microsoft.com/office/drawing/2014/main" xmlns="" id="{7F7C6A13-DD88-47E2-A638-164458F1D016}"/>
              </a:ext>
            </a:extLst>
          </p:cNvPr>
          <p:cNvSpPr txBox="1">
            <a:spLocks/>
          </p:cNvSpPr>
          <p:nvPr/>
        </p:nvSpPr>
        <p:spPr>
          <a:xfrm>
            <a:off x="7780235" y="486385"/>
            <a:ext cx="2177887" cy="6316138"/>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Doktor bu ilacı nasıl reçete ettiyse o şekilde kullanılması gerekmektedir. Tedavi süresince doktorun direktiflerine uyulması gerekir.</a:t>
            </a:r>
            <a:endParaRPr lang="tr-TR" sz="1400" dirty="0">
              <a:latin typeface="Arial"/>
              <a:cs typeface="Calibri" panose="020F0502020204030204"/>
            </a:endParaRPr>
          </a:p>
          <a:p>
            <a:pPr algn="l"/>
            <a:r>
              <a:rPr lang="tr-TR" sz="1400" dirty="0">
                <a:latin typeface="Arial"/>
                <a:ea typeface="+mn-lt"/>
                <a:cs typeface="+mn-lt"/>
              </a:rPr>
              <a:t>İlacın her dozu bir bardak dolusu su ile birlikte alınır. Araç tutmalarında yolculuğa çıkmadan 1 saat önce alınmalıdır. </a:t>
            </a:r>
            <a:br>
              <a:rPr lang="tr-TR" sz="1400" dirty="0">
                <a:latin typeface="Arial"/>
                <a:ea typeface="+mn-lt"/>
                <a:cs typeface="+mn-lt"/>
              </a:rPr>
            </a:b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Günlük doz 3-4x1-2 tablettir.</a:t>
            </a:r>
          </a:p>
          <a:p>
            <a:pPr marL="285750" indent="-285750">
              <a:buFont typeface="Arial" pitchFamily="34" charset="0"/>
              <a:buChar char="•"/>
            </a:pPr>
            <a:r>
              <a:rPr lang="tr-TR" sz="1400" dirty="0">
                <a:latin typeface="Arial"/>
                <a:ea typeface="+mn-lt"/>
                <a:cs typeface="+mn-lt"/>
              </a:rPr>
              <a:t>Çocuklarda doz 1/2 veya 1/4'ü oranda azaltılır.</a:t>
            </a:r>
          </a:p>
          <a:p>
            <a:pPr marL="285750" indent="-285750">
              <a:buFont typeface="Arial" pitchFamily="34" charset="0"/>
              <a:buChar char="•"/>
            </a:pPr>
            <a:r>
              <a:rPr lang="tr-TR" sz="1400" dirty="0">
                <a:latin typeface="Arial"/>
                <a:ea typeface="+mn-lt"/>
                <a:cs typeface="+mn-lt"/>
              </a:rPr>
              <a:t>Gebelik kusmalarında, sabah yataktan kalkmadan yarım saat önce ve araç tutmalarında, yolculuğa çıkmadan 1-2 saat önce kullanılmalıdır.</a:t>
            </a:r>
            <a:endParaRPr lang="tr-TR" sz="1400" dirty="0">
              <a:latin typeface="Arial"/>
              <a:cs typeface="Calibri"/>
            </a:endParaRPr>
          </a:p>
          <a:p>
            <a:endParaRPr lang="tr-TR" sz="1400" dirty="0">
              <a:latin typeface="Arial"/>
              <a:cs typeface="Calibri"/>
            </a:endParaRPr>
          </a:p>
          <a:p>
            <a:pPr algn="l"/>
            <a:endParaRPr lang="tr-TR" sz="1400" dirty="0">
              <a:latin typeface="Arial"/>
              <a:cs typeface="Calibri"/>
            </a:endParaRPr>
          </a:p>
          <a:p>
            <a:pPr algn="l"/>
            <a:endParaRPr lang="tr-TR" sz="1400" dirty="0">
              <a:latin typeface="Arial"/>
              <a:cs typeface="Calibri"/>
            </a:endParaRPr>
          </a:p>
        </p:txBody>
      </p:sp>
      <p:sp>
        <p:nvSpPr>
          <p:cNvPr id="25" name="İçerik Yer Tutucusu 2">
            <a:extLst>
              <a:ext uri="{FF2B5EF4-FFF2-40B4-BE49-F238E27FC236}">
                <a16:creationId xmlns:a16="http://schemas.microsoft.com/office/drawing/2014/main" xmlns="" id="{B6DD4DD0-BF10-4780-81FD-DFE16601C2F5}"/>
              </a:ext>
            </a:extLst>
          </p:cNvPr>
          <p:cNvSpPr txBox="1">
            <a:spLocks/>
          </p:cNvSpPr>
          <p:nvPr/>
        </p:nvSpPr>
        <p:spPr>
          <a:xfrm>
            <a:off x="10017278" y="578026"/>
            <a:ext cx="2109088" cy="5850483"/>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Uyku hali, sinirlilik, yorgunluk, </a:t>
            </a:r>
            <a:r>
              <a:rPr lang="tr-TR" sz="1400" dirty="0">
                <a:latin typeface="Arial"/>
                <a:ea typeface="+mn-lt"/>
                <a:cs typeface="+mn-lt"/>
                <a:hlinkClick r:id="rId3"/>
              </a:rPr>
              <a:t>baş ağrısı</a:t>
            </a:r>
            <a:r>
              <a:rPr lang="tr-TR" sz="1400" dirty="0">
                <a:latin typeface="Arial"/>
                <a:ea typeface="+mn-lt"/>
                <a:cs typeface="+mn-lt"/>
              </a:rPr>
              <a:t> </a:t>
            </a:r>
          </a:p>
          <a:p>
            <a:pPr marL="285750" indent="-285750" algn="l">
              <a:buFont typeface="Arial" pitchFamily="34" charset="0"/>
              <a:buChar char="•"/>
            </a:pPr>
            <a:r>
              <a:rPr lang="tr-TR" sz="1400" dirty="0">
                <a:latin typeface="Arial"/>
                <a:ea typeface="+mn-lt"/>
                <a:cs typeface="+mn-lt"/>
              </a:rPr>
              <a:t>Uykusuzluk (özellikle çocuklarda), kulak çınlaması, halsizlik</a:t>
            </a:r>
          </a:p>
          <a:p>
            <a:pPr marL="285750" indent="-285750" algn="l">
              <a:buFont typeface="Arial" pitchFamily="34" charset="0"/>
              <a:buChar char="•"/>
            </a:pPr>
            <a:r>
              <a:rPr lang="tr-TR" sz="1400" dirty="0">
                <a:latin typeface="Arial"/>
                <a:ea typeface="+mn-lt"/>
                <a:cs typeface="+mn-lt"/>
                <a:hlinkClick r:id="rId4"/>
              </a:rPr>
              <a:t>Baş dönmesi</a:t>
            </a:r>
            <a:r>
              <a:rPr lang="tr-TR" sz="1400" dirty="0">
                <a:latin typeface="Arial"/>
                <a:ea typeface="+mn-lt"/>
                <a:cs typeface="+mn-lt"/>
              </a:rPr>
              <a:t>, görme bozukluğu, </a:t>
            </a:r>
            <a:r>
              <a:rPr lang="tr-TR" sz="1400" dirty="0" err="1">
                <a:latin typeface="Arial"/>
                <a:ea typeface="+mn-lt"/>
                <a:cs typeface="+mn-lt"/>
              </a:rPr>
              <a:t>palpitasyon</a:t>
            </a: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Ağız-burun ve boğazda kuruluk, zor ve ağrılı </a:t>
            </a:r>
            <a:r>
              <a:rPr lang="tr-TR" sz="1400" dirty="0" err="1">
                <a:latin typeface="Arial"/>
                <a:ea typeface="+mn-lt"/>
                <a:cs typeface="+mn-lt"/>
              </a:rPr>
              <a:t>ürinasyon</a:t>
            </a:r>
            <a:r>
              <a:rPr lang="tr-TR" sz="1400" dirty="0">
                <a:latin typeface="Arial"/>
                <a:ea typeface="+mn-lt"/>
                <a:cs typeface="+mn-lt"/>
              </a:rPr>
              <a:t>, iştahsızlık</a:t>
            </a:r>
          </a:p>
          <a:p>
            <a:pPr marL="285750" indent="-285750" algn="l">
              <a:buFont typeface="Arial" pitchFamily="34" charset="0"/>
              <a:buChar char="•"/>
            </a:pPr>
            <a:r>
              <a:rPr lang="tr-TR" sz="1400" dirty="0">
                <a:latin typeface="Arial"/>
                <a:ea typeface="+mn-lt"/>
                <a:cs typeface="+mn-lt"/>
              </a:rPr>
              <a:t>Deri döküntüleri, </a:t>
            </a:r>
            <a:r>
              <a:rPr lang="tr-TR" sz="1400" dirty="0" err="1">
                <a:latin typeface="Arial"/>
                <a:ea typeface="+mn-lt"/>
                <a:cs typeface="+mn-lt"/>
              </a:rPr>
              <a:t>bronşial</a:t>
            </a:r>
            <a:r>
              <a:rPr lang="tr-TR" sz="1400" dirty="0">
                <a:latin typeface="Arial"/>
                <a:ea typeface="+mn-lt"/>
                <a:cs typeface="+mn-lt"/>
              </a:rPr>
              <a:t> </a:t>
            </a:r>
            <a:r>
              <a:rPr lang="tr-TR" sz="1400" dirty="0" err="1">
                <a:latin typeface="Arial"/>
                <a:ea typeface="+mn-lt"/>
                <a:cs typeface="+mn-lt"/>
              </a:rPr>
              <a:t>sekresyonda</a:t>
            </a:r>
            <a:r>
              <a:rPr lang="tr-TR" sz="1400" dirty="0">
                <a:latin typeface="Arial"/>
                <a:ea typeface="+mn-lt"/>
                <a:cs typeface="+mn-lt"/>
              </a:rPr>
              <a:t> koyulaşma, </a:t>
            </a:r>
            <a:r>
              <a:rPr lang="tr-TR" sz="1400" dirty="0" err="1">
                <a:latin typeface="Arial"/>
                <a:ea typeface="+mn-lt"/>
                <a:cs typeface="+mn-lt"/>
              </a:rPr>
              <a:t>epigastrik</a:t>
            </a:r>
            <a:r>
              <a:rPr lang="tr-TR" sz="1400" dirty="0">
                <a:latin typeface="Arial"/>
                <a:ea typeface="+mn-lt"/>
                <a:cs typeface="+mn-lt"/>
              </a:rPr>
              <a:t> rahatsızlık görülebilir.</a:t>
            </a:r>
            <a:endParaRPr lang="tr-TR" sz="1400" dirty="0">
              <a:latin typeface="Arial"/>
              <a:cs typeface="Calibri" panose="020F0502020204030204"/>
            </a:endParaRPr>
          </a:p>
          <a:p>
            <a:pPr algn="l"/>
            <a:endParaRPr lang="tr-TR" sz="1400" dirty="0">
              <a:latin typeface="Arial"/>
              <a:cs typeface="Calibri" panose="020F0502020204030204"/>
            </a:endParaRPr>
          </a:p>
          <a:p>
            <a:pPr algn="l"/>
            <a:endParaRPr lang="tr-TR" sz="1400" dirty="0">
              <a:latin typeface="Arial"/>
              <a:cs typeface="Calibri" panose="020F0502020204030204"/>
            </a:endParaRPr>
          </a:p>
        </p:txBody>
      </p:sp>
      <p:sp>
        <p:nvSpPr>
          <p:cNvPr id="26" name="İçerik Yer Tutucusu 2"/>
          <p:cNvSpPr txBox="1">
            <a:spLocks/>
          </p:cNvSpPr>
          <p:nvPr/>
        </p:nvSpPr>
        <p:spPr>
          <a:xfrm>
            <a:off x="878043" y="2802767"/>
            <a:ext cx="923322" cy="637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b="1" dirty="0">
                <a:latin typeface="Arial" pitchFamily="34" charset="0"/>
                <a:cs typeface="Arial" pitchFamily="34" charset="0"/>
              </a:rPr>
              <a:t>ANTI-EM</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BULANTI VE KUSMADA KULLANILAN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ANTİEMETİKLER VE BULANTIYI ÖNLEYİCİ İLAÇLAR</a:t>
            </a:r>
          </a:p>
        </p:txBody>
      </p:sp>
    </p:spTree>
    <p:extLst>
      <p:ext uri="{BB962C8B-B14F-4D97-AF65-F5344CB8AC3E}">
        <p14:creationId xmlns:p14="http://schemas.microsoft.com/office/powerpoint/2010/main" val="3004227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28926" y="-25631"/>
            <a:ext cx="51309" cy="69369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9920455" y="-2374"/>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5341E807-32F9-4D9F-94F5-C7BD1D2DD4E9}"/>
              </a:ext>
            </a:extLst>
          </p:cNvPr>
          <p:cNvSpPr txBox="1">
            <a:spLocks/>
          </p:cNvSpPr>
          <p:nvPr/>
        </p:nvSpPr>
        <p:spPr>
          <a:xfrm>
            <a:off x="1801365" y="511459"/>
            <a:ext cx="2898266" cy="6207996"/>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İlacın etken maddesi  </a:t>
            </a:r>
            <a:r>
              <a:rPr lang="tr-TR" sz="1400" dirty="0" err="1">
                <a:latin typeface="Arial"/>
                <a:ea typeface="+mn-lt"/>
                <a:cs typeface="+mn-lt"/>
              </a:rPr>
              <a:t>Desloratadin’dir</a:t>
            </a:r>
            <a:r>
              <a:rPr lang="tr-TR" sz="1400" dirty="0">
                <a:latin typeface="Arial"/>
                <a:ea typeface="+mn-lt"/>
                <a:cs typeface="+mn-lt"/>
              </a:rPr>
              <a:t>.</a:t>
            </a:r>
          </a:p>
          <a:p>
            <a:pPr algn="l"/>
            <a:r>
              <a:rPr lang="tr-TR" sz="1400" dirty="0">
                <a:latin typeface="Arial"/>
                <a:ea typeface="+mn-lt"/>
                <a:cs typeface="+mn-lt"/>
              </a:rPr>
              <a:t>ARIA-DES 5 mg Film Tablet, vücutta doğal bir kimyasal olan </a:t>
            </a:r>
            <a:r>
              <a:rPr lang="tr-TR" sz="1400" dirty="0" err="1">
                <a:latin typeface="Arial"/>
                <a:ea typeface="+mn-lt"/>
                <a:cs typeface="+mn-lt"/>
              </a:rPr>
              <a:t>histaminin</a:t>
            </a:r>
            <a:r>
              <a:rPr lang="tr-TR" sz="1400" dirty="0">
                <a:latin typeface="Arial"/>
                <a:ea typeface="+mn-lt"/>
                <a:cs typeface="+mn-lt"/>
              </a:rPr>
              <a:t> yol açtığı deride kabartı, kızarıklık,  kaşıntı, gözlerde sulanma, burun akıntısı, damakta kaşınma ve  hapşırık gibi alerjik belirtilerin tedavisinde etkili bir </a:t>
            </a:r>
            <a:r>
              <a:rPr lang="tr-TR" sz="1400" dirty="0" err="1">
                <a:latin typeface="Arial"/>
                <a:ea typeface="+mn-lt"/>
                <a:cs typeface="+mn-lt"/>
              </a:rPr>
              <a:t>antihistaminiktir</a:t>
            </a:r>
            <a:r>
              <a:rPr lang="tr-TR" sz="1400" dirty="0">
                <a:latin typeface="Arial"/>
                <a:ea typeface="+mn-lt"/>
                <a:cs typeface="+mn-lt"/>
              </a:rPr>
              <a:t>.</a:t>
            </a:r>
          </a:p>
          <a:p>
            <a:pPr algn="l"/>
            <a:r>
              <a:rPr lang="tr-TR" sz="1400" dirty="0">
                <a:latin typeface="Arial"/>
                <a:ea typeface="+mn-lt"/>
                <a:cs typeface="+mn-lt"/>
              </a:rPr>
              <a:t>Kurdeşene (ürtiker) bağlı kaşıntının giderilmesinde,  deride kabartı ve kızarıklık gibi belirtilerin ortadan kaldırılmasında ve  alerjik </a:t>
            </a:r>
            <a:r>
              <a:rPr lang="tr-TR" sz="1400" dirty="0" err="1">
                <a:latin typeface="Arial"/>
                <a:ea typeface="+mn-lt"/>
                <a:cs typeface="+mn-lt"/>
              </a:rPr>
              <a:t>rinite</a:t>
            </a:r>
            <a:r>
              <a:rPr lang="tr-TR" sz="1400" dirty="0">
                <a:latin typeface="Arial"/>
                <a:ea typeface="+mn-lt"/>
                <a:cs typeface="+mn-lt"/>
              </a:rPr>
              <a:t> ( Saman nezlesi ve ev tozu   akarlarına  karşı alerji gibi) bağlı burunda tıkanıklık, akıntı ve kaşıntı, hapşırık, öksürük, damakta kaşınma,  gözlerde kızarıklık, sulanma ve yaşarma gibi belirtilerin giderilmesinde kullanılır.</a:t>
            </a:r>
          </a:p>
          <a:p>
            <a:pPr algn="l"/>
            <a:r>
              <a:rPr lang="tr-TR" sz="1400" dirty="0">
                <a:latin typeface="Arial"/>
                <a:ea typeface="+mn-lt"/>
                <a:cs typeface="+mn-lt"/>
              </a:rPr>
              <a:t>Kullanımı 12 yaş ve üzeri çocuklar, gençler ve yetişkinler içindir.</a:t>
            </a:r>
            <a:endParaRPr lang="tr-TR" sz="1400" dirty="0">
              <a:latin typeface="Arial"/>
              <a:cs typeface="Calibri" panose="020F0502020204030204"/>
            </a:endParaRPr>
          </a:p>
        </p:txBody>
      </p:sp>
      <p:sp>
        <p:nvSpPr>
          <p:cNvPr id="22" name="İçerik Yer Tutucusu 2">
            <a:extLst>
              <a:ext uri="{FF2B5EF4-FFF2-40B4-BE49-F238E27FC236}">
                <a16:creationId xmlns:a16="http://schemas.microsoft.com/office/drawing/2014/main" xmlns="" id="{29CED27C-56EB-4E68-B111-73AF03BAC40E}"/>
              </a:ext>
            </a:extLst>
          </p:cNvPr>
          <p:cNvSpPr txBox="1">
            <a:spLocks/>
          </p:cNvSpPr>
          <p:nvPr/>
        </p:nvSpPr>
        <p:spPr>
          <a:xfrm>
            <a:off x="4714193" y="511459"/>
            <a:ext cx="2977986" cy="6316139"/>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pitchFamily="34" charset="0"/>
                <a:ea typeface="+mn-lt"/>
                <a:cs typeface="Arial" pitchFamily="34" charset="0"/>
              </a:rPr>
              <a:t>6 aylıktan küçük bebeklerde kullanılmaz.</a:t>
            </a:r>
          </a:p>
          <a:p>
            <a:endParaRPr lang="tr-TR" sz="1400" dirty="0">
              <a:latin typeface="Arial" pitchFamily="34" charset="0"/>
              <a:cs typeface="Arial" pitchFamily="34" charset="0"/>
            </a:endParaRPr>
          </a:p>
          <a:p>
            <a:pPr marL="285750" indent="-285750">
              <a:buFont typeface="Arial" pitchFamily="34" charset="0"/>
              <a:buChar char="•"/>
            </a:pPr>
            <a:r>
              <a:rPr lang="en-US" sz="1400" dirty="0" err="1">
                <a:latin typeface="Arial" pitchFamily="34" charset="0"/>
                <a:ea typeface="+mn-lt"/>
                <a:cs typeface="Arial" pitchFamily="34" charset="0"/>
              </a:rPr>
              <a:t>Kişi</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desloratadin</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loratadin</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veya</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bu</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ilacın</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içindeki</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yardımcı</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maddelerden</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herhangi</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birine</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karşı</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aşırı</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duyarlı</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alerjik</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ise</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bu</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ilacı</a:t>
            </a:r>
            <a:r>
              <a:rPr lang="en-US" sz="1400" dirty="0">
                <a:latin typeface="Arial" pitchFamily="34" charset="0"/>
                <a:ea typeface="+mn-lt"/>
                <a:cs typeface="Arial" pitchFamily="34" charset="0"/>
              </a:rPr>
              <a:t> </a:t>
            </a:r>
            <a:r>
              <a:rPr lang="en-US" sz="1400" dirty="0" err="1">
                <a:latin typeface="Arial" pitchFamily="34" charset="0"/>
                <a:ea typeface="+mn-lt"/>
                <a:cs typeface="Arial" pitchFamily="34" charset="0"/>
              </a:rPr>
              <a:t>kullanmamalıdır</a:t>
            </a:r>
            <a:r>
              <a:rPr lang="en-US" sz="1400" dirty="0">
                <a:latin typeface="Arial" pitchFamily="34" charset="0"/>
                <a:ea typeface="+mn-lt"/>
                <a:cs typeface="Arial" pitchFamily="34" charset="0"/>
              </a:rPr>
              <a:t>.</a:t>
            </a:r>
            <a:r>
              <a:rPr lang="en-US" sz="1400" dirty="0">
                <a:latin typeface="Arial" pitchFamily="34" charset="0"/>
                <a:cs typeface="Arial" pitchFamily="34" charset="0"/>
              </a:rPr>
              <a:t/>
            </a:r>
            <a:br>
              <a:rPr lang="en-US" sz="1400" dirty="0">
                <a:latin typeface="Arial" pitchFamily="34" charset="0"/>
                <a:cs typeface="Arial" pitchFamily="34" charset="0"/>
              </a:rPr>
            </a:br>
            <a:r>
              <a:rPr lang="en-US" sz="1400" dirty="0">
                <a:latin typeface="Arial" pitchFamily="34" charset="0"/>
                <a:cs typeface="Arial" pitchFamily="34" charset="0"/>
              </a:rPr>
              <a:t/>
            </a:r>
            <a:br>
              <a:rPr lang="en-US" sz="1400" dirty="0">
                <a:latin typeface="Arial" pitchFamily="34" charset="0"/>
                <a:cs typeface="Arial" pitchFamily="34" charset="0"/>
              </a:rPr>
            </a:br>
            <a:endParaRPr lang="en-US" sz="1400" dirty="0">
              <a:latin typeface="Arial" pitchFamily="34" charset="0"/>
              <a:cs typeface="Arial" pitchFamily="34" charset="0"/>
            </a:endParaRPr>
          </a:p>
          <a:p>
            <a:pPr marL="285750" indent="-285750">
              <a:buFont typeface="Arial" pitchFamily="34" charset="0"/>
              <a:buChar char="•"/>
            </a:pPr>
            <a:r>
              <a:rPr lang="tr-TR" sz="1400" dirty="0">
                <a:latin typeface="Arial" pitchFamily="34" charset="0"/>
                <a:ea typeface="+mn-lt"/>
                <a:cs typeface="Arial" pitchFamily="34" charset="0"/>
              </a:rPr>
              <a:t>Bu tıbbi ürünün her 5 mg'ı 1.8 mg laktoz </a:t>
            </a:r>
            <a:r>
              <a:rPr lang="tr-TR" sz="1400" dirty="0" err="1">
                <a:latin typeface="Arial" pitchFamily="34" charset="0"/>
                <a:ea typeface="+mn-lt"/>
                <a:cs typeface="Arial" pitchFamily="34" charset="0"/>
              </a:rPr>
              <a:t>monohidrat</a:t>
            </a:r>
            <a:r>
              <a:rPr lang="tr-TR" sz="1400" dirty="0">
                <a:latin typeface="Arial" pitchFamily="34" charset="0"/>
                <a:ea typeface="+mn-lt"/>
                <a:cs typeface="Arial" pitchFamily="34" charset="0"/>
              </a:rPr>
              <a:t> içerir. Bu, </a:t>
            </a:r>
            <a:r>
              <a:rPr lang="tr-TR" sz="1400" dirty="0" err="1">
                <a:latin typeface="Arial" pitchFamily="34" charset="0"/>
                <a:ea typeface="+mn-lt"/>
                <a:cs typeface="Arial" pitchFamily="34" charset="0"/>
              </a:rPr>
              <a:t>diabetes</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mellitus</a:t>
            </a:r>
            <a:r>
              <a:rPr lang="tr-TR" sz="1400" dirty="0">
                <a:latin typeface="Arial" pitchFamily="34" charset="0"/>
                <a:ea typeface="+mn-lt"/>
                <a:cs typeface="Arial" pitchFamily="34" charset="0"/>
              </a:rPr>
              <a:t> hastalarında göz önünde bulundurulmalıdır. Nadir kalıtımsal </a:t>
            </a:r>
            <a:r>
              <a:rPr lang="tr-TR" sz="1400" dirty="0" err="1">
                <a:latin typeface="Arial" pitchFamily="34" charset="0"/>
                <a:ea typeface="+mn-lt"/>
                <a:cs typeface="Arial" pitchFamily="34" charset="0"/>
              </a:rPr>
              <a:t>galaktoz</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intoleransı</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Lapp</a:t>
            </a:r>
            <a:r>
              <a:rPr lang="tr-TR" sz="1400" dirty="0">
                <a:latin typeface="Arial" pitchFamily="34" charset="0"/>
                <a:ea typeface="+mn-lt"/>
                <a:cs typeface="Arial" pitchFamily="34" charset="0"/>
              </a:rPr>
              <a:t> laktoz yetmezliği ya da glikoz-</a:t>
            </a:r>
            <a:r>
              <a:rPr lang="tr-TR" sz="1400" dirty="0" err="1">
                <a:latin typeface="Arial" pitchFamily="34" charset="0"/>
                <a:ea typeface="+mn-lt"/>
                <a:cs typeface="Arial" pitchFamily="34" charset="0"/>
              </a:rPr>
              <a:t>galaktoz</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malabsorpsiyon</a:t>
            </a:r>
            <a:r>
              <a:rPr lang="tr-TR" sz="1400" dirty="0">
                <a:latin typeface="Arial" pitchFamily="34" charset="0"/>
                <a:ea typeface="+mn-lt"/>
                <a:cs typeface="Arial" pitchFamily="34" charset="0"/>
              </a:rPr>
              <a:t> problemi olan hastaların bu ilacı kullanmamaları gerekir.</a:t>
            </a:r>
          </a:p>
          <a:p>
            <a:pPr marL="285750" indent="-285750">
              <a:buFont typeface="Arial" pitchFamily="34" charset="0"/>
              <a:buChar char="•"/>
            </a:pPr>
            <a:r>
              <a:rPr lang="tr-TR" sz="1400" dirty="0" err="1">
                <a:latin typeface="Arial" pitchFamily="34" charset="0"/>
                <a:ea typeface="+mn-lt"/>
                <a:cs typeface="Arial" pitchFamily="34" charset="0"/>
              </a:rPr>
              <a:t>Galaktoz</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intoleransı</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Lapp</a:t>
            </a:r>
            <a:r>
              <a:rPr lang="tr-TR" sz="1400" dirty="0">
                <a:latin typeface="Arial" pitchFamily="34" charset="0"/>
                <a:ea typeface="+mn-lt"/>
                <a:cs typeface="Arial" pitchFamily="34" charset="0"/>
              </a:rPr>
              <a:t> laktaz eksikliği ya da </a:t>
            </a:r>
            <a:r>
              <a:rPr lang="tr-TR" sz="1400" dirty="0" err="1">
                <a:latin typeface="Arial" pitchFamily="34" charset="0"/>
                <a:ea typeface="+mn-lt"/>
                <a:cs typeface="Arial" pitchFamily="34" charset="0"/>
              </a:rPr>
              <a:t>glukoz-galaktoz</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malabsorpsiyonu</a:t>
            </a:r>
            <a:r>
              <a:rPr lang="tr-TR" sz="1400" dirty="0">
                <a:latin typeface="Arial" pitchFamily="34" charset="0"/>
                <a:ea typeface="+mn-lt"/>
                <a:cs typeface="Arial" pitchFamily="34" charset="0"/>
              </a:rPr>
              <a:t> gibi nadir genetik hastalığı olan hastalar bu ilacı kullanmamalıdır.</a:t>
            </a:r>
            <a:endParaRPr lang="tr-TR" sz="1400" dirty="0">
              <a:latin typeface="Arial" pitchFamily="34" charset="0"/>
              <a:cs typeface="Arial" pitchFamily="34" charset="0"/>
            </a:endParaRPr>
          </a:p>
          <a:p>
            <a:endParaRPr lang="en-US" sz="1400" dirty="0">
              <a:latin typeface="Arial" pitchFamily="34" charset="0"/>
              <a:cs typeface="Arial" pitchFamily="34" charset="0"/>
            </a:endParaRPr>
          </a:p>
          <a:p>
            <a:endParaRPr lang="tr-TR" sz="1400" dirty="0">
              <a:latin typeface="Arial" pitchFamily="34" charset="0"/>
              <a:cs typeface="Arial" pitchFamily="34" charset="0"/>
            </a:endParaRPr>
          </a:p>
          <a:p>
            <a:pPr algn="l"/>
            <a:endParaRPr lang="tr-TR" sz="1400" dirty="0">
              <a:latin typeface="Arial" pitchFamily="34" charset="0"/>
              <a:cs typeface="Arial" pitchFamily="34" charset="0"/>
            </a:endParaRPr>
          </a:p>
        </p:txBody>
      </p:sp>
      <p:sp>
        <p:nvSpPr>
          <p:cNvPr id="24" name="İçerik Yer Tutucusu 2">
            <a:extLst>
              <a:ext uri="{FF2B5EF4-FFF2-40B4-BE49-F238E27FC236}">
                <a16:creationId xmlns:a16="http://schemas.microsoft.com/office/drawing/2014/main" xmlns="" id="{1F73F94F-42B0-4879-BC47-14B2028E41A4}"/>
              </a:ext>
            </a:extLst>
          </p:cNvPr>
          <p:cNvSpPr txBox="1">
            <a:spLocks/>
          </p:cNvSpPr>
          <p:nvPr/>
        </p:nvSpPr>
        <p:spPr>
          <a:xfrm>
            <a:off x="7773482" y="403316"/>
            <a:ext cx="2214218" cy="7600620"/>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Arial"/>
              </a:rPr>
              <a:t>Erişkinler ve 12 yaş ve üzerindeki çocuklar:</a:t>
            </a:r>
          </a:p>
          <a:p>
            <a:pPr marL="285750" indent="-285750" algn="l">
              <a:buFont typeface="Arial" pitchFamily="34" charset="0"/>
              <a:buChar char="•"/>
            </a:pPr>
            <a:r>
              <a:rPr lang="tr-TR" sz="1400" dirty="0">
                <a:latin typeface="Arial"/>
                <a:ea typeface="+mn-lt"/>
                <a:cs typeface="Arial"/>
              </a:rPr>
              <a:t>Günde bir kez bir tablet </a:t>
            </a:r>
            <a:r>
              <a:rPr lang="tr-TR" sz="1400" dirty="0" err="1">
                <a:latin typeface="Arial"/>
                <a:ea typeface="+mn-lt"/>
                <a:cs typeface="Arial"/>
              </a:rPr>
              <a:t>alır.Tableti</a:t>
            </a:r>
            <a:r>
              <a:rPr lang="tr-TR" sz="1400" dirty="0">
                <a:latin typeface="Arial"/>
                <a:ea typeface="+mn-lt"/>
                <a:cs typeface="Arial"/>
              </a:rPr>
              <a:t> suyla, besinlerle beraber veya ayrı alınır.</a:t>
            </a:r>
            <a:endParaRPr lang="tr-TR" sz="1400" dirty="0">
              <a:latin typeface="Arial"/>
              <a:cs typeface="Arial"/>
            </a:endParaRPr>
          </a:p>
          <a:p>
            <a:pPr algn="l"/>
            <a:r>
              <a:rPr lang="tr-TR" sz="1400" dirty="0">
                <a:latin typeface="Arial"/>
                <a:ea typeface="+mn-lt"/>
                <a:cs typeface="Arial"/>
              </a:rPr>
              <a:t>Tedavi süresi konusunda, doktor alerjik nezlenin tipini belirleyerek ne kadar süreyle ARİA-DES alınması  gerektiğine karar verecektir.</a:t>
            </a:r>
          </a:p>
          <a:p>
            <a:pPr algn="l"/>
            <a:endParaRPr lang="tr-TR" sz="1400" dirty="0">
              <a:latin typeface="Arial"/>
              <a:cs typeface="Arial"/>
            </a:endParaRPr>
          </a:p>
          <a:p>
            <a:pPr algn="l"/>
            <a:r>
              <a:rPr lang="tr-TR" sz="1400" dirty="0">
                <a:latin typeface="Arial"/>
                <a:cs typeface="Arial"/>
              </a:rPr>
              <a:t>Uygulama yolu ve metodu:</a:t>
            </a:r>
          </a:p>
          <a:p>
            <a:pPr marL="285750" indent="-285750" algn="l">
              <a:buFont typeface="Arial" pitchFamily="34" charset="0"/>
              <a:buChar char="•"/>
            </a:pPr>
            <a:r>
              <a:rPr lang="tr-TR" sz="1400" dirty="0">
                <a:latin typeface="Arial"/>
                <a:ea typeface="+mn-lt"/>
                <a:cs typeface="Arial"/>
              </a:rPr>
              <a:t>Tablet bütün olarak aç ya da tok kama bir bardak su ile yutulur.</a:t>
            </a:r>
          </a:p>
          <a:p>
            <a:pPr marL="285750" indent="-285750" algn="l">
              <a:buFont typeface="Arial" pitchFamily="34" charset="0"/>
              <a:buChar char="•"/>
            </a:pPr>
            <a:endParaRPr lang="tr-TR" sz="1400" dirty="0">
              <a:latin typeface="Arial"/>
              <a:ea typeface="+mn-lt"/>
              <a:cs typeface="Arial"/>
            </a:endParaRPr>
          </a:p>
          <a:p>
            <a:r>
              <a:rPr lang="tr-TR" sz="1400" dirty="0">
                <a:latin typeface="Arial"/>
                <a:ea typeface="+mn-lt"/>
                <a:cs typeface="+mn-lt"/>
              </a:rPr>
              <a:t>12 yaş ve üzeri </a:t>
            </a:r>
            <a:r>
              <a:rPr lang="tr-TR" sz="1400" dirty="0" err="1">
                <a:latin typeface="Arial"/>
                <a:ea typeface="+mn-lt"/>
                <a:cs typeface="+mn-lt"/>
              </a:rPr>
              <a:t>adolesanlar</a:t>
            </a:r>
            <a:r>
              <a:rPr lang="tr-TR" sz="1400" dirty="0">
                <a:latin typeface="Arial"/>
                <a:ea typeface="+mn-lt"/>
                <a:cs typeface="+mn-lt"/>
              </a:rPr>
              <a:t> ve yetişkinler:</a:t>
            </a:r>
          </a:p>
          <a:p>
            <a:pPr marL="285750" indent="-285750">
              <a:buFont typeface="Arial" pitchFamily="34" charset="0"/>
              <a:buChar char="•"/>
            </a:pPr>
            <a:r>
              <a:rPr lang="tr-TR" sz="1400" dirty="0">
                <a:latin typeface="Arial"/>
                <a:ea typeface="+mn-lt"/>
                <a:cs typeface="+mn-lt"/>
              </a:rPr>
              <a:t>ARİA-DES Film Kaplı </a:t>
            </a:r>
            <a:r>
              <a:rPr lang="tr-TR" sz="1400" dirty="0" err="1">
                <a:latin typeface="Arial"/>
                <a:ea typeface="+mn-lt"/>
                <a:cs typeface="+mn-lt"/>
              </a:rPr>
              <a:t>Tablet’in</a:t>
            </a:r>
            <a:r>
              <a:rPr lang="tr-TR" sz="1400" dirty="0">
                <a:latin typeface="Arial"/>
                <a:ea typeface="+mn-lt"/>
                <a:cs typeface="+mn-lt"/>
              </a:rPr>
              <a:t> önerilen dozu günde bir kez bir tablettir.</a:t>
            </a:r>
            <a:endParaRPr lang="tr-TR" sz="1400" dirty="0">
              <a:latin typeface="Arial"/>
              <a:cs typeface="Calibri" panose="020F0502020204030204"/>
            </a:endParaRPr>
          </a:p>
          <a:p>
            <a:endParaRPr lang="tr-TR" sz="1400" dirty="0">
              <a:latin typeface="Arial"/>
              <a:cs typeface="Calibri" panose="020F0502020204030204"/>
            </a:endParaRPr>
          </a:p>
          <a:p>
            <a:endParaRPr lang="tr-TR" sz="1400" dirty="0">
              <a:cs typeface="Calibri" panose="020F0502020204030204"/>
            </a:endParaRPr>
          </a:p>
          <a:p>
            <a:pPr algn="l"/>
            <a:endParaRPr lang="tr-TR" sz="1400" dirty="0">
              <a:latin typeface="Arial"/>
              <a:cs typeface="Arial"/>
            </a:endParaRPr>
          </a:p>
          <a:p>
            <a:pPr algn="l"/>
            <a:endParaRPr lang="tr-TR" sz="1400" dirty="0">
              <a:latin typeface="Arial"/>
              <a:cs typeface="Arial"/>
            </a:endParaRPr>
          </a:p>
          <a:p>
            <a:pPr algn="l"/>
            <a:endParaRPr lang="tr-TR" sz="1400" dirty="0">
              <a:latin typeface="Arial"/>
              <a:cs typeface="Arial"/>
            </a:endParaRPr>
          </a:p>
        </p:txBody>
      </p:sp>
      <p:sp>
        <p:nvSpPr>
          <p:cNvPr id="25" name="İçerik Yer Tutucusu 2">
            <a:extLst>
              <a:ext uri="{FF2B5EF4-FFF2-40B4-BE49-F238E27FC236}">
                <a16:creationId xmlns:a16="http://schemas.microsoft.com/office/drawing/2014/main" xmlns="" id="{E3D9BD10-51D9-453C-AFA3-70FB0F928F9D}"/>
              </a:ext>
            </a:extLst>
          </p:cNvPr>
          <p:cNvSpPr txBox="1">
            <a:spLocks/>
          </p:cNvSpPr>
          <p:nvPr/>
        </p:nvSpPr>
        <p:spPr>
          <a:xfrm>
            <a:off x="9966357" y="437893"/>
            <a:ext cx="2205488" cy="6209409"/>
          </a:xfrm>
          <a:prstGeom prst="rect">
            <a:avLst/>
          </a:prstGeom>
        </p:spPr>
        <p:txBody>
          <a:bodyPr vert="horz" lIns="91440" tIns="45720" rIns="91440" bIns="45720" rtlCol="0" anchor="t">
            <a:normAutofit fontScale="92500" lnSpcReduction="10000"/>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Karın ağrısı , nefes almada güçlük, kurdeşen, yüzde , dudaklarda , dilde ve boğazda şişlik </a:t>
            </a:r>
          </a:p>
          <a:p>
            <a:pPr marL="285750" indent="-285750" algn="l">
              <a:buFont typeface="Arial" pitchFamily="34" charset="0"/>
              <a:buChar char="•"/>
            </a:pPr>
            <a:endParaRPr lang="tr-TR" sz="1400" dirty="0">
              <a:latin typeface="Arial"/>
              <a:cs typeface="+mn-lt"/>
            </a:endParaRPr>
          </a:p>
          <a:p>
            <a:pPr marL="285750" indent="-285750" algn="l">
              <a:buFont typeface="Arial" pitchFamily="34" charset="0"/>
              <a:buChar char="•"/>
            </a:pPr>
            <a:r>
              <a:rPr lang="tr-TR" sz="1400" dirty="0">
                <a:latin typeface="Arial"/>
                <a:ea typeface="+mn-lt"/>
                <a:cs typeface="+mn-lt"/>
              </a:rPr>
              <a:t>Yorgunluk, bitkinlik, ağız kuruluğu ve baş ağrısı</a:t>
            </a:r>
          </a:p>
          <a:p>
            <a:pPr marL="285750" indent="-285750" algn="l">
              <a:buFont typeface="Arial" pitchFamily="34" charset="0"/>
              <a:buChar char="•"/>
            </a:pPr>
            <a:endParaRPr lang="tr-TR" sz="1400" dirty="0">
              <a:latin typeface="Arial"/>
              <a:ea typeface="+mn-lt"/>
              <a:cs typeface="+mn-lt"/>
            </a:endParaRPr>
          </a:p>
          <a:p>
            <a:pPr marL="285750" indent="-285750" algn="l">
              <a:buFont typeface="Arial" pitchFamily="34" charset="0"/>
              <a:buChar char="•"/>
            </a:pPr>
            <a:r>
              <a:rPr lang="tr-TR" sz="1400" dirty="0">
                <a:latin typeface="Arial"/>
                <a:ea typeface="+mn-lt"/>
                <a:cs typeface="+mn-lt"/>
              </a:rPr>
              <a:t>Alerjik reaksiyonlar (Nefes almada zorluk, hırıltılı solunum, kaşıntı, ürtiker (kurdeşen), döküntü) , hayal görme, inme, artan vücut hareketiyle huzursuzluk, çarpıntı, kalp atışının hızlanması, karaciğer fonksiyon testlerinde </a:t>
            </a:r>
            <a:r>
              <a:rPr lang="tr-TR" sz="1400" dirty="0" err="1">
                <a:latin typeface="Arial"/>
                <a:ea typeface="+mn-lt"/>
                <a:cs typeface="+mn-lt"/>
              </a:rPr>
              <a:t>anormalllik</a:t>
            </a:r>
            <a:r>
              <a:rPr lang="tr-TR" sz="1400" dirty="0">
                <a:latin typeface="Arial"/>
                <a:ea typeface="+mn-lt"/>
                <a:cs typeface="+mn-lt"/>
              </a:rPr>
              <a:t>, karaciğerde iltihap, baş dönmesi, fiziksel ve ruhsal aşırı hareketlilik durumu, mide ağrısı, bulantı (hastalık hissi), kusma, ishal, uykusuzluk, uyku hali, kas ağrısı, şişkinlik,</a:t>
            </a:r>
            <a:endParaRPr lang="tr-TR" sz="1400" dirty="0">
              <a:latin typeface="Arial"/>
              <a:cs typeface="Calibri" panose="020F0502020204030204"/>
            </a:endParaRPr>
          </a:p>
          <a:p>
            <a:r>
              <a:rPr lang="en-US" sz="1400" dirty="0"/>
              <a:t/>
            </a:r>
            <a:br>
              <a:rPr lang="en-US" sz="1400" dirty="0"/>
            </a:br>
            <a:endParaRPr lang="en-US" sz="1400" dirty="0">
              <a:latin typeface="Arial"/>
              <a:cs typeface="Calibri" panose="020F0502020204030204"/>
            </a:endParaRPr>
          </a:p>
          <a:p>
            <a:endParaRPr lang="tr-TR" sz="1400" dirty="0">
              <a:latin typeface="Arial"/>
              <a:cs typeface="Calibri" panose="020F0502020204030204"/>
            </a:endParaRPr>
          </a:p>
          <a:p>
            <a:pPr algn="l"/>
            <a:endParaRPr lang="tr-TR" sz="1400" dirty="0">
              <a:latin typeface="Arial"/>
              <a:cs typeface="Calibri" panose="020F0502020204030204"/>
            </a:endParaRPr>
          </a:p>
          <a:p>
            <a:pPr algn="l"/>
            <a:endParaRPr lang="tr-TR" sz="1400" dirty="0">
              <a:latin typeface="Arial"/>
              <a:cs typeface="Calibri" panose="020F0502020204030204"/>
            </a:endParaRPr>
          </a:p>
        </p:txBody>
      </p:sp>
      <p:sp>
        <p:nvSpPr>
          <p:cNvPr id="26" name="İçerik Yer Tutucusu 2"/>
          <p:cNvSpPr txBox="1">
            <a:spLocks/>
          </p:cNvSpPr>
          <p:nvPr/>
        </p:nvSpPr>
        <p:spPr>
          <a:xfrm>
            <a:off x="811318" y="3138188"/>
            <a:ext cx="1394493" cy="3996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b="1" dirty="0">
                <a:latin typeface="Arial" pitchFamily="34" charset="0"/>
                <a:cs typeface="Arial" pitchFamily="34" charset="0"/>
              </a:rPr>
              <a:t>ARIA-DES</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734715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28926" y="-14948"/>
            <a:ext cx="51309" cy="692623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10294528" y="0"/>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690DC520-E140-4128-9509-9886E24E81B1}"/>
              </a:ext>
            </a:extLst>
          </p:cNvPr>
          <p:cNvSpPr txBox="1">
            <a:spLocks/>
          </p:cNvSpPr>
          <p:nvPr/>
        </p:nvSpPr>
        <p:spPr>
          <a:xfrm>
            <a:off x="1801365" y="534201"/>
            <a:ext cx="2898266" cy="5041451"/>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b="1" dirty="0">
                <a:latin typeface="Arial"/>
                <a:ea typeface="+mn-lt"/>
                <a:cs typeface="+mn-lt"/>
              </a:rPr>
              <a:t>ASTAFEN </a:t>
            </a:r>
            <a:r>
              <a:rPr lang="tr-TR" sz="1400" b="1" dirty="0" err="1">
                <a:latin typeface="Arial"/>
                <a:ea typeface="+mn-lt"/>
                <a:cs typeface="+mn-lt"/>
              </a:rPr>
              <a:t>Şurup</a:t>
            </a:r>
            <a:r>
              <a:rPr lang="tr-TR" sz="1400" dirty="0" err="1">
                <a:latin typeface="Arial"/>
                <a:ea typeface="+mn-lt"/>
                <a:cs typeface="+mn-lt"/>
              </a:rPr>
              <a:t>‘un</a:t>
            </a:r>
            <a:r>
              <a:rPr lang="tr-TR" sz="1400" dirty="0">
                <a:latin typeface="Arial"/>
                <a:ea typeface="+mn-lt"/>
                <a:cs typeface="+mn-lt"/>
              </a:rPr>
              <a:t> etken maddesi </a:t>
            </a:r>
            <a:r>
              <a:rPr lang="tr-TR" sz="1400" b="1" dirty="0" err="1">
                <a:latin typeface="Arial"/>
                <a:ea typeface="+mn-lt"/>
                <a:cs typeface="+mn-lt"/>
              </a:rPr>
              <a:t>Ketotifen</a:t>
            </a:r>
            <a:r>
              <a:rPr lang="tr-TR" sz="1400" dirty="0">
                <a:latin typeface="Arial"/>
                <a:ea typeface="+mn-lt"/>
                <a:cs typeface="+mn-lt"/>
              </a:rPr>
              <a:t>‘ </a:t>
            </a:r>
            <a:r>
              <a:rPr lang="tr-TR" sz="1400" dirty="0" err="1">
                <a:latin typeface="Arial"/>
                <a:ea typeface="+mn-lt"/>
                <a:cs typeface="+mn-lt"/>
              </a:rPr>
              <a:t>dir</a:t>
            </a:r>
            <a:r>
              <a:rPr lang="tr-TR" sz="1400" dirty="0">
                <a:latin typeface="Arial"/>
                <a:ea typeface="+mn-lt"/>
                <a:cs typeface="+mn-lt"/>
              </a:rPr>
              <a:t>.  </a:t>
            </a:r>
            <a:r>
              <a:rPr lang="tr-TR" sz="1400" b="1" dirty="0" err="1">
                <a:latin typeface="Arial"/>
                <a:ea typeface="+mn-lt"/>
                <a:cs typeface="+mn-lt"/>
              </a:rPr>
              <a:t>Ketotifen</a:t>
            </a:r>
            <a:r>
              <a:rPr lang="tr-TR" sz="1400" b="1" dirty="0">
                <a:latin typeface="Arial"/>
                <a:ea typeface="+mn-lt"/>
                <a:cs typeface="+mn-lt"/>
              </a:rPr>
              <a:t>, </a:t>
            </a:r>
            <a:r>
              <a:rPr lang="tr-TR" sz="1400" dirty="0">
                <a:latin typeface="Arial"/>
                <a:ea typeface="+mn-lt"/>
                <a:cs typeface="+mn-lt"/>
              </a:rPr>
              <a:t>vücutta doğal bir kimyasal olan </a:t>
            </a:r>
            <a:r>
              <a:rPr lang="tr-TR" sz="1400" dirty="0" err="1">
                <a:latin typeface="Arial"/>
                <a:ea typeface="+mn-lt"/>
                <a:cs typeface="+mn-lt"/>
              </a:rPr>
              <a:t>histaminin</a:t>
            </a:r>
            <a:r>
              <a:rPr lang="tr-TR" sz="1400" dirty="0">
                <a:latin typeface="Arial"/>
                <a:ea typeface="+mn-lt"/>
                <a:cs typeface="+mn-lt"/>
              </a:rPr>
              <a:t> salınımını engeller. </a:t>
            </a:r>
            <a:r>
              <a:rPr lang="tr-TR" sz="1400" dirty="0" err="1">
                <a:latin typeface="Arial"/>
                <a:ea typeface="+mn-lt"/>
                <a:cs typeface="+mn-lt"/>
              </a:rPr>
              <a:t>Histaminin</a:t>
            </a:r>
            <a:r>
              <a:rPr lang="tr-TR" sz="1400" dirty="0">
                <a:latin typeface="Arial"/>
                <a:ea typeface="+mn-lt"/>
                <a:cs typeface="+mn-lt"/>
              </a:rPr>
              <a:t> yol açtığı ödem, kızarıklık, sıcaklık, kaşıntı, gözlerde sulanma, burun akıntısı gibi alerjik belirtilerin  tedavisinde </a:t>
            </a:r>
            <a:r>
              <a:rPr lang="tr-TR" sz="1400" dirty="0" err="1">
                <a:latin typeface="Arial"/>
                <a:ea typeface="+mn-lt"/>
                <a:cs typeface="+mn-lt"/>
              </a:rPr>
              <a:t>antihistaminik</a:t>
            </a:r>
            <a:r>
              <a:rPr lang="tr-TR" sz="1400" dirty="0">
                <a:latin typeface="Arial"/>
                <a:ea typeface="+mn-lt"/>
                <a:cs typeface="+mn-lt"/>
              </a:rPr>
              <a:t>  etki gösterir.  </a:t>
            </a:r>
            <a:r>
              <a:rPr lang="tr-TR" sz="1400" b="1" dirty="0">
                <a:latin typeface="Arial"/>
                <a:ea typeface="+mn-lt"/>
                <a:cs typeface="+mn-lt"/>
              </a:rPr>
              <a:t>ASTAFEN Şurup, </a:t>
            </a:r>
            <a:r>
              <a:rPr lang="tr-TR" sz="1400" dirty="0">
                <a:latin typeface="Arial"/>
                <a:ea typeface="+mn-lt"/>
                <a:cs typeface="+mn-lt"/>
              </a:rPr>
              <a:t>6 ay ila 17 yaş arası çocuk ve ergenlerde aşağıdaki alerjik hastalıkların önlenmesinde ve iyileştirilmesinde kullanılmaktadır. Ayrıca astım ataklarının önlenmesinde de kullanılır.</a:t>
            </a:r>
            <a:br>
              <a:rPr lang="tr-TR" sz="1400" dirty="0">
                <a:latin typeface="Arial"/>
                <a:ea typeface="+mn-lt"/>
                <a:cs typeface="+mn-lt"/>
              </a:rPr>
            </a:br>
            <a:r>
              <a:rPr lang="tr-TR" sz="1400" dirty="0">
                <a:latin typeface="Arial"/>
                <a:ea typeface="+mn-lt"/>
                <a:cs typeface="+mn-lt"/>
              </a:rPr>
              <a:t>—Boğaz, burun ve gözlerde  kaşıntı, hapşırma, gözlerde sulanma, burun akıntısı gibi alerjik nezle (saman nezlesi)  belirtilerinin önlenmesi ve giderilmesi,</a:t>
            </a:r>
            <a:br>
              <a:rPr lang="tr-TR" sz="1400" dirty="0">
                <a:latin typeface="Arial"/>
                <a:ea typeface="+mn-lt"/>
                <a:cs typeface="+mn-lt"/>
              </a:rPr>
            </a:br>
            <a:r>
              <a:rPr lang="tr-TR" sz="1400" dirty="0">
                <a:latin typeface="Arial"/>
                <a:ea typeface="+mn-lt"/>
                <a:cs typeface="+mn-lt"/>
              </a:rPr>
              <a:t>—Alerjik bronşit ve </a:t>
            </a:r>
            <a:r>
              <a:rPr lang="tr-TR" sz="1400" dirty="0" err="1">
                <a:latin typeface="Arial"/>
                <a:ea typeface="+mn-lt"/>
                <a:cs typeface="+mn-lt"/>
              </a:rPr>
              <a:t>bronşiyel</a:t>
            </a:r>
            <a:r>
              <a:rPr lang="tr-TR" sz="1400" dirty="0">
                <a:latin typeface="Arial"/>
                <a:ea typeface="+mn-lt"/>
                <a:cs typeface="+mn-lt"/>
              </a:rPr>
              <a:t> astımın (nefes darlığının) önlenmesi;</a:t>
            </a:r>
            <a:br>
              <a:rPr lang="tr-TR" sz="1400" dirty="0">
                <a:latin typeface="Arial"/>
                <a:ea typeface="+mn-lt"/>
                <a:cs typeface="+mn-lt"/>
              </a:rPr>
            </a:br>
            <a:r>
              <a:rPr lang="tr-TR" sz="1400" dirty="0">
                <a:latin typeface="Arial"/>
                <a:ea typeface="+mn-lt"/>
                <a:cs typeface="+mn-lt"/>
              </a:rPr>
              <a:t>—Alerjik nezle (saman nezlesi) ile birlikte görülen astım belirtilerinin önlenmesinde kullanılır</a:t>
            </a:r>
            <a:br>
              <a:rPr lang="tr-TR" sz="1400" dirty="0">
                <a:latin typeface="Arial"/>
                <a:ea typeface="+mn-lt"/>
                <a:cs typeface="+mn-lt"/>
              </a:rPr>
            </a:br>
            <a:endParaRPr lang="tr-TR" sz="1400" dirty="0">
              <a:latin typeface="Arial"/>
              <a:cs typeface="Calibri" panose="020F0502020204030204"/>
            </a:endParaRPr>
          </a:p>
        </p:txBody>
      </p:sp>
      <p:sp>
        <p:nvSpPr>
          <p:cNvPr id="22" name="İçerik Yer Tutucusu 2">
            <a:extLst>
              <a:ext uri="{FF2B5EF4-FFF2-40B4-BE49-F238E27FC236}">
                <a16:creationId xmlns:a16="http://schemas.microsoft.com/office/drawing/2014/main" xmlns="" id="{21138010-8452-4061-AB27-F43185D50D91}"/>
              </a:ext>
            </a:extLst>
          </p:cNvPr>
          <p:cNvSpPr txBox="1">
            <a:spLocks/>
          </p:cNvSpPr>
          <p:nvPr/>
        </p:nvSpPr>
        <p:spPr>
          <a:xfrm>
            <a:off x="4699631" y="534202"/>
            <a:ext cx="2977986" cy="5041450"/>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Kişi </a:t>
            </a:r>
            <a:r>
              <a:rPr lang="tr-TR" sz="1400" dirty="0" err="1">
                <a:latin typeface="Arial"/>
                <a:ea typeface="+mn-lt"/>
                <a:cs typeface="+mn-lt"/>
              </a:rPr>
              <a:t>ketotifene</a:t>
            </a:r>
            <a:r>
              <a:rPr lang="tr-TR" sz="1400" dirty="0">
                <a:latin typeface="Arial"/>
                <a:ea typeface="+mn-lt"/>
                <a:cs typeface="+mn-lt"/>
              </a:rPr>
              <a:t> ya da </a:t>
            </a:r>
            <a:r>
              <a:rPr lang="tr-TR" sz="1400" dirty="0" err="1">
                <a:latin typeface="Arial"/>
                <a:ea typeface="+mn-lt"/>
                <a:cs typeface="+mn-lt"/>
              </a:rPr>
              <a:t>ASTAFEN’in</a:t>
            </a:r>
            <a:r>
              <a:rPr lang="tr-TR" sz="1400" dirty="0">
                <a:latin typeface="Arial"/>
                <a:ea typeface="+mn-lt"/>
                <a:cs typeface="+mn-lt"/>
              </a:rPr>
              <a:t> içerdiği yardımcı maddelere karşı aşırı duyarlı (alerjik) </a:t>
            </a:r>
            <a:r>
              <a:rPr lang="tr-TR" sz="1400" dirty="0" err="1">
                <a:latin typeface="Arial"/>
                <a:ea typeface="+mn-lt"/>
                <a:cs typeface="+mn-lt"/>
              </a:rPr>
              <a:t>ise,epilepsi</a:t>
            </a:r>
            <a:r>
              <a:rPr lang="tr-TR" sz="1400" dirty="0">
                <a:latin typeface="Arial"/>
                <a:ea typeface="+mn-lt"/>
                <a:cs typeface="+mn-lt"/>
              </a:rPr>
              <a:t> (sara/bayılma nöbeti) varsa ya da daha önce nöbet yaşandıysa </a:t>
            </a:r>
            <a:r>
              <a:rPr lang="tr-TR" sz="1400" dirty="0" err="1">
                <a:latin typeface="Arial"/>
                <a:ea typeface="+mn-lt"/>
                <a:cs typeface="+mn-lt"/>
              </a:rPr>
              <a:t>kullanılmamalıdır.Alerji</a:t>
            </a:r>
            <a:r>
              <a:rPr lang="tr-TR" sz="1400" dirty="0">
                <a:latin typeface="Arial"/>
                <a:ea typeface="+mn-lt"/>
                <a:cs typeface="+mn-lt"/>
              </a:rPr>
              <a:t> olduğu düşünülüyorsa doktora danışılmalıdır.</a:t>
            </a:r>
            <a:endParaRPr lang="tr-TR" sz="1400" dirty="0">
              <a:cs typeface="Calibri" panose="020F0502020204030204"/>
            </a:endParaRPr>
          </a:p>
          <a:p>
            <a:endParaRPr lang="tr-TR" sz="1400" dirty="0">
              <a:cs typeface="Calibri" panose="020F0502020204030204"/>
            </a:endParaRPr>
          </a:p>
          <a:p>
            <a:pPr marL="285750" indent="-285750">
              <a:buFont typeface="Arial" pitchFamily="34" charset="0"/>
              <a:buChar char="•"/>
            </a:pPr>
            <a:r>
              <a:rPr lang="tr-TR" sz="1400" dirty="0">
                <a:latin typeface="Arial"/>
                <a:ea typeface="+mn-lt"/>
                <a:cs typeface="+mn-lt"/>
              </a:rPr>
              <a:t>ASTAFEN şurup </a:t>
            </a:r>
            <a:r>
              <a:rPr lang="tr-TR" sz="1400" dirty="0" err="1">
                <a:latin typeface="Arial"/>
                <a:ea typeface="+mn-lt"/>
                <a:cs typeface="+mn-lt"/>
              </a:rPr>
              <a:t>sorbitol</a:t>
            </a:r>
            <a:r>
              <a:rPr lang="tr-TR" sz="1400" dirty="0">
                <a:latin typeface="Arial"/>
                <a:ea typeface="+mn-lt"/>
                <a:cs typeface="+mn-lt"/>
              </a:rPr>
              <a:t> ve rafine şeker (</a:t>
            </a:r>
            <a:r>
              <a:rPr lang="tr-TR" sz="1400" dirty="0" err="1">
                <a:latin typeface="Arial"/>
                <a:ea typeface="+mn-lt"/>
                <a:cs typeface="+mn-lt"/>
              </a:rPr>
              <a:t>sukroz</a:t>
            </a:r>
            <a:r>
              <a:rPr lang="tr-TR" sz="1400" dirty="0">
                <a:latin typeface="Arial"/>
                <a:ea typeface="+mn-lt"/>
                <a:cs typeface="+mn-lt"/>
              </a:rPr>
              <a:t>) içerir. Nadir kalıtımsal früktoz </a:t>
            </a:r>
            <a:r>
              <a:rPr lang="tr-TR" sz="1400" dirty="0" err="1">
                <a:latin typeface="Arial"/>
                <a:ea typeface="+mn-lt"/>
                <a:cs typeface="+mn-lt"/>
              </a:rPr>
              <a:t>intoleransı</a:t>
            </a:r>
            <a:r>
              <a:rPr lang="tr-TR" sz="1400" dirty="0">
                <a:latin typeface="Arial"/>
                <a:ea typeface="+mn-lt"/>
                <a:cs typeface="+mn-lt"/>
              </a:rPr>
              <a:t>, glikoz-</a:t>
            </a:r>
            <a:r>
              <a:rPr lang="tr-TR" sz="1400" dirty="0" err="1">
                <a:latin typeface="Arial"/>
                <a:ea typeface="+mn-lt"/>
                <a:cs typeface="+mn-lt"/>
              </a:rPr>
              <a:t>galaktoz</a:t>
            </a:r>
            <a:r>
              <a:rPr lang="tr-TR" sz="1400" dirty="0">
                <a:latin typeface="Arial"/>
                <a:ea typeface="+mn-lt"/>
                <a:cs typeface="+mn-lt"/>
              </a:rPr>
              <a:t> </a:t>
            </a:r>
            <a:r>
              <a:rPr lang="tr-TR" sz="1400" dirty="0" err="1">
                <a:latin typeface="Arial"/>
                <a:ea typeface="+mn-lt"/>
                <a:cs typeface="+mn-lt"/>
              </a:rPr>
              <a:t>malabsorpsiyon</a:t>
            </a:r>
            <a:r>
              <a:rPr lang="tr-TR" sz="1400" dirty="0">
                <a:latin typeface="Arial"/>
                <a:ea typeface="+mn-lt"/>
                <a:cs typeface="+mn-lt"/>
              </a:rPr>
              <a:t> veya </a:t>
            </a:r>
            <a:r>
              <a:rPr lang="tr-TR" sz="1400" dirty="0" err="1">
                <a:latin typeface="Arial"/>
                <a:ea typeface="+mn-lt"/>
                <a:cs typeface="+mn-lt"/>
              </a:rPr>
              <a:t>sükraz-izomaltaz</a:t>
            </a:r>
            <a:r>
              <a:rPr lang="tr-TR" sz="1400" dirty="0">
                <a:latin typeface="Arial"/>
                <a:ea typeface="+mn-lt"/>
                <a:cs typeface="+mn-lt"/>
              </a:rPr>
              <a:t> yetmezliği problemi olan hastaların bu ilacı kullanmamaları gerekir</a:t>
            </a:r>
            <a:endParaRPr lang="tr-TR" sz="1400" dirty="0">
              <a:latin typeface="Arial"/>
              <a:cs typeface="Calibri" panose="020F0502020204030204"/>
            </a:endParaRPr>
          </a:p>
          <a:p>
            <a:pPr>
              <a:buFont typeface="Arial"/>
              <a:buChar char="•"/>
            </a:pPr>
            <a:endParaRPr lang="tr-TR" sz="1400" dirty="0">
              <a:latin typeface="Arial"/>
              <a:cs typeface="Calibri" panose="020F0502020204030204"/>
            </a:endParaRPr>
          </a:p>
          <a:p>
            <a:endParaRPr lang="tr-TR" sz="1400" dirty="0">
              <a:latin typeface="Arial"/>
              <a:cs typeface="Calibri" panose="020F0502020204030204"/>
            </a:endParaRPr>
          </a:p>
          <a:p>
            <a:pPr algn="l"/>
            <a:endParaRPr lang="tr-TR" sz="1400" dirty="0">
              <a:latin typeface="Arial"/>
              <a:cs typeface="Calibri" panose="020F0502020204030204"/>
            </a:endParaRPr>
          </a:p>
          <a:p>
            <a:endParaRPr lang="tr-TR" dirty="0">
              <a:cs typeface="Calibri" panose="020F0502020204030204"/>
            </a:endParaRPr>
          </a:p>
          <a:p>
            <a:pPr>
              <a:buFont typeface="Arial"/>
              <a:buChar char="•"/>
            </a:pPr>
            <a:endParaRPr lang="tr-TR" dirty="0">
              <a:cs typeface="Calibri" panose="020F0502020204030204"/>
            </a:endParaRPr>
          </a:p>
          <a:p>
            <a:endParaRPr lang="tr-TR" dirty="0">
              <a:cs typeface="Calibri" panose="020F0502020204030204"/>
            </a:endParaRPr>
          </a:p>
        </p:txBody>
      </p:sp>
      <p:sp>
        <p:nvSpPr>
          <p:cNvPr id="24" name="İçerik Yer Tutucusu 2">
            <a:extLst>
              <a:ext uri="{FF2B5EF4-FFF2-40B4-BE49-F238E27FC236}">
                <a16:creationId xmlns:a16="http://schemas.microsoft.com/office/drawing/2014/main" xmlns="" id="{760A13E3-157F-4110-B5D1-8939CAF6614C}"/>
              </a:ext>
            </a:extLst>
          </p:cNvPr>
          <p:cNvSpPr txBox="1">
            <a:spLocks/>
          </p:cNvSpPr>
          <p:nvPr/>
        </p:nvSpPr>
        <p:spPr>
          <a:xfrm>
            <a:off x="7754580" y="534201"/>
            <a:ext cx="2203542" cy="6291676"/>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İlacın doğru dozda alındığından emin olmak için ölçekli kaşık ile </a:t>
            </a:r>
            <a:r>
              <a:rPr lang="tr-TR" sz="1400" dirty="0" err="1">
                <a:latin typeface="Arial"/>
                <a:ea typeface="+mn-lt"/>
                <a:cs typeface="+mn-lt"/>
              </a:rPr>
              <a:t>alınmalıdır.Tercihen</a:t>
            </a:r>
            <a:r>
              <a:rPr lang="tr-TR" sz="1400" dirty="0">
                <a:latin typeface="Arial"/>
                <a:ea typeface="+mn-lt"/>
                <a:cs typeface="+mn-lt"/>
              </a:rPr>
              <a:t> yemek esnasında veya yemekten sonra alınabilir.</a:t>
            </a:r>
            <a:br>
              <a:rPr lang="tr-TR" sz="1400" dirty="0">
                <a:latin typeface="Arial"/>
                <a:ea typeface="+mn-lt"/>
                <a:cs typeface="+mn-lt"/>
              </a:rPr>
            </a:br>
            <a:endParaRPr lang="tr-TR" sz="1400" dirty="0">
              <a:latin typeface="Arial"/>
              <a:cs typeface="Calibri" panose="020F0502020204030204"/>
            </a:endParaRPr>
          </a:p>
          <a:p>
            <a:pPr algn="l"/>
            <a:r>
              <a:rPr lang="tr-TR" sz="1400" dirty="0">
                <a:latin typeface="Arial"/>
                <a:ea typeface="+mn-lt"/>
                <a:cs typeface="+mn-lt"/>
              </a:rPr>
              <a:t>6 ay  ila  3 yaş arası çocuklarda günlük önerilen doz :</a:t>
            </a:r>
          </a:p>
          <a:p>
            <a:pPr marL="285750" indent="-285750" algn="l">
              <a:buFont typeface="Arial" pitchFamily="34" charset="0"/>
              <a:buChar char="•"/>
            </a:pPr>
            <a:r>
              <a:rPr lang="tr-TR" sz="1400" dirty="0">
                <a:latin typeface="Arial"/>
                <a:ea typeface="+mn-lt"/>
                <a:cs typeface="+mn-lt"/>
              </a:rPr>
              <a:t>Sabah ve akşam olmak üzere günde 2 defa</a:t>
            </a:r>
            <a:br>
              <a:rPr lang="tr-TR" sz="1400" dirty="0">
                <a:latin typeface="Arial"/>
                <a:ea typeface="+mn-lt"/>
                <a:cs typeface="+mn-lt"/>
              </a:rPr>
            </a:br>
            <a:r>
              <a:rPr lang="tr-TR" sz="1400" dirty="0">
                <a:latin typeface="Arial"/>
                <a:ea typeface="+mn-lt"/>
                <a:cs typeface="+mn-lt"/>
              </a:rPr>
              <a:t>kilogram vücut ağırlığı başına 0.05 mg (=0.25 ml şurup)</a:t>
            </a:r>
            <a:br>
              <a:rPr lang="tr-TR" sz="1400" dirty="0">
                <a:latin typeface="Arial"/>
                <a:ea typeface="+mn-lt"/>
                <a:cs typeface="+mn-lt"/>
              </a:rPr>
            </a:br>
            <a:r>
              <a:rPr lang="tr-TR" sz="1400" dirty="0">
                <a:latin typeface="Arial"/>
                <a:ea typeface="+mn-lt"/>
                <a:cs typeface="+mn-lt"/>
              </a:rPr>
              <a:t>mg). Örneğin, 10 kg ağırlığındaki bir bebeğe sabah ve akşam 2.5 ml ( yarım ölçek) ;</a:t>
            </a:r>
            <a:endParaRPr lang="tr-TR" sz="1400" dirty="0">
              <a:latin typeface="Arial"/>
              <a:cs typeface="Arial"/>
            </a:endParaRPr>
          </a:p>
          <a:p>
            <a:pPr algn="l"/>
            <a:r>
              <a:rPr lang="tr-TR" sz="1400" dirty="0">
                <a:latin typeface="Arial"/>
                <a:ea typeface="+mn-lt"/>
                <a:cs typeface="+mn-lt"/>
              </a:rPr>
              <a:t>3 yaş ila  17 yaş arası çocuklar ve gençlerde günlük önerilen doz</a:t>
            </a:r>
          </a:p>
          <a:p>
            <a:pPr marL="285750" indent="-285750" algn="l">
              <a:buFont typeface="Arial" pitchFamily="34" charset="0"/>
              <a:buChar char="•"/>
            </a:pPr>
            <a:r>
              <a:rPr lang="tr-TR" sz="1400" dirty="0">
                <a:latin typeface="Arial"/>
                <a:ea typeface="+mn-lt"/>
                <a:cs typeface="+mn-lt"/>
              </a:rPr>
              <a:t>Sabah ve akşam olmak üzere günde 2 defa 5 ml ( 1 ölçek) şeklinde verilmesi önerilir.</a:t>
            </a:r>
            <a:endParaRPr lang="tr-TR" sz="1400" dirty="0">
              <a:latin typeface="Arial"/>
              <a:cs typeface="Arial"/>
            </a:endParaRPr>
          </a:p>
          <a:p>
            <a:pPr algn="l"/>
            <a:endParaRPr lang="tr-TR" sz="1400" dirty="0">
              <a:latin typeface="Arial"/>
              <a:cs typeface="Calibri" panose="020F0502020204030204"/>
            </a:endParaRPr>
          </a:p>
        </p:txBody>
      </p:sp>
      <p:sp>
        <p:nvSpPr>
          <p:cNvPr id="25" name="İçerik Yer Tutucusu 2">
            <a:extLst>
              <a:ext uri="{FF2B5EF4-FFF2-40B4-BE49-F238E27FC236}">
                <a16:creationId xmlns:a16="http://schemas.microsoft.com/office/drawing/2014/main" xmlns="" id="{8D2277D9-5A86-4898-ADD9-8D86E5F1F06A}"/>
              </a:ext>
            </a:extLst>
          </p:cNvPr>
          <p:cNvSpPr txBox="1">
            <a:spLocks/>
          </p:cNvSpPr>
          <p:nvPr/>
        </p:nvSpPr>
        <p:spPr>
          <a:xfrm>
            <a:off x="10017278" y="431425"/>
            <a:ext cx="2174726" cy="6606684"/>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pitchFamily="34" charset="0"/>
                <a:ea typeface="+mn-lt"/>
                <a:cs typeface="Arial" pitchFamily="34" charset="0"/>
              </a:rPr>
              <a:t>Ateş, nezle, ürperme, baş ağrısı, öksürük ve vücut ağrılarıyla birlikte deri döküntüsü, deride kızarıklık, dudaklarda, gözlerde ve ağızda </a:t>
            </a:r>
            <a:r>
              <a:rPr lang="tr-TR" sz="1400" dirty="0" err="1">
                <a:latin typeface="Arial" pitchFamily="34" charset="0"/>
                <a:ea typeface="+mn-lt"/>
                <a:cs typeface="Arial" pitchFamily="34" charset="0"/>
              </a:rPr>
              <a:t>kabarcıklar,deride</a:t>
            </a:r>
            <a:r>
              <a:rPr lang="tr-TR" sz="1400" dirty="0">
                <a:latin typeface="Arial" pitchFamily="34" charset="0"/>
                <a:ea typeface="+mn-lt"/>
                <a:cs typeface="Arial" pitchFamily="34" charset="0"/>
              </a:rPr>
              <a:t> ve gözlerde sararma, dışkı renginin açılması, idrar renginin koyulaşması (sarılık, karaciğer hastalığı, karaciğer iltihabı belirtileri</a:t>
            </a:r>
          </a:p>
          <a:p>
            <a:pPr marL="285750" indent="-285750" algn="l">
              <a:buFont typeface="Arial" pitchFamily="34" charset="0"/>
              <a:buChar char="•"/>
            </a:pPr>
            <a:r>
              <a:rPr lang="tr-TR" sz="1400" dirty="0" err="1">
                <a:latin typeface="Arial" pitchFamily="34" charset="0"/>
                <a:ea typeface="+mn-lt"/>
                <a:cs typeface="Arial" pitchFamily="34" charset="0"/>
              </a:rPr>
              <a:t>Huzursuzluk,uyaranlara</a:t>
            </a:r>
            <a:r>
              <a:rPr lang="tr-TR" sz="1400" dirty="0">
                <a:latin typeface="Arial" pitchFamily="34" charset="0"/>
                <a:ea typeface="+mn-lt"/>
                <a:cs typeface="Arial" pitchFamily="34" charset="0"/>
              </a:rPr>
              <a:t> aşırı </a:t>
            </a:r>
            <a:r>
              <a:rPr lang="tr-TR" sz="1400" dirty="0" err="1">
                <a:latin typeface="Arial" pitchFamily="34" charset="0"/>
                <a:ea typeface="+mn-lt"/>
                <a:cs typeface="Arial" pitchFamily="34" charset="0"/>
              </a:rPr>
              <a:t>tepki,uykusuzluk,sinirlilik</a:t>
            </a:r>
            <a:r>
              <a:rPr lang="tr-TR" sz="1400" dirty="0">
                <a:latin typeface="Arial" pitchFamily="34" charset="0"/>
                <a:ea typeface="+mn-lt"/>
                <a:cs typeface="Arial" pitchFamily="34" charset="0"/>
              </a:rPr>
              <a:t>.</a:t>
            </a:r>
            <a:endParaRPr lang="tr-TR" sz="1400" dirty="0">
              <a:latin typeface="Arial" pitchFamily="34" charset="0"/>
              <a:cs typeface="Arial" pitchFamily="34" charset="0"/>
            </a:endParaRPr>
          </a:p>
          <a:p>
            <a:pPr marL="285750" indent="-285750" algn="l">
              <a:buFont typeface="Arial" pitchFamily="34" charset="0"/>
              <a:buChar char="•"/>
            </a:pPr>
            <a:r>
              <a:rPr lang="tr-TR" sz="1400" dirty="0">
                <a:latin typeface="Arial" pitchFamily="34" charset="0"/>
                <a:ea typeface="+mn-lt"/>
                <a:cs typeface="Arial" pitchFamily="34" charset="0"/>
              </a:rPr>
              <a:t>Havale (nöbet, </a:t>
            </a:r>
            <a:r>
              <a:rPr lang="tr-TR" sz="1400" dirty="0" err="1">
                <a:latin typeface="Arial" pitchFamily="34" charset="0"/>
                <a:ea typeface="+mn-lt"/>
                <a:cs typeface="Arial" pitchFamily="34" charset="0"/>
              </a:rPr>
              <a:t>konvülsiyon</a:t>
            </a:r>
            <a:r>
              <a:rPr lang="tr-TR" sz="1400" dirty="0">
                <a:latin typeface="Arial" pitchFamily="34" charset="0"/>
                <a:ea typeface="+mn-lt"/>
                <a:cs typeface="Arial" pitchFamily="34" charset="0"/>
              </a:rPr>
              <a:t>),baş </a:t>
            </a:r>
            <a:r>
              <a:rPr lang="tr-TR" sz="1400" dirty="0" err="1">
                <a:latin typeface="Arial" pitchFamily="34" charset="0"/>
                <a:ea typeface="+mn-lt"/>
                <a:cs typeface="Arial" pitchFamily="34" charset="0"/>
              </a:rPr>
              <a:t>ağrısı,uyku</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hali,kusma,mide</a:t>
            </a:r>
            <a:r>
              <a:rPr lang="tr-TR" sz="1400" dirty="0">
                <a:latin typeface="Arial" pitchFamily="34" charset="0"/>
                <a:ea typeface="+mn-lt"/>
                <a:cs typeface="Arial" pitchFamily="34" charset="0"/>
              </a:rPr>
              <a:t> </a:t>
            </a:r>
            <a:r>
              <a:rPr lang="tr-TR" sz="1400" dirty="0" err="1">
                <a:latin typeface="Arial" pitchFamily="34" charset="0"/>
                <a:ea typeface="+mn-lt"/>
                <a:cs typeface="Arial" pitchFamily="34" charset="0"/>
              </a:rPr>
              <a:t>bulantısı,kaşıntılı</a:t>
            </a:r>
            <a:r>
              <a:rPr lang="tr-TR" sz="1400" dirty="0">
                <a:latin typeface="Arial" pitchFamily="34" charset="0"/>
                <a:ea typeface="+mn-lt"/>
                <a:cs typeface="Arial" pitchFamily="34" charset="0"/>
              </a:rPr>
              <a:t> döküntü de dahil olmak üzere </a:t>
            </a:r>
            <a:r>
              <a:rPr lang="tr-TR" sz="1400" dirty="0" err="1">
                <a:latin typeface="Arial" pitchFamily="34" charset="0"/>
                <a:ea typeface="+mn-lt"/>
                <a:cs typeface="Arial" pitchFamily="34" charset="0"/>
              </a:rPr>
              <a:t>döküntü,İshal</a:t>
            </a:r>
            <a:endParaRPr lang="tr-TR" sz="1400" dirty="0">
              <a:latin typeface="Arial" pitchFamily="34" charset="0"/>
              <a:cs typeface="Arial" pitchFamily="34" charset="0"/>
            </a:endParaRPr>
          </a:p>
          <a:p>
            <a:endParaRPr lang="tr-TR" sz="1400" dirty="0">
              <a:latin typeface="Arial" pitchFamily="34" charset="0"/>
              <a:cs typeface="Arial" pitchFamily="34" charset="0"/>
            </a:endParaRPr>
          </a:p>
          <a:p>
            <a:pPr>
              <a:buFont typeface="Arial"/>
              <a:buChar char="•"/>
            </a:pPr>
            <a:endParaRPr lang="tr-TR" sz="1400" dirty="0">
              <a:latin typeface="Arial" pitchFamily="34" charset="0"/>
              <a:cs typeface="Arial" pitchFamily="34" charset="0"/>
            </a:endParaRPr>
          </a:p>
          <a:p>
            <a:endParaRPr lang="tr-TR" sz="1400" dirty="0">
              <a:latin typeface="Arial" pitchFamily="34" charset="0"/>
              <a:cs typeface="Arial" pitchFamily="34" charset="0"/>
            </a:endParaRPr>
          </a:p>
          <a:p>
            <a:pPr>
              <a:buFont typeface="Arial"/>
              <a:buChar char="•"/>
            </a:pPr>
            <a:endParaRPr lang="tr-TR" sz="1400" dirty="0">
              <a:latin typeface="Arial" pitchFamily="34" charset="0"/>
              <a:cs typeface="Arial" pitchFamily="34" charset="0"/>
            </a:endParaRPr>
          </a:p>
        </p:txBody>
      </p:sp>
      <p:sp>
        <p:nvSpPr>
          <p:cNvPr id="26" name="İçerik Yer Tutucusu 2"/>
          <p:cNvSpPr txBox="1">
            <a:spLocks/>
          </p:cNvSpPr>
          <p:nvPr/>
        </p:nvSpPr>
        <p:spPr>
          <a:xfrm>
            <a:off x="767715" y="3093170"/>
            <a:ext cx="2348345" cy="6074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600" b="1" dirty="0">
                <a:latin typeface="Arial" pitchFamily="34" charset="0"/>
                <a:cs typeface="Arial" pitchFamily="34" charset="0"/>
              </a:rPr>
              <a:t>ASTAFEN</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268457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28926" y="-14948"/>
            <a:ext cx="51309" cy="692623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9920455" y="-2374"/>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E1CCA06E-616E-446A-802E-1C2C1A3BAB21}"/>
              </a:ext>
            </a:extLst>
          </p:cNvPr>
          <p:cNvSpPr txBox="1">
            <a:spLocks/>
          </p:cNvSpPr>
          <p:nvPr/>
        </p:nvSpPr>
        <p:spPr>
          <a:xfrm>
            <a:off x="1784280" y="500298"/>
            <a:ext cx="2915351" cy="6325580"/>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İlacın etken maddesi  </a:t>
            </a:r>
            <a:r>
              <a:rPr lang="tr-TR" sz="1400" dirty="0" err="1">
                <a:latin typeface="Arial"/>
                <a:ea typeface="+mn-lt"/>
                <a:cs typeface="+mn-lt"/>
              </a:rPr>
              <a:t>Feniramin’dir</a:t>
            </a:r>
            <a:r>
              <a:rPr lang="tr-TR" sz="1400" dirty="0">
                <a:latin typeface="Arial"/>
                <a:ea typeface="+mn-lt"/>
                <a:cs typeface="+mn-lt"/>
              </a:rPr>
              <a:t>. </a:t>
            </a:r>
          </a:p>
          <a:p>
            <a:pPr algn="l"/>
            <a:r>
              <a:rPr lang="tr-TR" sz="1400" dirty="0">
                <a:latin typeface="Arial"/>
                <a:ea typeface="+mn-lt"/>
                <a:cs typeface="+mn-lt"/>
              </a:rPr>
              <a:t>AVIJECT IM/IV </a:t>
            </a:r>
            <a:r>
              <a:rPr lang="tr-TR" sz="1400" dirty="0" err="1">
                <a:latin typeface="Arial"/>
                <a:ea typeface="+mn-lt"/>
                <a:cs typeface="+mn-lt"/>
              </a:rPr>
              <a:t>Enjeksiyonluk</a:t>
            </a:r>
            <a:r>
              <a:rPr lang="tr-TR" sz="1400" dirty="0">
                <a:latin typeface="Arial"/>
                <a:ea typeface="+mn-lt"/>
                <a:cs typeface="+mn-lt"/>
              </a:rPr>
              <a:t> Çözelti İçeren Ampul,  vücuttaki doğal bir kimyasal olan </a:t>
            </a:r>
            <a:r>
              <a:rPr lang="tr-TR" sz="1400" dirty="0" err="1">
                <a:latin typeface="Arial"/>
                <a:ea typeface="+mn-lt"/>
                <a:cs typeface="+mn-lt"/>
              </a:rPr>
              <a:t>histaminin</a:t>
            </a:r>
            <a:r>
              <a:rPr lang="tr-TR" sz="1400" dirty="0">
                <a:latin typeface="Arial"/>
                <a:ea typeface="+mn-lt"/>
                <a:cs typeface="+mn-lt"/>
              </a:rPr>
              <a:t> etkilerine zıt yönlü etki gösteren ve alerjik belirtilerin tedavisinde kullanılan  </a:t>
            </a:r>
            <a:r>
              <a:rPr lang="tr-TR" sz="1400" dirty="0" err="1">
                <a:latin typeface="Arial"/>
                <a:ea typeface="+mn-lt"/>
                <a:cs typeface="+mn-lt"/>
              </a:rPr>
              <a:t>antihistaminik</a:t>
            </a:r>
            <a:r>
              <a:rPr lang="tr-TR" sz="1400" dirty="0">
                <a:latin typeface="Arial"/>
                <a:ea typeface="+mn-lt"/>
                <a:cs typeface="+mn-lt"/>
              </a:rPr>
              <a:t> bir ilaçtır. Alerjiden dolayı oluşan yüzde ve boğazda görülen şişlik durumlarında ve kurdeşen tedavisinde;  sulanan egzamalar ve akıntılı mukoza iltihabında sıvı sızıntısının azaltılmasında, </a:t>
            </a:r>
            <a:r>
              <a:rPr lang="tr-TR" sz="1400" dirty="0" err="1">
                <a:latin typeface="Arial"/>
                <a:ea typeface="+mn-lt"/>
                <a:cs typeface="+mn-lt"/>
              </a:rPr>
              <a:t>kurdeşen,ani</a:t>
            </a:r>
            <a:r>
              <a:rPr lang="tr-TR" sz="1400" dirty="0">
                <a:latin typeface="Arial"/>
                <a:ea typeface="+mn-lt"/>
                <a:cs typeface="+mn-lt"/>
              </a:rPr>
              <a:t> aşırı duyarlılık reaksiyonları ve alerji sonucu yüz ve boğazda </a:t>
            </a:r>
            <a:r>
              <a:rPr lang="tr-TR" sz="1400" dirty="0" err="1">
                <a:latin typeface="Arial"/>
                <a:ea typeface="+mn-lt"/>
                <a:cs typeface="+mn-lt"/>
              </a:rPr>
              <a:t>oluşn</a:t>
            </a:r>
            <a:r>
              <a:rPr lang="tr-TR" sz="1400" dirty="0">
                <a:latin typeface="Arial"/>
                <a:ea typeface="+mn-lt"/>
                <a:cs typeface="+mn-lt"/>
              </a:rPr>
              <a:t> şişliğin tedavisinde kullanılır.</a:t>
            </a:r>
          </a:p>
          <a:p>
            <a:r>
              <a:rPr lang="tr-TR" sz="1400" dirty="0">
                <a:latin typeface="Arial"/>
                <a:ea typeface="+mn-lt"/>
                <a:cs typeface="+mn-lt"/>
              </a:rPr>
              <a:t>Alerjik hastalıklara karşı etkili bir ilaçtır.</a:t>
            </a:r>
            <a:endParaRPr lang="tr-TR" sz="1400" dirty="0">
              <a:latin typeface="Arial"/>
              <a:cs typeface="Calibri" panose="020F0502020204030204"/>
            </a:endParaRPr>
          </a:p>
          <a:p>
            <a:r>
              <a:rPr lang="tr-TR" sz="1400" dirty="0">
                <a:latin typeface="Arial"/>
                <a:ea typeface="+mn-lt"/>
                <a:cs typeface="+mn-lt"/>
              </a:rPr>
              <a:t> </a:t>
            </a:r>
            <a:endParaRPr lang="tr-TR" sz="1400" dirty="0">
              <a:latin typeface="Arial"/>
              <a:cs typeface="Calibri" panose="020F0502020204030204"/>
            </a:endParaRPr>
          </a:p>
          <a:p>
            <a:pPr algn="l"/>
            <a:endParaRPr lang="tr-TR" sz="1400" dirty="0">
              <a:latin typeface="Arial"/>
              <a:cs typeface="Calibri" panose="020F0502020204030204"/>
            </a:endParaRPr>
          </a:p>
        </p:txBody>
      </p:sp>
      <p:sp>
        <p:nvSpPr>
          <p:cNvPr id="22" name="İçerik Yer Tutucusu 2">
            <a:extLst>
              <a:ext uri="{FF2B5EF4-FFF2-40B4-BE49-F238E27FC236}">
                <a16:creationId xmlns:a16="http://schemas.microsoft.com/office/drawing/2014/main" xmlns="" id="{8E7E0ABB-FE60-400D-AFBD-DCBD0118E074}"/>
              </a:ext>
            </a:extLst>
          </p:cNvPr>
          <p:cNvSpPr txBox="1">
            <a:spLocks/>
          </p:cNvSpPr>
          <p:nvPr/>
        </p:nvSpPr>
        <p:spPr>
          <a:xfrm>
            <a:off x="4720086" y="500298"/>
            <a:ext cx="3008839" cy="5600389"/>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a:ea typeface="+mn-lt"/>
                <a:cs typeface="+mn-lt"/>
              </a:rPr>
              <a:t>Feniramine</a:t>
            </a:r>
            <a:r>
              <a:rPr lang="tr-TR" sz="1400" dirty="0">
                <a:latin typeface="Arial"/>
                <a:ea typeface="+mn-lt"/>
                <a:cs typeface="+mn-lt"/>
              </a:rPr>
              <a:t> karşı aşırı duyarlılığı olanlarda, hamileliğin özellikle ilk ayında, emziren kadınlarda, yeni doğanlarda ve prematürelerde, astım dahil alt solunum yolları hastalıklarında,  </a:t>
            </a:r>
            <a:r>
              <a:rPr lang="tr-TR" sz="1400" dirty="0" err="1">
                <a:latin typeface="Arial"/>
                <a:ea typeface="+mn-lt"/>
                <a:cs typeface="+mn-lt"/>
              </a:rPr>
              <a:t>Monoamin</a:t>
            </a:r>
            <a:r>
              <a:rPr lang="tr-TR" sz="1400" dirty="0">
                <a:latin typeface="Arial"/>
                <a:ea typeface="+mn-lt"/>
                <a:cs typeface="+mn-lt"/>
              </a:rPr>
              <a:t> </a:t>
            </a:r>
            <a:r>
              <a:rPr lang="tr-TR" sz="1400" dirty="0" err="1">
                <a:latin typeface="Arial"/>
                <a:ea typeface="+mn-lt"/>
                <a:cs typeface="+mn-lt"/>
              </a:rPr>
              <a:t>oksidaz</a:t>
            </a:r>
            <a:r>
              <a:rPr lang="tr-TR" sz="1400" dirty="0">
                <a:latin typeface="Arial"/>
                <a:ea typeface="+mn-lt"/>
                <a:cs typeface="+mn-lt"/>
              </a:rPr>
              <a:t> (MAO) inhibitörleri ile tedavi edilenlerde </a:t>
            </a:r>
            <a:r>
              <a:rPr lang="tr-TR" sz="1400" dirty="0" err="1">
                <a:latin typeface="Arial"/>
                <a:ea typeface="+mn-lt"/>
                <a:cs typeface="+mn-lt"/>
              </a:rPr>
              <a:t>kontraendikedir</a:t>
            </a:r>
            <a:r>
              <a:rPr lang="tr-TR" sz="1400" dirty="0">
                <a:latin typeface="Arial"/>
                <a:ea typeface="+mn-lt"/>
                <a:cs typeface="+mn-lt"/>
              </a:rPr>
              <a:t>.</a:t>
            </a:r>
          </a:p>
          <a:p>
            <a:endParaRPr lang="tr-TR" sz="1400" dirty="0">
              <a:cs typeface="Calibri"/>
            </a:endParaRPr>
          </a:p>
          <a:p>
            <a:pPr marL="285750" indent="-285750">
              <a:buFont typeface="Arial" pitchFamily="34" charset="0"/>
              <a:buChar char="•"/>
            </a:pPr>
            <a:r>
              <a:rPr lang="tr-TR" sz="1400" dirty="0">
                <a:latin typeface="Arial"/>
                <a:ea typeface="+mn-lt"/>
                <a:cs typeface="+mn-lt"/>
              </a:rPr>
              <a:t>AVİJECT santral etkili ilaçların (</a:t>
            </a:r>
            <a:r>
              <a:rPr lang="tr-TR" sz="1400" dirty="0" err="1">
                <a:latin typeface="Arial"/>
                <a:ea typeface="+mn-lt"/>
                <a:cs typeface="+mn-lt"/>
              </a:rPr>
              <a:t>örn</a:t>
            </a:r>
            <a:r>
              <a:rPr lang="tr-TR" sz="1400" dirty="0">
                <a:latin typeface="Arial"/>
                <a:ea typeface="+mn-lt"/>
                <a:cs typeface="+mn-lt"/>
              </a:rPr>
              <a:t>. </a:t>
            </a:r>
            <a:r>
              <a:rPr lang="tr-TR" sz="1400" dirty="0" err="1">
                <a:latin typeface="Arial"/>
                <a:ea typeface="+mn-lt"/>
                <a:cs typeface="+mn-lt"/>
              </a:rPr>
              <a:t>tranklizanlar</a:t>
            </a:r>
            <a:r>
              <a:rPr lang="tr-TR" sz="1400" dirty="0">
                <a:latin typeface="Arial"/>
                <a:ea typeface="+mn-lt"/>
                <a:cs typeface="+mn-lt"/>
              </a:rPr>
              <a:t>, </a:t>
            </a:r>
            <a:r>
              <a:rPr lang="tr-TR" sz="1400" dirty="0" err="1">
                <a:latin typeface="Arial"/>
                <a:ea typeface="+mn-lt"/>
                <a:cs typeface="+mn-lt"/>
              </a:rPr>
              <a:t>hipnotikler</a:t>
            </a:r>
            <a:r>
              <a:rPr lang="tr-TR" sz="1400" dirty="0">
                <a:latin typeface="Arial"/>
                <a:ea typeface="+mn-lt"/>
                <a:cs typeface="+mn-lt"/>
              </a:rPr>
              <a:t>, </a:t>
            </a:r>
            <a:r>
              <a:rPr lang="tr-TR" sz="1400" dirty="0" err="1">
                <a:latin typeface="Arial"/>
                <a:ea typeface="+mn-lt"/>
                <a:cs typeface="+mn-lt"/>
              </a:rPr>
              <a:t>sedatifler</a:t>
            </a:r>
            <a:r>
              <a:rPr lang="tr-TR" sz="1400" dirty="0">
                <a:latin typeface="Arial"/>
                <a:ea typeface="+mn-lt"/>
                <a:cs typeface="+mn-lt"/>
              </a:rPr>
              <a:t>, </a:t>
            </a:r>
            <a:r>
              <a:rPr lang="tr-TR" sz="1400" dirty="0" err="1">
                <a:latin typeface="Arial"/>
                <a:ea typeface="+mn-lt"/>
                <a:cs typeface="+mn-lt"/>
              </a:rPr>
              <a:t>anksiyolitik</a:t>
            </a:r>
            <a:r>
              <a:rPr lang="tr-TR" sz="1400" dirty="0">
                <a:latin typeface="Arial"/>
                <a:ea typeface="+mn-lt"/>
                <a:cs typeface="+mn-lt"/>
              </a:rPr>
              <a:t> ilaçlar ve </a:t>
            </a:r>
            <a:r>
              <a:rPr lang="tr-TR" sz="1400" dirty="0" err="1">
                <a:latin typeface="Arial"/>
                <a:ea typeface="+mn-lt"/>
                <a:cs typeface="+mn-lt"/>
              </a:rPr>
              <a:t>opioid</a:t>
            </a:r>
            <a:r>
              <a:rPr lang="tr-TR" sz="1400" dirty="0">
                <a:latin typeface="Arial"/>
                <a:ea typeface="+mn-lt"/>
                <a:cs typeface="+mn-lt"/>
              </a:rPr>
              <a:t> analjezikler) </a:t>
            </a:r>
            <a:r>
              <a:rPr lang="tr-TR" sz="1400" dirty="0" err="1">
                <a:latin typeface="Arial"/>
                <a:ea typeface="+mn-lt"/>
                <a:cs typeface="+mn-lt"/>
              </a:rPr>
              <a:t>nöroleptiklerin</a:t>
            </a:r>
            <a:r>
              <a:rPr lang="tr-TR" sz="1400" dirty="0">
                <a:latin typeface="Arial"/>
                <a:ea typeface="+mn-lt"/>
                <a:cs typeface="+mn-lt"/>
              </a:rPr>
              <a:t>, MAO inhibitörlerinin, alkolün etkisini artırdığından birlikte kullanılmamalıdır</a:t>
            </a:r>
            <a:endParaRPr lang="tr-TR" sz="1400" dirty="0">
              <a:latin typeface="Arial"/>
              <a:cs typeface="Calibri"/>
            </a:endParaRPr>
          </a:p>
          <a:p>
            <a:pPr marL="285750" indent="-285750">
              <a:buFont typeface="Arial" pitchFamily="34" charset="0"/>
              <a:buChar char="•"/>
            </a:pPr>
            <a:r>
              <a:rPr lang="tr-TR" sz="1400" dirty="0">
                <a:latin typeface="Arial"/>
                <a:ea typeface="+mn-lt"/>
                <a:cs typeface="+mn-lt"/>
              </a:rPr>
              <a:t>AVİJECT gerekli olmadıkça gebelik döneminde kullanılmamalıdır. </a:t>
            </a:r>
          </a:p>
          <a:p>
            <a:pPr marL="285750" indent="-285750">
              <a:buFont typeface="Arial" pitchFamily="34" charset="0"/>
              <a:buChar char="•"/>
            </a:pPr>
            <a:r>
              <a:rPr lang="tr-TR" sz="1400" dirty="0">
                <a:latin typeface="Arial"/>
                <a:ea typeface="+mn-lt"/>
                <a:cs typeface="+mn-lt"/>
              </a:rPr>
              <a:t> AVİJECT emzirme döneminde kullanılmamalıdır. </a:t>
            </a:r>
            <a:endParaRPr lang="tr-TR" sz="1400" dirty="0">
              <a:latin typeface="Arial"/>
              <a:cs typeface="Calibri"/>
            </a:endParaRPr>
          </a:p>
          <a:p>
            <a:pPr algn="l"/>
            <a:endParaRPr lang="tr-TR" sz="1400" dirty="0">
              <a:latin typeface="Arial"/>
              <a:cs typeface="Calibri"/>
            </a:endParaRPr>
          </a:p>
          <a:p>
            <a:pPr algn="l"/>
            <a:endParaRPr lang="tr-TR" sz="1400" dirty="0">
              <a:latin typeface="Arial"/>
              <a:cs typeface="Calibri"/>
            </a:endParaRPr>
          </a:p>
        </p:txBody>
      </p:sp>
      <p:sp>
        <p:nvSpPr>
          <p:cNvPr id="24" name="İçerik Yer Tutucusu 2">
            <a:extLst>
              <a:ext uri="{FF2B5EF4-FFF2-40B4-BE49-F238E27FC236}">
                <a16:creationId xmlns:a16="http://schemas.microsoft.com/office/drawing/2014/main" xmlns="" id="{5CD34ADF-C96F-4D75-ADEB-56211C6F6BF5}"/>
              </a:ext>
            </a:extLst>
          </p:cNvPr>
          <p:cNvSpPr txBox="1">
            <a:spLocks/>
          </p:cNvSpPr>
          <p:nvPr/>
        </p:nvSpPr>
        <p:spPr>
          <a:xfrm>
            <a:off x="7728925" y="500298"/>
            <a:ext cx="2191530" cy="6325593"/>
          </a:xfrm>
          <a:prstGeom prst="rect">
            <a:avLst/>
          </a:prstGeom>
        </p:spPr>
        <p:txBody>
          <a:bodyPr vert="horz" lIns="91440" tIns="45720" rIns="91440" bIns="45720" rtlCol="0" anchor="t">
            <a:normAutofit lnSpcReduction="10000"/>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Doktor tarafından başka bir şekilde önerilmediği takdirde; Hastanın durumuna göre günde 1-2 defa 1/2 - 1 ampul yavaş yavaş (dakikada 1 ml) damar içine veya </a:t>
            </a:r>
            <a:r>
              <a:rPr lang="tr-TR" sz="1400" dirty="0" err="1">
                <a:latin typeface="Arial"/>
                <a:ea typeface="+mn-lt"/>
                <a:cs typeface="+mn-lt"/>
              </a:rPr>
              <a:t>adele</a:t>
            </a:r>
            <a:r>
              <a:rPr lang="tr-TR" sz="1400" dirty="0">
                <a:latin typeface="Arial"/>
                <a:ea typeface="+mn-lt"/>
                <a:cs typeface="+mn-lt"/>
              </a:rPr>
              <a:t> içine verilir. </a:t>
            </a:r>
          </a:p>
          <a:p>
            <a:pPr algn="l"/>
            <a:r>
              <a:rPr lang="tr-TR" sz="1400" dirty="0">
                <a:latin typeface="Arial"/>
                <a:ea typeface="+mn-lt"/>
                <a:cs typeface="+mn-lt"/>
              </a:rPr>
              <a:t>Maksimum doz 3 mg/kg beden ağırlığıdır, günde iki doz halinde verilmelidir. Tek bir dozun etki süresi 4-8 saattir. Tedaviye akut belirtiler geçinceye kadar devam edilmelidir.</a:t>
            </a:r>
            <a:br>
              <a:rPr lang="tr-TR" sz="1400" dirty="0">
                <a:latin typeface="Arial"/>
                <a:ea typeface="+mn-lt"/>
                <a:cs typeface="+mn-lt"/>
              </a:rPr>
            </a:br>
            <a:endParaRPr lang="tr-TR" dirty="0"/>
          </a:p>
          <a:p>
            <a:pPr algn="l"/>
            <a:r>
              <a:rPr lang="tr-TR" sz="1400" dirty="0">
                <a:latin typeface="Arial"/>
                <a:ea typeface="+mn-lt"/>
                <a:cs typeface="+mn-lt"/>
              </a:rPr>
              <a:t>Uygulama şekli:</a:t>
            </a:r>
          </a:p>
          <a:p>
            <a:pPr marL="285750" indent="-285750" algn="l">
              <a:buFont typeface="Arial" pitchFamily="34" charset="0"/>
              <a:buChar char="•"/>
            </a:pPr>
            <a:r>
              <a:rPr lang="tr-TR" sz="1400" dirty="0">
                <a:latin typeface="Arial"/>
                <a:ea typeface="+mn-lt"/>
                <a:cs typeface="+mn-lt"/>
              </a:rPr>
              <a:t>Kas içine veya damar içine uygulanır.</a:t>
            </a:r>
            <a:br>
              <a:rPr lang="tr-TR" sz="1400" dirty="0">
                <a:latin typeface="Arial"/>
                <a:ea typeface="+mn-lt"/>
                <a:cs typeface="+mn-lt"/>
              </a:rPr>
            </a:br>
            <a:endParaRPr lang="tr-TR" sz="1400" dirty="0">
              <a:latin typeface="Arial"/>
              <a:ea typeface="+mn-lt"/>
              <a:cs typeface="+mn-lt"/>
            </a:endParaRPr>
          </a:p>
          <a:p>
            <a:r>
              <a:rPr lang="tr-TR" sz="1400" dirty="0" err="1">
                <a:latin typeface="Arial"/>
                <a:ea typeface="+mn-lt"/>
                <a:cs typeface="+mn-lt"/>
              </a:rPr>
              <a:t>Pediyatrik</a:t>
            </a:r>
            <a:r>
              <a:rPr lang="tr-TR" sz="1400" dirty="0">
                <a:latin typeface="Arial"/>
                <a:ea typeface="+mn-lt"/>
                <a:cs typeface="+mn-lt"/>
              </a:rPr>
              <a:t> popülasyon:</a:t>
            </a:r>
            <a:endParaRPr lang="tr-TR" sz="1400" dirty="0">
              <a:latin typeface="Arial"/>
              <a:cs typeface="Arial"/>
            </a:endParaRPr>
          </a:p>
          <a:p>
            <a:pPr marL="285750" indent="-285750">
              <a:buFont typeface="Arial" pitchFamily="34" charset="0"/>
              <a:buChar char="•"/>
            </a:pPr>
            <a:r>
              <a:rPr lang="tr-TR" sz="1400" dirty="0">
                <a:latin typeface="Arial"/>
                <a:ea typeface="+mn-lt"/>
                <a:cs typeface="+mn-lt"/>
              </a:rPr>
              <a:t> 6 ay - 3 yaşındaki çocuklara IM yoldan günde 1-2 defa 0.4-1 ml, 4 yaşından itibaren çocuklara günde 1-2 defa 0.8-2 ml uygulanır. </a:t>
            </a:r>
            <a:endParaRPr lang="tr-TR" sz="1400" dirty="0">
              <a:latin typeface="Arial"/>
              <a:cs typeface="Calibri"/>
            </a:endParaRPr>
          </a:p>
          <a:p>
            <a:pPr algn="l"/>
            <a:endParaRPr lang="tr-TR" sz="1400" dirty="0">
              <a:latin typeface="Arial"/>
              <a:cs typeface="Calibri"/>
            </a:endParaRPr>
          </a:p>
          <a:p>
            <a:pPr algn="l"/>
            <a:endParaRPr lang="tr-TR" sz="1400" dirty="0">
              <a:latin typeface="Arial"/>
              <a:cs typeface="Calibri"/>
            </a:endParaRPr>
          </a:p>
        </p:txBody>
      </p:sp>
      <p:sp>
        <p:nvSpPr>
          <p:cNvPr id="25" name="İçerik Yer Tutucusu 2">
            <a:extLst>
              <a:ext uri="{FF2B5EF4-FFF2-40B4-BE49-F238E27FC236}">
                <a16:creationId xmlns:a16="http://schemas.microsoft.com/office/drawing/2014/main" xmlns="" id="{A62EC605-250E-4CA5-9D0A-1E58D258A8D1}"/>
              </a:ext>
            </a:extLst>
          </p:cNvPr>
          <p:cNvSpPr txBox="1">
            <a:spLocks/>
          </p:cNvSpPr>
          <p:nvPr/>
        </p:nvSpPr>
        <p:spPr>
          <a:xfrm>
            <a:off x="9983518" y="500298"/>
            <a:ext cx="2208486" cy="6191447"/>
          </a:xfrm>
          <a:prstGeom prst="rect">
            <a:avLst/>
          </a:prstGeom>
        </p:spPr>
        <p:txBody>
          <a:bodyPr vert="horz" lIns="91440" tIns="45720" rIns="91440" bIns="45720" rtlCol="0" anchor="t">
            <a:normAutofit lnSpcReduction="10000"/>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Alerjik (</a:t>
            </a:r>
            <a:r>
              <a:rPr lang="tr-TR" sz="1400" dirty="0" err="1">
                <a:latin typeface="Arial"/>
                <a:ea typeface="+mn-lt"/>
                <a:cs typeface="+mn-lt"/>
              </a:rPr>
              <a:t>anaflaktik</a:t>
            </a:r>
            <a:r>
              <a:rPr lang="tr-TR" sz="1400" dirty="0">
                <a:latin typeface="Arial"/>
                <a:ea typeface="+mn-lt"/>
                <a:cs typeface="+mn-lt"/>
              </a:rPr>
              <a:t>) </a:t>
            </a:r>
            <a:r>
              <a:rPr lang="tr-TR" sz="1400" dirty="0" err="1">
                <a:latin typeface="Arial"/>
                <a:ea typeface="+mn-lt"/>
                <a:cs typeface="+mn-lt"/>
              </a:rPr>
              <a:t>şok,kan</a:t>
            </a:r>
            <a:r>
              <a:rPr lang="tr-TR" sz="1400" dirty="0">
                <a:latin typeface="Arial"/>
                <a:ea typeface="+mn-lt"/>
                <a:cs typeface="+mn-lt"/>
              </a:rPr>
              <a:t> basıncının </a:t>
            </a:r>
            <a:r>
              <a:rPr lang="tr-TR" sz="1400" dirty="0" err="1">
                <a:latin typeface="Arial"/>
                <a:ea typeface="+mn-lt"/>
                <a:cs typeface="+mn-lt"/>
              </a:rPr>
              <a:t>düşmesi,kalp</a:t>
            </a:r>
            <a:r>
              <a:rPr lang="tr-TR" sz="1400" dirty="0">
                <a:latin typeface="Arial"/>
                <a:ea typeface="+mn-lt"/>
                <a:cs typeface="+mn-lt"/>
              </a:rPr>
              <a:t> atım sayısının </a:t>
            </a:r>
            <a:r>
              <a:rPr lang="tr-TR" sz="1400" dirty="0" err="1">
                <a:latin typeface="Arial"/>
                <a:ea typeface="+mn-lt"/>
                <a:cs typeface="+mn-lt"/>
              </a:rPr>
              <a:t>artması,kalpte</a:t>
            </a:r>
            <a:r>
              <a:rPr lang="tr-TR" sz="1400" dirty="0">
                <a:latin typeface="Arial"/>
                <a:ea typeface="+mn-lt"/>
                <a:cs typeface="+mn-lt"/>
              </a:rPr>
              <a:t> ritim bozukluğu (ekstra sistol),</a:t>
            </a:r>
            <a:endParaRPr lang="tr-TR" sz="1400" dirty="0">
              <a:latin typeface="Arial"/>
              <a:cs typeface="+mn-lt"/>
            </a:endParaRPr>
          </a:p>
          <a:p>
            <a:pPr marL="285750" indent="-285750" algn="l">
              <a:buFont typeface="Arial" pitchFamily="34" charset="0"/>
              <a:buChar char="•"/>
            </a:pPr>
            <a:r>
              <a:rPr lang="tr-TR" sz="1400" dirty="0" err="1">
                <a:latin typeface="Arial"/>
                <a:ea typeface="+mn-lt"/>
                <a:cs typeface="+mn-lt"/>
              </a:rPr>
              <a:t>Kaşıntı,ışığa</a:t>
            </a:r>
            <a:r>
              <a:rPr lang="tr-TR" sz="1400" dirty="0">
                <a:latin typeface="Arial"/>
                <a:ea typeface="+mn-lt"/>
                <a:cs typeface="+mn-lt"/>
              </a:rPr>
              <a:t> </a:t>
            </a:r>
            <a:r>
              <a:rPr lang="tr-TR" sz="1400" dirty="0" err="1">
                <a:latin typeface="Arial"/>
                <a:ea typeface="+mn-lt"/>
                <a:cs typeface="+mn-lt"/>
              </a:rPr>
              <a:t>duyarlık,ağız</a:t>
            </a:r>
            <a:r>
              <a:rPr lang="tr-TR" sz="1400" dirty="0">
                <a:latin typeface="Arial"/>
                <a:ea typeface="+mn-lt"/>
                <a:cs typeface="+mn-lt"/>
              </a:rPr>
              <a:t> ve boğazda kuruluk, aşırı terleme, baş ağrısı, baş </a:t>
            </a:r>
            <a:r>
              <a:rPr lang="tr-TR" sz="1400" dirty="0" err="1">
                <a:latin typeface="Arial"/>
                <a:ea typeface="+mn-lt"/>
                <a:cs typeface="+mn-lt"/>
              </a:rPr>
              <a:t>dönmesi,sakinleşme</a:t>
            </a:r>
            <a:r>
              <a:rPr lang="tr-TR" sz="1400" dirty="0">
                <a:latin typeface="Arial"/>
                <a:ea typeface="+mn-lt"/>
                <a:cs typeface="+mn-lt"/>
              </a:rPr>
              <a:t>, uyku </a:t>
            </a:r>
            <a:r>
              <a:rPr lang="tr-TR" sz="1400" dirty="0" err="1">
                <a:latin typeface="Arial"/>
                <a:ea typeface="+mn-lt"/>
                <a:cs typeface="+mn-lt"/>
              </a:rPr>
              <a:t>hali,koordinasyon</a:t>
            </a:r>
            <a:r>
              <a:rPr lang="tr-TR" sz="1400" dirty="0">
                <a:latin typeface="Arial"/>
                <a:ea typeface="+mn-lt"/>
                <a:cs typeface="+mn-lt"/>
              </a:rPr>
              <a:t> </a:t>
            </a:r>
            <a:r>
              <a:rPr lang="tr-TR" sz="1400" dirty="0" err="1">
                <a:latin typeface="Arial"/>
                <a:ea typeface="+mn-lt"/>
                <a:cs typeface="+mn-lt"/>
              </a:rPr>
              <a:t>bozukluğu,yorgunluk</a:t>
            </a:r>
            <a:r>
              <a:rPr lang="tr-TR" sz="1400" dirty="0">
                <a:latin typeface="Arial"/>
                <a:ea typeface="+mn-lt"/>
                <a:cs typeface="+mn-lt"/>
              </a:rPr>
              <a:t>, </a:t>
            </a:r>
            <a:r>
              <a:rPr lang="tr-TR" sz="1400" dirty="0" err="1">
                <a:latin typeface="Arial"/>
                <a:ea typeface="+mn-lt"/>
                <a:cs typeface="+mn-lt"/>
              </a:rPr>
              <a:t>sersemlik,aşırı</a:t>
            </a:r>
            <a:r>
              <a:rPr lang="tr-TR" sz="1400" dirty="0">
                <a:latin typeface="Arial"/>
                <a:ea typeface="+mn-lt"/>
                <a:cs typeface="+mn-lt"/>
              </a:rPr>
              <a:t> duyarlılık, rahatsızlık hissi, </a:t>
            </a:r>
            <a:r>
              <a:rPr lang="tr-TR" sz="1400" dirty="0" err="1">
                <a:latin typeface="Arial"/>
                <a:ea typeface="+mn-lt"/>
                <a:cs typeface="+mn-lt"/>
              </a:rPr>
              <a:t>sinirlilik,titreme,uykusuzluk</a:t>
            </a:r>
            <a:r>
              <a:rPr lang="tr-TR" sz="1400" dirty="0">
                <a:latin typeface="Arial"/>
                <a:ea typeface="+mn-lt"/>
                <a:cs typeface="+mn-lt"/>
              </a:rPr>
              <a:t>, ,aşırı mutlu hissetme (</a:t>
            </a:r>
            <a:r>
              <a:rPr lang="tr-TR" sz="1400" dirty="0" err="1">
                <a:latin typeface="Arial"/>
                <a:ea typeface="+mn-lt"/>
                <a:cs typeface="+mn-lt"/>
              </a:rPr>
              <a:t>öfori</a:t>
            </a:r>
            <a:r>
              <a:rPr lang="tr-TR" sz="1400" dirty="0">
                <a:latin typeface="Arial"/>
                <a:ea typeface="+mn-lt"/>
                <a:cs typeface="+mn-lt"/>
              </a:rPr>
              <a:t>),</a:t>
            </a:r>
            <a:r>
              <a:rPr lang="tr-TR" sz="1400" dirty="0" err="1">
                <a:latin typeface="Arial"/>
                <a:ea typeface="+mn-lt"/>
                <a:cs typeface="+mn-lt"/>
              </a:rPr>
              <a:t>karıncalanma,bulanık</a:t>
            </a:r>
            <a:r>
              <a:rPr lang="tr-TR" sz="1400" dirty="0">
                <a:latin typeface="Arial"/>
                <a:ea typeface="+mn-lt"/>
                <a:cs typeface="+mn-lt"/>
              </a:rPr>
              <a:t> görme, çift görme, kulak </a:t>
            </a:r>
            <a:r>
              <a:rPr lang="tr-TR" sz="1400" dirty="0" err="1">
                <a:latin typeface="Arial"/>
                <a:ea typeface="+mn-lt"/>
                <a:cs typeface="+mn-lt"/>
              </a:rPr>
              <a:t>çınlaması,burun</a:t>
            </a:r>
            <a:r>
              <a:rPr lang="tr-TR" sz="1400" dirty="0">
                <a:latin typeface="Arial"/>
                <a:ea typeface="+mn-lt"/>
                <a:cs typeface="+mn-lt"/>
              </a:rPr>
              <a:t> </a:t>
            </a:r>
            <a:r>
              <a:rPr lang="tr-TR" sz="1400" dirty="0" err="1">
                <a:latin typeface="Arial"/>
                <a:ea typeface="+mn-lt"/>
                <a:cs typeface="+mn-lt"/>
              </a:rPr>
              <a:t>tıkanıklığı,çarpıntı,seri</a:t>
            </a:r>
            <a:r>
              <a:rPr lang="tr-TR" sz="1400" dirty="0">
                <a:latin typeface="Arial"/>
                <a:ea typeface="+mn-lt"/>
                <a:cs typeface="+mn-lt"/>
              </a:rPr>
              <a:t> ani </a:t>
            </a:r>
            <a:r>
              <a:rPr lang="tr-TR" sz="1400" dirty="0" err="1">
                <a:latin typeface="Arial"/>
                <a:ea typeface="+mn-lt"/>
                <a:cs typeface="+mn-lt"/>
              </a:rPr>
              <a:t>kasılmalar,sinir</a:t>
            </a:r>
            <a:r>
              <a:rPr lang="tr-TR" sz="1400" dirty="0">
                <a:latin typeface="Arial"/>
                <a:ea typeface="+mn-lt"/>
                <a:cs typeface="+mn-lt"/>
              </a:rPr>
              <a:t> iltihabı(</a:t>
            </a:r>
            <a:r>
              <a:rPr lang="tr-TR" sz="1400" dirty="0" err="1">
                <a:latin typeface="Arial"/>
                <a:ea typeface="+mn-lt"/>
                <a:cs typeface="+mn-lt"/>
              </a:rPr>
              <a:t>nevrit</a:t>
            </a:r>
            <a:r>
              <a:rPr lang="tr-TR" sz="1400" dirty="0">
                <a:latin typeface="Arial"/>
                <a:ea typeface="+mn-lt"/>
                <a:cs typeface="+mn-lt"/>
              </a:rPr>
              <a:t>),bronş salgılarının yoğunluğunda artış</a:t>
            </a:r>
            <a:endParaRPr lang="tr-TR" sz="1400" dirty="0">
              <a:latin typeface="Arial"/>
              <a:cs typeface="Calibri"/>
            </a:endParaRPr>
          </a:p>
          <a:p>
            <a:endParaRPr lang="tr-TR" sz="1400" dirty="0">
              <a:latin typeface="Arial"/>
              <a:cs typeface="Calibri"/>
            </a:endParaRPr>
          </a:p>
          <a:p>
            <a:endParaRPr lang="tr-TR" sz="1400" dirty="0">
              <a:latin typeface="Arial"/>
              <a:cs typeface="Calibri"/>
            </a:endParaRPr>
          </a:p>
          <a:p>
            <a:pPr algn="l"/>
            <a:endParaRPr lang="tr-TR" sz="1400" dirty="0">
              <a:latin typeface="Arial"/>
              <a:cs typeface="Calibri"/>
            </a:endParaRPr>
          </a:p>
        </p:txBody>
      </p:sp>
      <p:sp>
        <p:nvSpPr>
          <p:cNvPr id="26" name="İçerik Yer Tutucusu 2"/>
          <p:cNvSpPr txBox="1">
            <a:spLocks/>
          </p:cNvSpPr>
          <p:nvPr/>
        </p:nvSpPr>
        <p:spPr>
          <a:xfrm>
            <a:off x="838395" y="3226972"/>
            <a:ext cx="1364673" cy="31865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600" b="1" dirty="0">
                <a:latin typeface="Arial" pitchFamily="34" charset="0"/>
                <a:cs typeface="Arial" pitchFamily="34" charset="0"/>
              </a:rPr>
              <a:t>AVIJECT</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SÜBSTİTÜE ALKİLAMİN</a:t>
            </a:r>
          </a:p>
        </p:txBody>
      </p:sp>
    </p:spTree>
    <p:extLst>
      <p:ext uri="{BB962C8B-B14F-4D97-AF65-F5344CB8AC3E}">
        <p14:creationId xmlns:p14="http://schemas.microsoft.com/office/powerpoint/2010/main" val="8509172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table"/>
          <p:cNvPicPr>
            <a:picLocks noChangeAspect="1"/>
          </p:cNvPicPr>
          <p:nvPr/>
        </p:nvPicPr>
        <p:blipFill>
          <a:blip r:embed="rId2"/>
          <a:stretch>
            <a:fillRect/>
          </a:stretch>
        </p:blipFill>
        <p:spPr>
          <a:xfrm>
            <a:off x="-4" y="-32115"/>
            <a:ext cx="12192008" cy="6857993"/>
          </a:xfrm>
          <a:prstGeom prst="rect">
            <a:avLst/>
          </a:prstGeom>
        </p:spPr>
      </p:pic>
      <p:cxnSp>
        <p:nvCxnSpPr>
          <p:cNvPr id="5" name="Düz Bağlayıcı 4"/>
          <p:cNvCxnSpPr/>
          <p:nvPr/>
        </p:nvCxnSpPr>
        <p:spPr>
          <a:xfrm>
            <a:off x="-4" y="-32114"/>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53287"/>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0940"/>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25631"/>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14948"/>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780235" y="-32115"/>
            <a:ext cx="0" cy="69434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32114"/>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0" y="-32114"/>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32114"/>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73441"/>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 y="6825886"/>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2239"/>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7" name="İçerik Yer Tutucusu 2"/>
          <p:cNvSpPr txBox="1">
            <a:spLocks/>
          </p:cNvSpPr>
          <p:nvPr/>
        </p:nvSpPr>
        <p:spPr>
          <a:xfrm>
            <a:off x="2205813" y="-15450"/>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8" name="Dikdörtgen 17"/>
          <p:cNvSpPr/>
          <p:nvPr/>
        </p:nvSpPr>
        <p:spPr>
          <a:xfrm>
            <a:off x="5013947" y="-17064"/>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a:solidFill>
                  <a:schemeClr val="accent1">
                    <a:lumMod val="50000"/>
                  </a:schemeClr>
                </a:solidFill>
              </a:rPr>
              <a:t>KONTRENDİKASYONLARI</a:t>
            </a:r>
          </a:p>
        </p:txBody>
      </p:sp>
      <p:sp>
        <p:nvSpPr>
          <p:cNvPr id="19" name="Dikdörtgen 18"/>
          <p:cNvSpPr/>
          <p:nvPr/>
        </p:nvSpPr>
        <p:spPr>
          <a:xfrm>
            <a:off x="8105908" y="-25631"/>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dirty="0">
                <a:solidFill>
                  <a:schemeClr val="accent1">
                    <a:lumMod val="50000"/>
                  </a:schemeClr>
                </a:solidFill>
              </a:rPr>
              <a:t>VERİLİŞ YOLU</a:t>
            </a:r>
          </a:p>
        </p:txBody>
      </p:sp>
      <p:sp>
        <p:nvSpPr>
          <p:cNvPr id="20" name="İçerik Yer Tutucusu 5"/>
          <p:cNvSpPr txBox="1">
            <a:spLocks/>
          </p:cNvSpPr>
          <p:nvPr/>
        </p:nvSpPr>
        <p:spPr>
          <a:xfrm>
            <a:off x="9920455" y="-2374"/>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63826692-5B99-4D2C-9669-B12B047EE827}"/>
              </a:ext>
            </a:extLst>
          </p:cNvPr>
          <p:cNvSpPr txBox="1">
            <a:spLocks/>
          </p:cNvSpPr>
          <p:nvPr/>
        </p:nvSpPr>
        <p:spPr>
          <a:xfrm>
            <a:off x="1769719" y="504558"/>
            <a:ext cx="2929912" cy="6406729"/>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ea typeface="+mn-lt"/>
                <a:cs typeface="+mn-lt"/>
              </a:rPr>
              <a:t>Aşırı duyarlılık reaksiyonlarıyla  çeşitli nedenlerden kaynaklanan kaşıntıların tedavisinde </a:t>
            </a:r>
            <a:r>
              <a:rPr lang="tr-TR" sz="1400" dirty="0" err="1">
                <a:latin typeface="Arial"/>
                <a:ea typeface="+mn-lt"/>
                <a:cs typeface="+mn-lt"/>
              </a:rPr>
              <a:t>endikedir</a:t>
            </a:r>
            <a:r>
              <a:rPr lang="tr-TR" sz="1400" dirty="0">
                <a:latin typeface="Arial"/>
                <a:ea typeface="+mn-lt"/>
                <a:cs typeface="+mn-lt"/>
              </a:rPr>
              <a:t>. Akıntılı mukoza iltihaplarında ve sulanan </a:t>
            </a:r>
            <a:r>
              <a:rPr lang="tr-TR" sz="1400" dirty="0" err="1">
                <a:latin typeface="Arial"/>
                <a:ea typeface="+mn-lt"/>
                <a:cs typeface="+mn-lt"/>
              </a:rPr>
              <a:t>ekzemalarda</a:t>
            </a:r>
            <a:r>
              <a:rPr lang="tr-TR" sz="1400" dirty="0">
                <a:latin typeface="Arial"/>
                <a:ea typeface="+mn-lt"/>
                <a:cs typeface="+mn-lt"/>
              </a:rPr>
              <a:t>, ek belirti olan sıvı sızıntısını azaltır. </a:t>
            </a:r>
          </a:p>
          <a:p>
            <a:pPr algn="l"/>
            <a:r>
              <a:rPr lang="tr-TR" sz="1400" dirty="0" err="1">
                <a:latin typeface="Arial"/>
                <a:ea typeface="+mn-lt"/>
                <a:cs typeface="+mn-lt"/>
              </a:rPr>
              <a:t>Allerjik</a:t>
            </a:r>
            <a:r>
              <a:rPr lang="tr-TR" sz="1400" dirty="0">
                <a:latin typeface="Arial"/>
                <a:ea typeface="+mn-lt"/>
                <a:cs typeface="+mn-lt"/>
              </a:rPr>
              <a:t> hastalıklarla ilgili yakınmalar (aşırı duyarlılık belirtileri): aksırık nöbetleri, buruna kaşıntı ve ifrazatla birlikte seyreden saman nezlesi (</a:t>
            </a:r>
            <a:r>
              <a:rPr lang="tr-TR" sz="1400" dirty="0" err="1">
                <a:latin typeface="Arial"/>
                <a:ea typeface="+mn-lt"/>
                <a:cs typeface="+mn-lt"/>
              </a:rPr>
              <a:t>pollinosis</a:t>
            </a:r>
            <a:r>
              <a:rPr lang="tr-TR" sz="1400" dirty="0">
                <a:latin typeface="Arial"/>
                <a:ea typeface="+mn-lt"/>
                <a:cs typeface="+mn-lt"/>
              </a:rPr>
              <a:t>), gözde </a:t>
            </a:r>
            <a:r>
              <a:rPr lang="tr-TR" sz="1400" dirty="0" err="1">
                <a:latin typeface="Arial"/>
                <a:ea typeface="+mn-lt"/>
                <a:cs typeface="+mn-lt"/>
              </a:rPr>
              <a:t>konjunktiva</a:t>
            </a:r>
            <a:r>
              <a:rPr lang="tr-TR" sz="1400" dirty="0">
                <a:latin typeface="Arial"/>
                <a:ea typeface="+mn-lt"/>
                <a:cs typeface="+mn-lt"/>
              </a:rPr>
              <a:t> iltihabı, ürtiker ve deride kızarıklık ve şişkinlik yapan kaşıntılı </a:t>
            </a:r>
            <a:r>
              <a:rPr lang="tr-TR" sz="1400" dirty="0" err="1">
                <a:latin typeface="Arial"/>
                <a:ea typeface="+mn-lt"/>
                <a:cs typeface="+mn-lt"/>
              </a:rPr>
              <a:t>ekzema</a:t>
            </a:r>
            <a:r>
              <a:rPr lang="tr-TR" sz="1400" dirty="0">
                <a:latin typeface="Arial"/>
                <a:ea typeface="+mn-lt"/>
                <a:cs typeface="+mn-lt"/>
              </a:rPr>
              <a:t> (</a:t>
            </a:r>
            <a:r>
              <a:rPr lang="tr-TR" sz="1400" dirty="0" err="1">
                <a:latin typeface="Arial"/>
                <a:ea typeface="+mn-lt"/>
                <a:cs typeface="+mn-lt"/>
              </a:rPr>
              <a:t>nörodermatit</a:t>
            </a:r>
            <a:r>
              <a:rPr lang="tr-TR" sz="1400" dirty="0">
                <a:latin typeface="Arial"/>
                <a:ea typeface="+mn-lt"/>
                <a:cs typeface="+mn-lt"/>
              </a:rPr>
              <a:t>).</a:t>
            </a:r>
          </a:p>
          <a:p>
            <a:pPr algn="l"/>
            <a:endParaRPr lang="tr-TR" sz="1400" dirty="0">
              <a:latin typeface="Arial"/>
              <a:ea typeface="+mn-lt"/>
              <a:cs typeface="+mn-lt"/>
            </a:endParaRPr>
          </a:p>
          <a:p>
            <a:r>
              <a:rPr lang="tr-TR" sz="1400" dirty="0">
                <a:latin typeface="Arial"/>
                <a:ea typeface="+mn-lt"/>
                <a:cs typeface="+mn-lt"/>
              </a:rPr>
              <a:t>AVİL; beyaz renkli, yuvarlak, düz yüzeyli, bir yüzü çentikli tabletler içeren, 20 tabletlik </a:t>
            </a:r>
            <a:r>
              <a:rPr lang="tr-TR" sz="1400" dirty="0" err="1">
                <a:latin typeface="Arial"/>
                <a:ea typeface="+mn-lt"/>
                <a:cs typeface="+mn-lt"/>
              </a:rPr>
              <a:t>blister</a:t>
            </a:r>
            <a:r>
              <a:rPr lang="tr-TR" sz="1400" dirty="0">
                <a:latin typeface="Arial"/>
                <a:ea typeface="+mn-lt"/>
                <a:cs typeface="+mn-lt"/>
              </a:rPr>
              <a:t> ambalajlarda sunulmuştur. AVİL; kurdeşen, ani aşırı duyarlılık </a:t>
            </a:r>
            <a:r>
              <a:rPr lang="tr-TR" sz="1400" dirty="0" err="1">
                <a:latin typeface="Arial"/>
                <a:ea typeface="+mn-lt"/>
                <a:cs typeface="+mn-lt"/>
              </a:rPr>
              <a:t>reaksiyonlan</a:t>
            </a:r>
            <a:r>
              <a:rPr lang="tr-TR" sz="1400" dirty="0">
                <a:latin typeface="Arial"/>
                <a:ea typeface="+mn-lt"/>
                <a:cs typeface="+mn-lt"/>
              </a:rPr>
              <a:t> ve alerji sonucu yüz ve boğazda oluşan şişliğin tedavisinde kullanılır.</a:t>
            </a:r>
            <a:endParaRPr lang="tr-TR" sz="1400" dirty="0">
              <a:latin typeface="Arial"/>
              <a:cs typeface="Calibri" panose="020F0502020204030204"/>
            </a:endParaRPr>
          </a:p>
          <a:p>
            <a:pPr algn="l"/>
            <a:endParaRPr lang="tr-TR" sz="1400" dirty="0">
              <a:latin typeface="Arial"/>
              <a:cs typeface="Calibri" panose="020F0502020204030204"/>
            </a:endParaRPr>
          </a:p>
          <a:p>
            <a:pPr algn="l"/>
            <a:endParaRPr lang="tr-TR" sz="1400" dirty="0">
              <a:latin typeface="Arial"/>
              <a:cs typeface="Calibri" panose="020F0502020204030204"/>
            </a:endParaRPr>
          </a:p>
          <a:p>
            <a:pPr algn="l"/>
            <a:endParaRPr lang="tr-TR" sz="1400" dirty="0">
              <a:latin typeface="Arial"/>
              <a:cs typeface="Calibri" panose="020F0502020204030204"/>
            </a:endParaRPr>
          </a:p>
          <a:p>
            <a:endParaRPr lang="tr-TR" dirty="0">
              <a:cs typeface="Calibri"/>
            </a:endParaRPr>
          </a:p>
        </p:txBody>
      </p:sp>
      <p:sp>
        <p:nvSpPr>
          <p:cNvPr id="22" name="İçerik Yer Tutucusu 2">
            <a:extLst>
              <a:ext uri="{FF2B5EF4-FFF2-40B4-BE49-F238E27FC236}">
                <a16:creationId xmlns:a16="http://schemas.microsoft.com/office/drawing/2014/main" xmlns="" id="{66BA6C16-A5AF-4695-9FA8-098D77E0CFF4}"/>
              </a:ext>
            </a:extLst>
          </p:cNvPr>
          <p:cNvSpPr txBox="1">
            <a:spLocks/>
          </p:cNvSpPr>
          <p:nvPr/>
        </p:nvSpPr>
        <p:spPr>
          <a:xfrm>
            <a:off x="4699631" y="422210"/>
            <a:ext cx="3140016" cy="6227972"/>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Gebeliğin ilk 3 ayında, yeni doğanlarda ve prematürelerde, emzirenlerde, </a:t>
            </a:r>
            <a:r>
              <a:rPr lang="tr-TR" sz="1400" dirty="0">
                <a:latin typeface="Arial"/>
                <a:ea typeface="+mn-lt"/>
                <a:cs typeface="+mn-lt"/>
                <a:hlinkClick r:id="rId3"/>
              </a:rPr>
              <a:t>astma</a:t>
            </a:r>
            <a:r>
              <a:rPr lang="tr-TR" sz="1400" dirty="0">
                <a:latin typeface="Arial"/>
                <a:ea typeface="+mn-lt"/>
                <a:cs typeface="+mn-lt"/>
              </a:rPr>
              <a:t> dahil alt solunum yolları hastalıklarında, </a:t>
            </a:r>
            <a:r>
              <a:rPr lang="tr-TR" sz="1400" dirty="0" err="1">
                <a:latin typeface="Arial"/>
                <a:ea typeface="+mn-lt"/>
                <a:cs typeface="+mn-lt"/>
              </a:rPr>
              <a:t>feniramin</a:t>
            </a:r>
            <a:r>
              <a:rPr lang="tr-TR" sz="1400" dirty="0">
                <a:latin typeface="Arial"/>
                <a:ea typeface="+mn-lt"/>
                <a:cs typeface="+mn-lt"/>
              </a:rPr>
              <a:t> ve benzer yapıdaki diğer </a:t>
            </a:r>
            <a:r>
              <a:rPr lang="tr-TR" sz="1400" dirty="0" err="1">
                <a:latin typeface="Arial"/>
                <a:ea typeface="+mn-lt"/>
                <a:cs typeface="+mn-lt"/>
              </a:rPr>
              <a:t>antihistaminiklere</a:t>
            </a:r>
            <a:r>
              <a:rPr lang="tr-TR" sz="1400" dirty="0">
                <a:latin typeface="Arial"/>
                <a:ea typeface="+mn-lt"/>
                <a:cs typeface="+mn-lt"/>
              </a:rPr>
              <a:t> karşı aşırı duyarlı olanlarda, MAO inhibitörleriyle tedavi görenlerde kullanılmamalıdır. </a:t>
            </a:r>
          </a:p>
          <a:p>
            <a:pPr marL="285750" indent="-285750" algn="l">
              <a:buFont typeface="Arial" pitchFamily="34" charset="0"/>
              <a:buChar char="•"/>
            </a:pPr>
            <a:r>
              <a:rPr lang="tr-TR" sz="1400" dirty="0">
                <a:latin typeface="Arial"/>
                <a:ea typeface="+mn-lt"/>
                <a:cs typeface="+mn-lt"/>
              </a:rPr>
              <a:t>Ayrıca, </a:t>
            </a:r>
            <a:r>
              <a:rPr lang="tr-TR" sz="1400" dirty="0" err="1">
                <a:latin typeface="Arial"/>
                <a:ea typeface="+mn-lt"/>
                <a:cs typeface="+mn-lt"/>
              </a:rPr>
              <a:t>stenozlu</a:t>
            </a:r>
            <a:r>
              <a:rPr lang="tr-TR" sz="1400" dirty="0">
                <a:latin typeface="Arial"/>
                <a:ea typeface="+mn-lt"/>
                <a:cs typeface="+mn-lt"/>
              </a:rPr>
              <a:t> </a:t>
            </a:r>
            <a:r>
              <a:rPr lang="tr-TR" sz="1400" dirty="0" err="1">
                <a:latin typeface="Arial"/>
                <a:ea typeface="+mn-lt"/>
                <a:cs typeface="+mn-lt"/>
              </a:rPr>
              <a:t>peptik</a:t>
            </a:r>
            <a:r>
              <a:rPr lang="tr-TR" sz="1400" dirty="0">
                <a:latin typeface="Arial"/>
                <a:ea typeface="+mn-lt"/>
                <a:cs typeface="+mn-lt"/>
              </a:rPr>
              <a:t> ülser, </a:t>
            </a:r>
            <a:r>
              <a:rPr lang="tr-TR" sz="1400" dirty="0" err="1">
                <a:latin typeface="Arial"/>
                <a:ea typeface="+mn-lt"/>
                <a:cs typeface="+mn-lt"/>
              </a:rPr>
              <a:t>piloroduodenal</a:t>
            </a:r>
            <a:r>
              <a:rPr lang="tr-TR" sz="1400" dirty="0">
                <a:latin typeface="Arial"/>
                <a:ea typeface="+mn-lt"/>
                <a:cs typeface="+mn-lt"/>
              </a:rPr>
              <a:t> obstrüksiyon, </a:t>
            </a:r>
            <a:r>
              <a:rPr lang="tr-TR" sz="1400" dirty="0" err="1">
                <a:latin typeface="Arial"/>
                <a:ea typeface="+mn-lt"/>
                <a:cs typeface="+mn-lt"/>
              </a:rPr>
              <a:t>semptomatik</a:t>
            </a:r>
            <a:r>
              <a:rPr lang="tr-TR" sz="1400" dirty="0">
                <a:latin typeface="Arial"/>
                <a:ea typeface="+mn-lt"/>
                <a:cs typeface="+mn-lt"/>
              </a:rPr>
              <a:t> </a:t>
            </a:r>
            <a:r>
              <a:rPr lang="tr-TR" sz="1400" dirty="0" err="1">
                <a:latin typeface="Arial"/>
                <a:ea typeface="+mn-lt"/>
                <a:cs typeface="+mn-lt"/>
              </a:rPr>
              <a:t>prostatik</a:t>
            </a:r>
            <a:r>
              <a:rPr lang="tr-TR" sz="1400" dirty="0">
                <a:latin typeface="Arial"/>
                <a:ea typeface="+mn-lt"/>
                <a:cs typeface="+mn-lt"/>
              </a:rPr>
              <a:t> </a:t>
            </a:r>
            <a:r>
              <a:rPr lang="tr-TR" sz="1400" dirty="0" err="1">
                <a:latin typeface="Arial"/>
                <a:ea typeface="+mn-lt"/>
                <a:cs typeface="+mn-lt"/>
              </a:rPr>
              <a:t>hipertrofili</a:t>
            </a:r>
            <a:r>
              <a:rPr lang="tr-TR" sz="1400" dirty="0">
                <a:latin typeface="Arial"/>
                <a:ea typeface="+mn-lt"/>
                <a:cs typeface="+mn-lt"/>
              </a:rPr>
              <a:t> hastalarda ve 60 yaş ve yukarısındakilerde </a:t>
            </a:r>
            <a:r>
              <a:rPr lang="tr-TR" sz="1400" dirty="0">
                <a:latin typeface="Arial"/>
                <a:ea typeface="+mn-lt"/>
                <a:cs typeface="+mn-lt"/>
                <a:hlinkClick r:id="rId4"/>
              </a:rPr>
              <a:t>baş dönmesi</a:t>
            </a:r>
            <a:r>
              <a:rPr lang="tr-TR" sz="1400" dirty="0">
                <a:latin typeface="Arial"/>
                <a:ea typeface="+mn-lt"/>
                <a:cs typeface="+mn-lt"/>
              </a:rPr>
              <a:t> ve hipotansiyon oluşturabileceğinden dikkatle uygulanmalıdır.</a:t>
            </a:r>
          </a:p>
          <a:p>
            <a:endParaRPr lang="tr-TR" sz="1400" dirty="0">
              <a:latin typeface="Arial"/>
              <a:ea typeface="+mn-lt"/>
              <a:cs typeface="+mn-lt"/>
            </a:endParaRPr>
          </a:p>
          <a:p>
            <a:pPr marL="285750" indent="-285750">
              <a:buFont typeface="Arial" pitchFamily="34" charset="0"/>
              <a:buChar char="•"/>
            </a:pPr>
            <a:r>
              <a:rPr lang="tr-TR" sz="1400" dirty="0" err="1">
                <a:latin typeface="Arial"/>
                <a:ea typeface="+mn-lt"/>
                <a:cs typeface="+mn-lt"/>
              </a:rPr>
              <a:t>Monoamin</a:t>
            </a:r>
            <a:r>
              <a:rPr lang="tr-TR" sz="1400" dirty="0">
                <a:latin typeface="Arial"/>
                <a:ea typeface="+mn-lt"/>
                <a:cs typeface="+mn-lt"/>
              </a:rPr>
              <a:t> </a:t>
            </a:r>
            <a:r>
              <a:rPr lang="tr-TR" sz="1400" dirty="0" err="1">
                <a:latin typeface="Arial"/>
                <a:ea typeface="+mn-lt"/>
                <a:cs typeface="+mn-lt"/>
              </a:rPr>
              <a:t>oksidaz</a:t>
            </a:r>
            <a:r>
              <a:rPr lang="tr-TR" sz="1400" dirty="0">
                <a:latin typeface="Arial"/>
                <a:ea typeface="+mn-lt"/>
                <a:cs typeface="+mn-lt"/>
              </a:rPr>
              <a:t> (MAO) inhibitörü denilen ilaçların ve alkolün etkisini artırdığından birlikte kullanılmamalıdır</a:t>
            </a:r>
            <a:endParaRPr lang="tr-TR" sz="1400" dirty="0">
              <a:latin typeface="Arial"/>
              <a:cs typeface="Calibri" panose="020F0502020204030204"/>
            </a:endParaRPr>
          </a:p>
          <a:p>
            <a:pPr algn="l"/>
            <a:endParaRPr lang="tr-TR" sz="1400" dirty="0">
              <a:latin typeface="Arial"/>
              <a:cs typeface="Calibri" panose="020F0502020204030204"/>
            </a:endParaRPr>
          </a:p>
          <a:p>
            <a:pPr algn="l"/>
            <a:endParaRPr lang="tr-TR" sz="1400" dirty="0">
              <a:latin typeface="Arial"/>
              <a:cs typeface="Calibri" panose="020F0502020204030204"/>
            </a:endParaRPr>
          </a:p>
          <a:p>
            <a:endParaRPr lang="tr-TR" dirty="0">
              <a:cs typeface="Calibri"/>
            </a:endParaRPr>
          </a:p>
        </p:txBody>
      </p:sp>
      <p:sp>
        <p:nvSpPr>
          <p:cNvPr id="23" name="İçerik Yer Tutucusu 2">
            <a:extLst>
              <a:ext uri="{FF2B5EF4-FFF2-40B4-BE49-F238E27FC236}">
                <a16:creationId xmlns:a16="http://schemas.microsoft.com/office/drawing/2014/main" xmlns="" id="{8C9AAAE4-A7FC-4859-891B-6F162E1FE1BC}"/>
              </a:ext>
            </a:extLst>
          </p:cNvPr>
          <p:cNvSpPr txBox="1">
            <a:spLocks/>
          </p:cNvSpPr>
          <p:nvPr/>
        </p:nvSpPr>
        <p:spPr>
          <a:xfrm>
            <a:off x="7767012" y="504557"/>
            <a:ext cx="2191110" cy="6406729"/>
          </a:xfrm>
          <a:prstGeom prst="rect">
            <a:avLst/>
          </a:prstGeom>
        </p:spPr>
        <p:txBody>
          <a:bodyPr vert="horz" lIns="91440" tIns="45720" rIns="91440" bIns="45720" rtlCol="0" anchor="t">
            <a:normAutofit fontScale="92500" lnSpcReduction="10000"/>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err="1">
                <a:latin typeface="Arial"/>
                <a:ea typeface="+mn-lt"/>
                <a:cs typeface="+mn-lt"/>
              </a:rPr>
              <a:t>Pozoloji</a:t>
            </a:r>
            <a:r>
              <a:rPr lang="tr-TR" sz="1400" dirty="0">
                <a:latin typeface="Arial"/>
                <a:ea typeface="+mn-lt"/>
                <a:cs typeface="+mn-lt"/>
              </a:rPr>
              <a:t>/ uygulama sıklığı ve süresi:</a:t>
            </a:r>
          </a:p>
          <a:p>
            <a:pPr algn="l"/>
            <a:r>
              <a:rPr lang="tr-TR" sz="1400" dirty="0">
                <a:latin typeface="Arial"/>
                <a:ea typeface="+mn-lt"/>
                <a:cs typeface="+mn-lt"/>
              </a:rPr>
              <a:t> Doktor tarafından başka bir şekilde önerilmediği takdirde; hastanın durumuna göre günde 1-2 defa 1/2 - 1 ampul yavaş yavaş (dakikada 1 ml) damar içine veya </a:t>
            </a:r>
            <a:r>
              <a:rPr lang="tr-TR" sz="1400" dirty="0" err="1">
                <a:latin typeface="Arial"/>
                <a:ea typeface="+mn-lt"/>
                <a:cs typeface="+mn-lt"/>
              </a:rPr>
              <a:t>adele</a:t>
            </a:r>
            <a:r>
              <a:rPr lang="tr-TR" sz="1400" dirty="0">
                <a:latin typeface="Arial"/>
                <a:ea typeface="+mn-lt"/>
                <a:cs typeface="+mn-lt"/>
              </a:rPr>
              <a:t> içine verilir. Maksimum doz 3 mg/kg beden ağırlığıdır, günde iki doz halinde verilmelidir.</a:t>
            </a:r>
          </a:p>
          <a:p>
            <a:pPr algn="l"/>
            <a:r>
              <a:rPr lang="tr-TR" sz="1400" dirty="0">
                <a:latin typeface="Arial"/>
                <a:ea typeface="+mn-lt"/>
                <a:cs typeface="+mn-lt"/>
              </a:rPr>
              <a:t>Tek bir dozun etki süresi 4-8 saattir. Tedaviye akut belirtiler geçinceye kadar devam edilmelidir. Piyasada bulunan kalsiyumlu ilaçlarla kombine edilmesi mümkündür, fakat daima kişinin dayanma gücü araştırılmalıdır. </a:t>
            </a:r>
          </a:p>
          <a:p>
            <a:pPr algn="l"/>
            <a:endParaRPr lang="tr-TR" sz="1400" dirty="0">
              <a:latin typeface="Arial"/>
              <a:cs typeface="Calibri"/>
            </a:endParaRPr>
          </a:p>
          <a:p>
            <a:pPr algn="l"/>
            <a:r>
              <a:rPr lang="tr-TR" sz="1400" dirty="0">
                <a:latin typeface="Arial"/>
                <a:ea typeface="+mn-lt"/>
                <a:cs typeface="+mn-lt"/>
              </a:rPr>
              <a:t>Uygulama şekli:</a:t>
            </a:r>
          </a:p>
          <a:p>
            <a:pPr marL="285750" indent="-285750" algn="l">
              <a:buFont typeface="Arial" pitchFamily="34" charset="0"/>
              <a:buChar char="•"/>
            </a:pPr>
            <a:r>
              <a:rPr lang="tr-TR" sz="1400" dirty="0">
                <a:latin typeface="Arial"/>
                <a:ea typeface="+mn-lt"/>
                <a:cs typeface="+mn-lt"/>
              </a:rPr>
              <a:t>Kas içine veya damar içine uygulanır.</a:t>
            </a:r>
          </a:p>
          <a:p>
            <a:r>
              <a:rPr lang="tr-TR" sz="1400" dirty="0" err="1">
                <a:latin typeface="Arial"/>
                <a:ea typeface="+mn-lt"/>
                <a:cs typeface="+mn-lt"/>
              </a:rPr>
              <a:t>Pediyatrik</a:t>
            </a:r>
            <a:r>
              <a:rPr lang="tr-TR" sz="1400" dirty="0">
                <a:latin typeface="Arial"/>
                <a:ea typeface="+mn-lt"/>
                <a:cs typeface="+mn-lt"/>
              </a:rPr>
              <a:t> popülasyon:</a:t>
            </a:r>
          </a:p>
          <a:p>
            <a:pPr marL="285750" indent="-285750">
              <a:buFont typeface="Arial" pitchFamily="34" charset="0"/>
              <a:buChar char="•"/>
            </a:pPr>
            <a:r>
              <a:rPr lang="tr-TR" sz="1400" dirty="0">
                <a:latin typeface="Arial"/>
                <a:ea typeface="+mn-lt"/>
                <a:cs typeface="+mn-lt"/>
              </a:rPr>
              <a:t>1 - 3 yaş arasındaki çocuklara IM yoldan günde 1-2 defa 0.4-1 ml, 4 yaşından itibaren çocuklara günde 1-2 defa 0.8-2 ml uygulanır. </a:t>
            </a:r>
            <a:endParaRPr lang="tr-TR" sz="1400" dirty="0">
              <a:latin typeface="Arial"/>
              <a:cs typeface="Calibri"/>
            </a:endParaRPr>
          </a:p>
          <a:p>
            <a:pPr algn="l"/>
            <a:endParaRPr lang="tr-TR" sz="1400" dirty="0">
              <a:latin typeface="Arial"/>
              <a:cs typeface="Calibri"/>
            </a:endParaRPr>
          </a:p>
        </p:txBody>
      </p:sp>
      <p:sp>
        <p:nvSpPr>
          <p:cNvPr id="25" name="İçerik Yer Tutucusu 2">
            <a:extLst>
              <a:ext uri="{FF2B5EF4-FFF2-40B4-BE49-F238E27FC236}">
                <a16:creationId xmlns:a16="http://schemas.microsoft.com/office/drawing/2014/main" xmlns="" id="{89304832-5E7B-43E4-BDE9-DC12BC8C3EB3}"/>
              </a:ext>
            </a:extLst>
          </p:cNvPr>
          <p:cNvSpPr txBox="1">
            <a:spLocks/>
          </p:cNvSpPr>
          <p:nvPr/>
        </p:nvSpPr>
        <p:spPr>
          <a:xfrm>
            <a:off x="9987700" y="419875"/>
            <a:ext cx="2204296" cy="6826051"/>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Alerjik (</a:t>
            </a:r>
            <a:r>
              <a:rPr lang="tr-TR" sz="1400" dirty="0" err="1">
                <a:latin typeface="Arial"/>
                <a:ea typeface="+mn-lt"/>
                <a:cs typeface="+mn-lt"/>
              </a:rPr>
              <a:t>anaflaktik</a:t>
            </a:r>
            <a:r>
              <a:rPr lang="tr-TR" sz="1400" dirty="0">
                <a:latin typeface="Arial"/>
                <a:ea typeface="+mn-lt"/>
                <a:cs typeface="+mn-lt"/>
              </a:rPr>
              <a:t>) şok; yutma ve nefes almada zorluğa yol açan </a:t>
            </a:r>
            <a:r>
              <a:rPr lang="tr-TR" sz="1400" dirty="0" err="1">
                <a:latin typeface="Arial"/>
                <a:ea typeface="+mn-lt"/>
                <a:cs typeface="+mn-lt"/>
              </a:rPr>
              <a:t>yüz,dudaklar</a:t>
            </a:r>
            <a:r>
              <a:rPr lang="tr-TR" sz="1400" dirty="0">
                <a:latin typeface="Arial"/>
                <a:ea typeface="+mn-lt"/>
                <a:cs typeface="+mn-lt"/>
              </a:rPr>
              <a:t>, ağızda ve boğazda </a:t>
            </a:r>
            <a:r>
              <a:rPr lang="tr-TR" sz="1400" dirty="0" err="1">
                <a:latin typeface="Arial"/>
                <a:ea typeface="+mn-lt"/>
                <a:cs typeface="+mn-lt"/>
              </a:rPr>
              <a:t>şişme,kan</a:t>
            </a:r>
            <a:r>
              <a:rPr lang="tr-TR" sz="1400" dirty="0">
                <a:latin typeface="Arial"/>
                <a:ea typeface="+mn-lt"/>
                <a:cs typeface="+mn-lt"/>
              </a:rPr>
              <a:t> basıncının </a:t>
            </a:r>
            <a:r>
              <a:rPr lang="tr-TR" sz="1400" dirty="0" err="1">
                <a:latin typeface="Arial"/>
                <a:ea typeface="+mn-lt"/>
                <a:cs typeface="+mn-lt"/>
              </a:rPr>
              <a:t>düşmesi,kalp</a:t>
            </a:r>
            <a:r>
              <a:rPr lang="tr-TR" sz="1400" dirty="0">
                <a:latin typeface="Arial"/>
                <a:ea typeface="+mn-lt"/>
                <a:cs typeface="+mn-lt"/>
              </a:rPr>
              <a:t> atım sayısının </a:t>
            </a:r>
            <a:r>
              <a:rPr lang="tr-TR" sz="1400" dirty="0" err="1">
                <a:latin typeface="Arial"/>
                <a:ea typeface="+mn-lt"/>
                <a:cs typeface="+mn-lt"/>
              </a:rPr>
              <a:t>artması,anormal</a:t>
            </a:r>
            <a:r>
              <a:rPr lang="tr-TR" sz="1400" dirty="0">
                <a:latin typeface="Arial"/>
                <a:ea typeface="+mn-lt"/>
                <a:cs typeface="+mn-lt"/>
              </a:rPr>
              <a:t> kalp kasılması (ekstra sistol); düzensiz kalp atımları, göğüste </a:t>
            </a:r>
            <a:r>
              <a:rPr lang="tr-TR" sz="1400" dirty="0" err="1">
                <a:latin typeface="Arial"/>
                <a:ea typeface="+mn-lt"/>
                <a:cs typeface="+mn-lt"/>
              </a:rPr>
              <a:t>sıkışma,çarpıntı,seri</a:t>
            </a:r>
            <a:r>
              <a:rPr lang="tr-TR" sz="1400" dirty="0">
                <a:latin typeface="Arial"/>
                <a:ea typeface="+mn-lt"/>
                <a:cs typeface="+mn-lt"/>
              </a:rPr>
              <a:t> ani </a:t>
            </a:r>
            <a:r>
              <a:rPr lang="tr-TR" sz="1400" dirty="0" err="1">
                <a:latin typeface="Arial"/>
                <a:ea typeface="+mn-lt"/>
                <a:cs typeface="+mn-lt"/>
              </a:rPr>
              <a:t>kasılmalar,bronş</a:t>
            </a:r>
            <a:r>
              <a:rPr lang="tr-TR" sz="1400" dirty="0">
                <a:latin typeface="Arial"/>
                <a:ea typeface="+mn-lt"/>
                <a:cs typeface="+mn-lt"/>
              </a:rPr>
              <a:t> salgılarının yoğunluğunda </a:t>
            </a:r>
            <a:r>
              <a:rPr lang="tr-TR" sz="1400" dirty="0" err="1">
                <a:latin typeface="Arial"/>
                <a:ea typeface="+mn-lt"/>
                <a:cs typeface="+mn-lt"/>
              </a:rPr>
              <a:t>artış,sinir</a:t>
            </a:r>
            <a:r>
              <a:rPr lang="tr-TR" sz="1400" dirty="0">
                <a:latin typeface="Arial"/>
                <a:ea typeface="+mn-lt"/>
                <a:cs typeface="+mn-lt"/>
              </a:rPr>
              <a:t> iltihabı (</a:t>
            </a:r>
            <a:r>
              <a:rPr lang="tr-TR" sz="1400" dirty="0" err="1">
                <a:latin typeface="Arial"/>
                <a:ea typeface="+mn-lt"/>
                <a:cs typeface="+mn-lt"/>
              </a:rPr>
              <a:t>nevrit</a:t>
            </a:r>
            <a:r>
              <a:rPr lang="tr-TR" sz="1400" dirty="0">
                <a:latin typeface="Arial"/>
                <a:ea typeface="+mn-lt"/>
                <a:cs typeface="+mn-lt"/>
              </a:rPr>
              <a:t>) ,sık idrar yapma isteği, güç idrar yapma, idrar </a:t>
            </a:r>
            <a:r>
              <a:rPr lang="tr-TR" sz="1400" dirty="0" err="1">
                <a:latin typeface="Arial"/>
                <a:ea typeface="+mn-lt"/>
                <a:cs typeface="+mn-lt"/>
              </a:rPr>
              <a:t>birikmesi,kaşıntı,ağız</a:t>
            </a:r>
            <a:r>
              <a:rPr lang="tr-TR" sz="1400" dirty="0">
                <a:latin typeface="Arial"/>
                <a:ea typeface="+mn-lt"/>
                <a:cs typeface="+mn-lt"/>
              </a:rPr>
              <a:t> ve boğazda </a:t>
            </a:r>
            <a:r>
              <a:rPr lang="tr-TR" sz="1400" dirty="0" err="1">
                <a:latin typeface="Arial"/>
                <a:ea typeface="+mn-lt"/>
                <a:cs typeface="+mn-lt"/>
              </a:rPr>
              <a:t>kuruluk,aşırı</a:t>
            </a:r>
            <a:r>
              <a:rPr lang="tr-TR" sz="1400" dirty="0">
                <a:latin typeface="Arial"/>
                <a:ea typeface="+mn-lt"/>
                <a:cs typeface="+mn-lt"/>
              </a:rPr>
              <a:t> </a:t>
            </a:r>
            <a:r>
              <a:rPr lang="tr-TR" sz="1400" dirty="0" err="1">
                <a:latin typeface="Arial"/>
                <a:ea typeface="+mn-lt"/>
                <a:cs typeface="+mn-lt"/>
              </a:rPr>
              <a:t>terleme,baş</a:t>
            </a:r>
            <a:r>
              <a:rPr lang="tr-TR" sz="1400" dirty="0">
                <a:latin typeface="Arial"/>
                <a:ea typeface="+mn-lt"/>
                <a:cs typeface="+mn-lt"/>
              </a:rPr>
              <a:t> </a:t>
            </a:r>
            <a:r>
              <a:rPr lang="tr-TR" sz="1400" dirty="0" err="1">
                <a:latin typeface="Arial"/>
                <a:ea typeface="+mn-lt"/>
                <a:cs typeface="+mn-lt"/>
              </a:rPr>
              <a:t>ağnsı</a:t>
            </a:r>
            <a:r>
              <a:rPr lang="tr-TR" sz="1400" dirty="0">
                <a:latin typeface="Arial"/>
                <a:ea typeface="+mn-lt"/>
                <a:cs typeface="+mn-lt"/>
              </a:rPr>
              <a:t>, baş </a:t>
            </a:r>
            <a:r>
              <a:rPr lang="tr-TR" sz="1400" dirty="0" err="1">
                <a:latin typeface="Arial"/>
                <a:ea typeface="+mn-lt"/>
                <a:cs typeface="+mn-lt"/>
              </a:rPr>
              <a:t>dönmesi,uyuşukluk,sakinleşme</a:t>
            </a:r>
            <a:r>
              <a:rPr lang="tr-TR" sz="1400" dirty="0">
                <a:latin typeface="Arial"/>
                <a:ea typeface="+mn-lt"/>
                <a:cs typeface="+mn-lt"/>
              </a:rPr>
              <a:t>, uyku </a:t>
            </a:r>
            <a:r>
              <a:rPr lang="tr-TR" sz="1400" dirty="0" err="1">
                <a:latin typeface="Arial"/>
                <a:ea typeface="+mn-lt"/>
                <a:cs typeface="+mn-lt"/>
              </a:rPr>
              <a:t>hali,koordinasyon</a:t>
            </a:r>
            <a:r>
              <a:rPr lang="tr-TR" sz="1400" dirty="0">
                <a:latin typeface="Arial"/>
                <a:ea typeface="+mn-lt"/>
                <a:cs typeface="+mn-lt"/>
              </a:rPr>
              <a:t> </a:t>
            </a:r>
            <a:r>
              <a:rPr lang="tr-TR" sz="1400" dirty="0" err="1">
                <a:latin typeface="Arial"/>
                <a:ea typeface="+mn-lt"/>
                <a:cs typeface="+mn-lt"/>
              </a:rPr>
              <a:t>bozukluğu,yorgunluk</a:t>
            </a:r>
            <a:r>
              <a:rPr lang="tr-TR" sz="1400" dirty="0">
                <a:latin typeface="Arial"/>
                <a:ea typeface="+mn-lt"/>
                <a:cs typeface="+mn-lt"/>
              </a:rPr>
              <a:t>.</a:t>
            </a:r>
            <a:endParaRPr lang="tr-TR" sz="1400" dirty="0">
              <a:latin typeface="Arial"/>
              <a:cs typeface="Calibri"/>
            </a:endParaRPr>
          </a:p>
          <a:p>
            <a:pPr algn="l"/>
            <a:endParaRPr lang="tr-TR" sz="1400" dirty="0">
              <a:latin typeface="Arial"/>
              <a:cs typeface="Calibri"/>
            </a:endParaRPr>
          </a:p>
          <a:p>
            <a:endParaRPr lang="tr-TR" dirty="0">
              <a:cs typeface="Calibri"/>
            </a:endParaRPr>
          </a:p>
        </p:txBody>
      </p:sp>
      <p:sp>
        <p:nvSpPr>
          <p:cNvPr id="26" name="İçerik Yer Tutucusu 2"/>
          <p:cNvSpPr txBox="1">
            <a:spLocks/>
          </p:cNvSpPr>
          <p:nvPr/>
        </p:nvSpPr>
        <p:spPr>
          <a:xfrm>
            <a:off x="921601" y="2963698"/>
            <a:ext cx="1143000" cy="4827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000" b="1" dirty="0">
                <a:latin typeface="Arial" pitchFamily="34" charset="0"/>
                <a:cs typeface="Arial" pitchFamily="34" charset="0"/>
              </a:rPr>
              <a:t>AVIL</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SÜBSTİTÜE ALKİLAMİN</a:t>
            </a:r>
          </a:p>
        </p:txBody>
      </p:sp>
    </p:spTree>
    <p:extLst>
      <p:ext uri="{BB962C8B-B14F-4D97-AF65-F5344CB8AC3E}">
        <p14:creationId xmlns:p14="http://schemas.microsoft.com/office/powerpoint/2010/main" val="3659775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17260" y="588780"/>
            <a:ext cx="2623565" cy="6030272"/>
          </a:xfrm>
        </p:spPr>
        <p:txBody>
          <a:bodyPr>
            <a:noAutofit/>
          </a:bodyPr>
          <a:lstStyle/>
          <a:p>
            <a:pPr marL="0" indent="0">
              <a:buNone/>
            </a:pPr>
            <a:r>
              <a:rPr lang="tr-TR" sz="1400" dirty="0">
                <a:latin typeface="Arial" pitchFamily="34" charset="0"/>
                <a:cs typeface="Arial" pitchFamily="34" charset="0"/>
              </a:rPr>
              <a:t>AXİVOL, uyku hali oluşturmayan antialerjik bir ilaçtır. Alerjik reaksiyonlar ve alerji belirtilerinin kontrol altına alınmasına yardımcı olur.</a:t>
            </a:r>
          </a:p>
          <a:p>
            <a:pPr marL="0" indent="0">
              <a:buNone/>
            </a:pPr>
            <a:r>
              <a:rPr lang="tr-TR" sz="1400" dirty="0">
                <a:latin typeface="Arial" pitchFamily="34" charset="0"/>
                <a:cs typeface="Arial" pitchFamily="34" charset="0"/>
              </a:rPr>
              <a:t>AXİVOL alerjik nezle ile ilişkili hapşırık, burunda akıntı ve kaşıntı, damakta kaşınma ve gözlerde kaşınma, kızarıklık veya yaşarma gibi belirtileri (örneğin saman nezlesi, ev tozu akarına karsı alerji) giderir.</a:t>
            </a:r>
          </a:p>
          <a:p>
            <a:pPr marL="0" indent="0">
              <a:buNone/>
            </a:pPr>
            <a:r>
              <a:rPr lang="tr-TR" sz="1400" dirty="0">
                <a:latin typeface="Arial" pitchFamily="34" charset="0"/>
                <a:cs typeface="Arial" pitchFamily="34" charset="0"/>
              </a:rPr>
              <a:t>AXİVOL ayrıca, ürtiker ile birlikte kaşıntının giderilmesi, derideki kabartı ve kızarıklık gibi belirtilerin ortadan kaldırılmasında da kullanılır. Bu belirtilerin giderilmesi tüm gün boyunca sürer ve normal günlük aktivitelerinize devam etmenize ve uyumanıza yardımcı olur.</a:t>
            </a:r>
          </a:p>
        </p:txBody>
      </p:sp>
      <p:sp>
        <p:nvSpPr>
          <p:cNvPr id="2" name="Metin kutusu 1"/>
          <p:cNvSpPr txBox="1"/>
          <p:nvPr/>
        </p:nvSpPr>
        <p:spPr>
          <a:xfrm>
            <a:off x="880241" y="3039477"/>
            <a:ext cx="1344854" cy="400110"/>
          </a:xfrm>
          <a:prstGeom prst="rect">
            <a:avLst/>
          </a:prstGeom>
          <a:noFill/>
        </p:spPr>
        <p:txBody>
          <a:bodyPr wrap="square" rtlCol="0">
            <a:spAutoFit/>
          </a:bodyPr>
          <a:lstStyle/>
          <a:p>
            <a:r>
              <a:rPr lang="tr-TR" sz="2000" b="1" dirty="0">
                <a:latin typeface="Arial" pitchFamily="34" charset="0"/>
                <a:cs typeface="Arial" pitchFamily="34" charset="0"/>
              </a:rPr>
              <a:t>AXİVOL</a:t>
            </a:r>
          </a:p>
        </p:txBody>
      </p:sp>
      <p:sp>
        <p:nvSpPr>
          <p:cNvPr id="23" name="İçerik Yer Tutucusu 2"/>
          <p:cNvSpPr txBox="1">
            <a:spLocks/>
          </p:cNvSpPr>
          <p:nvPr/>
        </p:nvSpPr>
        <p:spPr>
          <a:xfrm>
            <a:off x="4764191" y="623455"/>
            <a:ext cx="2791674" cy="51400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err="1">
                <a:latin typeface="Arial" pitchFamily="34" charset="0"/>
                <a:cs typeface="Arial" pitchFamily="34" charset="0"/>
              </a:rPr>
              <a:t>Desloratadin</a:t>
            </a:r>
            <a:r>
              <a:rPr lang="tr-TR" sz="1400" dirty="0">
                <a:latin typeface="Arial" pitchFamily="34" charset="0"/>
                <a:cs typeface="Arial" pitchFamily="34" charset="0"/>
              </a:rPr>
              <a:t>, </a:t>
            </a:r>
            <a:r>
              <a:rPr lang="tr-TR" sz="1400" dirty="0" err="1">
                <a:latin typeface="Arial" pitchFamily="34" charset="0"/>
                <a:cs typeface="Arial" pitchFamily="34" charset="0"/>
              </a:rPr>
              <a:t>loratadin</a:t>
            </a:r>
            <a:r>
              <a:rPr lang="tr-TR" sz="1400" dirty="0">
                <a:latin typeface="Arial" pitchFamily="34" charset="0"/>
                <a:cs typeface="Arial" pitchFamily="34" charset="0"/>
              </a:rPr>
              <a:t> veya </a:t>
            </a:r>
            <a:r>
              <a:rPr lang="tr-TR" sz="1400" dirty="0" err="1">
                <a:latin typeface="Arial" pitchFamily="34" charset="0"/>
                <a:cs typeface="Arial" pitchFamily="34" charset="0"/>
              </a:rPr>
              <a:t>AXİVOL’ün</a:t>
            </a:r>
            <a:r>
              <a:rPr lang="tr-TR" sz="1400" dirty="0">
                <a:latin typeface="Arial" pitchFamily="34" charset="0"/>
                <a:cs typeface="Arial" pitchFamily="34" charset="0"/>
              </a:rPr>
              <a:t> yardımcı maddelerinden herhangi birine karşı aşırı duyarlı (alerjik) iseniz.</a:t>
            </a:r>
          </a:p>
          <a:p>
            <a:pPr marL="0" indent="0">
              <a:buFont typeface="Arial" panose="020B0604020202020204" pitchFamily="34" charset="0"/>
              <a:buNone/>
            </a:pPr>
            <a:r>
              <a:rPr lang="tr-TR" sz="1400" dirty="0" err="1">
                <a:latin typeface="Arial" pitchFamily="34" charset="0"/>
                <a:cs typeface="Arial" pitchFamily="34" charset="0"/>
              </a:rPr>
              <a:t>AXİVOL’ü</a:t>
            </a:r>
            <a:r>
              <a:rPr lang="tr-TR" sz="1400" dirty="0">
                <a:latin typeface="Arial" pitchFamily="34" charset="0"/>
                <a:cs typeface="Arial" pitchFamily="34" charset="0"/>
              </a:rPr>
              <a:t> aşağıdaki durumlarda DİKKATLİ KULLANINIZ:</a:t>
            </a:r>
          </a:p>
          <a:p>
            <a:pPr marL="0" indent="0">
              <a:buFont typeface="Arial" panose="020B0604020202020204" pitchFamily="34" charset="0"/>
              <a:buNone/>
            </a:pPr>
            <a:r>
              <a:rPr lang="tr-TR" sz="1400" dirty="0">
                <a:latin typeface="Arial" pitchFamily="34" charset="0"/>
                <a:cs typeface="Arial" pitchFamily="34" charset="0"/>
              </a:rPr>
              <a:t>Eğer;</a:t>
            </a:r>
          </a:p>
          <a:p>
            <a:r>
              <a:rPr lang="tr-TR" sz="1400" dirty="0">
                <a:latin typeface="Arial" pitchFamily="34" charset="0"/>
                <a:cs typeface="Arial" pitchFamily="34" charset="0"/>
              </a:rPr>
              <a:t>Böbrek fonksiyonlarınız zayıfsa. Bu uyarılar geçmişteki herhangi bir dönemde dahi olsa sizin için geçerliyse lütfen doktorunuza danışınız</a:t>
            </a:r>
          </a:p>
          <a:p>
            <a:r>
              <a:rPr lang="tr-TR" sz="1400" dirty="0">
                <a:latin typeface="Arial" pitchFamily="34" charset="0"/>
                <a:cs typeface="Arial" pitchFamily="34" charset="0"/>
              </a:rPr>
              <a:t>Hamileyseniz, AXİVOL kullanmayınız.</a:t>
            </a:r>
          </a:p>
          <a:p>
            <a:r>
              <a:rPr lang="tr-TR" sz="1400" dirty="0">
                <a:latin typeface="Arial" pitchFamily="34" charset="0"/>
                <a:cs typeface="Arial" pitchFamily="34" charset="0"/>
              </a:rPr>
              <a:t>Emziriyorsanız AXİVOL kullanmayınız.</a:t>
            </a:r>
          </a:p>
          <a:p>
            <a:endParaRPr lang="tr-TR" sz="1600" dirty="0">
              <a:latin typeface="Arial" pitchFamily="34" charset="0"/>
              <a:cs typeface="Arial" pitchFamily="34" charset="0"/>
            </a:endParaRPr>
          </a:p>
        </p:txBody>
      </p:sp>
      <p:sp>
        <p:nvSpPr>
          <p:cNvPr id="24" name="İçerik Yer Tutucusu 2"/>
          <p:cNvSpPr txBox="1">
            <a:spLocks/>
          </p:cNvSpPr>
          <p:nvPr/>
        </p:nvSpPr>
        <p:spPr>
          <a:xfrm>
            <a:off x="7762658" y="595746"/>
            <a:ext cx="2140880" cy="55673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Şurubu yutunuz ve arkasından biraz su içiniz. </a:t>
            </a:r>
            <a:r>
              <a:rPr lang="tr-TR" sz="1400" dirty="0" err="1">
                <a:latin typeface="Arial" pitchFamily="34" charset="0"/>
                <a:cs typeface="Arial" pitchFamily="34" charset="0"/>
              </a:rPr>
              <a:t>AXİVOL’ü</a:t>
            </a:r>
            <a:r>
              <a:rPr lang="tr-TR" sz="1400" dirty="0">
                <a:latin typeface="Arial" pitchFamily="34" charset="0"/>
                <a:cs typeface="Arial" pitchFamily="34" charset="0"/>
              </a:rPr>
              <a:t> besinlerle ya da ayrı alabilirsiniz.</a:t>
            </a:r>
          </a:p>
          <a:p>
            <a:r>
              <a:rPr lang="tr-TR" sz="1400" dirty="0">
                <a:latin typeface="Arial" pitchFamily="34" charset="0"/>
                <a:cs typeface="Arial" pitchFamily="34" charset="0"/>
              </a:rPr>
              <a:t>6 ila 11 aylık çocuklar: Günde bir kere 2 ml şurup alınız.</a:t>
            </a:r>
          </a:p>
          <a:p>
            <a:r>
              <a:rPr lang="tr-TR" sz="1400" dirty="0">
                <a:latin typeface="Arial" pitchFamily="34" charset="0"/>
                <a:cs typeface="Arial" pitchFamily="34" charset="0"/>
              </a:rPr>
              <a:t>1 yaş ila 5 yaşa kadar olan çocuklar: Günde bir kere 2,5 ml şurup alınız.</a:t>
            </a:r>
          </a:p>
          <a:p>
            <a:r>
              <a:rPr lang="tr-TR" sz="1400" dirty="0">
                <a:latin typeface="Arial" pitchFamily="34" charset="0"/>
                <a:cs typeface="Arial" pitchFamily="34" charset="0"/>
              </a:rPr>
              <a:t>6 yaş ila 11 yaşa kadar olan çocuklar: Günde bir kere 5 ml şurup alınız.</a:t>
            </a:r>
          </a:p>
          <a:p>
            <a:r>
              <a:rPr lang="tr-TR" sz="1400" dirty="0">
                <a:latin typeface="Arial" pitchFamily="34" charset="0"/>
                <a:cs typeface="Arial" pitchFamily="34" charset="0"/>
              </a:rPr>
              <a:t>Erişkinler, 12 yaş ve üzerindeki çocuklar: Günde bir kere 10 ml şurup alınız.</a:t>
            </a:r>
          </a:p>
        </p:txBody>
      </p:sp>
      <p:sp>
        <p:nvSpPr>
          <p:cNvPr id="25" name="İçerik Yer Tutucusu 2"/>
          <p:cNvSpPr txBox="1">
            <a:spLocks/>
          </p:cNvSpPr>
          <p:nvPr/>
        </p:nvSpPr>
        <p:spPr>
          <a:xfrm>
            <a:off x="10017282" y="592569"/>
            <a:ext cx="2109088" cy="52817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Tüm ilaçlar gibi, </a:t>
            </a:r>
            <a:r>
              <a:rPr lang="tr-TR" sz="1400" dirty="0" err="1">
                <a:latin typeface="Arial" pitchFamily="34" charset="0"/>
                <a:cs typeface="Arial" pitchFamily="34" charset="0"/>
              </a:rPr>
              <a:t>AXİVOL’ün</a:t>
            </a:r>
            <a:r>
              <a:rPr lang="tr-TR" sz="1400" dirty="0">
                <a:latin typeface="Arial" pitchFamily="34" charset="0"/>
                <a:cs typeface="Arial" pitchFamily="34" charset="0"/>
              </a:rPr>
              <a:t> içeriğinde bulunan maddelere duyarlı olan kişilerde yan etkiler olabilir. </a:t>
            </a:r>
          </a:p>
          <a:p>
            <a:r>
              <a:rPr lang="tr-TR" sz="1400" dirty="0">
                <a:latin typeface="Arial" pitchFamily="34" charset="0"/>
                <a:cs typeface="Arial" pitchFamily="34" charset="0"/>
              </a:rPr>
              <a:t>Yetişkinlerde yan etkiler </a:t>
            </a:r>
            <a:r>
              <a:rPr lang="tr-TR" sz="1400" dirty="0" err="1">
                <a:latin typeface="Arial" pitchFamily="34" charset="0"/>
                <a:cs typeface="Arial" pitchFamily="34" charset="0"/>
              </a:rPr>
              <a:t>plaseboyla</a:t>
            </a:r>
            <a:r>
              <a:rPr lang="tr-TR" sz="1400" dirty="0">
                <a:latin typeface="Arial" pitchFamily="34" charset="0"/>
                <a:cs typeface="Arial" pitchFamily="34" charset="0"/>
              </a:rPr>
              <a:t> (tedavi edici özelliği olmayan bir ilaç türü) benzerdir.</a:t>
            </a:r>
          </a:p>
          <a:p>
            <a:r>
              <a:rPr lang="tr-TR" sz="1400" dirty="0">
                <a:latin typeface="Arial" pitchFamily="34" charset="0"/>
                <a:cs typeface="Arial" pitchFamily="34" charset="0"/>
              </a:rPr>
              <a:t> Ancak, 2 yaşından küçük çocuklarda sık görülen yan etkiler ishal, ateş ve uykusuzluk, yetişkinlerde yorgunluk, ağız kuruluğu ve baş ağrısı </a:t>
            </a:r>
            <a:r>
              <a:rPr lang="tr-TR" sz="1400" dirty="0" err="1">
                <a:latin typeface="Arial" pitchFamily="34" charset="0"/>
                <a:cs typeface="Arial" pitchFamily="34" charset="0"/>
              </a:rPr>
              <a:t>plaseboya</a:t>
            </a:r>
            <a:r>
              <a:rPr lang="tr-TR" sz="1400" dirty="0">
                <a:latin typeface="Arial" pitchFamily="34" charset="0"/>
                <a:cs typeface="Arial" pitchFamily="34" charset="0"/>
              </a:rPr>
              <a:t> göre daha sık gözlemlenen yan etkilerdir.</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7"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17104085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26795">
                  <a:extLst>
                    <a:ext uri="{9D8B030D-6E8A-4147-A177-3AD203B41FA5}">
                      <a16:colId xmlns:a16="http://schemas.microsoft.com/office/drawing/2014/main" xmlns="" val="20004"/>
                    </a:ext>
                  </a:extLst>
                </a:gridCol>
                <a:gridCol w="781396">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60963" y="435430"/>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33893" y="673384"/>
            <a:ext cx="2549182" cy="5508170"/>
          </a:xfrm>
        </p:spPr>
        <p:txBody>
          <a:bodyPr>
            <a:normAutofit/>
          </a:bodyPr>
          <a:lstStyle/>
          <a:p>
            <a:pPr marL="0" indent="0">
              <a:buNone/>
            </a:pPr>
            <a:r>
              <a:rPr lang="tr-TR" sz="1400" dirty="0">
                <a:latin typeface="Arial" pitchFamily="34" charset="0"/>
                <a:cs typeface="Arial" pitchFamily="34" charset="0"/>
              </a:rPr>
              <a:t>Başlıca alerjik belirtilerin tedavisinde kullanılır. </a:t>
            </a:r>
            <a:r>
              <a:rPr lang="tr-TR" sz="1400" dirty="0" err="1">
                <a:latin typeface="Arial" pitchFamily="34" charset="0"/>
                <a:cs typeface="Arial" pitchFamily="34" charset="0"/>
              </a:rPr>
              <a:t>Rinit</a:t>
            </a:r>
            <a:r>
              <a:rPr lang="tr-TR" sz="1400" dirty="0">
                <a:latin typeface="Arial" pitchFamily="34" charset="0"/>
                <a:cs typeface="Arial" pitchFamily="34" charset="0"/>
              </a:rPr>
              <a:t>, </a:t>
            </a:r>
            <a:r>
              <a:rPr lang="tr-TR" sz="1400" dirty="0" err="1">
                <a:latin typeface="Arial" pitchFamily="34" charset="0"/>
                <a:cs typeface="Arial" pitchFamily="34" charset="0"/>
              </a:rPr>
              <a:t>konjunktivit</a:t>
            </a:r>
            <a:r>
              <a:rPr lang="tr-TR" sz="1400" dirty="0">
                <a:latin typeface="Arial" pitchFamily="34" charset="0"/>
                <a:cs typeface="Arial" pitchFamily="34" charset="0"/>
              </a:rPr>
              <a:t>, kaşıntılı deri hastalıkları ile ürtiker ve </a:t>
            </a:r>
            <a:r>
              <a:rPr lang="tr-TR" sz="1400" dirty="0" err="1">
                <a:latin typeface="Arial" pitchFamily="34" charset="0"/>
                <a:cs typeface="Arial" pitchFamily="34" charset="0"/>
              </a:rPr>
              <a:t>anjiyonörotik</a:t>
            </a:r>
            <a:r>
              <a:rPr lang="tr-TR" sz="1400" dirty="0">
                <a:latin typeface="Arial" pitchFamily="34" charset="0"/>
                <a:cs typeface="Arial" pitchFamily="34" charset="0"/>
              </a:rPr>
              <a:t> ödem dahil aşırı duyarlılık durumlarındaki belirtilerin tedavisinde kullanılır.</a:t>
            </a:r>
          </a:p>
          <a:p>
            <a:pPr marL="0" indent="0">
              <a:buNone/>
            </a:pPr>
            <a:r>
              <a:rPr lang="tr-TR" sz="1400" dirty="0" err="1">
                <a:latin typeface="Arial" pitchFamily="34" charset="0"/>
                <a:cs typeface="Arial" pitchFamily="34" charset="0"/>
              </a:rPr>
              <a:t>Antiemetik</a:t>
            </a:r>
            <a:r>
              <a:rPr lang="tr-TR" sz="1400" dirty="0">
                <a:latin typeface="Arial" pitchFamily="34" charset="0"/>
                <a:cs typeface="Arial" pitchFamily="34" charset="0"/>
              </a:rPr>
              <a:t> </a:t>
            </a:r>
            <a:r>
              <a:rPr lang="tr-TR" sz="1400" dirty="0" err="1">
                <a:latin typeface="Arial" pitchFamily="34" charset="0"/>
                <a:cs typeface="Arial" pitchFamily="34" charset="0"/>
              </a:rPr>
              <a:t>özelligi</a:t>
            </a:r>
            <a:r>
              <a:rPr lang="tr-TR" sz="1400" dirty="0">
                <a:latin typeface="Arial" pitchFamily="34" charset="0"/>
                <a:cs typeface="Arial" pitchFamily="34" charset="0"/>
              </a:rPr>
              <a:t> nedeniyle, yolculuğa çıkmadan yarım saat önce alındığında, taşıt tutması durumuna da etkilidir.</a:t>
            </a:r>
          </a:p>
          <a:p>
            <a:pPr marL="0" indent="0">
              <a:buNone/>
            </a:pPr>
            <a:r>
              <a:rPr lang="tr-TR" sz="1400" dirty="0">
                <a:latin typeface="Arial" pitchFamily="34" charset="0"/>
                <a:cs typeface="Arial" pitchFamily="34" charset="0"/>
              </a:rPr>
              <a:t> </a:t>
            </a:r>
            <a:r>
              <a:rPr lang="tr-TR" sz="1400" dirty="0" err="1">
                <a:latin typeface="Arial" pitchFamily="34" charset="0"/>
                <a:cs typeface="Arial" pitchFamily="34" charset="0"/>
              </a:rPr>
              <a:t>Antimuskarinik</a:t>
            </a:r>
            <a:r>
              <a:rPr lang="tr-TR" sz="1400" dirty="0">
                <a:latin typeface="Arial" pitchFamily="34" charset="0"/>
                <a:cs typeface="Arial" pitchFamily="34" charset="0"/>
              </a:rPr>
              <a:t> etkinliği nedeniyle, </a:t>
            </a:r>
            <a:r>
              <a:rPr lang="tr-TR" sz="1400" dirty="0" err="1">
                <a:latin typeface="Arial" pitchFamily="34" charset="0"/>
                <a:cs typeface="Arial" pitchFamily="34" charset="0"/>
              </a:rPr>
              <a:t>parkinsonizmin</a:t>
            </a:r>
            <a:r>
              <a:rPr lang="tr-TR" sz="1400" dirty="0">
                <a:latin typeface="Arial" pitchFamily="34" charset="0"/>
                <a:cs typeface="Arial" pitchFamily="34" charset="0"/>
              </a:rPr>
              <a:t> kontrolünde ve ilaçlara bağlı </a:t>
            </a:r>
            <a:r>
              <a:rPr lang="tr-TR" sz="1400" dirty="0" err="1">
                <a:latin typeface="Arial" pitchFamily="34" charset="0"/>
                <a:cs typeface="Arial" pitchFamily="34" charset="0"/>
              </a:rPr>
              <a:t>ekstrapiramidal</a:t>
            </a:r>
            <a:r>
              <a:rPr lang="tr-TR" sz="1400" dirty="0">
                <a:latin typeface="Arial" pitchFamily="34" charset="0"/>
                <a:cs typeface="Arial" pitchFamily="34" charset="0"/>
              </a:rPr>
              <a:t> bozukluklarda kullanılır. Santral yoldan oluşturduğu güçlü </a:t>
            </a:r>
            <a:r>
              <a:rPr lang="tr-TR" sz="1400" dirty="0" err="1">
                <a:latin typeface="Arial" pitchFamily="34" charset="0"/>
                <a:cs typeface="Arial" pitchFamily="34" charset="0"/>
              </a:rPr>
              <a:t>sedasyon</a:t>
            </a:r>
            <a:r>
              <a:rPr lang="tr-TR" sz="1400" dirty="0">
                <a:latin typeface="Arial" pitchFamily="34" charset="0"/>
                <a:cs typeface="Arial" pitchFamily="34" charset="0"/>
              </a:rPr>
              <a:t> nedeniyle, uykusuzluk durumlarının kısa süreli tedavisinde de kullanılabilir.</a:t>
            </a:r>
          </a:p>
        </p:txBody>
      </p:sp>
      <p:sp>
        <p:nvSpPr>
          <p:cNvPr id="23" name="İçerik Yer Tutucusu 2"/>
          <p:cNvSpPr txBox="1">
            <a:spLocks/>
          </p:cNvSpPr>
          <p:nvPr/>
        </p:nvSpPr>
        <p:spPr>
          <a:xfrm>
            <a:off x="4714196" y="482684"/>
            <a:ext cx="3035435" cy="63924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350" dirty="0">
                <a:latin typeface="Arial" pitchFamily="34" charset="0"/>
                <a:cs typeface="Arial" pitchFamily="34" charset="0"/>
              </a:rPr>
              <a:t>Yeni doğmuşlarda, prematürelerde ve emziren annelerde </a:t>
            </a:r>
            <a:r>
              <a:rPr lang="tr-TR" sz="1350" dirty="0" err="1">
                <a:latin typeface="Arial" pitchFamily="34" charset="0"/>
                <a:cs typeface="Arial" pitchFamily="34" charset="0"/>
              </a:rPr>
              <a:t>kontrendikedir</a:t>
            </a:r>
            <a:r>
              <a:rPr lang="tr-TR" sz="1350" dirty="0">
                <a:latin typeface="Arial" pitchFamily="34" charset="0"/>
                <a:cs typeface="Arial" pitchFamily="34" charset="0"/>
              </a:rPr>
              <a:t>. Alt </a:t>
            </a:r>
            <a:r>
              <a:rPr lang="tr-TR" sz="1350" dirty="0" err="1">
                <a:latin typeface="Arial" pitchFamily="34" charset="0"/>
                <a:cs typeface="Arial" pitchFamily="34" charset="0"/>
              </a:rPr>
              <a:t>solunumyolları</a:t>
            </a:r>
            <a:r>
              <a:rPr lang="tr-TR" sz="1350" dirty="0">
                <a:latin typeface="Arial" pitchFamily="34" charset="0"/>
                <a:cs typeface="Arial" pitchFamily="34" charset="0"/>
              </a:rPr>
              <a:t> semptomlarında ve </a:t>
            </a:r>
            <a:r>
              <a:rPr lang="tr-TR" sz="1350" dirty="0" err="1">
                <a:latin typeface="Arial" pitchFamily="34" charset="0"/>
                <a:cs typeface="Arial" pitchFamily="34" charset="0"/>
              </a:rPr>
              <a:t>astmada</a:t>
            </a:r>
            <a:r>
              <a:rPr lang="tr-TR" sz="1350" dirty="0">
                <a:latin typeface="Arial" pitchFamily="34" charset="0"/>
                <a:cs typeface="Arial" pitchFamily="34" charset="0"/>
              </a:rPr>
              <a:t> kullanılmamalıdır.</a:t>
            </a:r>
          </a:p>
          <a:p>
            <a:r>
              <a:rPr lang="tr-TR" sz="1350" dirty="0">
                <a:latin typeface="Arial" pitchFamily="34" charset="0"/>
                <a:cs typeface="Arial" pitchFamily="34" charset="0"/>
              </a:rPr>
              <a:t>Preparatın bileşimindeki maddelerden birine aşırı duyarlılık durumunda, prematüre ve yeni doğan bebeklerde kullanılmamalıdır.</a:t>
            </a:r>
          </a:p>
          <a:p>
            <a:r>
              <a:rPr lang="tr-TR" sz="1350" dirty="0">
                <a:latin typeface="Arial" pitchFamily="34" charset="0"/>
                <a:cs typeface="Arial" pitchFamily="34" charset="0"/>
              </a:rPr>
              <a:t>Hastalar </a:t>
            </a:r>
            <a:r>
              <a:rPr lang="tr-TR" sz="1350" dirty="0" err="1">
                <a:latin typeface="Arial" pitchFamily="34" charset="0"/>
                <a:cs typeface="Arial" pitchFamily="34" charset="0"/>
              </a:rPr>
              <a:t>difenhidramin</a:t>
            </a:r>
            <a:r>
              <a:rPr lang="tr-TR" sz="1350" dirty="0">
                <a:latin typeface="Arial" pitchFamily="34" charset="0"/>
                <a:cs typeface="Arial" pitchFamily="34" charset="0"/>
              </a:rPr>
              <a:t> kullanırken merkezi sinir sistemi </a:t>
            </a:r>
            <a:r>
              <a:rPr lang="tr-TR" sz="1350" dirty="0" err="1">
                <a:latin typeface="Arial" pitchFamily="34" charset="0"/>
                <a:cs typeface="Arial" pitchFamily="34" charset="0"/>
              </a:rPr>
              <a:t>depresanları</a:t>
            </a:r>
            <a:r>
              <a:rPr lang="tr-TR" sz="1350" dirty="0">
                <a:latin typeface="Arial" pitchFamily="34" charset="0"/>
                <a:cs typeface="Arial" pitchFamily="34" charset="0"/>
              </a:rPr>
              <a:t> ve alkollü içecek almamaları konusunda uyarılmalıdır.</a:t>
            </a:r>
          </a:p>
          <a:p>
            <a:r>
              <a:rPr lang="tr-TR" sz="1350" dirty="0">
                <a:latin typeface="Arial" pitchFamily="34" charset="0"/>
                <a:cs typeface="Arial" pitchFamily="34" charset="0"/>
              </a:rPr>
              <a:t> </a:t>
            </a:r>
            <a:r>
              <a:rPr lang="tr-TR" sz="1350" dirty="0" err="1">
                <a:latin typeface="Arial" pitchFamily="34" charset="0"/>
                <a:cs typeface="Arial" pitchFamily="34" charset="0"/>
              </a:rPr>
              <a:t>Antihistaminikler</a:t>
            </a:r>
            <a:r>
              <a:rPr lang="tr-TR" sz="1350" dirty="0">
                <a:latin typeface="Arial" pitchFamily="34" charset="0"/>
                <a:cs typeface="Arial" pitchFamily="34" charset="0"/>
              </a:rPr>
              <a:t>; dar açılı glokom, idrar </a:t>
            </a:r>
            <a:r>
              <a:rPr lang="tr-TR" sz="1350" dirty="0" err="1">
                <a:latin typeface="Arial" pitchFamily="34" charset="0"/>
                <a:cs typeface="Arial" pitchFamily="34" charset="0"/>
              </a:rPr>
              <a:t>retansiyonu</a:t>
            </a:r>
            <a:r>
              <a:rPr lang="tr-TR" sz="1350" dirty="0">
                <a:latin typeface="Arial" pitchFamily="34" charset="0"/>
                <a:cs typeface="Arial" pitchFamily="34" charset="0"/>
              </a:rPr>
              <a:t>, prostat </a:t>
            </a:r>
            <a:r>
              <a:rPr lang="tr-TR" sz="1350" dirty="0" err="1">
                <a:latin typeface="Arial" pitchFamily="34" charset="0"/>
                <a:cs typeface="Arial" pitchFamily="34" charset="0"/>
              </a:rPr>
              <a:t>hipertrofisi</a:t>
            </a:r>
            <a:r>
              <a:rPr lang="tr-TR" sz="1350" dirty="0">
                <a:latin typeface="Arial" pitchFamily="34" charset="0"/>
                <a:cs typeface="Arial" pitchFamily="34" charset="0"/>
              </a:rPr>
              <a:t> ve </a:t>
            </a:r>
            <a:r>
              <a:rPr lang="tr-TR" sz="1350" dirty="0" err="1">
                <a:latin typeface="Arial" pitchFamily="34" charset="0"/>
                <a:cs typeface="Arial" pitchFamily="34" charset="0"/>
              </a:rPr>
              <a:t>piloroduodenal</a:t>
            </a:r>
            <a:r>
              <a:rPr lang="tr-TR" sz="1350" dirty="0">
                <a:latin typeface="Arial" pitchFamily="34" charset="0"/>
                <a:cs typeface="Arial" pitchFamily="34" charset="0"/>
              </a:rPr>
              <a:t> </a:t>
            </a:r>
            <a:r>
              <a:rPr lang="tr-TR" sz="1350" dirty="0" err="1">
                <a:latin typeface="Arial" pitchFamily="34" charset="0"/>
                <a:cs typeface="Arial" pitchFamily="34" charset="0"/>
              </a:rPr>
              <a:t>obstrüksiyonu,hipertiroidi</a:t>
            </a:r>
            <a:r>
              <a:rPr lang="tr-TR" sz="1350" dirty="0">
                <a:latin typeface="Arial" pitchFamily="34" charset="0"/>
                <a:cs typeface="Arial" pitchFamily="34" charset="0"/>
              </a:rPr>
              <a:t>, hipertansiyon ya da başka bir </a:t>
            </a:r>
            <a:r>
              <a:rPr lang="tr-TR" sz="1350" dirty="0" err="1">
                <a:latin typeface="Arial" pitchFamily="34" charset="0"/>
                <a:cs typeface="Arial" pitchFamily="34" charset="0"/>
              </a:rPr>
              <a:t>kardiyovasküler</a:t>
            </a:r>
            <a:r>
              <a:rPr lang="tr-TR" sz="1350" dirty="0">
                <a:latin typeface="Arial" pitchFamily="34" charset="0"/>
                <a:cs typeface="Arial" pitchFamily="34" charset="0"/>
              </a:rPr>
              <a:t> hastalığı, kronik </a:t>
            </a:r>
            <a:r>
              <a:rPr lang="tr-TR" sz="1350" dirty="0" err="1">
                <a:latin typeface="Arial" pitchFamily="34" charset="0"/>
                <a:cs typeface="Arial" pitchFamily="34" charset="0"/>
              </a:rPr>
              <a:t>obstruktif</a:t>
            </a:r>
            <a:r>
              <a:rPr lang="tr-TR" sz="1350" dirty="0">
                <a:latin typeface="Arial" pitchFamily="34" charset="0"/>
                <a:cs typeface="Arial" pitchFamily="34" charset="0"/>
              </a:rPr>
              <a:t> akciğer hastalığı ve </a:t>
            </a:r>
            <a:r>
              <a:rPr lang="tr-TR" sz="1350" dirty="0">
                <a:latin typeface="Arial" pitchFamily="34" charset="0"/>
                <a:cs typeface="Arial" pitchFamily="34" charset="0"/>
                <a:hlinkClick r:id="rId2"/>
              </a:rPr>
              <a:t>astım</a:t>
            </a:r>
            <a:r>
              <a:rPr lang="tr-TR" sz="1350" dirty="0">
                <a:latin typeface="Arial" pitchFamily="34" charset="0"/>
                <a:cs typeface="Arial" pitchFamily="34" charset="0"/>
              </a:rPr>
              <a:t>ı olan hastalarda dikkatle kullanılmalıdır. Plasentadan geçtiği için gebelikte ancak çok gerekliyse kullanılmalıdır.</a:t>
            </a:r>
          </a:p>
          <a:p>
            <a:r>
              <a:rPr lang="tr-TR" sz="1350" dirty="0">
                <a:latin typeface="Arial" pitchFamily="34" charset="0"/>
                <a:cs typeface="Arial" pitchFamily="34" charset="0"/>
              </a:rPr>
              <a:t> Süt salgısına da geçebileceğinden, emziren annelerde </a:t>
            </a:r>
            <a:r>
              <a:rPr lang="tr-TR" sz="1350" dirty="0" err="1">
                <a:latin typeface="Arial" pitchFamily="34" charset="0"/>
                <a:cs typeface="Arial" pitchFamily="34" charset="0"/>
              </a:rPr>
              <a:t>difenhidramini</a:t>
            </a:r>
            <a:r>
              <a:rPr lang="tr-TR" sz="1350" dirty="0">
                <a:latin typeface="Arial" pitchFamily="34" charset="0"/>
                <a:cs typeface="Arial" pitchFamily="34" charset="0"/>
              </a:rPr>
              <a:t> ya da emzirmeyi kesme konusunda karar verilmelidir.</a:t>
            </a:r>
            <a:br>
              <a:rPr lang="tr-TR" sz="1350" dirty="0">
                <a:latin typeface="Arial" pitchFamily="34" charset="0"/>
                <a:cs typeface="Arial" pitchFamily="34" charset="0"/>
              </a:rPr>
            </a:br>
            <a:endParaRPr lang="tr-TR" sz="1350" dirty="0">
              <a:latin typeface="Arial" pitchFamily="34" charset="0"/>
              <a:cs typeface="Arial" pitchFamily="34" charset="0"/>
            </a:endParaRPr>
          </a:p>
        </p:txBody>
      </p:sp>
      <p:sp>
        <p:nvSpPr>
          <p:cNvPr id="24" name="İçerik Yer Tutucusu 2"/>
          <p:cNvSpPr txBox="1">
            <a:spLocks/>
          </p:cNvSpPr>
          <p:nvPr/>
        </p:nvSpPr>
        <p:spPr>
          <a:xfrm>
            <a:off x="7779578" y="621230"/>
            <a:ext cx="2140881" cy="44867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Günlük doz</a:t>
            </a:r>
          </a:p>
          <a:p>
            <a:r>
              <a:rPr lang="tr-TR" sz="1400" dirty="0">
                <a:latin typeface="Arial" pitchFamily="34" charset="0"/>
                <a:cs typeface="Arial" pitchFamily="34" charset="0"/>
              </a:rPr>
              <a:t>Erişkinlerde </a:t>
            </a:r>
            <a:r>
              <a:rPr lang="tr-TR" sz="1400" dirty="0" err="1">
                <a:latin typeface="Arial" pitchFamily="34" charset="0"/>
                <a:cs typeface="Arial" pitchFamily="34" charset="0"/>
              </a:rPr>
              <a:t>intravenöz</a:t>
            </a:r>
            <a:r>
              <a:rPr lang="tr-TR" sz="1400" dirty="0">
                <a:latin typeface="Arial" pitchFamily="34" charset="0"/>
                <a:cs typeface="Arial" pitchFamily="34" charset="0"/>
              </a:rPr>
              <a:t> veya derin </a:t>
            </a:r>
            <a:r>
              <a:rPr lang="tr-TR" sz="1400" dirty="0" err="1">
                <a:latin typeface="Arial" pitchFamily="34" charset="0"/>
                <a:cs typeface="Arial" pitchFamily="34" charset="0"/>
              </a:rPr>
              <a:t>intramüsküler</a:t>
            </a:r>
            <a:r>
              <a:rPr lang="tr-TR" sz="1400" dirty="0">
                <a:latin typeface="Arial" pitchFamily="34" charset="0"/>
                <a:cs typeface="Arial" pitchFamily="34" charset="0"/>
              </a:rPr>
              <a:t> yolla 10-50 mg (gerekirse 100 mg)</a:t>
            </a:r>
          </a:p>
          <a:p>
            <a:r>
              <a:rPr lang="tr-TR" sz="1400" dirty="0">
                <a:latin typeface="Arial" pitchFamily="34" charset="0"/>
                <a:cs typeface="Arial" pitchFamily="34" charset="0"/>
              </a:rPr>
              <a:t> Çocuklarda 5 mg/kg'dır. Bu doz 4 eşit kısımda uygulanmalıdır. </a:t>
            </a:r>
          </a:p>
          <a:p>
            <a:r>
              <a:rPr lang="tr-TR" sz="1400" dirty="0">
                <a:latin typeface="Arial" pitchFamily="34" charset="0"/>
                <a:cs typeface="Arial" pitchFamily="34" charset="0"/>
              </a:rPr>
              <a:t>Maksimum günlük doz erişkinlerde 400 mg ve çocuklarda 300 mg'dır.</a:t>
            </a:r>
          </a:p>
        </p:txBody>
      </p:sp>
      <p:sp>
        <p:nvSpPr>
          <p:cNvPr id="25" name="İçerik Yer Tutucusu 2"/>
          <p:cNvSpPr txBox="1">
            <a:spLocks/>
          </p:cNvSpPr>
          <p:nvPr/>
        </p:nvSpPr>
        <p:spPr>
          <a:xfrm>
            <a:off x="10017282" y="605149"/>
            <a:ext cx="2174718" cy="572637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err="1">
                <a:latin typeface="Arial" pitchFamily="34" charset="0"/>
                <a:cs typeface="Arial" pitchFamily="34" charset="0"/>
              </a:rPr>
              <a:t>Antihistaminiklerin</a:t>
            </a:r>
            <a:r>
              <a:rPr lang="tr-TR" sz="1400" dirty="0">
                <a:latin typeface="Arial" pitchFamily="34" charset="0"/>
                <a:cs typeface="Arial" pitchFamily="34" charset="0"/>
              </a:rPr>
              <a:t> en sık görülen yan etkileri merkezi sinir sistemiyle ilişkili olanlardır. Merkezi sinir sisteminde </a:t>
            </a:r>
            <a:r>
              <a:rPr lang="tr-TR" sz="1400" dirty="0" err="1">
                <a:latin typeface="Arial" pitchFamily="34" charset="0"/>
                <a:cs typeface="Arial" pitchFamily="34" charset="0"/>
              </a:rPr>
              <a:t>sedasyona</a:t>
            </a:r>
            <a:r>
              <a:rPr lang="tr-TR" sz="1400" dirty="0">
                <a:latin typeface="Arial" pitchFamily="34" charset="0"/>
                <a:cs typeface="Arial" pitchFamily="34" charset="0"/>
              </a:rPr>
              <a:t> yol açabildikleri gibi, özellikle çocuklarda paradoksal bir uyarılmaya da yol açabilirler. </a:t>
            </a:r>
          </a:p>
          <a:p>
            <a:r>
              <a:rPr lang="tr-TR" sz="1400" dirty="0" err="1">
                <a:latin typeface="Arial" pitchFamily="34" charset="0"/>
                <a:cs typeface="Arial" pitchFamily="34" charset="0"/>
              </a:rPr>
              <a:t>Antihistaminikler</a:t>
            </a:r>
            <a:r>
              <a:rPr lang="tr-TR" sz="1400" dirty="0">
                <a:latin typeface="Arial" pitchFamily="34" charset="0"/>
                <a:cs typeface="Arial" pitchFamily="34" charset="0"/>
              </a:rPr>
              <a:t>, </a:t>
            </a:r>
            <a:r>
              <a:rPr lang="tr-TR" sz="1400" dirty="0" err="1">
                <a:latin typeface="Arial" pitchFamily="34" charset="0"/>
                <a:cs typeface="Arial" pitchFamily="34" charset="0"/>
              </a:rPr>
              <a:t>antimuskarinik</a:t>
            </a:r>
            <a:r>
              <a:rPr lang="tr-TR" sz="1400" dirty="0">
                <a:latin typeface="Arial" pitchFamily="34" charset="0"/>
                <a:cs typeface="Arial" pitchFamily="34" charset="0"/>
              </a:rPr>
              <a:t> etkileri nedeniyle </a:t>
            </a:r>
            <a:r>
              <a:rPr lang="tr-TR" sz="1400" dirty="0">
                <a:latin typeface="Arial" pitchFamily="34" charset="0"/>
                <a:cs typeface="Arial" pitchFamily="34" charset="0"/>
                <a:hlinkClick r:id="rId3"/>
              </a:rPr>
              <a:t>ağızda kuruma</a:t>
            </a:r>
            <a:r>
              <a:rPr lang="tr-TR" sz="1400" dirty="0">
                <a:latin typeface="Arial" pitchFamily="34" charset="0"/>
                <a:cs typeface="Arial" pitchFamily="34" charset="0"/>
              </a:rPr>
              <a:t> idrar zorluğu, görmede bulanıklık ve kabızlık gibi </a:t>
            </a:r>
            <a:r>
              <a:rPr lang="tr-TR" sz="1400" dirty="0" err="1">
                <a:latin typeface="Arial" pitchFamily="34" charset="0"/>
                <a:cs typeface="Arial" pitchFamily="34" charset="0"/>
              </a:rPr>
              <a:t>antikolinerjik</a:t>
            </a:r>
            <a:r>
              <a:rPr lang="tr-TR" sz="1400" dirty="0">
                <a:latin typeface="Arial" pitchFamily="34" charset="0"/>
                <a:cs typeface="Arial" pitchFamily="34" charset="0"/>
              </a:rPr>
              <a:t> yan etkilere yol açabilirler. </a:t>
            </a:r>
          </a:p>
          <a:p>
            <a:r>
              <a:rPr lang="tr-TR" sz="1400" dirty="0">
                <a:latin typeface="Arial" pitchFamily="34" charset="0"/>
                <a:cs typeface="Arial" pitchFamily="34" charset="0"/>
              </a:rPr>
              <a:t>Ayrıca; </a:t>
            </a:r>
            <a:r>
              <a:rPr lang="tr-TR" sz="1400" dirty="0" err="1">
                <a:latin typeface="Arial" pitchFamily="34" charset="0"/>
                <a:cs typeface="Arial" pitchFamily="34" charset="0"/>
              </a:rPr>
              <a:t>epigastrik</a:t>
            </a:r>
            <a:r>
              <a:rPr lang="tr-TR" sz="1400" dirty="0">
                <a:latin typeface="Arial" pitchFamily="34" charset="0"/>
                <a:cs typeface="Arial" pitchFamily="34" charset="0"/>
              </a:rPr>
              <a:t> rahatsızlık hissi, iştahsızlık, </a:t>
            </a:r>
            <a:r>
              <a:rPr lang="tr-TR" sz="1400" dirty="0">
                <a:latin typeface="Arial" pitchFamily="34" charset="0"/>
                <a:cs typeface="Arial" pitchFamily="34" charset="0"/>
                <a:hlinkClick r:id="rId4"/>
              </a:rPr>
              <a:t>bulantı</a:t>
            </a:r>
            <a:r>
              <a:rPr lang="tr-TR" sz="1400" dirty="0">
                <a:latin typeface="Arial" pitchFamily="34" charset="0"/>
                <a:cs typeface="Arial" pitchFamily="34" charset="0"/>
              </a:rPr>
              <a:t>, kusma, ishal ya da kabızlık, </a:t>
            </a:r>
            <a:r>
              <a:rPr lang="tr-TR" sz="1400" dirty="0" err="1">
                <a:latin typeface="Arial" pitchFamily="34" charset="0"/>
                <a:cs typeface="Arial" pitchFamily="34" charset="0"/>
              </a:rPr>
              <a:t>bronşiyal</a:t>
            </a:r>
            <a:r>
              <a:rPr lang="tr-TR" sz="1400" dirty="0">
                <a:latin typeface="Arial" pitchFamily="34" charset="0"/>
                <a:cs typeface="Arial" pitchFamily="34" charset="0"/>
              </a:rPr>
              <a:t> salgılarda koyulaşma görülebilir. .</a:t>
            </a:r>
          </a:p>
        </p:txBody>
      </p:sp>
      <p:sp>
        <p:nvSpPr>
          <p:cNvPr id="3" name="Metin kutusu 2"/>
          <p:cNvSpPr txBox="1"/>
          <p:nvPr/>
        </p:nvSpPr>
        <p:spPr>
          <a:xfrm>
            <a:off x="783259" y="3028890"/>
            <a:ext cx="1344854" cy="400110"/>
          </a:xfrm>
          <a:prstGeom prst="rect">
            <a:avLst/>
          </a:prstGeom>
          <a:noFill/>
        </p:spPr>
        <p:txBody>
          <a:bodyPr wrap="square" rtlCol="0">
            <a:spAutoFit/>
          </a:bodyPr>
          <a:lstStyle/>
          <a:p>
            <a:pPr algn="ctr"/>
            <a:r>
              <a:rPr lang="tr-TR" sz="2000" b="1" dirty="0">
                <a:latin typeface="Arial" pitchFamily="34" charset="0"/>
                <a:cs typeface="Arial" pitchFamily="34" charset="0"/>
              </a:rPr>
              <a:t>BENİSON</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7" name="İçerik Yer Tutucusu 2"/>
          <p:cNvSpPr txBox="1">
            <a:spLocks/>
          </p:cNvSpPr>
          <p:nvPr/>
        </p:nvSpPr>
        <p:spPr>
          <a:xfrm rot="16200000">
            <a:off x="-2732533" y="3169345"/>
            <a:ext cx="6878230" cy="5818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dirty="0">
                <a:latin typeface="Arial" pitchFamily="34" charset="0"/>
                <a:cs typeface="Arial" pitchFamily="34" charset="0"/>
              </a:rPr>
              <a:t>AMİNOALKİL ETHERLER</a:t>
            </a:r>
          </a:p>
        </p:txBody>
      </p:sp>
    </p:spTree>
    <p:extLst>
      <p:ext uri="{BB962C8B-B14F-4D97-AF65-F5344CB8AC3E}">
        <p14:creationId xmlns:p14="http://schemas.microsoft.com/office/powerpoint/2010/main" val="35641875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71284" y="606424"/>
            <a:ext cx="2628351" cy="5641976"/>
          </a:xfrm>
        </p:spPr>
        <p:txBody>
          <a:bodyPr>
            <a:normAutofit/>
          </a:bodyPr>
          <a:lstStyle/>
          <a:p>
            <a:pPr marL="0" indent="0">
              <a:buNone/>
            </a:pPr>
            <a:r>
              <a:rPr lang="tr-TR" sz="1400" dirty="0">
                <a:latin typeface="Arial" pitchFamily="34" charset="0"/>
                <a:cs typeface="Arial" pitchFamily="34" charset="0"/>
              </a:rPr>
              <a:t>İlacın etken maddesi </a:t>
            </a:r>
            <a:r>
              <a:rPr lang="tr-TR" sz="1400" b="1" dirty="0" err="1">
                <a:latin typeface="Arial" pitchFamily="34" charset="0"/>
                <a:cs typeface="Arial" pitchFamily="34" charset="0"/>
              </a:rPr>
              <a:t>Bilastin</a:t>
            </a:r>
            <a:r>
              <a:rPr lang="tr-TR" sz="1400" dirty="0">
                <a:latin typeface="Arial" pitchFamily="34" charset="0"/>
                <a:cs typeface="Arial" pitchFamily="34" charset="0"/>
              </a:rPr>
              <a:t>‘ </a:t>
            </a:r>
            <a:r>
              <a:rPr lang="tr-TR" sz="1400" dirty="0" err="1">
                <a:latin typeface="Arial" pitchFamily="34" charset="0"/>
                <a:cs typeface="Arial" pitchFamily="34" charset="0"/>
              </a:rPr>
              <a:t>dir</a:t>
            </a:r>
            <a:r>
              <a:rPr lang="tr-TR" sz="1400" dirty="0">
                <a:latin typeface="Arial" pitchFamily="34" charset="0"/>
                <a:cs typeface="Arial" pitchFamily="34" charset="0"/>
              </a:rPr>
              <a:t>. </a:t>
            </a:r>
            <a:r>
              <a:rPr lang="tr-TR" sz="1400" b="1" dirty="0">
                <a:latin typeface="Arial" pitchFamily="34" charset="0"/>
                <a:cs typeface="Arial" pitchFamily="34" charset="0"/>
              </a:rPr>
              <a:t>BILAXTEN</a:t>
            </a:r>
            <a:r>
              <a:rPr lang="tr-TR" sz="1400" dirty="0">
                <a:latin typeface="Arial" pitchFamily="34" charset="0"/>
                <a:cs typeface="Arial" pitchFamily="34" charset="0"/>
              </a:rPr>
              <a:t>, vücutta doğal bir kimyasal olan </a:t>
            </a:r>
            <a:r>
              <a:rPr lang="tr-TR" sz="1400" dirty="0" err="1">
                <a:latin typeface="Arial" pitchFamily="34" charset="0"/>
                <a:cs typeface="Arial" pitchFamily="34" charset="0"/>
              </a:rPr>
              <a:t>histaminin</a:t>
            </a:r>
            <a:r>
              <a:rPr lang="tr-TR" sz="1400" dirty="0">
                <a:latin typeface="Arial" pitchFamily="34" charset="0"/>
                <a:cs typeface="Arial" pitchFamily="34" charset="0"/>
              </a:rPr>
              <a:t> yol açtığı ödem, kızarıklık, sıcaklık, kaşıntı, gözlerde sulanma, burun akıntısı gibi alerjik belirtilerin tedavisinde etkili </a:t>
            </a:r>
            <a:r>
              <a:rPr lang="tr-TR" sz="1400" dirty="0" err="1">
                <a:latin typeface="Arial" pitchFamily="34" charset="0"/>
                <a:cs typeface="Arial" pitchFamily="34" charset="0"/>
              </a:rPr>
              <a:t>antihistaminik</a:t>
            </a:r>
            <a:r>
              <a:rPr lang="tr-TR" sz="1400" dirty="0">
                <a:latin typeface="Arial" pitchFamily="34" charset="0"/>
                <a:cs typeface="Arial" pitchFamily="34" charset="0"/>
              </a:rPr>
              <a:t> bir ilaçtır. </a:t>
            </a:r>
          </a:p>
          <a:p>
            <a:pPr marL="0" indent="0">
              <a:buNone/>
            </a:pPr>
            <a:r>
              <a:rPr lang="tr-TR" sz="1400" b="1" dirty="0">
                <a:latin typeface="Arial" pitchFamily="34" charset="0"/>
                <a:cs typeface="Arial" pitchFamily="34" charset="0"/>
              </a:rPr>
              <a:t>BILAXTEN</a:t>
            </a:r>
            <a:r>
              <a:rPr lang="tr-TR" sz="1400" dirty="0">
                <a:latin typeface="Arial" pitchFamily="34" charset="0"/>
                <a:cs typeface="Arial" pitchFamily="34" charset="0"/>
              </a:rPr>
              <a:t>,</a:t>
            </a:r>
            <a:r>
              <a:rPr lang="tr-TR" sz="1400" b="1" dirty="0">
                <a:latin typeface="Arial" pitchFamily="34" charset="0"/>
                <a:cs typeface="Arial" pitchFamily="34" charset="0"/>
              </a:rPr>
              <a:t> </a:t>
            </a:r>
            <a:r>
              <a:rPr lang="tr-TR" sz="1400" dirty="0">
                <a:latin typeface="Arial" pitchFamily="34" charset="0"/>
                <a:cs typeface="Arial" pitchFamily="34" charset="0"/>
              </a:rPr>
              <a:t>deride kızarıklık, şişlik ve kaşıntı gibi belirtileri içeren kurdeşen ve nedeni belli olmayan </a:t>
            </a:r>
            <a:r>
              <a:rPr lang="tr-TR" sz="1400" b="1" dirty="0">
                <a:latin typeface="Arial" pitchFamily="34" charset="0"/>
                <a:cs typeface="Arial" pitchFamily="34" charset="0"/>
              </a:rPr>
              <a:t>kronik kurdeşenin tedavisi</a:t>
            </a:r>
            <a:r>
              <a:rPr lang="tr-TR" sz="1400" dirty="0">
                <a:latin typeface="Arial" pitchFamily="34" charset="0"/>
                <a:cs typeface="Arial" pitchFamily="34" charset="0"/>
              </a:rPr>
              <a:t> ile boğaz, burun ve gözlerde  kaşıntı, hapşırma, gözlerde sulanma, burun tıkanıklığı veya burun akıntısı gibi belirtileri içeren </a:t>
            </a:r>
            <a:r>
              <a:rPr lang="tr-TR" sz="1400" b="1" dirty="0">
                <a:latin typeface="Arial" pitchFamily="34" charset="0"/>
                <a:cs typeface="Arial" pitchFamily="34" charset="0"/>
              </a:rPr>
              <a:t>mevsimlere bağlı alerjik nezlenin (saman nezlesi) tedavisinde</a:t>
            </a:r>
            <a:r>
              <a:rPr lang="tr-TR" sz="1400" dirty="0">
                <a:latin typeface="Arial" pitchFamily="34" charset="0"/>
                <a:cs typeface="Arial" pitchFamily="34" charset="0"/>
              </a:rPr>
              <a:t> kullanılmaktadır.</a:t>
            </a:r>
          </a:p>
          <a:p>
            <a:pPr marL="0" indent="0">
              <a:buNone/>
            </a:pPr>
            <a:r>
              <a:rPr lang="tr-TR" sz="1400" dirty="0">
                <a:latin typeface="Arial" pitchFamily="34" charset="0"/>
                <a:cs typeface="Arial" pitchFamily="34" charset="0"/>
              </a:rPr>
              <a:t>Kullanımı 12 yaş ve üzeri çocuklar ve yetişkinler içindir.</a:t>
            </a:r>
          </a:p>
        </p:txBody>
      </p:sp>
      <p:sp>
        <p:nvSpPr>
          <p:cNvPr id="23" name="İçerik Yer Tutucusu 2"/>
          <p:cNvSpPr txBox="1">
            <a:spLocks/>
          </p:cNvSpPr>
          <p:nvPr/>
        </p:nvSpPr>
        <p:spPr>
          <a:xfrm>
            <a:off x="4714197" y="657102"/>
            <a:ext cx="2945594" cy="620089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Bu ilacın aktif maddesine veya  içindeki yardımcı bileşenlere daha önce aşırı hassasiyet durumu geliştiyse; </a:t>
            </a:r>
            <a:r>
              <a:rPr lang="tr-TR" sz="1400" b="1" dirty="0" err="1">
                <a:latin typeface="Arial" pitchFamily="34" charset="0"/>
                <a:cs typeface="Arial" pitchFamily="34" charset="0"/>
              </a:rPr>
              <a:t>BILAXTEN</a:t>
            </a:r>
            <a:r>
              <a:rPr lang="tr-TR" sz="1400" dirty="0" err="1">
                <a:latin typeface="Arial" pitchFamily="34" charset="0"/>
                <a:cs typeface="Arial" pitchFamily="34" charset="0"/>
              </a:rPr>
              <a:t>’i</a:t>
            </a:r>
            <a:r>
              <a:rPr lang="tr-TR" sz="1400" dirty="0">
                <a:latin typeface="Arial" pitchFamily="34" charset="0"/>
                <a:cs typeface="Arial" pitchFamily="34" charset="0"/>
              </a:rPr>
              <a:t> kullanmamanız gerekmektedir.</a:t>
            </a:r>
          </a:p>
          <a:p>
            <a:pPr fontAlgn="base"/>
            <a:r>
              <a:rPr lang="tr-TR" sz="1400" dirty="0">
                <a:latin typeface="Arial" pitchFamily="34" charset="0"/>
                <a:cs typeface="Arial" pitchFamily="34" charset="0"/>
              </a:rPr>
              <a:t>Eğer herhangi bir ilaca alerjiniz varsa veya orta derecede veya ağır böbrek fonksiyon bozukluğunuz var ise ya da başka ilaçlarla tedavi görüyorsanız; </a:t>
            </a:r>
            <a:r>
              <a:rPr lang="tr-TR" sz="1400" b="1" dirty="0" err="1">
                <a:latin typeface="Arial" pitchFamily="34" charset="0"/>
                <a:cs typeface="Arial" pitchFamily="34" charset="0"/>
              </a:rPr>
              <a:t>BILAXTEN</a:t>
            </a:r>
            <a:r>
              <a:rPr lang="tr-TR" sz="1400" dirty="0" err="1">
                <a:latin typeface="Arial" pitchFamily="34" charset="0"/>
                <a:cs typeface="Arial" pitchFamily="34" charset="0"/>
              </a:rPr>
              <a:t>‘i</a:t>
            </a:r>
            <a:r>
              <a:rPr lang="tr-TR" sz="1400" dirty="0">
                <a:latin typeface="Arial" pitchFamily="34" charset="0"/>
                <a:cs typeface="Arial" pitchFamily="34" charset="0"/>
              </a:rPr>
              <a:t> almadan önce hekiminize durumunuzu  anlatınız.</a:t>
            </a:r>
          </a:p>
          <a:p>
            <a:pPr fontAlgn="base"/>
            <a:r>
              <a:rPr lang="tr-TR" sz="1400" b="1" dirty="0" err="1">
                <a:latin typeface="Arial" pitchFamily="34" charset="0"/>
                <a:cs typeface="Arial" pitchFamily="34" charset="0"/>
              </a:rPr>
              <a:t>BILAXTEN’i</a:t>
            </a:r>
            <a:r>
              <a:rPr lang="tr-TR" sz="1400" b="1" dirty="0">
                <a:latin typeface="Arial" pitchFamily="34" charset="0"/>
                <a:cs typeface="Arial" pitchFamily="34" charset="0"/>
              </a:rPr>
              <a:t> </a:t>
            </a:r>
            <a:r>
              <a:rPr lang="tr-TR" sz="1400" dirty="0">
                <a:latin typeface="Arial" pitchFamily="34" charset="0"/>
                <a:cs typeface="Arial" pitchFamily="34" charset="0"/>
              </a:rPr>
              <a:t>düzenli kullanmanıza rağmen belirtilerinizde bir iyileşme görülmez, hatta daha da şiddetlenirse acilen doktorunuzla görüşmelisiniz.</a:t>
            </a:r>
          </a:p>
          <a:p>
            <a:pPr fontAlgn="base"/>
            <a:r>
              <a:rPr lang="tr-TR" sz="1400" dirty="0" err="1">
                <a:latin typeface="Arial" pitchFamily="34" charset="0"/>
                <a:cs typeface="Arial" pitchFamily="34" charset="0"/>
              </a:rPr>
              <a:t>BILAXTEN’in</a:t>
            </a:r>
            <a:r>
              <a:rPr lang="tr-TR" sz="1400" dirty="0">
                <a:latin typeface="Arial" pitchFamily="34" charset="0"/>
                <a:cs typeface="Arial" pitchFamily="34" charset="0"/>
              </a:rPr>
              <a:t> gıdalarla beraber kullanılması ilacın etkinliğini azaltabileceğinden, </a:t>
            </a:r>
            <a:r>
              <a:rPr lang="tr-TR" sz="1400" dirty="0" err="1">
                <a:latin typeface="Arial" pitchFamily="34" charset="0"/>
                <a:cs typeface="Arial" pitchFamily="34" charset="0"/>
              </a:rPr>
              <a:t>BILAXTEN’i</a:t>
            </a:r>
            <a:r>
              <a:rPr lang="tr-TR" sz="1400" dirty="0">
                <a:latin typeface="Arial" pitchFamily="34" charset="0"/>
                <a:cs typeface="Arial" pitchFamily="34" charset="0"/>
              </a:rPr>
              <a:t> yuttuktan sonra bir saat süresince yiyecek yememek ve meyve suyu içmemek gerekmektedir. Yemek yediyseniz veya meyve suyu içtiyseniz </a:t>
            </a:r>
            <a:r>
              <a:rPr lang="tr-TR" sz="1400" dirty="0" err="1">
                <a:latin typeface="Arial" pitchFamily="34" charset="0"/>
                <a:cs typeface="Arial" pitchFamily="34" charset="0"/>
              </a:rPr>
              <a:t>BILAXTEN’i</a:t>
            </a:r>
            <a:r>
              <a:rPr lang="tr-TR" sz="1400" dirty="0">
                <a:latin typeface="Arial" pitchFamily="34" charset="0"/>
                <a:cs typeface="Arial" pitchFamily="34" charset="0"/>
              </a:rPr>
              <a:t> 2 saat sonra almanız tavsiye edilir.</a:t>
            </a:r>
          </a:p>
          <a:p>
            <a:pPr fontAlgn="base"/>
            <a:r>
              <a:rPr lang="tr-TR" sz="1400" dirty="0">
                <a:latin typeface="Arial" pitchFamily="34" charset="0"/>
                <a:cs typeface="Arial" pitchFamily="34" charset="0"/>
              </a:rPr>
              <a:t>12 yaşından küçük çocuklarda kullanılması önerilmemektedir.</a:t>
            </a:r>
          </a:p>
          <a:p>
            <a:pPr fontAlgn="base"/>
            <a:r>
              <a:rPr lang="tr-TR" sz="1400" dirty="0" err="1">
                <a:latin typeface="Arial" pitchFamily="34" charset="0"/>
                <a:cs typeface="Arial" pitchFamily="34" charset="0"/>
              </a:rPr>
              <a:t>BILAXTEN’i</a:t>
            </a:r>
            <a:r>
              <a:rPr lang="tr-TR" sz="1400" dirty="0">
                <a:latin typeface="Arial" pitchFamily="34" charset="0"/>
                <a:cs typeface="Arial" pitchFamily="34" charset="0"/>
              </a:rPr>
              <a:t>  hamilelik döneminde ve emzirme dönemlerinde doktorunuza danışmadan almayınız.</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4" name="İçerik Yer Tutucusu 2"/>
          <p:cNvSpPr txBox="1">
            <a:spLocks/>
          </p:cNvSpPr>
          <p:nvPr/>
        </p:nvSpPr>
        <p:spPr>
          <a:xfrm>
            <a:off x="7659792" y="653925"/>
            <a:ext cx="2298334" cy="59962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Hekiminiz  </a:t>
            </a:r>
            <a:r>
              <a:rPr lang="tr-TR" sz="1400" dirty="0" err="1">
                <a:latin typeface="Arial" pitchFamily="34" charset="0"/>
                <a:cs typeface="Arial" pitchFamily="34" charset="0"/>
              </a:rPr>
              <a:t>BILAXTEN’i</a:t>
            </a:r>
            <a:r>
              <a:rPr lang="tr-TR" sz="1400" dirty="0">
                <a:latin typeface="Arial" pitchFamily="34" charset="0"/>
                <a:cs typeface="Arial" pitchFamily="34" charset="0"/>
              </a:rPr>
              <a:t> nasıl reçete ettiyse o şekilde kullanmanız gerekmektedir. </a:t>
            </a:r>
          </a:p>
          <a:p>
            <a:pPr fontAlgn="base"/>
            <a:r>
              <a:rPr lang="tr-TR" sz="1400" dirty="0" err="1">
                <a:latin typeface="Arial" pitchFamily="34" charset="0"/>
                <a:cs typeface="Arial" pitchFamily="34" charset="0"/>
              </a:rPr>
              <a:t>BILAXTEN’le</a:t>
            </a:r>
            <a:r>
              <a:rPr lang="tr-TR" sz="1400" dirty="0">
                <a:latin typeface="Arial" pitchFamily="34" charset="0"/>
                <a:cs typeface="Arial" pitchFamily="34" charset="0"/>
              </a:rPr>
              <a:t> tedavinizin ne kadar süreceği hususunda, hastalığınızın türünü ve </a:t>
            </a:r>
            <a:r>
              <a:rPr lang="tr-TR" sz="1400" dirty="0" err="1">
                <a:latin typeface="Arial" pitchFamily="34" charset="0"/>
                <a:cs typeface="Arial" pitchFamily="34" charset="0"/>
              </a:rPr>
              <a:t>BILAXTEN’i</a:t>
            </a:r>
            <a:r>
              <a:rPr lang="tr-TR" sz="1400" dirty="0">
                <a:latin typeface="Arial" pitchFamily="34" charset="0"/>
                <a:cs typeface="Arial" pitchFamily="34" charset="0"/>
              </a:rPr>
              <a:t> kullanmanız gereken süreyi hekiminiz karar verecektir.</a:t>
            </a:r>
          </a:p>
          <a:p>
            <a:pPr fontAlgn="base"/>
            <a:r>
              <a:rPr lang="tr-TR" sz="1400" dirty="0" err="1">
                <a:latin typeface="Arial" pitchFamily="34" charset="0"/>
                <a:cs typeface="Arial" pitchFamily="34" charset="0"/>
              </a:rPr>
              <a:t>BILAXTEN’in</a:t>
            </a:r>
            <a:r>
              <a:rPr lang="tr-TR" sz="1400" dirty="0">
                <a:latin typeface="Arial" pitchFamily="34" charset="0"/>
                <a:cs typeface="Arial" pitchFamily="34" charset="0"/>
              </a:rPr>
              <a:t> her dozunu bir bardak dolusu su ile birlikte mideniz boşken (aç karnına) yutunuz. BILAXTEN tableti sabah aç karnına almak en uygun zamandır. İlacı aldıktan sonraki bir saat boyunca hiç bir şey </a:t>
            </a:r>
            <a:r>
              <a:rPr lang="tr-TR" sz="1400" dirty="0" err="1">
                <a:latin typeface="Arial" pitchFamily="34" charset="0"/>
                <a:cs typeface="Arial" pitchFamily="34" charset="0"/>
              </a:rPr>
              <a:t>yeyip</a:t>
            </a:r>
            <a:r>
              <a:rPr lang="tr-TR" sz="1400" dirty="0">
                <a:latin typeface="Arial" pitchFamily="34" charset="0"/>
                <a:cs typeface="Arial" pitchFamily="34" charset="0"/>
              </a:rPr>
              <a:t> içmeyiniz.</a:t>
            </a:r>
          </a:p>
          <a:p>
            <a:pPr fontAlgn="base"/>
            <a:r>
              <a:rPr lang="tr-TR" sz="1400" dirty="0">
                <a:latin typeface="Arial" pitchFamily="34" charset="0"/>
                <a:cs typeface="Arial" pitchFamily="34" charset="0"/>
              </a:rPr>
              <a:t>12 yaş ve üstü çocuklarda ve yetişkinlerde günlük önerilen doz: Günde 1 defa 1 BILAXTEN tablet şeklinde önerilir</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6" name="İçerik Yer Tutucusu 2"/>
          <p:cNvSpPr txBox="1">
            <a:spLocks/>
          </p:cNvSpPr>
          <p:nvPr/>
        </p:nvSpPr>
        <p:spPr>
          <a:xfrm>
            <a:off x="10068428" y="446108"/>
            <a:ext cx="2057941" cy="599625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400" dirty="0">
                <a:latin typeface="Arial" pitchFamily="34" charset="0"/>
                <a:cs typeface="Arial" pitchFamily="34" charset="0"/>
              </a:rPr>
              <a:t>• Baş dönmesi</a:t>
            </a:r>
          </a:p>
          <a:p>
            <a:pPr marL="0" indent="0" fontAlgn="base">
              <a:buFont typeface="Arial" panose="020B0604020202020204" pitchFamily="34" charset="0"/>
              <a:buNone/>
            </a:pPr>
            <a:r>
              <a:rPr lang="tr-TR" sz="1400" dirty="0">
                <a:latin typeface="Arial" pitchFamily="34" charset="0"/>
                <a:cs typeface="Arial" pitchFamily="34" charset="0"/>
              </a:rPr>
              <a:t>• Karın ağrısı</a:t>
            </a:r>
          </a:p>
          <a:p>
            <a:pPr marL="0" indent="0" fontAlgn="base">
              <a:buFont typeface="Arial" panose="020B0604020202020204" pitchFamily="34" charset="0"/>
              <a:buNone/>
            </a:pPr>
            <a:r>
              <a:rPr lang="tr-TR" sz="1400" dirty="0">
                <a:latin typeface="Arial" pitchFamily="34" charset="0"/>
                <a:cs typeface="Arial" pitchFamily="34" charset="0"/>
              </a:rPr>
              <a:t>• Yorgunluk</a:t>
            </a:r>
          </a:p>
          <a:p>
            <a:pPr marL="0" indent="0" fontAlgn="base">
              <a:buFont typeface="Arial" panose="020B0604020202020204" pitchFamily="34" charset="0"/>
              <a:buNone/>
            </a:pPr>
            <a:r>
              <a:rPr lang="tr-TR" sz="1400" dirty="0">
                <a:latin typeface="Arial" pitchFamily="34" charset="0"/>
                <a:cs typeface="Arial" pitchFamily="34" charset="0"/>
              </a:rPr>
              <a:t>• İştah artışı</a:t>
            </a:r>
          </a:p>
          <a:p>
            <a:pPr marL="0" indent="0" fontAlgn="base">
              <a:buFont typeface="Arial" panose="020B0604020202020204" pitchFamily="34" charset="0"/>
              <a:buNone/>
            </a:pPr>
            <a:r>
              <a:rPr lang="tr-TR" sz="1400" dirty="0">
                <a:latin typeface="Arial" pitchFamily="34" charset="0"/>
                <a:cs typeface="Arial" pitchFamily="34" charset="0"/>
              </a:rPr>
              <a:t>• Düzensiz kalp atışı</a:t>
            </a:r>
          </a:p>
          <a:p>
            <a:pPr marL="0" indent="0" fontAlgn="base">
              <a:buFont typeface="Arial" panose="020B0604020202020204" pitchFamily="34" charset="0"/>
              <a:buNone/>
            </a:pPr>
            <a:r>
              <a:rPr lang="tr-TR" sz="1400" dirty="0">
                <a:latin typeface="Arial" pitchFamily="34" charset="0"/>
                <a:cs typeface="Arial" pitchFamily="34" charset="0"/>
              </a:rPr>
              <a:t>• Kilo artışı</a:t>
            </a:r>
          </a:p>
          <a:p>
            <a:pPr marL="0" indent="0" fontAlgn="base">
              <a:buFont typeface="Arial" panose="020B0604020202020204" pitchFamily="34" charset="0"/>
              <a:buNone/>
            </a:pPr>
            <a:r>
              <a:rPr lang="tr-TR" sz="1400" dirty="0">
                <a:latin typeface="Arial" pitchFamily="34" charset="0"/>
                <a:cs typeface="Arial" pitchFamily="34" charset="0"/>
              </a:rPr>
              <a:t>• Bulantı (mide bulantısı hissi)</a:t>
            </a:r>
          </a:p>
          <a:p>
            <a:pPr marL="0" indent="0" fontAlgn="base">
              <a:buFont typeface="Arial" panose="020B0604020202020204" pitchFamily="34" charset="0"/>
              <a:buNone/>
            </a:pPr>
            <a:r>
              <a:rPr lang="tr-TR" sz="1400" dirty="0">
                <a:latin typeface="Arial" pitchFamily="34" charset="0"/>
                <a:cs typeface="Arial" pitchFamily="34" charset="0"/>
              </a:rPr>
              <a:t>• </a:t>
            </a:r>
            <a:r>
              <a:rPr lang="tr-TR" sz="1400" dirty="0" err="1">
                <a:latin typeface="Arial" pitchFamily="34" charset="0"/>
                <a:cs typeface="Arial" pitchFamily="34" charset="0"/>
              </a:rPr>
              <a:t>Anksiyete</a:t>
            </a:r>
            <a:endParaRPr lang="tr-TR" sz="1400" dirty="0">
              <a:latin typeface="Arial" pitchFamily="34" charset="0"/>
              <a:cs typeface="Arial" pitchFamily="34" charset="0"/>
            </a:endParaRPr>
          </a:p>
          <a:p>
            <a:pPr marL="0" indent="0" fontAlgn="base">
              <a:buFont typeface="Arial" panose="020B0604020202020204" pitchFamily="34" charset="0"/>
              <a:buNone/>
            </a:pPr>
            <a:r>
              <a:rPr lang="tr-TR" sz="1400" dirty="0">
                <a:latin typeface="Arial" pitchFamily="34" charset="0"/>
                <a:cs typeface="Arial" pitchFamily="34" charset="0"/>
              </a:rPr>
              <a:t>• Burunda kuruluk veya rahatsızlık</a:t>
            </a:r>
          </a:p>
          <a:p>
            <a:pPr marL="0" indent="0" fontAlgn="base">
              <a:buFont typeface="Arial" panose="020B0604020202020204" pitchFamily="34" charset="0"/>
              <a:buNone/>
            </a:pPr>
            <a:r>
              <a:rPr lang="tr-TR" sz="1400" dirty="0">
                <a:latin typeface="Arial" pitchFamily="34" charset="0"/>
                <a:cs typeface="Arial" pitchFamily="34" charset="0"/>
              </a:rPr>
              <a:t>• Göbekte ağrı</a:t>
            </a:r>
          </a:p>
          <a:p>
            <a:pPr marL="0" indent="0" fontAlgn="base">
              <a:buFont typeface="Arial" panose="020B0604020202020204" pitchFamily="34" charset="0"/>
              <a:buNone/>
            </a:pPr>
            <a:r>
              <a:rPr lang="tr-TR" sz="1400" dirty="0">
                <a:latin typeface="Arial" pitchFamily="34" charset="0"/>
                <a:cs typeface="Arial" pitchFamily="34" charset="0"/>
              </a:rPr>
              <a:t>• İshal</a:t>
            </a:r>
          </a:p>
          <a:p>
            <a:pPr marL="0" indent="0" fontAlgn="base">
              <a:buFont typeface="Arial" panose="020B0604020202020204" pitchFamily="34" charset="0"/>
              <a:buNone/>
            </a:pPr>
            <a:r>
              <a:rPr lang="tr-TR" sz="1400" dirty="0">
                <a:latin typeface="Arial" pitchFamily="34" charset="0"/>
                <a:cs typeface="Arial" pitchFamily="34" charset="0"/>
              </a:rPr>
              <a:t>• Gastrit (mide duvarının iltihabı)</a:t>
            </a:r>
          </a:p>
          <a:p>
            <a:pPr marL="0" indent="0" fontAlgn="base">
              <a:buFont typeface="Arial" panose="020B0604020202020204" pitchFamily="34" charset="0"/>
              <a:buNone/>
            </a:pPr>
            <a:r>
              <a:rPr lang="tr-TR" sz="1400" dirty="0">
                <a:latin typeface="Arial" pitchFamily="34" charset="0"/>
                <a:cs typeface="Arial" pitchFamily="34" charset="0"/>
              </a:rPr>
              <a:t>• </a:t>
            </a:r>
            <a:r>
              <a:rPr lang="tr-TR" sz="1400" dirty="0" err="1">
                <a:latin typeface="Arial" pitchFamily="34" charset="0"/>
                <a:cs typeface="Arial" pitchFamily="34" charset="0"/>
              </a:rPr>
              <a:t>Vertigo</a:t>
            </a:r>
            <a:r>
              <a:rPr lang="tr-TR" sz="1400" dirty="0">
                <a:latin typeface="Arial" pitchFamily="34" charset="0"/>
                <a:cs typeface="Arial" pitchFamily="34" charset="0"/>
              </a:rPr>
              <a:t> (baş dönmesi veya sersemlik)</a:t>
            </a:r>
          </a:p>
          <a:p>
            <a:pPr marL="0" indent="0" fontAlgn="base">
              <a:buFont typeface="Arial" panose="020B0604020202020204" pitchFamily="34" charset="0"/>
              <a:buNone/>
            </a:pPr>
            <a:r>
              <a:rPr lang="tr-TR" sz="1400" dirty="0">
                <a:latin typeface="Arial" pitchFamily="34" charset="0"/>
                <a:cs typeface="Arial" pitchFamily="34" charset="0"/>
              </a:rPr>
              <a:t>• Güçsüz hissetme</a:t>
            </a:r>
          </a:p>
          <a:p>
            <a:pPr marL="0" indent="0" fontAlgn="base">
              <a:buFont typeface="Arial" panose="020B0604020202020204" pitchFamily="34" charset="0"/>
              <a:buNone/>
            </a:pPr>
            <a:r>
              <a:rPr lang="tr-TR" sz="1400" dirty="0">
                <a:latin typeface="Arial" pitchFamily="34" charset="0"/>
                <a:cs typeface="Arial" pitchFamily="34" charset="0"/>
              </a:rPr>
              <a:t>• Susama</a:t>
            </a:r>
          </a:p>
          <a:p>
            <a:pPr marL="0" indent="0" fontAlgn="base">
              <a:buFont typeface="Arial" panose="020B0604020202020204" pitchFamily="34" charset="0"/>
              <a:buNone/>
            </a:pPr>
            <a:r>
              <a:rPr lang="tr-TR" sz="1400" dirty="0">
                <a:latin typeface="Arial" pitchFamily="34" charset="0"/>
                <a:cs typeface="Arial" pitchFamily="34" charset="0"/>
              </a:rPr>
              <a:t>• </a:t>
            </a:r>
            <a:r>
              <a:rPr lang="tr-TR" sz="1400" dirty="0" err="1">
                <a:latin typeface="Arial" pitchFamily="34" charset="0"/>
                <a:cs typeface="Arial" pitchFamily="34" charset="0"/>
              </a:rPr>
              <a:t>Dispne</a:t>
            </a:r>
            <a:r>
              <a:rPr lang="tr-TR" sz="1400" dirty="0">
                <a:latin typeface="Arial" pitchFamily="34" charset="0"/>
                <a:cs typeface="Arial" pitchFamily="34" charset="0"/>
              </a:rPr>
              <a:t> (nefes almada zorluk)</a:t>
            </a:r>
          </a:p>
        </p:txBody>
      </p:sp>
      <p:sp>
        <p:nvSpPr>
          <p:cNvPr id="2" name="Metin kutusu 1"/>
          <p:cNvSpPr txBox="1"/>
          <p:nvPr/>
        </p:nvSpPr>
        <p:spPr>
          <a:xfrm>
            <a:off x="802966" y="2845495"/>
            <a:ext cx="1402851" cy="369332"/>
          </a:xfrm>
          <a:prstGeom prst="rect">
            <a:avLst/>
          </a:prstGeom>
          <a:noFill/>
        </p:spPr>
        <p:txBody>
          <a:bodyPr wrap="square" rtlCol="0">
            <a:spAutoFit/>
          </a:bodyPr>
          <a:lstStyle/>
          <a:p>
            <a:r>
              <a:rPr lang="tr-TR" b="1" dirty="0">
                <a:latin typeface="Arial" pitchFamily="34" charset="0"/>
                <a:cs typeface="Arial" pitchFamily="34" charset="0"/>
              </a:rPr>
              <a:t>BILAXTEN</a:t>
            </a:r>
          </a:p>
        </p:txBody>
      </p:sp>
      <p:sp>
        <p:nvSpPr>
          <p:cNvPr id="25"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4130366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CA7D446-C246-4550-8C72-35AE7B95EB90}"/>
              </a:ext>
            </a:extLst>
          </p:cNvPr>
          <p:cNvSpPr>
            <a:spLocks noGrp="1"/>
          </p:cNvSpPr>
          <p:nvPr>
            <p:ph type="title"/>
          </p:nvPr>
        </p:nvSpPr>
        <p:spPr/>
        <p:txBody>
          <a:bodyPr>
            <a:normAutofit/>
          </a:bodyPr>
          <a:lstStyle/>
          <a:p>
            <a:r>
              <a:rPr lang="tr-TR" sz="2800" dirty="0">
                <a:solidFill>
                  <a:srgbClr val="C00000"/>
                </a:solidFill>
              </a:rPr>
              <a:t>DOZ-CEVAP EĞRİLERİ İLE NE TÜR İŞLEMLER YAPILABİLMEKTEDİR?</a:t>
            </a:r>
          </a:p>
        </p:txBody>
      </p:sp>
      <p:sp>
        <p:nvSpPr>
          <p:cNvPr id="3" name="İçerik Yer Tutucusu 2">
            <a:extLst>
              <a:ext uri="{FF2B5EF4-FFF2-40B4-BE49-F238E27FC236}">
                <a16:creationId xmlns:a16="http://schemas.microsoft.com/office/drawing/2014/main" xmlns="" id="{FBBB6687-DCA5-4438-8699-93F6765170A1}"/>
              </a:ext>
            </a:extLst>
          </p:cNvPr>
          <p:cNvSpPr>
            <a:spLocks noGrp="1"/>
          </p:cNvSpPr>
          <p:nvPr>
            <p:ph idx="1"/>
          </p:nvPr>
        </p:nvSpPr>
        <p:spPr>
          <a:xfrm>
            <a:off x="838200" y="3429000"/>
            <a:ext cx="10515600" cy="4351338"/>
          </a:xfrm>
        </p:spPr>
        <p:txBody>
          <a:bodyPr/>
          <a:lstStyle/>
          <a:p>
            <a:pPr marL="0" indent="0" algn="just">
              <a:buNone/>
            </a:pPr>
            <a:r>
              <a:rPr lang="tr-TR" sz="1600" dirty="0"/>
              <a:t>Doz-cevap eğrileri ve eğri parametreleri aracılığıyla başlıca şu türde incelemeler yapılabilmektedir:</a:t>
            </a:r>
          </a:p>
          <a:p>
            <a:pPr algn="just"/>
            <a:r>
              <a:rPr lang="tr-TR" sz="1600" dirty="0" err="1"/>
              <a:t>Agonistlerin</a:t>
            </a:r>
            <a:r>
              <a:rPr lang="tr-TR" sz="1600" dirty="0"/>
              <a:t> veya ilacın etkinliğinin ve/veya boyutunun incelenmesi(Ör., reseptöre </a:t>
            </a:r>
            <a:r>
              <a:rPr lang="tr-TR" sz="1600" dirty="0" err="1"/>
              <a:t>afinitesi</a:t>
            </a:r>
            <a:r>
              <a:rPr lang="tr-TR" sz="1600" dirty="0"/>
              <a:t>),</a:t>
            </a:r>
          </a:p>
          <a:p>
            <a:pPr algn="just"/>
            <a:r>
              <a:rPr lang="tr-TR" sz="1600" dirty="0" err="1"/>
              <a:t>Agonistlerin</a:t>
            </a:r>
            <a:r>
              <a:rPr lang="tr-TR" sz="1600" dirty="0"/>
              <a:t> birbiri ile karşılaştırılması(Ör., bir </a:t>
            </a:r>
            <a:r>
              <a:rPr lang="tr-TR" sz="1600" dirty="0" err="1"/>
              <a:t>agonistin</a:t>
            </a:r>
            <a:r>
              <a:rPr lang="tr-TR" sz="1600" dirty="0"/>
              <a:t> diğerine göre gücü yani </a:t>
            </a:r>
            <a:r>
              <a:rPr lang="tr-TR" sz="1600" dirty="0" err="1"/>
              <a:t>potens</a:t>
            </a:r>
            <a:r>
              <a:rPr lang="tr-TR" sz="1600" dirty="0"/>
              <a:t> tayini),</a:t>
            </a:r>
          </a:p>
          <a:p>
            <a:pPr algn="just"/>
            <a:r>
              <a:rPr lang="tr-TR" sz="1600" dirty="0"/>
              <a:t>Antagonistlerin </a:t>
            </a:r>
            <a:r>
              <a:rPr lang="tr-TR" sz="1600" dirty="0" err="1"/>
              <a:t>agonistler</a:t>
            </a:r>
            <a:r>
              <a:rPr lang="tr-TR" sz="1600" dirty="0"/>
              <a:t> üzerinden etkinliğinin incelenmesi</a:t>
            </a:r>
          </a:p>
          <a:p>
            <a:pPr marL="0" indent="0" algn="just">
              <a:buNone/>
            </a:pPr>
            <a:endParaRPr lang="tr-TR" dirty="0"/>
          </a:p>
          <a:p>
            <a:pPr algn="just"/>
            <a:endParaRPr lang="tr-TR" dirty="0"/>
          </a:p>
        </p:txBody>
      </p:sp>
    </p:spTree>
    <p:extLst>
      <p:ext uri="{BB962C8B-B14F-4D97-AF65-F5344CB8AC3E}">
        <p14:creationId xmlns:p14="http://schemas.microsoft.com/office/powerpoint/2010/main" val="38133977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60185">
                  <a:extLst>
                    <a:ext uri="{9D8B030D-6E8A-4147-A177-3AD203B41FA5}">
                      <a16:colId xmlns:a16="http://schemas.microsoft.com/office/drawing/2014/main" xmlns="" val="20007"/>
                    </a:ext>
                  </a:extLst>
                </a:gridCol>
                <a:gridCol w="1538767">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25761" y="595746"/>
            <a:ext cx="2673873" cy="5999018"/>
          </a:xfrm>
        </p:spPr>
        <p:txBody>
          <a:bodyPr>
            <a:noAutofit/>
          </a:bodyPr>
          <a:lstStyle/>
          <a:p>
            <a:pPr marL="0" indent="0" fontAlgn="base">
              <a:buNone/>
            </a:pPr>
            <a:r>
              <a:rPr lang="tr-TR" sz="1400" dirty="0">
                <a:latin typeface="Arial" pitchFamily="34" charset="0"/>
                <a:cs typeface="Arial" pitchFamily="34" charset="0"/>
              </a:rPr>
              <a:t>İlacın etken maddesi  </a:t>
            </a:r>
            <a:r>
              <a:rPr lang="tr-TR" sz="1400" dirty="0" err="1">
                <a:latin typeface="Arial" pitchFamily="34" charset="0"/>
                <a:cs typeface="Arial" pitchFamily="34" charset="0"/>
              </a:rPr>
              <a:t>Feniramin’dir</a:t>
            </a:r>
            <a:r>
              <a:rPr lang="tr-TR" sz="1400" dirty="0">
                <a:latin typeface="Arial" pitchFamily="34" charset="0"/>
                <a:cs typeface="Arial" pitchFamily="34" charset="0"/>
              </a:rPr>
              <a:t>. </a:t>
            </a:r>
            <a:r>
              <a:rPr lang="tr-TR" sz="1400" dirty="0" err="1">
                <a:latin typeface="Arial" pitchFamily="34" charset="0"/>
                <a:cs typeface="Arial" pitchFamily="34" charset="0"/>
              </a:rPr>
              <a:t>Cauphe</a:t>
            </a:r>
            <a:r>
              <a:rPr lang="tr-TR" sz="1400" dirty="0">
                <a:latin typeface="Arial" pitchFamily="34" charset="0"/>
                <a:cs typeface="Arial" pitchFamily="34" charset="0"/>
              </a:rPr>
              <a:t> IM/IV </a:t>
            </a:r>
            <a:r>
              <a:rPr lang="tr-TR" sz="1400" dirty="0" err="1">
                <a:latin typeface="Arial" pitchFamily="34" charset="0"/>
                <a:cs typeface="Arial" pitchFamily="34" charset="0"/>
              </a:rPr>
              <a:t>Enjeksiyonluk</a:t>
            </a:r>
            <a:r>
              <a:rPr lang="tr-TR" sz="1400" dirty="0">
                <a:latin typeface="Arial" pitchFamily="34" charset="0"/>
                <a:cs typeface="Arial" pitchFamily="34" charset="0"/>
              </a:rPr>
              <a:t> Çözelti İçeren Ampul,  vücuttaki doğal bir kimyasal olan </a:t>
            </a:r>
            <a:r>
              <a:rPr lang="tr-TR" sz="1400" dirty="0" err="1">
                <a:latin typeface="Arial" pitchFamily="34" charset="0"/>
                <a:cs typeface="Arial" pitchFamily="34" charset="0"/>
              </a:rPr>
              <a:t>histaminin</a:t>
            </a:r>
            <a:r>
              <a:rPr lang="tr-TR" sz="1400" dirty="0">
                <a:latin typeface="Arial" pitchFamily="34" charset="0"/>
                <a:cs typeface="Arial" pitchFamily="34" charset="0"/>
              </a:rPr>
              <a:t> etkilerine zıt yönlü etki gösteren ve alerjik belirtilerin tedavisinde kullanılan  </a:t>
            </a:r>
            <a:r>
              <a:rPr lang="tr-TR" sz="1400" dirty="0" err="1">
                <a:latin typeface="Arial" pitchFamily="34" charset="0"/>
                <a:cs typeface="Arial" pitchFamily="34" charset="0"/>
              </a:rPr>
              <a:t>antihistaminik</a:t>
            </a:r>
            <a:r>
              <a:rPr lang="tr-TR" sz="1400" dirty="0">
                <a:latin typeface="Arial" pitchFamily="34" charset="0"/>
                <a:cs typeface="Arial" pitchFamily="34" charset="0"/>
              </a:rPr>
              <a:t> bir ilaçtır. </a:t>
            </a:r>
            <a:br>
              <a:rPr lang="tr-TR" sz="1400" dirty="0">
                <a:latin typeface="Arial" pitchFamily="34" charset="0"/>
                <a:cs typeface="Arial" pitchFamily="34" charset="0"/>
              </a:rPr>
            </a:br>
            <a:endParaRPr lang="tr-TR" sz="1400" dirty="0">
              <a:latin typeface="Arial" pitchFamily="34" charset="0"/>
              <a:cs typeface="Arial" pitchFamily="34" charset="0"/>
            </a:endParaRPr>
          </a:p>
          <a:p>
            <a:pPr marL="0" indent="0" fontAlgn="base">
              <a:buNone/>
            </a:pPr>
            <a:r>
              <a:rPr lang="tr-TR" sz="1400" dirty="0">
                <a:latin typeface="Arial" pitchFamily="34" charset="0"/>
                <a:cs typeface="Arial" pitchFamily="34" charset="0"/>
              </a:rPr>
              <a:t>Alerjiden dolayı oluşan yüzde ve boğazda görülen şişlik durumlarında ve kurdeşen tedavisinde;  sulanan egzamalar ve akıntılı mukoza iltihabında sıvı sızıntısının azaltılmasında kullanılır.</a:t>
            </a:r>
          </a:p>
        </p:txBody>
      </p:sp>
      <p:sp>
        <p:nvSpPr>
          <p:cNvPr id="23" name="İçerik Yer Tutucusu 2"/>
          <p:cNvSpPr txBox="1">
            <a:spLocks/>
          </p:cNvSpPr>
          <p:nvPr/>
        </p:nvSpPr>
        <p:spPr>
          <a:xfrm>
            <a:off x="849681" y="2996975"/>
            <a:ext cx="1284212" cy="8983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2000" b="1" dirty="0">
                <a:latin typeface="Arial" pitchFamily="34" charset="0"/>
                <a:cs typeface="Arial" pitchFamily="34" charset="0"/>
              </a:rPr>
              <a:t>CAUPHE</a:t>
            </a:r>
          </a:p>
        </p:txBody>
      </p:sp>
      <p:sp>
        <p:nvSpPr>
          <p:cNvPr id="24" name="İçerik Yer Tutucusu 2"/>
          <p:cNvSpPr txBox="1">
            <a:spLocks/>
          </p:cNvSpPr>
          <p:nvPr/>
        </p:nvSpPr>
        <p:spPr>
          <a:xfrm>
            <a:off x="4769446" y="609598"/>
            <a:ext cx="2950239" cy="59297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Eğer son 14  gün içerisinde MAO inhibitörleri grubuna ait herhangi bir ilaç kullandıysanız, bu ilacı kullanmayınız. Eğer MAO inhibitörü vücudunuzdan tamamen temizlenmeden öksürük veya soğuk algınlığı ilacı kullanırsanız, hayati tehlikeler yaratabilecek yan etkilere maruz kalabilirsiniz.</a:t>
            </a:r>
          </a:p>
          <a:p>
            <a:pPr fontAlgn="base"/>
            <a:r>
              <a:rPr lang="tr-TR" sz="1400" dirty="0">
                <a:latin typeface="Arial" pitchFamily="34" charset="0"/>
                <a:cs typeface="Arial" pitchFamily="34" charset="0"/>
              </a:rPr>
              <a:t>Eğer kalp-damar hastalığı, </a:t>
            </a:r>
            <a:r>
              <a:rPr lang="tr-TR" sz="1400" dirty="0" err="1">
                <a:latin typeface="Arial" pitchFamily="34" charset="0"/>
                <a:cs typeface="Arial" pitchFamily="34" charset="0"/>
              </a:rPr>
              <a:t>tiroid</a:t>
            </a:r>
            <a:r>
              <a:rPr lang="tr-TR" sz="1400" dirty="0">
                <a:latin typeface="Arial" pitchFamily="34" charset="0"/>
                <a:cs typeface="Arial" pitchFamily="34" charset="0"/>
              </a:rPr>
              <a:t> hastalığı, mide ülseri ve onikiparmak bağırsağı ülseri, midenin onikiparmak bağırsağına açılan bölümünde tıkanıklık, prostat büyümesi, yüksek tansiyon, karaciğer  rahatsızlığı, böbrek rahatsızlığı , 60 yaşın üzerinde olmak ve dar açılı göz tansiyonu gibi durumlarda bu ilacı kullanmadan önce doktorunuza durumunu söyleyiniz. Bu ilacı kullanırken alkol almaktan kaçınınız. </a:t>
            </a:r>
          </a:p>
          <a:p>
            <a:pPr fontAlgn="base"/>
            <a:r>
              <a:rPr lang="tr-TR" sz="1400" dirty="0">
                <a:latin typeface="Arial" pitchFamily="34" charset="0"/>
                <a:cs typeface="Arial" pitchFamily="34" charset="0"/>
              </a:rPr>
              <a:t>Hamilelik döneminde ve emzirme dönemlerinde bu ilacı kullanmayınız.</a:t>
            </a:r>
          </a:p>
          <a:p>
            <a:pPr marL="0" indent="0" fontAlgn="base">
              <a:buFont typeface="Arial" panose="020B0604020202020204" pitchFamily="34" charset="0"/>
              <a:buNone/>
            </a:pPr>
            <a:endParaRPr lang="tr-TR" sz="1400" b="1" dirty="0">
              <a:latin typeface="Arial" pitchFamily="34" charset="0"/>
              <a:cs typeface="Arial" pitchFamily="34" charset="0"/>
            </a:endParaRPr>
          </a:p>
        </p:txBody>
      </p:sp>
      <p:sp>
        <p:nvSpPr>
          <p:cNvPr id="25" name="İçerik Yer Tutucusu 2"/>
          <p:cNvSpPr txBox="1">
            <a:spLocks/>
          </p:cNvSpPr>
          <p:nvPr/>
        </p:nvSpPr>
        <p:spPr>
          <a:xfrm>
            <a:off x="7719685" y="405554"/>
            <a:ext cx="2327913" cy="64524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400" dirty="0">
                <a:latin typeface="Arial" pitchFamily="34" charset="0"/>
                <a:cs typeface="Arial" pitchFamily="34" charset="0"/>
              </a:rPr>
              <a:t>Hastanın durumuna göre günde 1-2 defa 1/2 -1 ampul yavaş yavaş (dakikada 1 ml) damar içine veya </a:t>
            </a:r>
            <a:r>
              <a:rPr lang="tr-TR" sz="1400" dirty="0" err="1">
                <a:latin typeface="Arial" pitchFamily="34" charset="0"/>
                <a:cs typeface="Arial" pitchFamily="34" charset="0"/>
              </a:rPr>
              <a:t>adele</a:t>
            </a:r>
            <a:r>
              <a:rPr lang="tr-TR" sz="1400" dirty="0">
                <a:latin typeface="Arial" pitchFamily="34" charset="0"/>
                <a:cs typeface="Arial" pitchFamily="34" charset="0"/>
              </a:rPr>
              <a:t> içine verilir. Maksimum doz 3 mg/kg beden ağırlığıdır, günde iki doz halinde verilmelidir. Tek bir dozun etki süresi 4-8 saattir. Tedaviye akut (aniden, hızla başlayan) belirtiler geçinceye kadar devam edilmelidir.</a:t>
            </a:r>
          </a:p>
          <a:p>
            <a:pPr marL="0" indent="0" fontAlgn="base">
              <a:buFont typeface="Arial" panose="020B0604020202020204" pitchFamily="34" charset="0"/>
              <a:buNone/>
            </a:pPr>
            <a:r>
              <a:rPr lang="tr-TR" sz="1400" dirty="0">
                <a:latin typeface="Arial" pitchFamily="34" charset="0"/>
                <a:cs typeface="Arial" pitchFamily="34" charset="0"/>
              </a:rPr>
              <a:t>Çocuklarda kullanımı:</a:t>
            </a:r>
          </a:p>
          <a:p>
            <a:pPr fontAlgn="base"/>
            <a:r>
              <a:rPr lang="tr-TR" sz="1400" dirty="0">
                <a:latin typeface="Arial" pitchFamily="34" charset="0"/>
                <a:cs typeface="Arial" pitchFamily="34" charset="0"/>
              </a:rPr>
              <a:t>1-3 yaş arasındaki çocuklara kas içi (IM) yoldan günde 1-2 defa 0,4-1 ml, 4 yaşından itibaren çocuklara günde 1-2 defa 0,8-2 ml uygulanır.</a:t>
            </a:r>
          </a:p>
          <a:p>
            <a:pPr marL="0" indent="0" fontAlgn="base">
              <a:buFont typeface="Arial" panose="020B0604020202020204" pitchFamily="34" charset="0"/>
              <a:buNone/>
            </a:pPr>
            <a:r>
              <a:rPr lang="tr-TR" sz="1400" dirty="0">
                <a:latin typeface="Arial" pitchFamily="34" charset="0"/>
                <a:cs typeface="Arial" pitchFamily="34" charset="0"/>
              </a:rPr>
              <a:t>Yaşlılarda kullanımı:</a:t>
            </a:r>
          </a:p>
          <a:p>
            <a:pPr fontAlgn="base"/>
            <a:r>
              <a:rPr lang="tr-TR" sz="1400" dirty="0">
                <a:latin typeface="Arial" pitchFamily="34" charset="0"/>
                <a:cs typeface="Arial" pitchFamily="34" charset="0"/>
              </a:rPr>
              <a:t>60 yaş ve üzerindekilerde baş dönmesi ve tansiyon düşüklüğü (hipotansiyon) oluşturabileceğinden dikkatle uygulanmalıdır.</a:t>
            </a:r>
          </a:p>
        </p:txBody>
      </p:sp>
      <p:sp>
        <p:nvSpPr>
          <p:cNvPr id="26" name="İçerik Yer Tutucusu 2"/>
          <p:cNvSpPr txBox="1">
            <a:spLocks/>
          </p:cNvSpPr>
          <p:nvPr/>
        </p:nvSpPr>
        <p:spPr>
          <a:xfrm>
            <a:off x="10020479" y="446108"/>
            <a:ext cx="2171521" cy="6411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400" dirty="0">
                <a:latin typeface="Arial" pitchFamily="34" charset="0"/>
                <a:cs typeface="Arial" pitchFamily="34" charset="0"/>
              </a:rPr>
              <a:t>• Alerjik (</a:t>
            </a:r>
            <a:r>
              <a:rPr lang="tr-TR" sz="1400" dirty="0" err="1">
                <a:latin typeface="Arial" pitchFamily="34" charset="0"/>
                <a:cs typeface="Arial" pitchFamily="34" charset="0"/>
              </a:rPr>
              <a:t>anaflaktik</a:t>
            </a:r>
            <a:r>
              <a:rPr lang="tr-TR" sz="1400" dirty="0">
                <a:latin typeface="Arial" pitchFamily="34" charset="0"/>
                <a:cs typeface="Arial" pitchFamily="34" charset="0"/>
              </a:rPr>
              <a:t>) şok; yutma ve nefes almada zorluğa yol açan yüz, dudaklar, ağızda ve boğazda şişme</a:t>
            </a:r>
          </a:p>
          <a:p>
            <a:pPr marL="0" indent="0" fontAlgn="base">
              <a:buFont typeface="Arial" panose="020B0604020202020204" pitchFamily="34" charset="0"/>
              <a:buNone/>
            </a:pPr>
            <a:r>
              <a:rPr lang="tr-TR" sz="1400" dirty="0">
                <a:latin typeface="Arial" pitchFamily="34" charset="0"/>
                <a:cs typeface="Arial" pitchFamily="34" charset="0"/>
              </a:rPr>
              <a:t>• Kan basıncının düşmesi</a:t>
            </a:r>
          </a:p>
          <a:p>
            <a:pPr marL="0" indent="0" fontAlgn="base">
              <a:buFont typeface="Arial" panose="020B0604020202020204" pitchFamily="34" charset="0"/>
              <a:buNone/>
            </a:pPr>
            <a:r>
              <a:rPr lang="tr-TR" sz="1400" dirty="0">
                <a:latin typeface="Arial" pitchFamily="34" charset="0"/>
                <a:cs typeface="Arial" pitchFamily="34" charset="0"/>
              </a:rPr>
              <a:t>• Kalp atım sayısının artması</a:t>
            </a:r>
          </a:p>
          <a:p>
            <a:pPr marL="0" indent="0" fontAlgn="base">
              <a:buFont typeface="Arial" panose="020B0604020202020204" pitchFamily="34" charset="0"/>
              <a:buNone/>
            </a:pPr>
            <a:r>
              <a:rPr lang="tr-TR" sz="1400" dirty="0">
                <a:latin typeface="Arial" pitchFamily="34" charset="0"/>
                <a:cs typeface="Arial" pitchFamily="34" charset="0"/>
              </a:rPr>
              <a:t>• Anormal kalp kasılması (ekstra sistol); düzensiz kalp atımları, göğüste sıkışma </a:t>
            </a:r>
          </a:p>
          <a:p>
            <a:pPr marL="0" indent="0" fontAlgn="base">
              <a:buFont typeface="Arial" panose="020B0604020202020204" pitchFamily="34" charset="0"/>
              <a:buNone/>
            </a:pPr>
            <a:r>
              <a:rPr lang="tr-TR" sz="1400" dirty="0">
                <a:latin typeface="Arial" pitchFamily="34" charset="0"/>
                <a:cs typeface="Arial" pitchFamily="34" charset="0"/>
              </a:rPr>
              <a:t>Bunların hepsi çok ciddi yan etkilerdir.</a:t>
            </a:r>
          </a:p>
          <a:p>
            <a:pPr marL="0" indent="0" fontAlgn="base">
              <a:buFont typeface="Arial" panose="020B0604020202020204" pitchFamily="34" charset="0"/>
              <a:buNone/>
            </a:pPr>
            <a:r>
              <a:rPr lang="tr-TR" sz="1400" dirty="0">
                <a:latin typeface="Arial" pitchFamily="34" charset="0"/>
                <a:cs typeface="Arial" pitchFamily="34" charset="0"/>
              </a:rPr>
              <a:t>• Çarpıntı</a:t>
            </a:r>
          </a:p>
          <a:p>
            <a:pPr marL="0" indent="0" fontAlgn="base">
              <a:buFont typeface="Arial" panose="020B0604020202020204" pitchFamily="34" charset="0"/>
              <a:buNone/>
            </a:pPr>
            <a:r>
              <a:rPr lang="tr-TR" sz="1400" dirty="0">
                <a:latin typeface="Arial" pitchFamily="34" charset="0"/>
                <a:cs typeface="Arial" pitchFamily="34" charset="0"/>
              </a:rPr>
              <a:t>• Seri ani kasılmalar</a:t>
            </a:r>
          </a:p>
          <a:p>
            <a:pPr marL="0" indent="0" fontAlgn="base">
              <a:buFont typeface="Arial" panose="020B0604020202020204" pitchFamily="34" charset="0"/>
              <a:buNone/>
            </a:pPr>
            <a:r>
              <a:rPr lang="tr-TR" sz="1400" dirty="0">
                <a:latin typeface="Arial" pitchFamily="34" charset="0"/>
                <a:cs typeface="Arial" pitchFamily="34" charset="0"/>
              </a:rPr>
              <a:t>• Bronş salgılarının yoğunluğunda artış</a:t>
            </a:r>
          </a:p>
          <a:p>
            <a:pPr marL="0" indent="0" fontAlgn="base">
              <a:buFont typeface="Arial" panose="020B0604020202020204" pitchFamily="34" charset="0"/>
              <a:buNone/>
            </a:pPr>
            <a:r>
              <a:rPr lang="tr-TR" sz="1400" dirty="0">
                <a:latin typeface="Arial" pitchFamily="34" charset="0"/>
                <a:cs typeface="Arial" pitchFamily="34" charset="0"/>
              </a:rPr>
              <a:t>• Sinir iltihabı (</a:t>
            </a:r>
            <a:r>
              <a:rPr lang="tr-TR" sz="1400" dirty="0" err="1">
                <a:latin typeface="Arial" pitchFamily="34" charset="0"/>
                <a:cs typeface="Arial" pitchFamily="34" charset="0"/>
              </a:rPr>
              <a:t>nevrit</a:t>
            </a:r>
            <a:r>
              <a:rPr lang="tr-TR" sz="1400" dirty="0">
                <a:latin typeface="Arial" pitchFamily="34" charset="0"/>
                <a:cs typeface="Arial" pitchFamily="34" charset="0"/>
              </a:rPr>
              <a:t>)</a:t>
            </a:r>
          </a:p>
          <a:p>
            <a:pPr marL="0" indent="0" fontAlgn="base">
              <a:buFont typeface="Arial" panose="020B0604020202020204" pitchFamily="34" charset="0"/>
              <a:buNone/>
            </a:pPr>
            <a:r>
              <a:rPr lang="tr-TR" sz="1400" dirty="0">
                <a:latin typeface="Arial" pitchFamily="34" charset="0"/>
                <a:cs typeface="Arial" pitchFamily="34" charset="0"/>
              </a:rPr>
              <a:t>• Sık idrar yapma isteği, idrar yapmada güçlük, idrar birikmesi de diğer yan etkiler arasında bulunmaktadır.</a:t>
            </a:r>
          </a:p>
          <a:p>
            <a:pPr marL="0" indent="0" fontAlgn="base">
              <a:buFont typeface="Arial" panose="020B0604020202020204" pitchFamily="34" charset="0"/>
              <a:buNone/>
            </a:pPr>
            <a:endParaRPr lang="tr-TR" sz="1400" dirty="0">
              <a:latin typeface="Arial" pitchFamily="34" charset="0"/>
              <a:cs typeface="Arial" pitchFamily="34" charset="0"/>
            </a:endParaRPr>
          </a:p>
        </p:txBody>
      </p:sp>
      <p:sp>
        <p:nvSpPr>
          <p:cNvPr id="28"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9"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SÜBSTİTÜE ALKİLAMİN</a:t>
            </a:r>
          </a:p>
        </p:txBody>
      </p:sp>
    </p:spTree>
    <p:extLst>
      <p:ext uri="{BB962C8B-B14F-4D97-AF65-F5344CB8AC3E}">
        <p14:creationId xmlns:p14="http://schemas.microsoft.com/office/powerpoint/2010/main" val="31325678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838399" y="3024190"/>
            <a:ext cx="1655418" cy="455035"/>
          </a:xfrm>
        </p:spPr>
        <p:txBody>
          <a:bodyPr>
            <a:noAutofit/>
          </a:bodyPr>
          <a:lstStyle/>
          <a:p>
            <a:pPr marL="0" indent="0" fontAlgn="base">
              <a:buNone/>
            </a:pPr>
            <a:r>
              <a:rPr lang="tr-TR" sz="1800" b="1" dirty="0">
                <a:latin typeface="Arial" pitchFamily="34" charset="0"/>
                <a:cs typeface="Arial" pitchFamily="34" charset="0"/>
              </a:rPr>
              <a:t>CETITEVA</a:t>
            </a:r>
          </a:p>
          <a:p>
            <a:pPr marL="0" indent="0" fontAlgn="base">
              <a:buNone/>
            </a:pPr>
            <a:endParaRPr lang="tr-TR" sz="1400" dirty="0">
              <a:latin typeface="Arial" pitchFamily="34" charset="0"/>
              <a:cs typeface="Arial" pitchFamily="34" charset="0"/>
            </a:endParaRPr>
          </a:p>
        </p:txBody>
      </p:sp>
      <p:sp>
        <p:nvSpPr>
          <p:cNvPr id="23" name="İçerik Yer Tutucusu 2"/>
          <p:cNvSpPr txBox="1">
            <a:spLocks/>
          </p:cNvSpPr>
          <p:nvPr/>
        </p:nvSpPr>
        <p:spPr>
          <a:xfrm>
            <a:off x="2066197" y="574267"/>
            <a:ext cx="2648000" cy="576072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400" dirty="0">
                <a:latin typeface="Arial" pitchFamily="34" charset="0"/>
                <a:cs typeface="Arial" pitchFamily="34" charset="0"/>
              </a:rPr>
              <a:t>İlacın etken maddesi  </a:t>
            </a:r>
            <a:r>
              <a:rPr lang="tr-TR" sz="1400" dirty="0" err="1">
                <a:latin typeface="Arial" pitchFamily="34" charset="0"/>
                <a:cs typeface="Arial" pitchFamily="34" charset="0"/>
              </a:rPr>
              <a:t>Setirizin</a:t>
            </a:r>
            <a:r>
              <a:rPr lang="tr-TR" sz="1400" dirty="0">
                <a:latin typeface="Arial" pitchFamily="34" charset="0"/>
                <a:cs typeface="Arial" pitchFamily="34" charset="0"/>
              </a:rPr>
              <a:t> </a:t>
            </a:r>
            <a:r>
              <a:rPr lang="tr-TR" sz="1400" dirty="0" err="1">
                <a:latin typeface="Arial" pitchFamily="34" charset="0"/>
                <a:cs typeface="Arial" pitchFamily="34" charset="0"/>
              </a:rPr>
              <a:t>hidroklorür’dür</a:t>
            </a:r>
            <a:r>
              <a:rPr lang="tr-TR" sz="1400" dirty="0">
                <a:latin typeface="Arial" pitchFamily="34" charset="0"/>
                <a:cs typeface="Arial" pitchFamily="34" charset="0"/>
              </a:rPr>
              <a:t>. CETITEVA, vücutta, doğal bir kimyasal olan </a:t>
            </a:r>
            <a:r>
              <a:rPr lang="tr-TR" sz="1400" dirty="0" err="1">
                <a:latin typeface="Arial" pitchFamily="34" charset="0"/>
                <a:cs typeface="Arial" pitchFamily="34" charset="0"/>
              </a:rPr>
              <a:t>histaminin</a:t>
            </a:r>
            <a:r>
              <a:rPr lang="tr-TR" sz="1400" dirty="0">
                <a:latin typeface="Arial" pitchFamily="34" charset="0"/>
                <a:cs typeface="Arial" pitchFamily="34" charset="0"/>
              </a:rPr>
              <a:t> yol açtığı ödem, kızarıklık, sıcaklık, kaşıntı, gözlerde sulanma, burun akıntısı gibi alerjik belirtilerin tedavisinde etkili bir </a:t>
            </a:r>
            <a:r>
              <a:rPr lang="tr-TR" sz="1400" dirty="0" err="1">
                <a:latin typeface="Arial" pitchFamily="34" charset="0"/>
                <a:cs typeface="Arial" pitchFamily="34" charset="0"/>
              </a:rPr>
              <a:t>antihistaminiktir</a:t>
            </a:r>
            <a:r>
              <a:rPr lang="tr-TR" sz="1400" dirty="0">
                <a:latin typeface="Arial" pitchFamily="34" charset="0"/>
                <a:cs typeface="Arial" pitchFamily="34" charset="0"/>
              </a:rPr>
              <a:t>.</a:t>
            </a:r>
          </a:p>
          <a:p>
            <a:pPr marL="0" indent="0" fontAlgn="base">
              <a:buFont typeface="Arial" panose="020B0604020202020204" pitchFamily="34" charset="0"/>
              <a:buNone/>
            </a:pPr>
            <a:r>
              <a:rPr lang="tr-TR" sz="1400" dirty="0">
                <a:latin typeface="Arial" pitchFamily="34" charset="0"/>
                <a:cs typeface="Arial" pitchFamily="34" charset="0"/>
              </a:rPr>
              <a:t>CETITEVA , kurdeşen ve nedeni belli olmayan kronik kurdeşenin belirtileri olan deride kızarıklık, kaşıntı ve şişlik;  alerjik nezlenin belirtileri olan  boğaz, burun ve gözlerde  kaşıntı, hapşırma, gözlerde sulanma, burun tıkanıklığı veya burun akıntısı gibi belirtilerin giderilmesi için kullanılmaktadır. </a:t>
            </a:r>
          </a:p>
          <a:p>
            <a:pPr marL="0" indent="0" fontAlgn="base">
              <a:buFont typeface="Arial" panose="020B0604020202020204" pitchFamily="34" charset="0"/>
              <a:buNone/>
            </a:pPr>
            <a:r>
              <a:rPr lang="tr-TR" sz="1400" dirty="0">
                <a:latin typeface="Arial" pitchFamily="34" charset="0"/>
                <a:cs typeface="Arial" pitchFamily="34" charset="0"/>
              </a:rPr>
              <a:t>Kullanımı, 2 yaş ve üzeri çocuklar ve erişkinler içindir.</a:t>
            </a:r>
          </a:p>
        </p:txBody>
      </p:sp>
      <p:sp>
        <p:nvSpPr>
          <p:cNvPr id="24" name="İçerik Yer Tutucusu 2"/>
          <p:cNvSpPr txBox="1">
            <a:spLocks/>
          </p:cNvSpPr>
          <p:nvPr/>
        </p:nvSpPr>
        <p:spPr>
          <a:xfrm>
            <a:off x="4714198" y="466193"/>
            <a:ext cx="2945594" cy="62255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300" dirty="0">
                <a:latin typeface="Arial" pitchFamily="34" charset="0"/>
                <a:cs typeface="Arial" pitchFamily="34" charset="0"/>
              </a:rPr>
              <a:t>İlacın etken maddesine karşı bir alerjiniz varsa bu ilacı kullanmanız önerilmez.</a:t>
            </a:r>
          </a:p>
          <a:p>
            <a:pPr fontAlgn="base"/>
            <a:r>
              <a:rPr lang="tr-TR" sz="1300" dirty="0">
                <a:latin typeface="Arial" pitchFamily="34" charset="0"/>
                <a:cs typeface="Arial" pitchFamily="34" charset="0"/>
              </a:rPr>
              <a:t>Ciddi böbrek yetmezliğiniz varsa; </a:t>
            </a:r>
            <a:r>
              <a:rPr lang="tr-TR" sz="1300" b="1" dirty="0" err="1">
                <a:latin typeface="Arial" pitchFamily="34" charset="0"/>
                <a:cs typeface="Arial" pitchFamily="34" charset="0"/>
              </a:rPr>
              <a:t>CETITEVA</a:t>
            </a:r>
            <a:r>
              <a:rPr lang="tr-TR" sz="1300" dirty="0" err="1">
                <a:latin typeface="Arial" pitchFamily="34" charset="0"/>
                <a:cs typeface="Arial" pitchFamily="34" charset="0"/>
              </a:rPr>
              <a:t>‘yı</a:t>
            </a:r>
            <a:r>
              <a:rPr lang="tr-TR" sz="1300" dirty="0">
                <a:latin typeface="Arial" pitchFamily="34" charset="0"/>
                <a:cs typeface="Arial" pitchFamily="34" charset="0"/>
              </a:rPr>
              <a:t> kullanmayınız</a:t>
            </a:r>
          </a:p>
          <a:p>
            <a:pPr fontAlgn="base"/>
            <a:r>
              <a:rPr lang="tr-TR" sz="1300" dirty="0">
                <a:latin typeface="Arial" pitchFamily="34" charset="0"/>
                <a:cs typeface="Arial" pitchFamily="34" charset="0"/>
              </a:rPr>
              <a:t>Yakın zamanda alerji testi yaptıracaksanız, </a:t>
            </a:r>
            <a:r>
              <a:rPr lang="tr-TR" sz="1300" b="1" dirty="0">
                <a:latin typeface="Arial" pitchFamily="34" charset="0"/>
                <a:cs typeface="Arial" pitchFamily="34" charset="0"/>
              </a:rPr>
              <a:t>CETITEVA </a:t>
            </a:r>
            <a:r>
              <a:rPr lang="tr-TR" sz="1300" dirty="0">
                <a:latin typeface="Arial" pitchFamily="34" charset="0"/>
                <a:cs typeface="Arial" pitchFamily="34" charset="0"/>
              </a:rPr>
              <a:t>test sonuçlarını </a:t>
            </a:r>
            <a:r>
              <a:rPr lang="tr-TR" sz="1300" dirty="0" err="1">
                <a:latin typeface="Arial" pitchFamily="34" charset="0"/>
                <a:cs typeface="Arial" pitchFamily="34" charset="0"/>
              </a:rPr>
              <a:t>etkiliyebileceğinden</a:t>
            </a:r>
            <a:r>
              <a:rPr lang="tr-TR" sz="1300" dirty="0">
                <a:latin typeface="Arial" pitchFamily="34" charset="0"/>
                <a:cs typeface="Arial" pitchFamily="34" charset="0"/>
              </a:rPr>
              <a:t>, test yaptırmadan bir kaç gün önce </a:t>
            </a:r>
            <a:r>
              <a:rPr lang="tr-TR" sz="1300" b="1" dirty="0" err="1">
                <a:latin typeface="Arial" pitchFamily="34" charset="0"/>
                <a:cs typeface="Arial" pitchFamily="34" charset="0"/>
              </a:rPr>
              <a:t>CETITEVA</a:t>
            </a:r>
            <a:r>
              <a:rPr lang="tr-TR" sz="1300" dirty="0" err="1">
                <a:latin typeface="Arial" pitchFamily="34" charset="0"/>
                <a:cs typeface="Arial" pitchFamily="34" charset="0"/>
              </a:rPr>
              <a:t>‘yı</a:t>
            </a:r>
            <a:r>
              <a:rPr lang="tr-TR" sz="1300" dirty="0">
                <a:latin typeface="Arial" pitchFamily="34" charset="0"/>
                <a:cs typeface="Arial" pitchFamily="34" charset="0"/>
              </a:rPr>
              <a:t> kullanmaya devam edip etmeyeceğinizi doktorunuza danışınız.</a:t>
            </a:r>
          </a:p>
          <a:p>
            <a:pPr fontAlgn="base"/>
            <a:r>
              <a:rPr lang="tr-TR" sz="1300" dirty="0">
                <a:latin typeface="Arial" pitchFamily="34" charset="0"/>
                <a:cs typeface="Arial" pitchFamily="34" charset="0"/>
              </a:rPr>
              <a:t>Eğer düzenli olarak kullandığınız uyku verme ihtimali olan ilaçlardan (soğuk algınlığı, ağrı kesiciler, alerji veya depresyon ilaçları gibi) kullanıyorsanız, </a:t>
            </a:r>
            <a:r>
              <a:rPr lang="tr-TR" sz="1300" b="1" dirty="0" err="1">
                <a:latin typeface="Arial" pitchFamily="34" charset="0"/>
                <a:cs typeface="Arial" pitchFamily="34" charset="0"/>
              </a:rPr>
              <a:t>CETITEVA</a:t>
            </a:r>
            <a:r>
              <a:rPr lang="tr-TR" sz="1300" dirty="0" err="1">
                <a:latin typeface="Arial" pitchFamily="34" charset="0"/>
                <a:cs typeface="Arial" pitchFamily="34" charset="0"/>
              </a:rPr>
              <a:t>‘yı</a:t>
            </a:r>
            <a:r>
              <a:rPr lang="tr-TR" sz="1300" dirty="0">
                <a:latin typeface="Arial" pitchFamily="34" charset="0"/>
                <a:cs typeface="Arial" pitchFamily="34" charset="0"/>
              </a:rPr>
              <a:t> kullanmadan önce doktorunuza söyleyiniz. </a:t>
            </a:r>
            <a:r>
              <a:rPr lang="tr-TR" sz="1300" b="1" dirty="0" err="1">
                <a:latin typeface="Arial" pitchFamily="34" charset="0"/>
                <a:cs typeface="Arial" pitchFamily="34" charset="0"/>
              </a:rPr>
              <a:t>CETITEVA</a:t>
            </a:r>
            <a:r>
              <a:rPr lang="tr-TR" sz="1300" dirty="0" err="1">
                <a:latin typeface="Arial" pitchFamily="34" charset="0"/>
                <a:cs typeface="Arial" pitchFamily="34" charset="0"/>
              </a:rPr>
              <a:t>‘yı</a:t>
            </a:r>
            <a:r>
              <a:rPr lang="tr-TR" sz="1300" dirty="0">
                <a:latin typeface="Arial" pitchFamily="34" charset="0"/>
                <a:cs typeface="Arial" pitchFamily="34" charset="0"/>
              </a:rPr>
              <a:t> , bu ilaçlarla birlikte kullanmak uyku halini daha da artırabilir.</a:t>
            </a:r>
          </a:p>
          <a:p>
            <a:pPr fontAlgn="base"/>
            <a:r>
              <a:rPr lang="tr-TR" sz="1300" dirty="0">
                <a:latin typeface="Arial" pitchFamily="34" charset="0"/>
                <a:cs typeface="Arial" pitchFamily="34" charset="0"/>
              </a:rPr>
              <a:t>Tedaviniz sırasında alkol almaktan kaçınınız.</a:t>
            </a:r>
          </a:p>
          <a:p>
            <a:pPr fontAlgn="base"/>
            <a:r>
              <a:rPr lang="tr-TR" sz="1300" b="1" dirty="0" err="1">
                <a:latin typeface="Arial" pitchFamily="34" charset="0"/>
                <a:cs typeface="Arial" pitchFamily="34" charset="0"/>
              </a:rPr>
              <a:t>CETITEVA</a:t>
            </a:r>
            <a:r>
              <a:rPr lang="tr-TR" sz="1300" dirty="0" err="1">
                <a:latin typeface="Arial" pitchFamily="34" charset="0"/>
                <a:cs typeface="Arial" pitchFamily="34" charset="0"/>
              </a:rPr>
              <a:t>‘yı</a:t>
            </a:r>
            <a:r>
              <a:rPr lang="tr-TR" sz="1300" dirty="0">
                <a:latin typeface="Arial" pitchFamily="34" charset="0"/>
                <a:cs typeface="Arial" pitchFamily="34" charset="0"/>
              </a:rPr>
              <a:t>  2 yaşın altındaki bebeklerde kullanmayınız.</a:t>
            </a:r>
          </a:p>
          <a:p>
            <a:pPr fontAlgn="base"/>
            <a:r>
              <a:rPr lang="tr-TR" sz="1300" dirty="0">
                <a:latin typeface="Arial" pitchFamily="34" charset="0"/>
                <a:cs typeface="Arial" pitchFamily="34" charset="0"/>
              </a:rPr>
              <a:t>Hamilelik ve emzirme dönemlerinde doktorunuza danışmadan kullanmayınız. </a:t>
            </a:r>
          </a:p>
        </p:txBody>
      </p:sp>
      <p:sp>
        <p:nvSpPr>
          <p:cNvPr id="25" name="İçerik Yer Tutucusu 2"/>
          <p:cNvSpPr txBox="1">
            <a:spLocks/>
          </p:cNvSpPr>
          <p:nvPr/>
        </p:nvSpPr>
        <p:spPr>
          <a:xfrm>
            <a:off x="7719685" y="476872"/>
            <a:ext cx="2238441" cy="638112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350" dirty="0">
                <a:latin typeface="Arial" pitchFamily="34" charset="0"/>
                <a:cs typeface="Arial" pitchFamily="34" charset="0"/>
              </a:rPr>
              <a:t>Doktorunuz bu ilacı nasıl reçete ettiyse o şekilde kullanmanız gerekmektedir. İlacınızı doğru dozda aldığınızdan emin olmak için  ölçekli şurup kaşığı ile alınız. Yemek kaşığı kullanmayınız. Tercihen yemeklerle birlikte veya ayrı olarak alabilirsiniz.</a:t>
            </a:r>
          </a:p>
          <a:p>
            <a:pPr fontAlgn="base"/>
            <a:r>
              <a:rPr lang="tr-TR" sz="1350" dirty="0">
                <a:latin typeface="Arial" pitchFamily="34" charset="0"/>
                <a:cs typeface="Arial" pitchFamily="34" charset="0"/>
              </a:rPr>
              <a:t>2 ila 6 yaş arası çocuklarda günlük önerilen doz: Günde 1 kez yarım kaşık veya günde 2 kez (12 saat ara ile)  yarımşar kaşık;</a:t>
            </a:r>
          </a:p>
          <a:p>
            <a:pPr fontAlgn="base"/>
            <a:r>
              <a:rPr lang="tr-TR" sz="1350" dirty="0">
                <a:latin typeface="Arial" pitchFamily="34" charset="0"/>
                <a:cs typeface="Arial" pitchFamily="34" charset="0"/>
              </a:rPr>
              <a:t>6 ila 12 yaş arası çocuklarda günlük önerilen doz: Günde 1 kez 1 kaşık veya günde 2 kez (12 saat ara ile)  1 er kaşık;</a:t>
            </a:r>
          </a:p>
          <a:p>
            <a:pPr fontAlgn="base"/>
            <a:r>
              <a:rPr lang="tr-TR" sz="1350" dirty="0">
                <a:latin typeface="Arial" pitchFamily="34" charset="0"/>
                <a:cs typeface="Arial" pitchFamily="34" charset="0"/>
              </a:rPr>
              <a:t>12 yaş ve üzeri çocuklarda ve erişkinlerde günlük önerilen doz: Günde 1 kez 1  veya 2 şer kaşıktır.</a:t>
            </a:r>
          </a:p>
          <a:p>
            <a:pPr marL="0" indent="0" fontAlgn="base">
              <a:buFont typeface="Arial" panose="020B0604020202020204" pitchFamily="34" charset="0"/>
              <a:buNone/>
            </a:pPr>
            <a:endParaRPr lang="tr-TR" sz="1350" dirty="0">
              <a:latin typeface="Arial" pitchFamily="34" charset="0"/>
              <a:cs typeface="Arial" pitchFamily="34" charset="0"/>
            </a:endParaRPr>
          </a:p>
        </p:txBody>
      </p:sp>
      <p:sp>
        <p:nvSpPr>
          <p:cNvPr id="26" name="İçerik Yer Tutucusu 2"/>
          <p:cNvSpPr txBox="1">
            <a:spLocks/>
          </p:cNvSpPr>
          <p:nvPr/>
        </p:nvSpPr>
        <p:spPr>
          <a:xfrm>
            <a:off x="9935832" y="566643"/>
            <a:ext cx="2190538" cy="508601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Karın ağrısı </a:t>
            </a:r>
          </a:p>
          <a:p>
            <a:pPr fontAlgn="base"/>
            <a:r>
              <a:rPr lang="tr-TR" sz="1400" dirty="0">
                <a:latin typeface="Arial" pitchFamily="34" charset="0"/>
                <a:cs typeface="Arial" pitchFamily="34" charset="0"/>
              </a:rPr>
              <a:t>Nefes almada güçlük</a:t>
            </a:r>
          </a:p>
          <a:p>
            <a:pPr fontAlgn="base"/>
            <a:r>
              <a:rPr lang="tr-TR" sz="1400" dirty="0">
                <a:latin typeface="Arial" pitchFamily="34" charset="0"/>
                <a:cs typeface="Arial" pitchFamily="34" charset="0"/>
              </a:rPr>
              <a:t>Kurdeşen, yüzde </a:t>
            </a:r>
          </a:p>
          <a:p>
            <a:pPr fontAlgn="base"/>
            <a:r>
              <a:rPr lang="tr-TR" sz="1400" dirty="0">
                <a:latin typeface="Arial" pitchFamily="34" charset="0"/>
                <a:cs typeface="Arial" pitchFamily="34" charset="0"/>
              </a:rPr>
              <a:t>Dudaklarda , dilde ve boğazda şişlik gibi bir durumda doktorunuzu bilgilendiriniz.</a:t>
            </a:r>
          </a:p>
          <a:p>
            <a:pPr fontAlgn="base"/>
            <a:r>
              <a:rPr lang="tr-TR" sz="1400" dirty="0">
                <a:latin typeface="Arial" pitchFamily="34" charset="0"/>
                <a:cs typeface="Arial" pitchFamily="34" charset="0"/>
              </a:rPr>
              <a:t>Uyuklama hali, halsizlik, sersemlik hissi, baş ağrısı, farenjit, nezle, ağız kuruluğu, mide bulantısı, karın ağrısı, ishal yaygın görülen yan etkilerdir.</a:t>
            </a:r>
          </a:p>
          <a:p>
            <a:pPr marL="0" indent="0" fontAlgn="base">
              <a:buFont typeface="Arial" panose="020B0604020202020204" pitchFamily="34" charset="0"/>
              <a:buNone/>
            </a:pPr>
            <a:endParaRPr lang="tr-TR" sz="1400" dirty="0">
              <a:latin typeface="Arial" pitchFamily="34" charset="0"/>
              <a:cs typeface="Arial" pitchFamily="34" charset="0"/>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20415" y="3157226"/>
            <a:ext cx="6853993" cy="5818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PİPERAZİN TÜREVLERİ</a:t>
            </a:r>
          </a:p>
        </p:txBody>
      </p:sp>
    </p:spTree>
    <p:extLst>
      <p:ext uri="{BB962C8B-B14F-4D97-AF65-F5344CB8AC3E}">
        <p14:creationId xmlns:p14="http://schemas.microsoft.com/office/powerpoint/2010/main" val="27495045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50527" y="647988"/>
            <a:ext cx="2649108" cy="5143212"/>
          </a:xfrm>
        </p:spPr>
        <p:txBody>
          <a:bodyPr>
            <a:noAutofit/>
          </a:bodyPr>
          <a:lstStyle/>
          <a:p>
            <a:pPr marL="0" indent="0">
              <a:buNone/>
            </a:pPr>
            <a:r>
              <a:rPr lang="tr-TR" sz="1400" dirty="0">
                <a:latin typeface="Arial"/>
              </a:rPr>
              <a:t>CETITYROL. </a:t>
            </a:r>
            <a:r>
              <a:rPr lang="tr-TR" sz="1400" dirty="0" err="1">
                <a:latin typeface="Arial"/>
              </a:rPr>
              <a:t>antihistaminikler</a:t>
            </a:r>
            <a:r>
              <a:rPr lang="tr-TR" sz="1400" dirty="0">
                <a:latin typeface="Arial"/>
              </a:rPr>
              <a:t> (alerji tedavisinde kullanılan) olarak bilinen ilaç sınıfına dahildir. CETITYROL. aşağıdaki durumların tedavisinde kullanılır:</a:t>
            </a:r>
          </a:p>
          <a:p>
            <a:pPr marL="0" indent="0">
              <a:buNone/>
            </a:pPr>
            <a:r>
              <a:rPr lang="tr-TR" sz="1400" dirty="0">
                <a:latin typeface="Arial"/>
              </a:rPr>
              <a:t>• Saman nezlesi (mevsimlere bağlı </a:t>
            </a:r>
            <a:r>
              <a:rPr lang="tr-TR" sz="1400" dirty="0" err="1">
                <a:latin typeface="Arial"/>
              </a:rPr>
              <a:t>aleıjik</a:t>
            </a:r>
            <a:r>
              <a:rPr lang="tr-TR" sz="1400" dirty="0">
                <a:latin typeface="Arial"/>
              </a:rPr>
              <a:t> </a:t>
            </a:r>
            <a:r>
              <a:rPr lang="tr-TR" sz="1400" dirty="0" err="1">
                <a:latin typeface="Arial"/>
              </a:rPr>
              <a:t>rinit</a:t>
            </a:r>
            <a:r>
              <a:rPr lang="tr-TR" sz="1400" dirty="0">
                <a:latin typeface="Arial"/>
              </a:rPr>
              <a:t> ve </a:t>
            </a:r>
            <a:r>
              <a:rPr lang="tr-TR" sz="1400" dirty="0" err="1">
                <a:latin typeface="Arial"/>
              </a:rPr>
              <a:t>konjonktivit</a:t>
            </a:r>
            <a:r>
              <a:rPr lang="tr-TR" sz="1400" dirty="0">
                <a:latin typeface="Arial"/>
              </a:rPr>
              <a:t> </a:t>
            </a:r>
            <a:r>
              <a:rPr lang="tr-TR" sz="1400" dirty="0" err="1">
                <a:latin typeface="Arial"/>
              </a:rPr>
              <a:t>Cgöziin</a:t>
            </a:r>
            <a:r>
              <a:rPr lang="tr-TR" sz="1400" dirty="0">
                <a:latin typeface="Arial"/>
              </a:rPr>
              <a:t> </a:t>
            </a:r>
            <a:r>
              <a:rPr lang="tr-TR" sz="1400" dirty="0" err="1">
                <a:latin typeface="Arial"/>
              </a:rPr>
              <a:t>konjonktiva</a:t>
            </a:r>
            <a:r>
              <a:rPr lang="tr-TR" sz="1400" dirty="0">
                <a:latin typeface="Arial"/>
              </a:rPr>
              <a:t> tabakasının iltihaplanması ))</a:t>
            </a:r>
          </a:p>
          <a:p>
            <a:pPr marL="0" indent="0">
              <a:buNone/>
            </a:pPr>
            <a:r>
              <a:rPr lang="tr-TR" sz="1400" dirty="0">
                <a:latin typeface="Arial"/>
              </a:rPr>
              <a:t>• Kronik alerjik </a:t>
            </a:r>
            <a:r>
              <a:rPr lang="tr-TR" sz="1400" dirty="0" err="1">
                <a:latin typeface="Arial"/>
              </a:rPr>
              <a:t>rinit</a:t>
            </a:r>
            <a:r>
              <a:rPr lang="tr-TR" sz="1400" dirty="0">
                <a:latin typeface="Arial"/>
              </a:rPr>
              <a:t> (sulu veya tıkalı burun, aksırma)</a:t>
            </a:r>
          </a:p>
          <a:p>
            <a:pPr marL="0" indent="0">
              <a:buNone/>
            </a:pPr>
            <a:r>
              <a:rPr lang="tr-TR" sz="1400" dirty="0">
                <a:latin typeface="Arial"/>
              </a:rPr>
              <a:t>• Alerjik kaşıntılar</a:t>
            </a:r>
          </a:p>
          <a:p>
            <a:pPr marL="0" indent="0">
              <a:buNone/>
            </a:pPr>
            <a:r>
              <a:rPr lang="tr-TR" sz="1400" dirty="0">
                <a:latin typeface="Arial"/>
              </a:rPr>
              <a:t>• Nedeni belli olmayan ürtiker (kurdeşen) tedavilerinde </a:t>
            </a:r>
            <a:r>
              <a:rPr lang="tr-TR" sz="1400" dirty="0" err="1">
                <a:latin typeface="Arial"/>
              </a:rPr>
              <a:t>endikedir</a:t>
            </a:r>
            <a:r>
              <a:rPr lang="tr-TR" sz="1400" dirty="0">
                <a:latin typeface="Arial"/>
              </a:rPr>
              <a:t>.</a:t>
            </a:r>
          </a:p>
          <a:p>
            <a:pPr marL="0" indent="0" fontAlgn="base">
              <a:buNone/>
            </a:pPr>
            <a:endParaRPr lang="tr-TR" sz="1400" dirty="0">
              <a:latin typeface="Arial" pitchFamily="34" charset="0"/>
              <a:cs typeface="Arial" pitchFamily="34" charset="0"/>
            </a:endParaRPr>
          </a:p>
        </p:txBody>
      </p:sp>
      <p:sp>
        <p:nvSpPr>
          <p:cNvPr id="2" name="Metin kutusu 1"/>
          <p:cNvSpPr txBox="1"/>
          <p:nvPr/>
        </p:nvSpPr>
        <p:spPr>
          <a:xfrm>
            <a:off x="780684" y="2964873"/>
            <a:ext cx="1630005" cy="338554"/>
          </a:xfrm>
          <a:prstGeom prst="rect">
            <a:avLst/>
          </a:prstGeom>
          <a:noFill/>
        </p:spPr>
        <p:txBody>
          <a:bodyPr wrap="square" rtlCol="0">
            <a:spAutoFit/>
          </a:bodyPr>
          <a:lstStyle/>
          <a:p>
            <a:r>
              <a:rPr lang="tr-TR" sz="1600" b="1" dirty="0">
                <a:latin typeface="Arial" pitchFamily="34" charset="0"/>
                <a:cs typeface="Arial" pitchFamily="34" charset="0"/>
              </a:rPr>
              <a:t>CETITYROL</a:t>
            </a:r>
            <a:endParaRPr lang="tr-TR" sz="1500" b="1" dirty="0">
              <a:latin typeface="Arial" pitchFamily="34" charset="0"/>
              <a:cs typeface="Arial" pitchFamily="34" charset="0"/>
            </a:endParaRPr>
          </a:p>
        </p:txBody>
      </p:sp>
      <p:sp>
        <p:nvSpPr>
          <p:cNvPr id="23" name="İçerik Yer Tutucusu 2"/>
          <p:cNvSpPr txBox="1">
            <a:spLocks/>
          </p:cNvSpPr>
          <p:nvPr/>
        </p:nvSpPr>
        <p:spPr>
          <a:xfrm>
            <a:off x="4699635" y="606423"/>
            <a:ext cx="2960156" cy="58497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a:rPr>
              <a:t> </a:t>
            </a:r>
            <a:r>
              <a:rPr lang="tr-TR" sz="1400" dirty="0" err="1">
                <a:latin typeface="Arial"/>
              </a:rPr>
              <a:t>Setirizinc</a:t>
            </a:r>
            <a:r>
              <a:rPr lang="tr-TR" sz="1400" dirty="0">
                <a:latin typeface="Arial"/>
              </a:rPr>
              <a:t> ya da </a:t>
            </a:r>
            <a:r>
              <a:rPr lang="tr-TR" sz="1400" dirty="0" err="1">
                <a:latin typeface="Arial"/>
              </a:rPr>
              <a:t>CETlTYROL'ün</a:t>
            </a:r>
            <a:r>
              <a:rPr lang="tr-TR" sz="1400" dirty="0">
                <a:latin typeface="Arial"/>
              </a:rPr>
              <a:t> içeriğindeki maddelerden herhangi birine karşı aşırı duyarlılığını/ (alerjiniz) varsa</a:t>
            </a:r>
          </a:p>
          <a:p>
            <a:r>
              <a:rPr lang="tr-TR" sz="1400" dirty="0">
                <a:latin typeface="Arial"/>
              </a:rPr>
              <a:t>Eğer daha önceden </a:t>
            </a:r>
            <a:r>
              <a:rPr lang="tr-TR" sz="1400" dirty="0" err="1">
                <a:latin typeface="Arial"/>
              </a:rPr>
              <a:t>doktonınuz</a:t>
            </a:r>
            <a:r>
              <a:rPr lang="tr-TR" sz="1400" dirty="0">
                <a:latin typeface="Arial"/>
              </a:rPr>
              <a:t> tarafından bazı şekerlere karşı </a:t>
            </a:r>
            <a:r>
              <a:rPr lang="tr-TR" sz="1400" dirty="0" err="1">
                <a:latin typeface="Arial"/>
              </a:rPr>
              <a:t>intoleransınız</a:t>
            </a:r>
            <a:r>
              <a:rPr lang="tr-TR" sz="1400" dirty="0">
                <a:latin typeface="Arial"/>
              </a:rPr>
              <a:t> olduğu söylenmişse bu tıbbi ürünü kullanmadan önce doktorunuzla temasa geçiniz.</a:t>
            </a:r>
          </a:p>
          <a:p>
            <a:r>
              <a:rPr lang="tr-TR" sz="1400" dirty="0">
                <a:latin typeface="Arial"/>
              </a:rPr>
              <a:t>Böbrek veya karaciğer yetmezliğiniz varsa, size uygulanacak günlük doz yarıya indirilmelidir.</a:t>
            </a:r>
          </a:p>
          <a:p>
            <a:r>
              <a:rPr lang="tr-TR" sz="1400" dirty="0">
                <a:latin typeface="Arial"/>
              </a:rPr>
              <a:t> Yaşlı hastalarda azalan böbrek işlevleri doğrultusunda idrarla atılım bir miktar azalabileceğinden dikkatli kullanılmalıdır.</a:t>
            </a:r>
          </a:p>
          <a:p>
            <a:r>
              <a:rPr lang="tr-TR" sz="1400" dirty="0">
                <a:latin typeface="Arial"/>
              </a:rPr>
              <a:t>Bu uyanlar, geçmişteki herhangi bir dönemde dahi olsa. sizin için geçerliyse lütfen doktorunuza danışınız.</a:t>
            </a:r>
          </a:p>
          <a:p>
            <a:r>
              <a:rPr lang="tr-TR" sz="1400" i="1" dirty="0">
                <a:latin typeface="Arial"/>
              </a:rPr>
              <a:t> </a:t>
            </a:r>
            <a:r>
              <a:rPr lang="tr-TR" sz="1400" dirty="0">
                <a:latin typeface="Arial"/>
              </a:rPr>
              <a:t>Hamilelerde kullanımından kaçınılmalıdır. </a:t>
            </a:r>
            <a:r>
              <a:rPr lang="tr-TR" sz="1400" dirty="0" err="1">
                <a:latin typeface="Arial"/>
              </a:rPr>
              <a:t>Setirizin</a:t>
            </a:r>
            <a:r>
              <a:rPr lang="tr-TR" sz="1400" dirty="0">
                <a:latin typeface="Arial"/>
              </a:rPr>
              <a:t> süte geçtiği için emziren anneler kullanmamalıdır.</a:t>
            </a:r>
          </a:p>
          <a:p>
            <a:pPr marL="0" indent="0" fontAlgn="base">
              <a:buFont typeface="Arial" panose="020B0604020202020204" pitchFamily="34" charset="0"/>
              <a:buNone/>
            </a:pPr>
            <a:endParaRPr lang="tr-TR" sz="1400" dirty="0">
              <a:latin typeface="Arial" pitchFamily="34" charset="0"/>
              <a:cs typeface="Arial" pitchFamily="34" charset="0"/>
            </a:endParaRPr>
          </a:p>
        </p:txBody>
      </p:sp>
      <p:sp>
        <p:nvSpPr>
          <p:cNvPr id="24" name="İçerik Yer Tutucusu 2"/>
          <p:cNvSpPr txBox="1">
            <a:spLocks/>
          </p:cNvSpPr>
          <p:nvPr/>
        </p:nvSpPr>
        <p:spPr>
          <a:xfrm>
            <a:off x="7732711" y="435430"/>
            <a:ext cx="2200774" cy="642257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a:rPr>
              <a:t>Yeterli miktar sıvı ile ağız yolundan alınır.</a:t>
            </a:r>
          </a:p>
          <a:p>
            <a:r>
              <a:rPr lang="tr-TR" sz="1400" dirty="0">
                <a:latin typeface="Arial"/>
              </a:rPr>
              <a:t>Erişkinler ve 12 yaşından büyük çocuklara yemeklerden önce ya da sonra günde bir film tablet önerilir. İstenildiğinde 10 </a:t>
            </a:r>
            <a:r>
              <a:rPr lang="tr-TR" sz="1400" dirty="0" err="1">
                <a:latin typeface="Arial"/>
              </a:rPr>
              <a:t>mg'lık</a:t>
            </a:r>
            <a:r>
              <a:rPr lang="tr-TR" sz="1400" dirty="0">
                <a:latin typeface="Arial"/>
              </a:rPr>
              <a:t> günlük doz 5 mg sabah ve 5 mg akşam olmak üzere ikiye bölünerek verilebilir. Tedavi süresi şikayetlere bağlı olarak hekim tarafından belirlenmelidir. Mevsimsel alerjik </a:t>
            </a:r>
            <a:r>
              <a:rPr lang="tr-TR" sz="1400" dirty="0" err="1">
                <a:latin typeface="Arial"/>
              </a:rPr>
              <a:t>rinit</a:t>
            </a:r>
            <a:r>
              <a:rPr lang="tr-TR" sz="1400" dirty="0">
                <a:latin typeface="Arial"/>
              </a:rPr>
              <a:t> (saman nezlesi) vakalarında 3-6 haftalık tedavi gereklidir.</a:t>
            </a:r>
          </a:p>
          <a:p>
            <a:r>
              <a:rPr lang="tr-TR" sz="1400" dirty="0">
                <a:latin typeface="Arial"/>
              </a:rPr>
              <a:t>6-12 yaş arası çocuklarda günde 5-10 mg (</a:t>
            </a:r>
            <a:r>
              <a:rPr lang="tr-TR" sz="1400" baseline="30000" dirty="0">
                <a:latin typeface="Arial"/>
              </a:rPr>
              <a:t>l</a:t>
            </a:r>
            <a:r>
              <a:rPr lang="tr-TR" sz="1400" dirty="0">
                <a:latin typeface="Arial"/>
              </a:rPr>
              <a:t>/2 - 1 film tablet CETITYROL) </a:t>
            </a:r>
          </a:p>
          <a:p>
            <a:r>
              <a:rPr lang="tr-TR" sz="1400" dirty="0">
                <a:latin typeface="Arial"/>
              </a:rPr>
              <a:t>6 yaşından küçük çocuklara ise </a:t>
            </a:r>
            <a:r>
              <a:rPr lang="tr-TR" sz="1400" dirty="0" err="1">
                <a:latin typeface="Arial"/>
              </a:rPr>
              <a:t>setirizinin</a:t>
            </a:r>
            <a:r>
              <a:rPr lang="tr-TR" sz="1400" dirty="0">
                <a:latin typeface="Arial"/>
              </a:rPr>
              <a:t> şurup formu önerilir.</a:t>
            </a:r>
            <a:endParaRPr lang="tr-TR" sz="1400" dirty="0">
              <a:latin typeface="Arial" pitchFamily="34" charset="0"/>
              <a:cs typeface="Arial" pitchFamily="34" charset="0"/>
            </a:endParaRPr>
          </a:p>
        </p:txBody>
      </p:sp>
      <p:sp>
        <p:nvSpPr>
          <p:cNvPr id="25" name="İçerik Yer Tutucusu 2"/>
          <p:cNvSpPr txBox="1">
            <a:spLocks/>
          </p:cNvSpPr>
          <p:nvPr/>
        </p:nvSpPr>
        <p:spPr>
          <a:xfrm>
            <a:off x="10017282" y="589392"/>
            <a:ext cx="2109088" cy="5866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a:rPr>
              <a:t>• Kaşıntı ve döküntülerinizin çok daha fazla artmasıyla karakterize aşırı duyarlılık hali</a:t>
            </a:r>
          </a:p>
          <a:p>
            <a:pPr marL="0" indent="0">
              <a:buFont typeface="Arial" panose="020B0604020202020204" pitchFamily="34" charset="0"/>
              <a:buNone/>
            </a:pPr>
            <a:r>
              <a:rPr lang="tr-TR" sz="1400" dirty="0">
                <a:latin typeface="Arial"/>
              </a:rPr>
              <a:t>• Solunumun zorlanması ve bilinç kaybı ile karakterize </a:t>
            </a:r>
            <a:r>
              <a:rPr lang="tr-TR" sz="1400" dirty="0" err="1">
                <a:latin typeface="Arial"/>
              </a:rPr>
              <a:t>anafılaktik</a:t>
            </a:r>
            <a:r>
              <a:rPr lang="tr-TR" sz="1400" dirty="0">
                <a:latin typeface="Arial"/>
              </a:rPr>
              <a:t> şok</a:t>
            </a:r>
          </a:p>
          <a:p>
            <a:pPr marL="0" indent="0">
              <a:buFont typeface="Arial" panose="020B0604020202020204" pitchFamily="34" charset="0"/>
              <a:buNone/>
            </a:pPr>
            <a:r>
              <a:rPr lang="tr-TR" sz="1400" dirty="0">
                <a:latin typeface="Arial"/>
              </a:rPr>
              <a:t>Bunların hepsi çok ciddi yan etkilerdir.</a:t>
            </a:r>
          </a:p>
          <a:p>
            <a:pPr marL="0" indent="0">
              <a:buFont typeface="Arial" panose="020B0604020202020204" pitchFamily="34" charset="0"/>
              <a:buNone/>
            </a:pPr>
            <a:r>
              <a:rPr lang="tr-TR" sz="1400" dirty="0">
                <a:latin typeface="Arial"/>
              </a:rPr>
              <a:t>• Saldırganlık, depresyon, </a:t>
            </a:r>
            <a:r>
              <a:rPr lang="tr-TR" sz="1400" dirty="0" err="1">
                <a:latin typeface="Arial"/>
              </a:rPr>
              <a:t>halıisinasyon</a:t>
            </a:r>
            <a:r>
              <a:rPr lang="tr-TR" sz="1400" dirty="0">
                <a:latin typeface="Arial"/>
              </a:rPr>
              <a:t> (gerçekte var olmayan görüntüler)</a:t>
            </a:r>
          </a:p>
          <a:p>
            <a:pPr marL="0" indent="0">
              <a:buFont typeface="Arial" panose="020B0604020202020204" pitchFamily="34" charset="0"/>
              <a:buNone/>
            </a:pPr>
            <a:r>
              <a:rPr lang="tr-TR" sz="1400" dirty="0">
                <a:latin typeface="Arial"/>
              </a:rPr>
              <a:t>• Bulanık görme</a:t>
            </a:r>
          </a:p>
          <a:p>
            <a:pPr marL="0" indent="0">
              <a:buFont typeface="Arial" panose="020B0604020202020204" pitchFamily="34" charset="0"/>
              <a:buNone/>
            </a:pPr>
            <a:r>
              <a:rPr lang="tr-TR" sz="1400" dirty="0">
                <a:latin typeface="Arial"/>
              </a:rPr>
              <a:t>• Baygınlık</a:t>
            </a:r>
          </a:p>
          <a:p>
            <a:pPr marL="0" indent="0">
              <a:buFont typeface="Arial" panose="020B0604020202020204" pitchFamily="34" charset="0"/>
              <a:buNone/>
            </a:pPr>
            <a:r>
              <a:rPr lang="tr-TR" sz="1400" dirty="0">
                <a:latin typeface="Arial"/>
              </a:rPr>
              <a:t>• Çarpıntı</a:t>
            </a:r>
          </a:p>
          <a:p>
            <a:pPr marL="0" indent="0">
              <a:buFont typeface="Arial" panose="020B0604020202020204" pitchFamily="34" charset="0"/>
              <a:buNone/>
            </a:pPr>
            <a:r>
              <a:rPr lang="tr-TR" sz="1400" dirty="0">
                <a:latin typeface="Arial"/>
              </a:rPr>
              <a:t>• İshal</a:t>
            </a:r>
          </a:p>
          <a:p>
            <a:pPr marL="0" indent="0">
              <a:buFont typeface="Arial" panose="020B0604020202020204" pitchFamily="34" charset="0"/>
              <a:buNone/>
            </a:pPr>
            <a:r>
              <a:rPr lang="tr-TR" sz="1400" dirty="0">
                <a:latin typeface="Arial"/>
              </a:rPr>
              <a:t>• İdrar yapma zorluğu da diğer yan etkiler arasındadır.</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20415" y="3157226"/>
            <a:ext cx="6853993" cy="5818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PİPERAZİN TÜREVLERİ</a:t>
            </a:r>
          </a:p>
        </p:txBody>
      </p:sp>
    </p:spTree>
    <p:extLst>
      <p:ext uri="{BB962C8B-B14F-4D97-AF65-F5344CB8AC3E}">
        <p14:creationId xmlns:p14="http://schemas.microsoft.com/office/powerpoint/2010/main" val="858649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59791" y="-3062"/>
            <a:ext cx="119788"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849681" y="2881745"/>
            <a:ext cx="2119745" cy="399617"/>
          </a:xfrm>
        </p:spPr>
        <p:txBody>
          <a:bodyPr>
            <a:noAutofit/>
          </a:bodyPr>
          <a:lstStyle/>
          <a:p>
            <a:pPr marL="0" indent="0">
              <a:buNone/>
            </a:pPr>
            <a:r>
              <a:rPr lang="tr-TR" sz="2000" b="1" dirty="0">
                <a:latin typeface="Arial" pitchFamily="34" charset="0"/>
                <a:cs typeface="Arial" pitchFamily="34" charset="0"/>
              </a:rPr>
              <a:t>CETRYN</a:t>
            </a:r>
          </a:p>
        </p:txBody>
      </p:sp>
      <p:sp>
        <p:nvSpPr>
          <p:cNvPr id="23" name="İçerik Yer Tutucusu 2"/>
          <p:cNvSpPr txBox="1">
            <a:spLocks/>
          </p:cNvSpPr>
          <p:nvPr/>
        </p:nvSpPr>
        <p:spPr>
          <a:xfrm>
            <a:off x="2205817" y="651165"/>
            <a:ext cx="2352328" cy="44611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CETRYN, alerjik nezle ve nedeni bilinmeyen müzmin kurdeşen tedavisinde kullanılan bir ilaçtır.</a:t>
            </a:r>
          </a:p>
          <a:p>
            <a:pPr marL="0" indent="0">
              <a:buFont typeface="Arial" panose="020B0604020202020204" pitchFamily="34" charset="0"/>
              <a:buNone/>
            </a:pPr>
            <a:r>
              <a:rPr lang="tr-TR" sz="1400" dirty="0">
                <a:latin typeface="Arial" pitchFamily="34" charset="0"/>
                <a:cs typeface="Arial" pitchFamily="34" charset="0"/>
              </a:rPr>
              <a:t>CETRYN 6 yaş ve üzeri çocuklarda ve erişkinlerde;</a:t>
            </a:r>
          </a:p>
          <a:p>
            <a:pPr marL="0" indent="0">
              <a:buFont typeface="Arial" panose="020B0604020202020204" pitchFamily="34" charset="0"/>
              <a:buNone/>
            </a:pPr>
            <a:r>
              <a:rPr lang="tr-TR" sz="1400" dirty="0">
                <a:latin typeface="Arial" pitchFamily="34" charset="0"/>
                <a:cs typeface="Arial" pitchFamily="34" charset="0"/>
              </a:rPr>
              <a:t>- Alerjik nezlenin burun ve göz ile ilgili belirtilerinin tedavisinde ve kronik </a:t>
            </a:r>
            <a:r>
              <a:rPr lang="tr-TR" sz="1400" dirty="0" err="1">
                <a:latin typeface="Arial" pitchFamily="34" charset="0"/>
                <a:cs typeface="Arial" pitchFamily="34" charset="0"/>
              </a:rPr>
              <a:t>idiopatik</a:t>
            </a:r>
            <a:r>
              <a:rPr lang="tr-TR" sz="1400" dirty="0">
                <a:latin typeface="Arial" pitchFamily="34" charset="0"/>
                <a:cs typeface="Arial" pitchFamily="34" charset="0"/>
              </a:rPr>
              <a:t> ürtikerin (nedeni bilinmeyen müzmin kurdeşen) tedavisinde kullanılır.</a:t>
            </a:r>
          </a:p>
        </p:txBody>
      </p:sp>
      <p:sp>
        <p:nvSpPr>
          <p:cNvPr id="24" name="İçerik Yer Tutucusu 2"/>
          <p:cNvSpPr txBox="1">
            <a:spLocks/>
          </p:cNvSpPr>
          <p:nvPr/>
        </p:nvSpPr>
        <p:spPr>
          <a:xfrm>
            <a:off x="4714197" y="637311"/>
            <a:ext cx="2945594" cy="50846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 </a:t>
            </a:r>
            <a:r>
              <a:rPr lang="tr-TR" sz="1400" dirty="0" err="1">
                <a:latin typeface="Arial" pitchFamily="34" charset="0"/>
                <a:cs typeface="Arial" pitchFamily="34" charset="0"/>
              </a:rPr>
              <a:t>CETRYN'in</a:t>
            </a:r>
            <a:r>
              <a:rPr lang="tr-TR" sz="1400" dirty="0">
                <a:latin typeface="Arial" pitchFamily="34" charset="0"/>
                <a:cs typeface="Arial" pitchFamily="34" charset="0"/>
              </a:rPr>
              <a:t> etkin maddesine veya yardımcı maddelerden herhangi birine, </a:t>
            </a:r>
            <a:r>
              <a:rPr lang="tr-TR" sz="1400" dirty="0" err="1">
                <a:latin typeface="Arial" pitchFamily="34" charset="0"/>
                <a:cs typeface="Arial" pitchFamily="34" charset="0"/>
              </a:rPr>
              <a:t>hidroksizine</a:t>
            </a:r>
            <a:r>
              <a:rPr lang="tr-TR" sz="1400" dirty="0">
                <a:latin typeface="Arial" pitchFamily="34" charset="0"/>
                <a:cs typeface="Arial" pitchFamily="34" charset="0"/>
              </a:rPr>
              <a:t> veya </a:t>
            </a:r>
            <a:r>
              <a:rPr lang="tr-TR" sz="1400" dirty="0" err="1">
                <a:latin typeface="Arial" pitchFamily="34" charset="0"/>
                <a:cs typeface="Arial" pitchFamily="34" charset="0"/>
              </a:rPr>
              <a:t>piperazin</a:t>
            </a:r>
            <a:r>
              <a:rPr lang="tr-TR" sz="1400" dirty="0">
                <a:latin typeface="Arial" pitchFamily="34" charset="0"/>
                <a:cs typeface="Arial" pitchFamily="34" charset="0"/>
              </a:rPr>
              <a:t> türevlerine karşı aşırı duyarlılık öykünüz varsa,</a:t>
            </a:r>
          </a:p>
          <a:p>
            <a:pPr marL="0" indent="0">
              <a:buFont typeface="Arial" panose="020B0604020202020204" pitchFamily="34" charset="0"/>
              <a:buNone/>
            </a:pPr>
            <a:r>
              <a:rPr lang="tr-TR" sz="1400" dirty="0">
                <a:latin typeface="Arial" pitchFamily="34" charset="0"/>
                <a:cs typeface="Arial" pitchFamily="34" charset="0"/>
              </a:rPr>
              <a:t>- Ağır böbrek yetmezliğiniz (</a:t>
            </a:r>
            <a:r>
              <a:rPr lang="tr-TR" sz="1400" dirty="0" err="1">
                <a:latin typeface="Arial" pitchFamily="34" charset="0"/>
                <a:cs typeface="Arial" pitchFamily="34" charset="0"/>
              </a:rPr>
              <a:t>kreatinin</a:t>
            </a:r>
            <a:r>
              <a:rPr lang="tr-TR" sz="1400" dirty="0">
                <a:latin typeface="Arial" pitchFamily="34" charset="0"/>
                <a:cs typeface="Arial" pitchFamily="34" charset="0"/>
              </a:rPr>
              <a:t> </a:t>
            </a:r>
            <a:r>
              <a:rPr lang="tr-TR" sz="1400" dirty="0" err="1">
                <a:latin typeface="Arial" pitchFamily="34" charset="0"/>
                <a:cs typeface="Arial" pitchFamily="34" charset="0"/>
              </a:rPr>
              <a:t>klerensinizin</a:t>
            </a:r>
            <a:r>
              <a:rPr lang="tr-TR" sz="1400" dirty="0">
                <a:latin typeface="Arial" pitchFamily="34" charset="0"/>
                <a:cs typeface="Arial" pitchFamily="34" charset="0"/>
              </a:rPr>
              <a:t> (böbrek fonksiyonlarını izlemek için</a:t>
            </a:r>
          </a:p>
          <a:p>
            <a:pPr marL="0" indent="0">
              <a:buFont typeface="Arial" panose="020B0604020202020204" pitchFamily="34" charset="0"/>
              <a:buNone/>
            </a:pPr>
            <a:r>
              <a:rPr lang="tr-TR" sz="1400" dirty="0">
                <a:latin typeface="Arial" pitchFamily="34" charset="0"/>
                <a:cs typeface="Arial" pitchFamily="34" charset="0"/>
              </a:rPr>
              <a:t>kullanılan bir madde olan </a:t>
            </a:r>
            <a:r>
              <a:rPr lang="tr-TR" sz="1400" dirty="0" err="1">
                <a:latin typeface="Arial" pitchFamily="34" charset="0"/>
                <a:cs typeface="Arial" pitchFamily="34" charset="0"/>
              </a:rPr>
              <a:t>kreatininin</a:t>
            </a:r>
            <a:r>
              <a:rPr lang="tr-TR" sz="1400" dirty="0">
                <a:latin typeface="Arial" pitchFamily="34" charset="0"/>
                <a:cs typeface="Arial" pitchFamily="34" charset="0"/>
              </a:rPr>
              <a:t> böbrekler aracılığıyla kandan temizlenmesi) 10ml/</a:t>
            </a:r>
            <a:r>
              <a:rPr lang="tr-TR" sz="1400" dirty="0" err="1">
                <a:latin typeface="Arial" pitchFamily="34" charset="0"/>
                <a:cs typeface="Arial" pitchFamily="34" charset="0"/>
              </a:rPr>
              <a:t>dk'nın</a:t>
            </a:r>
            <a:r>
              <a:rPr lang="tr-TR" sz="1400" dirty="0">
                <a:latin typeface="Arial" pitchFamily="34" charset="0"/>
                <a:cs typeface="Arial" pitchFamily="34" charset="0"/>
              </a:rPr>
              <a:t> altında olduğu böbrek yetmezliği) var ise bu ilacı kullanmayınız.</a:t>
            </a:r>
          </a:p>
          <a:p>
            <a:pPr marL="0" indent="0">
              <a:buFont typeface="Arial" panose="020B0604020202020204" pitchFamily="34" charset="0"/>
              <a:buNone/>
            </a:pPr>
            <a:r>
              <a:rPr lang="tr-TR" sz="1400" dirty="0">
                <a:latin typeface="Arial" pitchFamily="34" charset="0"/>
                <a:cs typeface="Arial" pitchFamily="34" charset="0"/>
              </a:rPr>
              <a:t>- </a:t>
            </a:r>
            <a:r>
              <a:rPr lang="tr-TR" sz="1400" dirty="0" err="1">
                <a:latin typeface="Arial" pitchFamily="34" charset="0"/>
                <a:cs typeface="Arial" pitchFamily="34" charset="0"/>
              </a:rPr>
              <a:t>CETRYN’i</a:t>
            </a:r>
            <a:r>
              <a:rPr lang="tr-TR" sz="1400" dirty="0">
                <a:latin typeface="Arial" pitchFamily="34" charset="0"/>
                <a:cs typeface="Arial" pitchFamily="34" charset="0"/>
              </a:rPr>
              <a:t> 6 yaş altı çocuklarda kullanmayınız.</a:t>
            </a:r>
          </a:p>
          <a:p>
            <a:pPr marL="0" indent="0">
              <a:buNone/>
            </a:pPr>
            <a:r>
              <a:rPr lang="tr-TR" sz="1400" dirty="0">
                <a:latin typeface="Arial" pitchFamily="34" charset="0"/>
                <a:cs typeface="Arial" pitchFamily="34" charset="0"/>
              </a:rPr>
              <a:t>- Sara (epilepsi) hastasıysanız ya da </a:t>
            </a:r>
            <a:r>
              <a:rPr lang="tr-TR" sz="1400" dirty="0" err="1">
                <a:latin typeface="Arial" pitchFamily="34" charset="0"/>
                <a:cs typeface="Arial" pitchFamily="34" charset="0"/>
              </a:rPr>
              <a:t>konvulsiyon</a:t>
            </a:r>
            <a:r>
              <a:rPr lang="tr-TR" sz="1400" dirty="0">
                <a:latin typeface="Arial" pitchFamily="34" charset="0"/>
                <a:cs typeface="Arial" pitchFamily="34" charset="0"/>
              </a:rPr>
              <a:t> geçirme riskiniz varsa, doktorunuza danışınız.</a:t>
            </a:r>
            <a:br>
              <a:rPr lang="tr-TR" sz="1400" dirty="0">
                <a:latin typeface="Arial" pitchFamily="34" charset="0"/>
                <a:cs typeface="Arial" pitchFamily="34" charset="0"/>
              </a:rPr>
            </a:br>
            <a:endParaRPr lang="tr-TR" sz="1400" dirty="0">
              <a:latin typeface="Arial" pitchFamily="34" charset="0"/>
              <a:cs typeface="Arial" pitchFamily="34" charset="0"/>
            </a:endParaRPr>
          </a:p>
          <a:p>
            <a:pPr marL="0" indent="0">
              <a:buNone/>
            </a:pPr>
            <a:r>
              <a:rPr lang="tr-TR" sz="1400" dirty="0">
                <a:latin typeface="Arial" pitchFamily="34" charset="0"/>
                <a:cs typeface="Arial" pitchFamily="34" charset="0"/>
              </a:rPr>
              <a:t>- CETRYN ile birlikte alkol kullanımından kaçınmalısınız.</a:t>
            </a:r>
          </a:p>
        </p:txBody>
      </p:sp>
      <p:sp>
        <p:nvSpPr>
          <p:cNvPr id="25" name="İçerik Yer Tutucusu 2"/>
          <p:cNvSpPr txBox="1">
            <a:spLocks/>
          </p:cNvSpPr>
          <p:nvPr/>
        </p:nvSpPr>
        <p:spPr>
          <a:xfrm>
            <a:off x="7779578" y="590553"/>
            <a:ext cx="2178547" cy="57773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CETRYN ağızdan kullanım içindir. CETRYN yeterli miktarda sıvı (</a:t>
            </a:r>
            <a:r>
              <a:rPr lang="tr-TR" sz="1400" dirty="0" err="1">
                <a:latin typeface="Arial" pitchFamily="34" charset="0"/>
                <a:cs typeface="Arial" pitchFamily="34" charset="0"/>
              </a:rPr>
              <a:t>örn</a:t>
            </a:r>
            <a:r>
              <a:rPr lang="tr-TR" sz="1400" dirty="0">
                <a:latin typeface="Arial" pitchFamily="34" charset="0"/>
                <a:cs typeface="Arial" pitchFamily="34" charset="0"/>
              </a:rPr>
              <a:t>. bir bardak su) ile yutunuz.</a:t>
            </a:r>
          </a:p>
          <a:p>
            <a:pPr marL="0" indent="0">
              <a:buFont typeface="Arial" panose="020B0604020202020204" pitchFamily="34" charset="0"/>
              <a:buNone/>
            </a:pPr>
            <a:r>
              <a:rPr lang="tr-TR" sz="1400" dirty="0">
                <a:latin typeface="Arial" pitchFamily="34" charset="0"/>
                <a:cs typeface="Arial" pitchFamily="34" charset="0"/>
              </a:rPr>
              <a:t>6-12 yaş arasındaki çocuklarda:</a:t>
            </a:r>
          </a:p>
          <a:p>
            <a:r>
              <a:rPr lang="tr-TR" sz="1400" dirty="0">
                <a:latin typeface="Arial" pitchFamily="34" charset="0"/>
                <a:cs typeface="Arial" pitchFamily="34" charset="0"/>
              </a:rPr>
              <a:t>Günde iki kez 5 mg (günde iki kez 1/2 tablet)</a:t>
            </a:r>
          </a:p>
          <a:p>
            <a:pPr marL="0" indent="0">
              <a:buFont typeface="Arial" panose="020B0604020202020204" pitchFamily="34" charset="0"/>
              <a:buNone/>
            </a:pPr>
            <a:r>
              <a:rPr lang="tr-TR" sz="1400" dirty="0">
                <a:latin typeface="Arial" pitchFamily="34" charset="0"/>
                <a:cs typeface="Arial" pitchFamily="34" charset="0"/>
              </a:rPr>
              <a:t>12 yaş üstü </a:t>
            </a:r>
            <a:r>
              <a:rPr lang="tr-TR" sz="1400" dirty="0" err="1">
                <a:latin typeface="Arial" pitchFamily="34" charset="0"/>
                <a:cs typeface="Arial" pitchFamily="34" charset="0"/>
              </a:rPr>
              <a:t>adölesan</a:t>
            </a:r>
            <a:r>
              <a:rPr lang="tr-TR" sz="1400" dirty="0">
                <a:latin typeface="Arial" pitchFamily="34" charset="0"/>
                <a:cs typeface="Arial" pitchFamily="34" charset="0"/>
              </a:rPr>
              <a:t> ve erişkinlerde:</a:t>
            </a:r>
          </a:p>
          <a:p>
            <a:r>
              <a:rPr lang="tr-TR" sz="1400" dirty="0">
                <a:latin typeface="Arial" pitchFamily="34" charset="0"/>
                <a:cs typeface="Arial" pitchFamily="34" charset="0"/>
              </a:rPr>
              <a:t>Günde bir kez 10mg (1 tablet) uygulanır.</a:t>
            </a:r>
          </a:p>
          <a:p>
            <a:pPr marL="0" indent="0">
              <a:buFont typeface="Arial" panose="020B0604020202020204" pitchFamily="34" charset="0"/>
              <a:buNone/>
            </a:pPr>
            <a:r>
              <a:rPr lang="tr-TR" sz="1400" dirty="0">
                <a:latin typeface="Arial" pitchFamily="34" charset="0"/>
                <a:cs typeface="Arial" pitchFamily="34" charset="0"/>
              </a:rPr>
              <a:t>Çocuklarda kullanım: </a:t>
            </a:r>
          </a:p>
          <a:p>
            <a:r>
              <a:rPr lang="tr-TR" sz="1400" dirty="0">
                <a:latin typeface="Arial" pitchFamily="34" charset="0"/>
                <a:cs typeface="Arial" pitchFamily="34" charset="0"/>
              </a:rPr>
              <a:t>6 yaş altı çocuklarda </a:t>
            </a:r>
            <a:r>
              <a:rPr lang="tr-TR" sz="1400" dirty="0" err="1">
                <a:latin typeface="Arial" pitchFamily="34" charset="0"/>
                <a:cs typeface="Arial" pitchFamily="34" charset="0"/>
              </a:rPr>
              <a:t>CETRYN'in</a:t>
            </a:r>
            <a:r>
              <a:rPr lang="tr-TR" sz="1400" dirty="0">
                <a:latin typeface="Arial" pitchFamily="34" charset="0"/>
                <a:cs typeface="Arial" pitchFamily="34" charset="0"/>
              </a:rPr>
              <a:t> kullanımı önerilmez çünkü bu </a:t>
            </a:r>
            <a:r>
              <a:rPr lang="tr-TR" sz="1400" dirty="0" err="1">
                <a:latin typeface="Arial" pitchFamily="34" charset="0"/>
                <a:cs typeface="Arial" pitchFamily="34" charset="0"/>
              </a:rPr>
              <a:t>formülasyon</a:t>
            </a:r>
            <a:r>
              <a:rPr lang="tr-TR" sz="1400" dirty="0">
                <a:latin typeface="Arial" pitchFamily="34" charset="0"/>
                <a:cs typeface="Arial" pitchFamily="34" charset="0"/>
              </a:rPr>
              <a:t> doğru doz adaptasyonuna izin vermemektedir.</a:t>
            </a:r>
          </a:p>
          <a:p>
            <a:pPr marL="0" indent="0">
              <a:buFont typeface="Arial" panose="020B0604020202020204" pitchFamily="34" charset="0"/>
              <a:buNone/>
            </a:pPr>
            <a:r>
              <a:rPr lang="tr-TR" sz="1400" dirty="0">
                <a:latin typeface="Arial" pitchFamily="34" charset="0"/>
                <a:cs typeface="Arial" pitchFamily="34" charset="0"/>
              </a:rPr>
              <a:t>Yaşlılarda kullanım:</a:t>
            </a:r>
          </a:p>
          <a:p>
            <a:r>
              <a:rPr lang="tr-TR" sz="1400" dirty="0">
                <a:latin typeface="Arial" pitchFamily="34" charset="0"/>
                <a:cs typeface="Arial" pitchFamily="34" charset="0"/>
              </a:rPr>
              <a:t>Böbrek işlevi normalse dozun azaltılmasına gerek yoktur.</a:t>
            </a:r>
          </a:p>
        </p:txBody>
      </p:sp>
      <p:sp>
        <p:nvSpPr>
          <p:cNvPr id="26" name="İçerik Yer Tutucusu 2"/>
          <p:cNvSpPr txBox="1">
            <a:spLocks/>
          </p:cNvSpPr>
          <p:nvPr/>
        </p:nvSpPr>
        <p:spPr>
          <a:xfrm>
            <a:off x="9962023" y="541073"/>
            <a:ext cx="2400479" cy="60813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Yaygın:</a:t>
            </a:r>
          </a:p>
          <a:p>
            <a:r>
              <a:rPr lang="tr-TR" sz="1400" dirty="0" err="1">
                <a:latin typeface="Arial" pitchFamily="34" charset="0"/>
                <a:cs typeface="Arial" pitchFamily="34" charset="0"/>
              </a:rPr>
              <a:t>Somnolans</a:t>
            </a:r>
            <a:r>
              <a:rPr lang="tr-TR" sz="1400" dirty="0">
                <a:latin typeface="Arial" pitchFamily="34" charset="0"/>
                <a:cs typeface="Arial" pitchFamily="34" charset="0"/>
              </a:rPr>
              <a:t> (uyuklama hali)</a:t>
            </a:r>
          </a:p>
          <a:p>
            <a:r>
              <a:rPr lang="tr-TR" sz="1400" dirty="0">
                <a:latin typeface="Arial" pitchFamily="34" charset="0"/>
                <a:cs typeface="Arial" pitchFamily="34" charset="0"/>
              </a:rPr>
              <a:t>Sersemlik hissi</a:t>
            </a:r>
          </a:p>
          <a:p>
            <a:r>
              <a:rPr lang="tr-TR" sz="1400" dirty="0">
                <a:latin typeface="Arial" pitchFamily="34" charset="0"/>
                <a:cs typeface="Arial" pitchFamily="34" charset="0"/>
              </a:rPr>
              <a:t>Baş ağrısı</a:t>
            </a:r>
          </a:p>
          <a:p>
            <a:r>
              <a:rPr lang="tr-TR" sz="1400" dirty="0">
                <a:latin typeface="Arial" pitchFamily="34" charset="0"/>
                <a:cs typeface="Arial" pitchFamily="34" charset="0"/>
              </a:rPr>
              <a:t>Farenjit (yutak iltihabı)</a:t>
            </a:r>
          </a:p>
          <a:p>
            <a:pPr marL="0" indent="0">
              <a:buFont typeface="Arial" panose="020B0604020202020204" pitchFamily="34" charset="0"/>
              <a:buNone/>
            </a:pPr>
            <a:r>
              <a:rPr lang="tr-TR" sz="1400" dirty="0">
                <a:latin typeface="Arial" pitchFamily="34" charset="0"/>
                <a:cs typeface="Arial" pitchFamily="34" charset="0"/>
              </a:rPr>
              <a:t>Yaygın olmayan:</a:t>
            </a:r>
          </a:p>
          <a:p>
            <a:r>
              <a:rPr lang="tr-TR" sz="1400" dirty="0">
                <a:latin typeface="Arial" pitchFamily="34" charset="0"/>
                <a:cs typeface="Arial" pitchFamily="34" charset="0"/>
              </a:rPr>
              <a:t>Ajitasyon (aşırı huzursuzluk hali)</a:t>
            </a:r>
          </a:p>
          <a:p>
            <a:r>
              <a:rPr lang="tr-TR" sz="1400" dirty="0" err="1">
                <a:latin typeface="Arial" pitchFamily="34" charset="0"/>
                <a:cs typeface="Arial" pitchFamily="34" charset="0"/>
              </a:rPr>
              <a:t>Parestezi</a:t>
            </a:r>
            <a:r>
              <a:rPr lang="tr-TR" sz="1400" dirty="0">
                <a:latin typeface="Arial" pitchFamily="34" charset="0"/>
                <a:cs typeface="Arial" pitchFamily="34" charset="0"/>
              </a:rPr>
              <a:t> (geçici his yokluğu, uyuşma/karıncalanma)</a:t>
            </a:r>
          </a:p>
          <a:p>
            <a:r>
              <a:rPr lang="tr-TR" sz="1400" dirty="0">
                <a:latin typeface="Arial" pitchFamily="34" charset="0"/>
                <a:cs typeface="Arial" pitchFamily="34" charset="0"/>
              </a:rPr>
              <a:t>Karın ağrısı</a:t>
            </a:r>
          </a:p>
          <a:p>
            <a:pPr marL="0" indent="0">
              <a:buFont typeface="Arial" panose="020B0604020202020204" pitchFamily="34" charset="0"/>
              <a:buNone/>
            </a:pPr>
            <a:r>
              <a:rPr lang="tr-TR" sz="1400" dirty="0">
                <a:latin typeface="Arial" pitchFamily="34" charset="0"/>
                <a:cs typeface="Arial" pitchFamily="34" charset="0"/>
              </a:rPr>
              <a:t>Seyrek:</a:t>
            </a:r>
          </a:p>
          <a:p>
            <a:r>
              <a:rPr lang="tr-TR" sz="1400" dirty="0">
                <a:latin typeface="Arial" pitchFamily="34" charset="0"/>
                <a:cs typeface="Arial" pitchFamily="34" charset="0"/>
              </a:rPr>
              <a:t>Alerjik reaksiyonlar, bazıları şiddetli (çok seyrek)</a:t>
            </a:r>
          </a:p>
          <a:p>
            <a:r>
              <a:rPr lang="tr-TR" sz="1400" dirty="0">
                <a:latin typeface="Arial" pitchFamily="34" charset="0"/>
                <a:cs typeface="Arial" pitchFamily="34" charset="0"/>
              </a:rPr>
              <a:t>Halüsinasyon</a:t>
            </a:r>
          </a:p>
          <a:p>
            <a:r>
              <a:rPr lang="tr-TR" sz="1400" dirty="0" err="1">
                <a:latin typeface="Arial" pitchFamily="34" charset="0"/>
                <a:cs typeface="Arial" pitchFamily="34" charset="0"/>
              </a:rPr>
              <a:t>Agresyon</a:t>
            </a:r>
            <a:r>
              <a:rPr lang="tr-TR" sz="1400" dirty="0">
                <a:latin typeface="Arial" pitchFamily="34" charset="0"/>
                <a:cs typeface="Arial" pitchFamily="34" charset="0"/>
              </a:rPr>
              <a:t> (saldırganlık hali)</a:t>
            </a:r>
          </a:p>
          <a:p>
            <a:r>
              <a:rPr lang="tr-TR" sz="1400" dirty="0" err="1">
                <a:latin typeface="Arial" pitchFamily="34" charset="0"/>
                <a:cs typeface="Arial" pitchFamily="34" charset="0"/>
              </a:rPr>
              <a:t>Konfüzyon</a:t>
            </a:r>
            <a:r>
              <a:rPr lang="tr-TR" sz="1400" dirty="0">
                <a:latin typeface="Arial" pitchFamily="34" charset="0"/>
                <a:cs typeface="Arial" pitchFamily="34" charset="0"/>
              </a:rPr>
              <a:t> (zihin karışıklığı)</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20415" y="3157226"/>
            <a:ext cx="6853993" cy="5818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PİPERAZİN TÜREVLERİ</a:t>
            </a:r>
          </a:p>
        </p:txBody>
      </p:sp>
    </p:spTree>
    <p:extLst>
      <p:ext uri="{BB962C8B-B14F-4D97-AF65-F5344CB8AC3E}">
        <p14:creationId xmlns:p14="http://schemas.microsoft.com/office/powerpoint/2010/main" val="6466194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0"/>
            <a:ext cx="59894"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 name="Dikdörtgen 1"/>
          <p:cNvSpPr/>
          <p:nvPr/>
        </p:nvSpPr>
        <p:spPr>
          <a:xfrm>
            <a:off x="838399" y="2937165"/>
            <a:ext cx="1513090" cy="338554"/>
          </a:xfrm>
          <a:prstGeom prst="rect">
            <a:avLst/>
          </a:prstGeom>
        </p:spPr>
        <p:txBody>
          <a:bodyPr wrap="square">
            <a:spAutoFit/>
          </a:bodyPr>
          <a:lstStyle/>
          <a:p>
            <a:r>
              <a:rPr lang="tr-TR" sz="1600" b="1" dirty="0">
                <a:latin typeface="Arial" pitchFamily="34" charset="0"/>
                <a:cs typeface="Arial" pitchFamily="34" charset="0"/>
              </a:rPr>
              <a:t>CLARITINE</a:t>
            </a:r>
          </a:p>
        </p:txBody>
      </p:sp>
      <p:sp>
        <p:nvSpPr>
          <p:cNvPr id="22" name="İçerik Yer Tutucusu 2"/>
          <p:cNvSpPr>
            <a:spLocks noGrp="1"/>
          </p:cNvSpPr>
          <p:nvPr>
            <p:ph idx="1"/>
          </p:nvPr>
        </p:nvSpPr>
        <p:spPr>
          <a:xfrm>
            <a:off x="2017260" y="604111"/>
            <a:ext cx="2663670" cy="5646715"/>
          </a:xfrm>
        </p:spPr>
        <p:txBody>
          <a:bodyPr>
            <a:noAutofit/>
          </a:bodyPr>
          <a:lstStyle/>
          <a:p>
            <a:pPr marL="0" indent="0">
              <a:buNone/>
            </a:pPr>
            <a:r>
              <a:rPr lang="tr-TR" sz="1400" dirty="0">
                <a:latin typeface="Arial" pitchFamily="34" charset="0"/>
                <a:cs typeface="Arial" pitchFamily="34" charset="0"/>
              </a:rPr>
              <a:t>CLARITINE etkin madde olarak "</a:t>
            </a:r>
            <a:r>
              <a:rPr lang="tr-TR" sz="1400" dirty="0" err="1">
                <a:latin typeface="Arial" pitchFamily="34" charset="0"/>
                <a:cs typeface="Arial" pitchFamily="34" charset="0"/>
              </a:rPr>
              <a:t>antihistaminikler</a:t>
            </a:r>
            <a:r>
              <a:rPr lang="tr-TR" sz="1400" dirty="0">
                <a:latin typeface="Arial" pitchFamily="34" charset="0"/>
                <a:cs typeface="Arial" pitchFamily="34" charset="0"/>
              </a:rPr>
              <a:t>" adı verilen bir ilaç </a:t>
            </a:r>
            <a:r>
              <a:rPr lang="tr-TR" sz="1400" dirty="0" err="1">
                <a:latin typeface="Arial" pitchFamily="34" charset="0"/>
                <a:cs typeface="Arial" pitchFamily="34" charset="0"/>
              </a:rPr>
              <a:t>sınıfina</a:t>
            </a:r>
            <a:r>
              <a:rPr lang="tr-TR" sz="1400" dirty="0">
                <a:latin typeface="Arial" pitchFamily="34" charset="0"/>
                <a:cs typeface="Arial" pitchFamily="34" charset="0"/>
              </a:rPr>
              <a:t> üye olan </a:t>
            </a:r>
            <a:r>
              <a:rPr lang="tr-TR" sz="1400" dirty="0" err="1">
                <a:latin typeface="Arial" pitchFamily="34" charset="0"/>
                <a:cs typeface="Arial" pitchFamily="34" charset="0"/>
              </a:rPr>
              <a:t>loratadini</a:t>
            </a:r>
            <a:r>
              <a:rPr lang="tr-TR" sz="1400" dirty="0">
                <a:latin typeface="Arial" pitchFamily="34" charset="0"/>
                <a:cs typeface="Arial" pitchFamily="34" charset="0"/>
              </a:rPr>
              <a:t> içerir.</a:t>
            </a:r>
          </a:p>
          <a:p>
            <a:pPr marL="0" indent="0">
              <a:buNone/>
            </a:pPr>
            <a:r>
              <a:rPr lang="tr-TR" sz="1400" dirty="0">
                <a:latin typeface="Arial" pitchFamily="34" charset="0"/>
                <a:cs typeface="Arial" pitchFamily="34" charset="0"/>
              </a:rPr>
              <a:t>CLARITINE, herhangi bir şeye alerjiniz </a:t>
            </a:r>
            <a:r>
              <a:rPr lang="tr-TR" sz="1400" dirty="0" err="1">
                <a:latin typeface="Arial" pitchFamily="34" charset="0"/>
                <a:cs typeface="Arial" pitchFamily="34" charset="0"/>
              </a:rPr>
              <a:t>olduğuda</a:t>
            </a:r>
            <a:r>
              <a:rPr lang="tr-TR" sz="1400" dirty="0">
                <a:latin typeface="Arial" pitchFamily="34" charset="0"/>
                <a:cs typeface="Arial" pitchFamily="34" charset="0"/>
              </a:rPr>
              <a:t> vücudunuz </a:t>
            </a:r>
            <a:r>
              <a:rPr lang="tr-TR" sz="1400" dirty="0" err="1">
                <a:latin typeface="Arial" pitchFamily="34" charset="0"/>
                <a:cs typeface="Arial" pitchFamily="34" charset="0"/>
              </a:rPr>
              <a:t>tarafindan</a:t>
            </a:r>
            <a:r>
              <a:rPr lang="tr-TR" sz="1400" dirty="0">
                <a:latin typeface="Arial" pitchFamily="34" charset="0"/>
                <a:cs typeface="Arial" pitchFamily="34" charset="0"/>
              </a:rPr>
              <a:t> üretilen "</a:t>
            </a:r>
            <a:r>
              <a:rPr lang="tr-TR" sz="1400" dirty="0" err="1">
                <a:latin typeface="Arial" pitchFamily="34" charset="0"/>
                <a:cs typeface="Arial" pitchFamily="34" charset="0"/>
              </a:rPr>
              <a:t>histamin</a:t>
            </a:r>
            <a:r>
              <a:rPr lang="tr-TR" sz="1400" dirty="0">
                <a:latin typeface="Arial" pitchFamily="34" charset="0"/>
                <a:cs typeface="Arial" pitchFamily="34" charset="0"/>
              </a:rPr>
              <a:t>" adı verilen bir maddenin etkilerini durdurarak alerji belirtilerinizin azaltılmasına yardımcı olur.</a:t>
            </a:r>
          </a:p>
          <a:p>
            <a:pPr marL="0" indent="0">
              <a:buNone/>
            </a:pPr>
            <a:r>
              <a:rPr lang="tr-TR" sz="1400" dirty="0">
                <a:latin typeface="Arial" pitchFamily="34" charset="0"/>
                <a:cs typeface="Arial" pitchFamily="34" charset="0"/>
              </a:rPr>
              <a:t>CLARITINE kronik </a:t>
            </a:r>
            <a:r>
              <a:rPr lang="tr-TR" sz="1400" dirty="0" err="1">
                <a:latin typeface="Arial" pitchFamily="34" charset="0"/>
                <a:cs typeface="Arial" pitchFamily="34" charset="0"/>
              </a:rPr>
              <a:t>idiopatik</a:t>
            </a:r>
            <a:r>
              <a:rPr lang="tr-TR" sz="1400" dirty="0">
                <a:latin typeface="Arial" pitchFamily="34" charset="0"/>
                <a:cs typeface="Arial" pitchFamily="34" charset="0"/>
              </a:rPr>
              <a:t> ürtiker, mevsimsel Ve kronik (</a:t>
            </a:r>
            <a:r>
              <a:rPr lang="tr-TR" sz="1400" dirty="0" err="1">
                <a:latin typeface="Arial" pitchFamily="34" charset="0"/>
                <a:cs typeface="Arial" pitchFamily="34" charset="0"/>
              </a:rPr>
              <a:t>perennial</a:t>
            </a:r>
            <a:r>
              <a:rPr lang="tr-TR" sz="1400" dirty="0">
                <a:latin typeface="Arial" pitchFamily="34" charset="0"/>
                <a:cs typeface="Arial" pitchFamily="34" charset="0"/>
              </a:rPr>
              <a:t>) alerjik </a:t>
            </a:r>
            <a:r>
              <a:rPr lang="tr-TR" sz="1400" dirty="0" err="1">
                <a:latin typeface="Arial" pitchFamily="34" charset="0"/>
                <a:cs typeface="Arial" pitchFamily="34" charset="0"/>
              </a:rPr>
              <a:t>rinit</a:t>
            </a:r>
            <a:r>
              <a:rPr lang="tr-TR" sz="1400" dirty="0">
                <a:latin typeface="Arial" pitchFamily="34" charset="0"/>
                <a:cs typeface="Arial" pitchFamily="34" charset="0"/>
              </a:rPr>
              <a:t> tedavisinde </a:t>
            </a:r>
            <a:r>
              <a:rPr lang="tr-TR" sz="1400" dirty="0" err="1">
                <a:latin typeface="Arial" pitchFamily="34" charset="0"/>
                <a:cs typeface="Arial" pitchFamily="34" charset="0"/>
              </a:rPr>
              <a:t>endikedir</a:t>
            </a:r>
            <a:r>
              <a:rPr lang="tr-TR" sz="1400" dirty="0">
                <a:latin typeface="Arial" pitchFamily="34" charset="0"/>
                <a:cs typeface="Arial" pitchFamily="34" charset="0"/>
              </a:rPr>
              <a:t>.</a:t>
            </a:r>
            <a:br>
              <a:rPr lang="tr-TR" sz="1400" dirty="0">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latin typeface="Arial" pitchFamily="34" charset="0"/>
                <a:cs typeface="Arial" pitchFamily="34" charset="0"/>
              </a:rPr>
              <a:t>CLARITINE, genellikle ürtiker (kurdeşen) olarak bilinen durumun belirtilerini (kaşıntı ve kızarıklık) gidermeye de yardımcı olur.</a:t>
            </a:r>
            <a:br>
              <a:rPr lang="tr-TR" sz="1400" dirty="0">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err="1">
                <a:latin typeface="Arial" pitchFamily="34" charset="0"/>
                <a:cs typeface="Arial" pitchFamily="34" charset="0"/>
              </a:rPr>
              <a:t>CLARITINE'in</a:t>
            </a:r>
            <a:r>
              <a:rPr lang="tr-TR" sz="1400" dirty="0">
                <a:latin typeface="Arial" pitchFamily="34" charset="0"/>
                <a:cs typeface="Arial" pitchFamily="34" charset="0"/>
              </a:rPr>
              <a:t> etkisi tüm gün devam eder ve normal günlük aktivitelerinize ve uyku dizeninizi sürdürmen ize yardımcı olacaktır.</a:t>
            </a:r>
          </a:p>
        </p:txBody>
      </p:sp>
      <p:sp>
        <p:nvSpPr>
          <p:cNvPr id="23" name="İçerik Yer Tutucusu 2"/>
          <p:cNvSpPr txBox="1">
            <a:spLocks/>
          </p:cNvSpPr>
          <p:nvPr/>
        </p:nvSpPr>
        <p:spPr>
          <a:xfrm>
            <a:off x="4699634" y="538565"/>
            <a:ext cx="3020051" cy="75109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Karaciğer hastalığınız varsa,</a:t>
            </a:r>
          </a:p>
          <a:p>
            <a:r>
              <a:rPr lang="tr-TR" sz="1400" dirty="0">
                <a:latin typeface="Arial" pitchFamily="34" charset="0"/>
                <a:cs typeface="Arial" pitchFamily="34" charset="0"/>
              </a:rPr>
              <a:t>Size alerjiler için herhangi bir deri testi yapılacaksa. CLARITINE tabletini bu testlerden önce iki gün süreyle almayınız çünkü test sonuçları etkilenebilir.</a:t>
            </a:r>
          </a:p>
          <a:p>
            <a:r>
              <a:rPr lang="tr-TR" sz="1400" dirty="0">
                <a:latin typeface="Arial" pitchFamily="34" charset="0"/>
                <a:cs typeface="Arial" pitchFamily="34" charset="0"/>
              </a:rPr>
              <a:t>Hamile iseniz, hamile olduğunuzu </a:t>
            </a:r>
            <a:r>
              <a:rPr lang="tr-TR" sz="1400" dirty="0" err="1">
                <a:latin typeface="Arial" pitchFamily="34" charset="0"/>
                <a:cs typeface="Arial" pitchFamily="34" charset="0"/>
              </a:rPr>
              <a:t>düşünüyorsamz</a:t>
            </a:r>
            <a:r>
              <a:rPr lang="tr-TR" sz="1400" dirty="0">
                <a:latin typeface="Arial" pitchFamily="34" charset="0"/>
                <a:cs typeface="Arial" pitchFamily="34" charset="0"/>
              </a:rPr>
              <a:t> veya hamile kalmayı planlıyorsanız ilacı kullanmadan önce doktorunuza danışınız.</a:t>
            </a:r>
          </a:p>
          <a:p>
            <a:r>
              <a:rPr lang="tr-TR" sz="1400" dirty="0">
                <a:latin typeface="Arial" pitchFamily="34" charset="0"/>
                <a:cs typeface="Arial" pitchFamily="34" charset="0"/>
              </a:rPr>
              <a:t>Bebeğinizi emziriyorsanız, </a:t>
            </a:r>
            <a:r>
              <a:rPr lang="tr-TR" sz="1400" dirty="0" err="1">
                <a:latin typeface="Arial" pitchFamily="34" charset="0"/>
                <a:cs typeface="Arial" pitchFamily="34" charset="0"/>
              </a:rPr>
              <a:t>CLARITINE'i</a:t>
            </a:r>
            <a:r>
              <a:rPr lang="tr-TR" sz="1400" dirty="0">
                <a:latin typeface="Arial" pitchFamily="34" charset="0"/>
                <a:cs typeface="Arial" pitchFamily="34" charset="0"/>
              </a:rPr>
              <a:t> </a:t>
            </a:r>
            <a:r>
              <a:rPr lang="tr-TR" sz="1400" dirty="0" err="1">
                <a:latin typeface="Arial" pitchFamily="34" charset="0"/>
                <a:cs typeface="Arial" pitchFamily="34" charset="0"/>
              </a:rPr>
              <a:t>kullanmayınız.Loratadin</a:t>
            </a:r>
            <a:r>
              <a:rPr lang="tr-TR" sz="1400" dirty="0">
                <a:latin typeface="Arial" pitchFamily="34" charset="0"/>
                <a:cs typeface="Arial" pitchFamily="34" charset="0"/>
              </a:rPr>
              <a:t> anne sütüne geçer.</a:t>
            </a:r>
          </a:p>
          <a:p>
            <a:r>
              <a:rPr lang="tr-TR" sz="1400" dirty="0">
                <a:latin typeface="Arial" pitchFamily="34" charset="0"/>
                <a:cs typeface="Arial" pitchFamily="34" charset="0"/>
              </a:rPr>
              <a:t>Aşağıdaki ilaçları kullanıyorsanız CLARITINE tedavisine başlamadan önce doktorunuza danışınız.</a:t>
            </a:r>
          </a:p>
          <a:p>
            <a:pPr lvl="1">
              <a:buFont typeface="Wingdings" pitchFamily="2" charset="2"/>
              <a:buChar char="v"/>
            </a:pPr>
            <a:r>
              <a:rPr lang="tr-TR" sz="1000" dirty="0">
                <a:latin typeface="Arial" pitchFamily="34" charset="0"/>
                <a:cs typeface="Arial" pitchFamily="34" charset="0"/>
              </a:rPr>
              <a:t> </a:t>
            </a:r>
            <a:r>
              <a:rPr lang="tr-TR" sz="1200" dirty="0" err="1">
                <a:latin typeface="Arial" pitchFamily="34" charset="0"/>
                <a:cs typeface="Arial" pitchFamily="34" charset="0"/>
              </a:rPr>
              <a:t>Eritromisin</a:t>
            </a:r>
            <a:r>
              <a:rPr lang="tr-TR" sz="1200" dirty="0">
                <a:latin typeface="Arial" pitchFamily="34" charset="0"/>
                <a:cs typeface="Arial" pitchFamily="34" charset="0"/>
              </a:rPr>
              <a:t> (antibiyotik),</a:t>
            </a:r>
            <a:r>
              <a:rPr lang="tr-TR" sz="1200" dirty="0" err="1">
                <a:latin typeface="Arial" pitchFamily="34" charset="0"/>
                <a:cs typeface="Arial" pitchFamily="34" charset="0"/>
              </a:rPr>
              <a:t>Ketokonazol</a:t>
            </a:r>
            <a:r>
              <a:rPr lang="tr-TR" sz="1200" dirty="0">
                <a:latin typeface="Arial" pitchFamily="34" charset="0"/>
                <a:cs typeface="Arial" pitchFamily="34" charset="0"/>
              </a:rPr>
              <a:t> (mantar enfeksiyonu tedavisinde kullanılır),</a:t>
            </a:r>
            <a:r>
              <a:rPr lang="tr-TR" sz="1200" dirty="0" err="1">
                <a:latin typeface="Arial" pitchFamily="34" charset="0"/>
                <a:cs typeface="Arial" pitchFamily="34" charset="0"/>
              </a:rPr>
              <a:t>Simetidin</a:t>
            </a:r>
            <a:r>
              <a:rPr lang="tr-TR" sz="1200" dirty="0">
                <a:latin typeface="Arial" pitchFamily="34" charset="0"/>
                <a:cs typeface="Arial" pitchFamily="34" charset="0"/>
              </a:rPr>
              <a:t> (mide asidi </a:t>
            </a:r>
            <a:r>
              <a:rPr lang="tr-TR" sz="1200" dirty="0" err="1">
                <a:latin typeface="Arial" pitchFamily="34" charset="0"/>
                <a:cs typeface="Arial" pitchFamily="34" charset="0"/>
              </a:rPr>
              <a:t>tiretimini</a:t>
            </a:r>
            <a:r>
              <a:rPr lang="tr-TR" sz="1200" dirty="0">
                <a:latin typeface="Arial" pitchFamily="34" charset="0"/>
                <a:cs typeface="Arial" pitchFamily="34" charset="0"/>
              </a:rPr>
              <a:t> azaltır)</a:t>
            </a:r>
            <a:r>
              <a:rPr lang="tr-TR" sz="1000" dirty="0">
                <a:latin typeface="Arial" pitchFamily="34" charset="0"/>
                <a:cs typeface="Arial" pitchFamily="34" charset="0"/>
              </a:rPr>
              <a:t/>
            </a:r>
            <a:br>
              <a:rPr lang="tr-TR" sz="1000" dirty="0">
                <a:latin typeface="Arial" pitchFamily="34" charset="0"/>
                <a:cs typeface="Arial" pitchFamily="34" charset="0"/>
              </a:rPr>
            </a:br>
            <a:endParaRPr lang="tr-TR" sz="1000" dirty="0">
              <a:latin typeface="Arial" pitchFamily="34" charset="0"/>
              <a:cs typeface="Arial" pitchFamily="34" charset="0"/>
            </a:endParaRPr>
          </a:p>
          <a:p>
            <a:pPr marL="0" indent="0">
              <a:buNone/>
            </a:pPr>
            <a:r>
              <a:rPr lang="tr-TR" sz="1400" dirty="0">
                <a:latin typeface="Arial" pitchFamily="34" charset="0"/>
                <a:cs typeface="Arial" pitchFamily="34" charset="0"/>
              </a:rPr>
              <a:t>   Bu ilaçlar, </a:t>
            </a:r>
            <a:r>
              <a:rPr lang="tr-TR" sz="1400" dirty="0" err="1">
                <a:latin typeface="Arial" pitchFamily="34" charset="0"/>
                <a:cs typeface="Arial" pitchFamily="34" charset="0"/>
              </a:rPr>
              <a:t>loratadin</a:t>
            </a:r>
            <a:r>
              <a:rPr lang="tr-TR" sz="1400" dirty="0">
                <a:latin typeface="Arial" pitchFamily="34" charset="0"/>
                <a:cs typeface="Arial" pitchFamily="34" charset="0"/>
              </a:rPr>
              <a:t> düzeylerinde   yükselmeye yol açarak istenmeyen olaylarda artışa yol açabilir.</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4" name="İçerik Yer Tutucusu 2"/>
          <p:cNvSpPr txBox="1">
            <a:spLocks/>
          </p:cNvSpPr>
          <p:nvPr/>
        </p:nvSpPr>
        <p:spPr>
          <a:xfrm>
            <a:off x="7779579" y="538565"/>
            <a:ext cx="2357491" cy="45144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Sadece ağızdan kullanım içindir. Aç karnına veya besinlerle birlikte kullanabilirsiniz.</a:t>
            </a:r>
          </a:p>
          <a:p>
            <a:pPr marL="0" indent="0">
              <a:buFont typeface="Arial" panose="020B0604020202020204" pitchFamily="34" charset="0"/>
              <a:buNone/>
            </a:pPr>
            <a:r>
              <a:rPr lang="tr-TR" sz="1400" dirty="0">
                <a:latin typeface="Arial" pitchFamily="34" charset="0"/>
                <a:cs typeface="Arial" pitchFamily="34" charset="0"/>
              </a:rPr>
              <a:t>Çocuklar için CLARITINE Şurup daha uygun olabilir. Vücut ağırlığı 30 kg veya daha düşük olan 2 yaşından küçük çocuklara vermeyiniz.</a:t>
            </a:r>
          </a:p>
          <a:p>
            <a:pPr marL="0" indent="0">
              <a:buFont typeface="Arial" panose="020B0604020202020204" pitchFamily="34" charset="0"/>
              <a:buNone/>
            </a:pP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latin typeface="Arial" pitchFamily="34" charset="0"/>
                <a:cs typeface="Arial" pitchFamily="34" charset="0"/>
              </a:rPr>
              <a:t>6-12 yaş arasındaki çocuklarda:</a:t>
            </a:r>
          </a:p>
          <a:p>
            <a:r>
              <a:rPr lang="tr-TR" sz="1400" dirty="0">
                <a:latin typeface="Arial" pitchFamily="34" charset="0"/>
                <a:cs typeface="Arial" pitchFamily="34" charset="0"/>
              </a:rPr>
              <a:t>Günde bir kez 1 tablet</a:t>
            </a:r>
          </a:p>
          <a:p>
            <a:pPr marL="0" indent="0">
              <a:buFont typeface="Arial" panose="020B0604020202020204" pitchFamily="34" charset="0"/>
              <a:buNone/>
            </a:pPr>
            <a:r>
              <a:rPr lang="tr-TR" sz="1400" dirty="0">
                <a:latin typeface="Arial" pitchFamily="34" charset="0"/>
                <a:cs typeface="Arial" pitchFamily="34" charset="0"/>
              </a:rPr>
              <a:t>12 yaş üstü çocuklar ve yetişkinler için:</a:t>
            </a:r>
          </a:p>
          <a:p>
            <a:r>
              <a:rPr lang="tr-TR" sz="1400" dirty="0">
                <a:latin typeface="Arial" pitchFamily="34" charset="0"/>
                <a:cs typeface="Arial" pitchFamily="34" charset="0"/>
              </a:rPr>
              <a:t>Günde bir kez 1 tablet uygulanır.</a:t>
            </a:r>
          </a:p>
          <a:p>
            <a:pPr marL="0" indent="0">
              <a:buFont typeface="Arial" panose="020B0604020202020204" pitchFamily="34" charset="0"/>
              <a:buNone/>
            </a:pPr>
            <a:r>
              <a:rPr lang="tr-TR" sz="1400" dirty="0">
                <a:latin typeface="Arial" pitchFamily="34" charset="0"/>
                <a:cs typeface="Arial" pitchFamily="34" charset="0"/>
              </a:rPr>
              <a:t>Böbrek yetmezliği, karaciğer yetmezliği:</a:t>
            </a:r>
          </a:p>
          <a:p>
            <a:r>
              <a:rPr lang="tr-TR" sz="1400" dirty="0">
                <a:latin typeface="Arial" pitchFamily="34" charset="0"/>
                <a:cs typeface="Arial" pitchFamily="34" charset="0"/>
              </a:rPr>
              <a:t>Böbrek yetmezliği olan hastalarda dozaj ayarlaması gerekmez. CLARITINE, şiddetli karaciğer bozukluğu olan hastalara dikkatle uygulanmalıdır.</a:t>
            </a:r>
          </a:p>
        </p:txBody>
      </p:sp>
      <p:sp>
        <p:nvSpPr>
          <p:cNvPr id="26" name="İçerik Yer Tutucusu 2"/>
          <p:cNvSpPr txBox="1">
            <a:spLocks/>
          </p:cNvSpPr>
          <p:nvPr/>
        </p:nvSpPr>
        <p:spPr>
          <a:xfrm>
            <a:off x="10017282" y="450833"/>
            <a:ext cx="2222294" cy="7155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2-12yaş arası çocuklarda bildirilen yan etkiler şunlardır:</a:t>
            </a:r>
          </a:p>
          <a:p>
            <a:pPr marL="0" indent="0">
              <a:buFont typeface="Arial" panose="020B0604020202020204" pitchFamily="34" charset="0"/>
              <a:buNone/>
            </a:pPr>
            <a:r>
              <a:rPr lang="tr-TR" sz="1400" dirty="0">
                <a:latin typeface="Arial" pitchFamily="34" charset="0"/>
                <a:cs typeface="Arial" pitchFamily="34" charset="0"/>
              </a:rPr>
              <a:t>Yaygın:</a:t>
            </a:r>
          </a:p>
          <a:p>
            <a:r>
              <a:rPr lang="tr-TR" sz="1400" dirty="0">
                <a:latin typeface="Arial" pitchFamily="34" charset="0"/>
                <a:cs typeface="Arial" pitchFamily="34" charset="0"/>
              </a:rPr>
              <a:t>Baş ağrısı, sinirlilik, yorgunluk</a:t>
            </a:r>
          </a:p>
          <a:p>
            <a:pPr marL="0" indent="0">
              <a:buFont typeface="Arial" panose="020B0604020202020204" pitchFamily="34" charset="0"/>
              <a:buNone/>
            </a:pPr>
            <a:r>
              <a:rPr lang="tr-TR" sz="1400" dirty="0">
                <a:latin typeface="Arial" pitchFamily="34" charset="0"/>
                <a:cs typeface="Arial" pitchFamily="34" charset="0"/>
              </a:rPr>
              <a:t>12 yaş üzeri çocuklarda ve yetişkinlerde bildirilen yan etkiler şunlardır:</a:t>
            </a:r>
          </a:p>
          <a:p>
            <a:pPr marL="0" indent="0">
              <a:buFont typeface="Arial" panose="020B0604020202020204" pitchFamily="34" charset="0"/>
              <a:buNone/>
            </a:pPr>
            <a:r>
              <a:rPr lang="tr-TR" sz="1400" dirty="0">
                <a:latin typeface="Arial" pitchFamily="34" charset="0"/>
                <a:cs typeface="Arial" pitchFamily="34" charset="0"/>
              </a:rPr>
              <a:t>Yaygın:</a:t>
            </a:r>
          </a:p>
          <a:p>
            <a:r>
              <a:rPr lang="tr-TR" sz="1400" dirty="0">
                <a:latin typeface="Arial" pitchFamily="34" charset="0"/>
                <a:cs typeface="Arial" pitchFamily="34" charset="0"/>
              </a:rPr>
              <a:t>Uyku hali, baş ağrısı, iştah artışı, uyuma güçlüğü</a:t>
            </a:r>
          </a:p>
          <a:p>
            <a:pPr marL="0" indent="0">
              <a:buFont typeface="Arial" panose="020B0604020202020204" pitchFamily="34" charset="0"/>
              <a:buNone/>
            </a:pPr>
            <a:r>
              <a:rPr lang="tr-TR" sz="1400" dirty="0" err="1">
                <a:latin typeface="Arial" pitchFamily="34" charset="0"/>
                <a:cs typeface="Arial" pitchFamily="34" charset="0"/>
              </a:rPr>
              <a:t>Loratadinin</a:t>
            </a:r>
            <a:r>
              <a:rPr lang="tr-TR" sz="1400" dirty="0">
                <a:latin typeface="Arial" pitchFamily="34" charset="0"/>
                <a:cs typeface="Arial" pitchFamily="34" charset="0"/>
              </a:rPr>
              <a:t> pazarda bulunduğu dönemde aşağıdaki yan etkiler de görülmüştür:</a:t>
            </a:r>
          </a:p>
          <a:p>
            <a:pPr marL="0" indent="0">
              <a:buFont typeface="Arial" panose="020B0604020202020204" pitchFamily="34" charset="0"/>
              <a:buNone/>
            </a:pPr>
            <a:r>
              <a:rPr lang="tr-TR" sz="1400" dirty="0">
                <a:latin typeface="Arial" pitchFamily="34" charset="0"/>
                <a:cs typeface="Arial" pitchFamily="34" charset="0"/>
              </a:rPr>
              <a:t>Çok seyrek:</a:t>
            </a:r>
          </a:p>
          <a:p>
            <a:r>
              <a:rPr lang="tr-TR" sz="1400" dirty="0">
                <a:latin typeface="Arial" pitchFamily="34" charset="0"/>
                <a:cs typeface="Arial" pitchFamily="34" charset="0"/>
              </a:rPr>
              <a:t>Şiddetli alerjik reaksiyon, baş dönmesi, hızlı veya düzensiz kalp atışı, bulantı, ağız kuruluğu, mide rahatsızlığı, karaciğer sorunları, saç dökülmesi, döküntü, yorgunluk.</a:t>
            </a:r>
          </a:p>
        </p:txBody>
      </p:sp>
      <p:sp>
        <p:nvSpPr>
          <p:cNvPr id="25"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7"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DİĞER SİSTEMİK ANTİHİSTAMİNİKLER</a:t>
            </a:r>
          </a:p>
        </p:txBody>
      </p:sp>
    </p:spTree>
    <p:extLst>
      <p:ext uri="{BB962C8B-B14F-4D97-AF65-F5344CB8AC3E}">
        <p14:creationId xmlns:p14="http://schemas.microsoft.com/office/powerpoint/2010/main" val="10295132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79579" y="-3062"/>
            <a:ext cx="0"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795432" y="2927207"/>
            <a:ext cx="2064327" cy="745981"/>
          </a:xfrm>
        </p:spPr>
        <p:txBody>
          <a:bodyPr>
            <a:noAutofit/>
          </a:bodyPr>
          <a:lstStyle/>
          <a:p>
            <a:pPr marL="0" indent="0">
              <a:buNone/>
            </a:pPr>
            <a:r>
              <a:rPr lang="tr-TR" sz="1800" b="1" dirty="0">
                <a:latin typeface="Arial" pitchFamily="34" charset="0"/>
                <a:cs typeface="Arial" pitchFamily="34" charset="0"/>
              </a:rPr>
              <a:t>CREBROS</a:t>
            </a:r>
          </a:p>
        </p:txBody>
      </p:sp>
      <p:sp>
        <p:nvSpPr>
          <p:cNvPr id="23" name="İçerik Yer Tutucusu 2"/>
          <p:cNvSpPr txBox="1">
            <a:spLocks/>
          </p:cNvSpPr>
          <p:nvPr/>
        </p:nvSpPr>
        <p:spPr>
          <a:xfrm>
            <a:off x="2050527" y="581891"/>
            <a:ext cx="2649108" cy="627610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İlacın etken maddesi </a:t>
            </a:r>
            <a:r>
              <a:rPr lang="tr-TR" sz="1400" b="1" dirty="0" err="1">
                <a:latin typeface="Arial" pitchFamily="34" charset="0"/>
                <a:cs typeface="Arial" pitchFamily="34" charset="0"/>
              </a:rPr>
              <a:t>Levosetirizin</a:t>
            </a:r>
            <a:r>
              <a:rPr lang="tr-TR" sz="1400" b="1" dirty="0">
                <a:latin typeface="Arial" pitchFamily="34" charset="0"/>
                <a:cs typeface="Arial" pitchFamily="34" charset="0"/>
              </a:rPr>
              <a:t> </a:t>
            </a:r>
            <a:r>
              <a:rPr lang="tr-TR" sz="1400" b="1" dirty="0" err="1">
                <a:latin typeface="Arial" pitchFamily="34" charset="0"/>
                <a:cs typeface="Arial" pitchFamily="34" charset="0"/>
              </a:rPr>
              <a:t>dihidroklorür</a:t>
            </a:r>
            <a:r>
              <a:rPr lang="tr-TR" sz="1400" dirty="0">
                <a:latin typeface="Arial" pitchFamily="34" charset="0"/>
                <a:cs typeface="Arial" pitchFamily="34" charset="0"/>
              </a:rPr>
              <a:t>‘ dür. </a:t>
            </a:r>
            <a:br>
              <a:rPr lang="tr-TR" sz="1400" dirty="0">
                <a:latin typeface="Arial" pitchFamily="34" charset="0"/>
                <a:cs typeface="Arial" pitchFamily="34" charset="0"/>
              </a:rPr>
            </a:br>
            <a:r>
              <a:rPr lang="tr-TR" sz="1400" b="1" dirty="0">
                <a:latin typeface="Arial" pitchFamily="34" charset="0"/>
                <a:cs typeface="Arial" pitchFamily="34" charset="0"/>
              </a:rPr>
              <a:t>CREBROS </a:t>
            </a:r>
            <a:r>
              <a:rPr lang="tr-TR" sz="1400" dirty="0">
                <a:latin typeface="Arial" pitchFamily="34" charset="0"/>
                <a:cs typeface="Arial" pitchFamily="34" charset="0"/>
              </a:rPr>
              <a:t>, vücutta, doğal bir kimyasal olan </a:t>
            </a:r>
            <a:r>
              <a:rPr lang="tr-TR" sz="1400" dirty="0" err="1">
                <a:latin typeface="Arial" pitchFamily="34" charset="0"/>
                <a:cs typeface="Arial" pitchFamily="34" charset="0"/>
              </a:rPr>
              <a:t>histaminin</a:t>
            </a:r>
            <a:r>
              <a:rPr lang="tr-TR" sz="1400" dirty="0">
                <a:latin typeface="Arial" pitchFamily="34" charset="0"/>
                <a:cs typeface="Arial" pitchFamily="34" charset="0"/>
              </a:rPr>
              <a:t> yol açtığı ödem, kızarıklık, sıcaklık, kaşıntı, gözlerde sulanma, burun akıntısı gibi alerjik belirtilerin tedavisinde etkili </a:t>
            </a:r>
            <a:r>
              <a:rPr lang="tr-TR" sz="1400" dirty="0" err="1">
                <a:latin typeface="Arial" pitchFamily="34" charset="0"/>
                <a:cs typeface="Arial" pitchFamily="34" charset="0"/>
              </a:rPr>
              <a:t>antihistaminik</a:t>
            </a:r>
            <a:r>
              <a:rPr lang="tr-TR" sz="1400" dirty="0">
                <a:latin typeface="Arial" pitchFamily="34" charset="0"/>
                <a:cs typeface="Arial" pitchFamily="34" charset="0"/>
              </a:rPr>
              <a:t> bir ilaçtır. Alerji tedavisinde kullanılır. </a:t>
            </a:r>
            <a:br>
              <a:rPr lang="tr-TR" sz="1400" dirty="0">
                <a:latin typeface="Arial" pitchFamily="34" charset="0"/>
                <a:cs typeface="Arial" pitchFamily="34" charset="0"/>
              </a:rPr>
            </a:br>
            <a:r>
              <a:rPr lang="tr-TR" sz="1400" b="1" dirty="0">
                <a:latin typeface="Arial" pitchFamily="34" charset="0"/>
                <a:cs typeface="Arial" pitchFamily="34" charset="0"/>
              </a:rPr>
              <a:t>CREBROS</a:t>
            </a:r>
            <a:r>
              <a:rPr lang="tr-TR" sz="1400" dirty="0">
                <a:latin typeface="Arial" pitchFamily="34" charset="0"/>
                <a:cs typeface="Arial" pitchFamily="34" charset="0"/>
              </a:rPr>
              <a:t>, deride kızarıklık, kaşıntı ve şişlik gibi şikayetlerle belirgin  </a:t>
            </a:r>
            <a:r>
              <a:rPr lang="tr-TR" sz="1400" b="1" dirty="0">
                <a:latin typeface="Arial" pitchFamily="34" charset="0"/>
                <a:cs typeface="Arial" pitchFamily="34" charset="0"/>
              </a:rPr>
              <a:t>nedeni belli olmayan kronik kurdeşen (ürtiker) </a:t>
            </a:r>
            <a:r>
              <a:rPr lang="tr-TR" sz="1400" dirty="0">
                <a:latin typeface="Arial" pitchFamily="34" charset="0"/>
                <a:cs typeface="Arial" pitchFamily="34" charset="0"/>
              </a:rPr>
              <a:t>tedavisi ile boğaz, burun, gözlerde  kaşıntı, hapşırma, gözlerde sulanma, geniz akıntısı, burun tıkanıklığı, burun akıntısı gibi belirtilerle seyreden </a:t>
            </a:r>
            <a:r>
              <a:rPr lang="tr-TR" sz="1400" b="1" dirty="0">
                <a:latin typeface="Arial" pitchFamily="34" charset="0"/>
                <a:cs typeface="Arial" pitchFamily="34" charset="0"/>
              </a:rPr>
              <a:t>mevsimsel alerjik </a:t>
            </a:r>
            <a:r>
              <a:rPr lang="tr-TR" sz="1400" b="1" dirty="0" err="1">
                <a:latin typeface="Arial" pitchFamily="34" charset="0"/>
                <a:cs typeface="Arial" pitchFamily="34" charset="0"/>
              </a:rPr>
              <a:t>rinit</a:t>
            </a:r>
            <a:r>
              <a:rPr lang="tr-TR" sz="1400" b="1" dirty="0">
                <a:latin typeface="Arial" pitchFamily="34" charset="0"/>
                <a:cs typeface="Arial" pitchFamily="34" charset="0"/>
              </a:rPr>
              <a:t> (saman nezlesi</a:t>
            </a:r>
            <a:r>
              <a:rPr lang="tr-TR" sz="1400" dirty="0">
                <a:latin typeface="Arial" pitchFamily="34" charset="0"/>
                <a:cs typeface="Arial" pitchFamily="34" charset="0"/>
              </a:rPr>
              <a:t>)  ve </a:t>
            </a:r>
            <a:r>
              <a:rPr lang="tr-TR" sz="1400" b="1" dirty="0">
                <a:latin typeface="Arial" pitchFamily="34" charset="0"/>
                <a:cs typeface="Arial" pitchFamily="34" charset="0"/>
              </a:rPr>
              <a:t>uzun süre devam eden alerjik </a:t>
            </a:r>
            <a:r>
              <a:rPr lang="tr-TR" sz="1400" b="1" dirty="0" err="1">
                <a:latin typeface="Arial" pitchFamily="34" charset="0"/>
                <a:cs typeface="Arial" pitchFamily="34" charset="0"/>
              </a:rPr>
              <a:t>rinit</a:t>
            </a:r>
            <a:r>
              <a:rPr lang="tr-TR" sz="1400" dirty="0">
                <a:latin typeface="Arial" pitchFamily="34" charset="0"/>
                <a:cs typeface="Arial" pitchFamily="34" charset="0"/>
              </a:rPr>
              <a:t> tedavisinde şikayetlerin giderilmesi için kullanılmaktadır. </a:t>
            </a:r>
            <a:br>
              <a:rPr lang="tr-TR" sz="1400" dirty="0">
                <a:latin typeface="Arial" pitchFamily="34" charset="0"/>
                <a:cs typeface="Arial" pitchFamily="34" charset="0"/>
              </a:rPr>
            </a:br>
            <a:r>
              <a:rPr lang="tr-TR" sz="1400" dirty="0">
                <a:latin typeface="Arial" pitchFamily="34" charset="0"/>
                <a:cs typeface="Arial" pitchFamily="34" charset="0"/>
              </a:rPr>
              <a:t>Kullanımı, 6 yaş ve üzeri çocuklar, ergenler ve yetişkinler içindir</a:t>
            </a:r>
          </a:p>
        </p:txBody>
      </p:sp>
      <p:sp>
        <p:nvSpPr>
          <p:cNvPr id="24" name="İçerik Yer Tutucusu 2"/>
          <p:cNvSpPr txBox="1">
            <a:spLocks/>
          </p:cNvSpPr>
          <p:nvPr/>
        </p:nvSpPr>
        <p:spPr>
          <a:xfrm>
            <a:off x="4699636" y="449285"/>
            <a:ext cx="3079944" cy="88055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400" dirty="0">
                <a:latin typeface="Arial" pitchFamily="34" charset="0"/>
                <a:cs typeface="Arial" pitchFamily="34" charset="0"/>
              </a:rPr>
              <a:t>İlacın etken maddesine karşı bir alerjiniz varsa bu ilacı kullanmanız önerilmez.</a:t>
            </a:r>
          </a:p>
          <a:p>
            <a:pPr fontAlgn="base"/>
            <a:r>
              <a:rPr lang="tr-TR" sz="1400" dirty="0">
                <a:latin typeface="Arial" pitchFamily="34" charset="0"/>
                <a:cs typeface="Arial" pitchFamily="34" charset="0"/>
              </a:rPr>
              <a:t>Çok şiddetli böbrek hastalığınız varsa ya da diyalize bağlı yaşıyorsanız, </a:t>
            </a:r>
            <a:r>
              <a:rPr lang="tr-TR" sz="1400" b="1" dirty="0">
                <a:latin typeface="Arial" pitchFamily="34" charset="0"/>
                <a:cs typeface="Arial" pitchFamily="34" charset="0"/>
              </a:rPr>
              <a:t>CREBROS</a:t>
            </a:r>
            <a:r>
              <a:rPr lang="tr-TR" sz="1400" dirty="0">
                <a:latin typeface="Arial" pitchFamily="34" charset="0"/>
                <a:cs typeface="Arial" pitchFamily="34" charset="0"/>
              </a:rPr>
              <a:t>‘ u kullanmayınız.</a:t>
            </a:r>
          </a:p>
          <a:p>
            <a:pPr fontAlgn="base"/>
            <a:r>
              <a:rPr lang="tr-TR" sz="1400" dirty="0">
                <a:latin typeface="Arial" pitchFamily="34" charset="0"/>
                <a:cs typeface="Arial" pitchFamily="34" charset="0"/>
              </a:rPr>
              <a:t>Eğer düzenli olarak kullandığınız uyku verme ihtimali olan ilaçlardan (soğuk algınlığı, ağrı kesiciler, alerji veya depresyon ilaçları gibi) herhangi birini kullanıyorsanız, </a:t>
            </a:r>
            <a:r>
              <a:rPr lang="tr-TR" sz="1400" b="1" dirty="0">
                <a:latin typeface="Arial" pitchFamily="34" charset="0"/>
                <a:cs typeface="Arial" pitchFamily="34" charset="0"/>
              </a:rPr>
              <a:t>CREBROS</a:t>
            </a:r>
            <a:r>
              <a:rPr lang="tr-TR" sz="1400" dirty="0">
                <a:latin typeface="Arial" pitchFamily="34" charset="0"/>
                <a:cs typeface="Arial" pitchFamily="34" charset="0"/>
              </a:rPr>
              <a:t>‘ u kullanmadan önce doktorunuza söylemelisiniz. </a:t>
            </a:r>
          </a:p>
          <a:p>
            <a:pPr fontAlgn="base"/>
            <a:r>
              <a:rPr lang="tr-TR" sz="1400" dirty="0">
                <a:latin typeface="Arial" pitchFamily="34" charset="0"/>
                <a:cs typeface="Arial" pitchFamily="34" charset="0"/>
              </a:rPr>
              <a:t>Eğer, böbrek hastalığınız veya </a:t>
            </a:r>
            <a:r>
              <a:rPr lang="tr-TR" sz="1400" dirty="0" err="1">
                <a:latin typeface="Arial" pitchFamily="34" charset="0"/>
                <a:cs typeface="Arial" pitchFamily="34" charset="0"/>
              </a:rPr>
              <a:t>fenilketonüri</a:t>
            </a:r>
            <a:r>
              <a:rPr lang="tr-TR" sz="1400" dirty="0">
                <a:latin typeface="Arial" pitchFamily="34" charset="0"/>
                <a:cs typeface="Arial" pitchFamily="34" charset="0"/>
              </a:rPr>
              <a:t> hastalığınız ya da herhangi bir ilaca karşı alerjiniz varsa </a:t>
            </a:r>
            <a:r>
              <a:rPr lang="tr-TR" sz="1400" b="1" dirty="0">
                <a:latin typeface="Arial" pitchFamily="34" charset="0"/>
                <a:cs typeface="Arial" pitchFamily="34" charset="0"/>
              </a:rPr>
              <a:t>CREBROS</a:t>
            </a:r>
            <a:r>
              <a:rPr lang="tr-TR" sz="1400" dirty="0">
                <a:latin typeface="Arial" pitchFamily="34" charset="0"/>
                <a:cs typeface="Arial" pitchFamily="34" charset="0"/>
              </a:rPr>
              <a:t>‘ u kullanmadan önce doktorunuza  durumunuz hakkında bilgi veriniz.</a:t>
            </a:r>
          </a:p>
          <a:p>
            <a:pPr fontAlgn="base"/>
            <a:r>
              <a:rPr lang="tr-TR" sz="1400" dirty="0">
                <a:latin typeface="Arial" pitchFamily="34" charset="0"/>
                <a:cs typeface="Arial" pitchFamily="34" charset="0"/>
              </a:rPr>
              <a:t>Tedaviniz sırasında alkol almaktan kaçınınız..</a:t>
            </a:r>
          </a:p>
          <a:p>
            <a:pPr fontAlgn="base"/>
            <a:r>
              <a:rPr lang="tr-TR" sz="1400" dirty="0">
                <a:latin typeface="Arial" pitchFamily="34" charset="0"/>
                <a:cs typeface="Arial" pitchFamily="34" charset="0"/>
              </a:rPr>
              <a:t>6 yaşından küçük çocuklarda kullanmayınız.</a:t>
            </a:r>
          </a:p>
          <a:p>
            <a:pPr fontAlgn="base"/>
            <a:r>
              <a:rPr lang="tr-TR" sz="1400" dirty="0">
                <a:latin typeface="Arial" pitchFamily="34" charset="0"/>
                <a:cs typeface="Arial" pitchFamily="34" charset="0"/>
              </a:rPr>
              <a:t>Hamilelik ve emzirme dönemlerinde doktorunuza danışmadan kullanmayınız.</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5" name="İçerik Yer Tutucusu 2"/>
          <p:cNvSpPr txBox="1">
            <a:spLocks/>
          </p:cNvSpPr>
          <p:nvPr/>
        </p:nvSpPr>
        <p:spPr>
          <a:xfrm>
            <a:off x="7779580" y="471055"/>
            <a:ext cx="2178546" cy="45144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CREBROS sadece ağızdan kullanım içindir. Çözelti olduğu gibi ya da bir bardak suda seyreltilerek alınabilir. Her kullanımdan sonra, plastik ölçek su ile yıkanmalıdır.</a:t>
            </a:r>
          </a:p>
          <a:p>
            <a:pPr marL="0" indent="0">
              <a:buFont typeface="Arial" panose="020B0604020202020204" pitchFamily="34" charset="0"/>
              <a:buNone/>
            </a:pPr>
            <a:r>
              <a:rPr lang="tr-TR" sz="1400" dirty="0">
                <a:latin typeface="Arial" pitchFamily="34" charset="0"/>
                <a:cs typeface="Arial" pitchFamily="34" charset="0"/>
              </a:rPr>
              <a:t>Çocuklarda kullanımı:</a:t>
            </a:r>
          </a:p>
          <a:p>
            <a:r>
              <a:rPr lang="tr-TR" sz="1400" dirty="0">
                <a:latin typeface="Arial" pitchFamily="34" charset="0"/>
                <a:cs typeface="Arial" pitchFamily="34" charset="0"/>
              </a:rPr>
              <a:t>6-12 yaş arası çocuklarda: Günde bir kez 10 ml çözelti</a:t>
            </a:r>
          </a:p>
          <a:p>
            <a:r>
              <a:rPr lang="tr-TR" sz="1400" dirty="0">
                <a:latin typeface="Arial" pitchFamily="34" charset="0"/>
                <a:cs typeface="Arial" pitchFamily="34" charset="0"/>
              </a:rPr>
              <a:t>2-6 yaş arası çocuklar: Günde iki kez 2.5 ml çözelti</a:t>
            </a:r>
          </a:p>
          <a:p>
            <a:r>
              <a:rPr lang="tr-TR" sz="1400" dirty="0">
                <a:latin typeface="Arial" pitchFamily="34" charset="0"/>
                <a:cs typeface="Arial" pitchFamily="34" charset="0"/>
              </a:rPr>
              <a:t>2 yaşın altındaki bebekler, yürümeye yeni başlayan çocuklarda kullanılması önerilmez.</a:t>
            </a:r>
          </a:p>
          <a:p>
            <a:pPr marL="0" indent="0">
              <a:buFont typeface="Arial" panose="020B0604020202020204" pitchFamily="34" charset="0"/>
              <a:buNone/>
            </a:pPr>
            <a:r>
              <a:rPr lang="tr-TR" sz="1400" dirty="0">
                <a:latin typeface="Arial" pitchFamily="34" charset="0"/>
                <a:cs typeface="Arial" pitchFamily="34" charset="0"/>
              </a:rPr>
              <a:t>Yaşlılarda kullanımı: </a:t>
            </a:r>
          </a:p>
          <a:p>
            <a:r>
              <a:rPr lang="tr-TR" sz="1400" dirty="0">
                <a:latin typeface="Arial" pitchFamily="34" charset="0"/>
                <a:cs typeface="Arial" pitchFamily="34" charset="0"/>
              </a:rPr>
              <a:t>Böbrek fonksiyonu normal olan yaşlı hastalarda dozun ayarlanması gerekmemektedir.</a:t>
            </a:r>
          </a:p>
        </p:txBody>
      </p:sp>
      <p:sp>
        <p:nvSpPr>
          <p:cNvPr id="26" name="İçerik Yer Tutucusu 2"/>
          <p:cNvSpPr txBox="1">
            <a:spLocks/>
          </p:cNvSpPr>
          <p:nvPr/>
        </p:nvSpPr>
        <p:spPr>
          <a:xfrm>
            <a:off x="9979673" y="471055"/>
            <a:ext cx="2212327" cy="62345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err="1">
                <a:latin typeface="Arial" pitchFamily="34" charset="0"/>
                <a:cs typeface="Arial" pitchFamily="34" charset="0"/>
              </a:rPr>
              <a:t>Okülojirasyon</a:t>
            </a:r>
            <a:r>
              <a:rPr lang="tr-TR" sz="1400" dirty="0">
                <a:latin typeface="Arial" pitchFamily="34" charset="0"/>
                <a:cs typeface="Arial" pitchFamily="34" charset="0"/>
              </a:rPr>
              <a:t> (Göz küresinin istem dışı herhangi bir yönde hareketi)</a:t>
            </a:r>
          </a:p>
          <a:p>
            <a:r>
              <a:rPr lang="tr-TR" sz="1400" dirty="0">
                <a:latin typeface="Arial" pitchFamily="34" charset="0"/>
                <a:cs typeface="Arial" pitchFamily="34" charset="0"/>
              </a:rPr>
              <a:t>Çarpıntı, kalp atış hızında artma</a:t>
            </a:r>
          </a:p>
          <a:p>
            <a:r>
              <a:rPr lang="tr-TR" sz="1400" dirty="0">
                <a:latin typeface="Arial" pitchFamily="34" charset="0"/>
                <a:cs typeface="Arial" pitchFamily="34" charset="0"/>
              </a:rPr>
              <a:t>Nöbetler, uyuşma (karıncalanma), baş dönmesi, </a:t>
            </a:r>
            <a:r>
              <a:rPr lang="tr-TR" sz="1400" dirty="0" err="1">
                <a:latin typeface="Arial" pitchFamily="34" charset="0"/>
                <a:cs typeface="Arial" pitchFamily="34" charset="0"/>
              </a:rPr>
              <a:t>senkop</a:t>
            </a:r>
            <a:r>
              <a:rPr lang="tr-TR" sz="1400" dirty="0">
                <a:latin typeface="Arial" pitchFamily="34" charset="0"/>
                <a:cs typeface="Arial" pitchFamily="34" charset="0"/>
              </a:rPr>
              <a:t>, titreme</a:t>
            </a:r>
          </a:p>
          <a:p>
            <a:r>
              <a:rPr lang="tr-TR" sz="1400" dirty="0" err="1">
                <a:latin typeface="Arial" pitchFamily="34" charset="0"/>
                <a:cs typeface="Arial" pitchFamily="34" charset="0"/>
              </a:rPr>
              <a:t>Disguzi</a:t>
            </a:r>
            <a:r>
              <a:rPr lang="tr-TR" sz="1400" dirty="0">
                <a:latin typeface="Arial" pitchFamily="34" charset="0"/>
                <a:cs typeface="Arial" pitchFamily="34" charset="0"/>
              </a:rPr>
              <a:t> (tat alma duyusundaki değişiklik)</a:t>
            </a:r>
          </a:p>
          <a:p>
            <a:r>
              <a:rPr lang="tr-TR" sz="1400" dirty="0">
                <a:latin typeface="Arial" pitchFamily="34" charset="0"/>
                <a:cs typeface="Arial" pitchFamily="34" charset="0"/>
              </a:rPr>
              <a:t>Dönme ve hareket hissi, görme bozukluğu, bulanık görme</a:t>
            </a:r>
          </a:p>
          <a:p>
            <a:r>
              <a:rPr lang="tr-TR" sz="1400" dirty="0">
                <a:latin typeface="Arial" pitchFamily="34" charset="0"/>
                <a:cs typeface="Arial" pitchFamily="34" charset="0"/>
              </a:rPr>
              <a:t>Ağrılı ve zor idrar yapma, mesaneyi tamamen boşaltmada yetersizlik, kaşıntı</a:t>
            </a:r>
          </a:p>
          <a:p>
            <a:r>
              <a:rPr lang="tr-TR" sz="1400" dirty="0">
                <a:latin typeface="Arial" pitchFamily="34" charset="0"/>
                <a:cs typeface="Arial" pitchFamily="34" charset="0"/>
              </a:rPr>
              <a:t>Ürtiker (deride </a:t>
            </a:r>
            <a:r>
              <a:rPr lang="tr-TR" sz="1400" dirty="0" err="1">
                <a:latin typeface="Arial" pitchFamily="34" charset="0"/>
                <a:cs typeface="Arial" pitchFamily="34" charset="0"/>
              </a:rPr>
              <a:t>şişme,kızarma</a:t>
            </a:r>
            <a:r>
              <a:rPr lang="tr-TR" sz="1400" dirty="0">
                <a:latin typeface="Arial" pitchFamily="34" charset="0"/>
                <a:cs typeface="Arial" pitchFamily="34" charset="0"/>
              </a:rPr>
              <a:t> ve kaşınma), deride tahriş olarak bildirilmiştir.</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20415" y="3157226"/>
            <a:ext cx="6853993" cy="5818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PİPERAZİN TÜREVLERİ</a:t>
            </a:r>
          </a:p>
        </p:txBody>
      </p:sp>
    </p:spTree>
    <p:extLst>
      <p:ext uri="{BB962C8B-B14F-4D97-AF65-F5344CB8AC3E}">
        <p14:creationId xmlns:p14="http://schemas.microsoft.com/office/powerpoint/2010/main" val="22394819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860963" y="3117273"/>
            <a:ext cx="1212128" cy="361952"/>
          </a:xfrm>
        </p:spPr>
        <p:txBody>
          <a:bodyPr>
            <a:noAutofit/>
          </a:bodyPr>
          <a:lstStyle/>
          <a:p>
            <a:pPr marL="0" indent="0">
              <a:buNone/>
            </a:pPr>
            <a:r>
              <a:rPr lang="tr-TR" sz="2000" b="1" dirty="0">
                <a:latin typeface="Arial" pitchFamily="34" charset="0"/>
                <a:cs typeface="Arial" pitchFamily="34" charset="0"/>
              </a:rPr>
              <a:t>DAIZYN</a:t>
            </a:r>
          </a:p>
          <a:p>
            <a:pPr marL="0" indent="0">
              <a:buNone/>
            </a:pPr>
            <a:endParaRPr lang="tr-TR" sz="1600" dirty="0">
              <a:latin typeface="Arial" pitchFamily="34" charset="0"/>
              <a:cs typeface="Arial" pitchFamily="34" charset="0"/>
            </a:endParaRPr>
          </a:p>
        </p:txBody>
      </p:sp>
      <p:sp>
        <p:nvSpPr>
          <p:cNvPr id="23" name="İçerik Yer Tutucusu 2"/>
          <p:cNvSpPr txBox="1">
            <a:spLocks/>
          </p:cNvSpPr>
          <p:nvPr/>
        </p:nvSpPr>
        <p:spPr>
          <a:xfrm>
            <a:off x="2107226" y="568037"/>
            <a:ext cx="2606972" cy="34614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DAİZYN; akıntılı mukoza iltihabında ve sulanan egzamalarda sıvı sızıntısını azaltmak için, kurdeşen, ani aşırı duyarlılık reaksiyonları ve alerji sonucu yüz ve boğazda oluşan şişliğin tedavisinde kullanılır.</a:t>
            </a:r>
          </a:p>
        </p:txBody>
      </p:sp>
      <p:sp>
        <p:nvSpPr>
          <p:cNvPr id="24" name="İçerik Yer Tutucusu 2"/>
          <p:cNvSpPr txBox="1">
            <a:spLocks/>
          </p:cNvSpPr>
          <p:nvPr/>
        </p:nvSpPr>
        <p:spPr>
          <a:xfrm>
            <a:off x="4708259" y="463140"/>
            <a:ext cx="2951532" cy="34614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Eğer:</a:t>
            </a:r>
          </a:p>
          <a:p>
            <a:r>
              <a:rPr lang="tr-TR" sz="1400" dirty="0" err="1">
                <a:latin typeface="Arial" pitchFamily="34" charset="0"/>
                <a:cs typeface="Arial" pitchFamily="34" charset="0"/>
              </a:rPr>
              <a:t>Feniramine</a:t>
            </a:r>
            <a:r>
              <a:rPr lang="tr-TR" sz="1400" dirty="0">
                <a:latin typeface="Arial" pitchFamily="34" charset="0"/>
                <a:cs typeface="Arial" pitchFamily="34" charset="0"/>
              </a:rPr>
              <a:t> karşı aşırı duyarlılığınız var ise,</a:t>
            </a:r>
          </a:p>
          <a:p>
            <a:r>
              <a:rPr lang="tr-TR" sz="1400" dirty="0">
                <a:latin typeface="Arial" pitchFamily="34" charset="0"/>
                <a:cs typeface="Arial" pitchFamily="34" charset="0"/>
              </a:rPr>
              <a:t>Hamileliğinizin özellikle ilk 3 ayında iseniz, yada emziriyorsanız,</a:t>
            </a:r>
          </a:p>
          <a:p>
            <a:r>
              <a:rPr lang="tr-TR" sz="1400" dirty="0">
                <a:latin typeface="Arial" pitchFamily="34" charset="0"/>
                <a:cs typeface="Arial" pitchFamily="34" charset="0"/>
              </a:rPr>
              <a:t>Hasta yeni doğmuş ya da erken doğmuş ise,</a:t>
            </a:r>
          </a:p>
          <a:p>
            <a:r>
              <a:rPr lang="tr-TR" sz="1400" dirty="0">
                <a:latin typeface="Arial" pitchFamily="34" charset="0"/>
                <a:cs typeface="Arial" pitchFamily="34" charset="0"/>
              </a:rPr>
              <a:t>Astım dahil alt solunum yolları hastalıklarınız var ise,</a:t>
            </a:r>
          </a:p>
          <a:p>
            <a:r>
              <a:rPr lang="tr-TR" sz="1400" dirty="0" err="1">
                <a:latin typeface="Arial" pitchFamily="34" charset="0"/>
                <a:cs typeface="Arial" pitchFamily="34" charset="0"/>
              </a:rPr>
              <a:t>Monoamin</a:t>
            </a:r>
            <a:r>
              <a:rPr lang="tr-TR" sz="1400" dirty="0">
                <a:latin typeface="Arial" pitchFamily="34" charset="0"/>
                <a:cs typeface="Arial" pitchFamily="34" charset="0"/>
              </a:rPr>
              <a:t> </a:t>
            </a:r>
            <a:r>
              <a:rPr lang="tr-TR" sz="1400" dirty="0" err="1">
                <a:latin typeface="Arial" pitchFamily="34" charset="0"/>
                <a:cs typeface="Arial" pitchFamily="34" charset="0"/>
              </a:rPr>
              <a:t>oksidaz</a:t>
            </a:r>
            <a:r>
              <a:rPr lang="tr-TR" sz="1400" dirty="0">
                <a:latin typeface="Arial" pitchFamily="34" charset="0"/>
                <a:cs typeface="Arial" pitchFamily="34" charset="0"/>
              </a:rPr>
              <a:t> (MAO) inhibitörü denilen ilaçlar ile tedavi görüyor iseniz kullanmayınız.</a:t>
            </a:r>
            <a:br>
              <a:rPr lang="tr-TR" sz="1400" dirty="0">
                <a:latin typeface="Arial" pitchFamily="34" charset="0"/>
                <a:cs typeface="Arial" pitchFamily="34" charset="0"/>
              </a:rPr>
            </a:br>
            <a:r>
              <a:rPr lang="tr-TR" sz="1400" dirty="0">
                <a:latin typeface="Arial" pitchFamily="34" charset="0"/>
                <a:cs typeface="Arial" pitchFamily="34" charset="0"/>
              </a:rPr>
              <a:t/>
            </a:r>
            <a:br>
              <a:rPr lang="tr-TR" sz="1400" dirty="0">
                <a:latin typeface="Arial" pitchFamily="34" charset="0"/>
                <a:cs typeface="Arial" pitchFamily="34" charset="0"/>
              </a:rPr>
            </a:br>
            <a:r>
              <a:rPr lang="tr-TR" sz="1400" dirty="0">
                <a:latin typeface="Arial" pitchFamily="34" charset="0"/>
                <a:cs typeface="Arial" pitchFamily="34" charset="0"/>
              </a:rPr>
              <a:t>Eğer:</a:t>
            </a:r>
          </a:p>
          <a:p>
            <a:r>
              <a:rPr lang="tr-TR" sz="1400" dirty="0">
                <a:latin typeface="Arial" pitchFamily="34" charset="0"/>
                <a:cs typeface="Arial" pitchFamily="34" charset="0"/>
              </a:rPr>
              <a:t> İdrar kesenizde bir miktar artık idrar kalmasına neden olan prostat bezinde büyüme, dar açılı göz tansiyonu (glokom), idrar kesesinin boyun kısmında tıkanma, </a:t>
            </a:r>
            <a:r>
              <a:rPr lang="tr-TR" sz="1400" dirty="0" err="1">
                <a:latin typeface="Arial" pitchFamily="34" charset="0"/>
                <a:cs typeface="Arial" pitchFamily="34" charset="0"/>
              </a:rPr>
              <a:t>tiroid</a:t>
            </a:r>
            <a:r>
              <a:rPr lang="tr-TR" sz="1400" dirty="0">
                <a:latin typeface="Arial" pitchFamily="34" charset="0"/>
                <a:cs typeface="Arial" pitchFamily="34" charset="0"/>
              </a:rPr>
              <a:t> hormonu yüksekliği gibi hastalıklarınız var ise,</a:t>
            </a:r>
          </a:p>
          <a:p>
            <a:r>
              <a:rPr lang="tr-TR" sz="1400" dirty="0">
                <a:latin typeface="Arial" pitchFamily="34" charset="0"/>
                <a:cs typeface="Arial" pitchFamily="34" charset="0"/>
              </a:rPr>
              <a:t> 60 yaşında veya üzerinde iseniz, </a:t>
            </a:r>
          </a:p>
          <a:p>
            <a:pPr marL="0" indent="0">
              <a:buFont typeface="Arial" panose="020B0604020202020204" pitchFamily="34" charset="0"/>
              <a:buNone/>
            </a:pPr>
            <a:r>
              <a:rPr lang="tr-TR" sz="1400" dirty="0">
                <a:latin typeface="Arial" pitchFamily="34" charset="0"/>
                <a:cs typeface="Arial" pitchFamily="34" charset="0"/>
              </a:rPr>
              <a:t>lütfen doktorunuza danışınız.</a:t>
            </a:r>
          </a:p>
        </p:txBody>
      </p:sp>
      <p:sp>
        <p:nvSpPr>
          <p:cNvPr id="25" name="İçerik Yer Tutucusu 2"/>
          <p:cNvSpPr txBox="1">
            <a:spLocks/>
          </p:cNvSpPr>
          <p:nvPr/>
        </p:nvSpPr>
        <p:spPr>
          <a:xfrm>
            <a:off x="7770976" y="469079"/>
            <a:ext cx="2216728" cy="61870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400" dirty="0">
                <a:latin typeface="Arial" pitchFamily="34" charset="0"/>
                <a:cs typeface="Arial" pitchFamily="34" charset="0"/>
              </a:rPr>
              <a:t>Hastalığınızın durumuna göre günde 1-2 defa 1/2 - 1 ampul kullanılır. Tek bir dozun etki süresi 4-8 saattir. Tedaviye akut belirtiler geçinceye kadar devam edilmelidir.</a:t>
            </a:r>
          </a:p>
          <a:p>
            <a:pPr marL="0" indent="0">
              <a:buFont typeface="Arial" panose="020B0604020202020204" pitchFamily="34" charset="0"/>
              <a:buNone/>
            </a:pPr>
            <a:r>
              <a:rPr lang="tr-TR" sz="1400" dirty="0">
                <a:latin typeface="Arial" pitchFamily="34" charset="0"/>
                <a:cs typeface="Arial" pitchFamily="34" charset="0"/>
              </a:rPr>
              <a:t>DAIZYN yavaş yavaş (dakikada 1 </a:t>
            </a:r>
            <a:r>
              <a:rPr lang="tr-TR" sz="1400" dirty="0" err="1">
                <a:latin typeface="Arial" pitchFamily="34" charset="0"/>
                <a:cs typeface="Arial" pitchFamily="34" charset="0"/>
              </a:rPr>
              <a:t>mI</a:t>
            </a:r>
            <a:r>
              <a:rPr lang="tr-TR" sz="1400" dirty="0">
                <a:latin typeface="Arial" pitchFamily="34" charset="0"/>
                <a:cs typeface="Arial" pitchFamily="34" charset="0"/>
              </a:rPr>
              <a:t>) damar içine veya adale içine verilir.</a:t>
            </a:r>
          </a:p>
          <a:p>
            <a:pPr marL="0" indent="0">
              <a:buFont typeface="Arial" panose="020B0604020202020204" pitchFamily="34" charset="0"/>
              <a:buNone/>
            </a:pPr>
            <a:r>
              <a:rPr lang="tr-TR" sz="1400" dirty="0">
                <a:latin typeface="Arial" pitchFamily="34" charset="0"/>
                <a:cs typeface="Arial" pitchFamily="34" charset="0"/>
              </a:rPr>
              <a:t>Çocuklarda kullanımı:</a:t>
            </a:r>
          </a:p>
          <a:p>
            <a:r>
              <a:rPr lang="tr-TR" sz="1400" dirty="0">
                <a:latin typeface="Arial" pitchFamily="34" charset="0"/>
                <a:cs typeface="Arial" pitchFamily="34" charset="0"/>
              </a:rPr>
              <a:t>6 ay - 3 yaşındaki çocuklara kas içi (IM) yoldan 1-2 defa 0.4-1 ml, 4 yaşından itibaren çocuklara günde 1-2 defa 0.8-2 ml uygulanır.</a:t>
            </a:r>
          </a:p>
          <a:p>
            <a:pPr marL="0" indent="0">
              <a:buFont typeface="Arial" panose="020B0604020202020204" pitchFamily="34" charset="0"/>
              <a:buNone/>
            </a:pPr>
            <a:r>
              <a:rPr lang="tr-TR" sz="1400" dirty="0">
                <a:latin typeface="Arial" pitchFamily="34" charset="0"/>
                <a:cs typeface="Arial" pitchFamily="34" charset="0"/>
              </a:rPr>
              <a:t>Yaşlılarda kullanımı:</a:t>
            </a:r>
          </a:p>
          <a:p>
            <a:r>
              <a:rPr lang="tr-TR" sz="1400" dirty="0">
                <a:latin typeface="Arial" pitchFamily="34" charset="0"/>
                <a:cs typeface="Arial" pitchFamily="34" charset="0"/>
              </a:rPr>
              <a:t>60 yaş ve üzerindekilerde baş dönmesi ve tansiyon düşüklüğü (hipotansiyon) oluşturabileceğinden dikkatle uygulanmalıdır.</a:t>
            </a:r>
          </a:p>
        </p:txBody>
      </p:sp>
      <p:sp>
        <p:nvSpPr>
          <p:cNvPr id="26" name="İçerik Yer Tutucusu 2"/>
          <p:cNvSpPr txBox="1">
            <a:spLocks/>
          </p:cNvSpPr>
          <p:nvPr/>
        </p:nvSpPr>
        <p:spPr>
          <a:xfrm>
            <a:off x="10017283" y="405555"/>
            <a:ext cx="2109088" cy="435032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Alerjik (</a:t>
            </a:r>
            <a:r>
              <a:rPr lang="tr-TR" sz="1400" dirty="0" err="1">
                <a:latin typeface="Arial" pitchFamily="34" charset="0"/>
                <a:cs typeface="Arial" pitchFamily="34" charset="0"/>
              </a:rPr>
              <a:t>anafilaktik</a:t>
            </a:r>
            <a:r>
              <a:rPr lang="tr-TR" sz="1400" dirty="0">
                <a:latin typeface="Arial" pitchFamily="34" charset="0"/>
                <a:cs typeface="Arial" pitchFamily="34" charset="0"/>
              </a:rPr>
              <a:t>) şok, kan basıncının düşmesi, kalp atım sayısının artması, kalpte ritim bozukluğu (ekstra sistol) bunların hepsi çok ciddi yan etkilerdir.</a:t>
            </a:r>
          </a:p>
          <a:p>
            <a:r>
              <a:rPr lang="tr-TR" sz="1400" dirty="0" err="1">
                <a:latin typeface="Arial" pitchFamily="34" charset="0"/>
                <a:cs typeface="Arial" pitchFamily="34" charset="0"/>
              </a:rPr>
              <a:t>Çarpıntı,seri</a:t>
            </a:r>
            <a:r>
              <a:rPr lang="tr-TR" sz="1400" dirty="0">
                <a:latin typeface="Arial" pitchFamily="34" charset="0"/>
                <a:cs typeface="Arial" pitchFamily="34" charset="0"/>
              </a:rPr>
              <a:t> ani kasılmalar, bronş salgılarının yoğunluğunda artış, sinir iltihabı (</a:t>
            </a:r>
            <a:r>
              <a:rPr lang="tr-TR" sz="1400" dirty="0" err="1">
                <a:latin typeface="Arial" pitchFamily="34" charset="0"/>
                <a:cs typeface="Arial" pitchFamily="34" charset="0"/>
              </a:rPr>
              <a:t>nevrit</a:t>
            </a:r>
            <a:r>
              <a:rPr lang="tr-TR" sz="1400" dirty="0">
                <a:latin typeface="Arial" pitchFamily="34" charset="0"/>
                <a:cs typeface="Arial" pitchFamily="34" charset="0"/>
              </a:rPr>
              <a:t>), sık idrar yapma isteği, güç idrar yapma, idrar birikmesi bunların hepsi ciddi yan etkilerdir.</a:t>
            </a:r>
          </a:p>
          <a:p>
            <a:r>
              <a:rPr lang="tr-TR" sz="1400" dirty="0">
                <a:latin typeface="Arial" pitchFamily="34" charset="0"/>
                <a:cs typeface="Arial" pitchFamily="34" charset="0"/>
              </a:rPr>
              <a:t> Kaşıntı, ışığa duyarlılık, ağız ve boğazda kuruluk, aşın terleme, baş </a:t>
            </a:r>
            <a:r>
              <a:rPr lang="tr-TR" sz="1400" dirty="0" err="1">
                <a:latin typeface="Arial" pitchFamily="34" charset="0"/>
                <a:cs typeface="Arial" pitchFamily="34" charset="0"/>
              </a:rPr>
              <a:t>ağnsı</a:t>
            </a:r>
            <a:r>
              <a:rPr lang="tr-TR" sz="1400" dirty="0">
                <a:latin typeface="Arial" pitchFamily="34" charset="0"/>
                <a:cs typeface="Arial" pitchFamily="34" charset="0"/>
              </a:rPr>
              <a:t>, baş dönmesi, sakinleşme, uyku hali, koordinasyon bozukluğu, yorgunluk, sersemlik bunlar </a:t>
            </a:r>
            <a:r>
              <a:rPr lang="tr-TR" sz="1400" dirty="0" err="1">
                <a:latin typeface="Arial" pitchFamily="34" charset="0"/>
                <a:cs typeface="Arial" pitchFamily="34" charset="0"/>
              </a:rPr>
              <a:t>DAİZYN’in</a:t>
            </a:r>
            <a:r>
              <a:rPr lang="tr-TR" sz="1400" dirty="0">
                <a:latin typeface="Arial" pitchFamily="34" charset="0"/>
                <a:cs typeface="Arial" pitchFamily="34" charset="0"/>
              </a:rPr>
              <a:t> hafif yan etkileridir.</a:t>
            </a:r>
          </a:p>
          <a:p>
            <a:pPr marL="0" indent="0">
              <a:buFont typeface="Arial" panose="020B0604020202020204" pitchFamily="34" charset="0"/>
              <a:buNone/>
            </a:pPr>
            <a:endParaRPr lang="tr-TR" sz="1400" dirty="0">
              <a:latin typeface="Arial" pitchFamily="34" charset="0"/>
              <a:cs typeface="Arial" pitchFamily="34" charset="0"/>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SİSTEMİK ANTİHİSTAMİNİK İLAÇLAR</a:t>
            </a:r>
          </a:p>
        </p:txBody>
      </p:sp>
      <p:sp>
        <p:nvSpPr>
          <p:cNvPr id="28" name="İçerik Yer Tutucusu 2"/>
          <p:cNvSpPr txBox="1">
            <a:spLocks/>
          </p:cNvSpPr>
          <p:nvPr/>
        </p:nvSpPr>
        <p:spPr>
          <a:xfrm rot="16200000">
            <a:off x="-2751118" y="3212349"/>
            <a:ext cx="6908228"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SÜBSTİTÜE ALKİLAMİN</a:t>
            </a:r>
          </a:p>
        </p:txBody>
      </p:sp>
    </p:spTree>
    <p:extLst>
      <p:ext uri="{BB962C8B-B14F-4D97-AF65-F5344CB8AC3E}">
        <p14:creationId xmlns:p14="http://schemas.microsoft.com/office/powerpoint/2010/main" val="883743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21327" y="2249344"/>
            <a:ext cx="10515600" cy="1325563"/>
          </a:xfrm>
        </p:spPr>
        <p:txBody>
          <a:bodyPr/>
          <a:lstStyle/>
          <a:p>
            <a:pPr algn="ctr"/>
            <a:r>
              <a:rPr lang="tr-TR" b="1" dirty="0">
                <a:latin typeface="Arial" pitchFamily="34" charset="0"/>
                <a:cs typeface="Arial" pitchFamily="34" charset="0"/>
              </a:rPr>
              <a:t>ANTİSEPTİK İLAÇLAR</a:t>
            </a:r>
          </a:p>
        </p:txBody>
      </p:sp>
    </p:spTree>
    <p:extLst>
      <p:ext uri="{BB962C8B-B14F-4D97-AF65-F5344CB8AC3E}">
        <p14:creationId xmlns:p14="http://schemas.microsoft.com/office/powerpoint/2010/main" val="19473023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12940">
                  <a:extLst>
                    <a:ext uri="{9D8B030D-6E8A-4147-A177-3AD203B41FA5}">
                      <a16:colId xmlns:a16="http://schemas.microsoft.com/office/drawing/2014/main" xmlns="" val="20004"/>
                    </a:ext>
                  </a:extLst>
                </a:gridCol>
                <a:gridCol w="795251">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823089">
                  <a:extLst>
                    <a:ext uri="{9D8B030D-6E8A-4147-A177-3AD203B41FA5}">
                      <a16:colId xmlns:a16="http://schemas.microsoft.com/office/drawing/2014/main" xmlns="" val="20014"/>
                    </a:ext>
                  </a:extLst>
                </a:gridCol>
                <a:gridCol w="775863">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103202" y="623455"/>
            <a:ext cx="2699048" cy="4835236"/>
          </a:xfrm>
        </p:spPr>
        <p:txBody>
          <a:bodyPr>
            <a:normAutofit/>
          </a:bodyPr>
          <a:lstStyle/>
          <a:p>
            <a:pPr marL="0" indent="0">
              <a:buNone/>
            </a:pPr>
            <a:r>
              <a:rPr lang="tr-TR" sz="1500" dirty="0" err="1">
                <a:solidFill>
                  <a:srgbClr val="000000"/>
                </a:solidFill>
                <a:latin typeface="Arial"/>
              </a:rPr>
              <a:t>Piyodermi</a:t>
            </a:r>
            <a:r>
              <a:rPr lang="tr-TR" sz="1500" dirty="0">
                <a:solidFill>
                  <a:srgbClr val="000000"/>
                </a:solidFill>
                <a:latin typeface="Arial"/>
              </a:rPr>
              <a:t>, </a:t>
            </a:r>
            <a:r>
              <a:rPr lang="tr-TR" sz="1500" dirty="0" err="1">
                <a:solidFill>
                  <a:srgbClr val="000000"/>
                </a:solidFill>
                <a:latin typeface="Arial"/>
              </a:rPr>
              <a:t>vulgar</a:t>
            </a:r>
            <a:r>
              <a:rPr lang="tr-TR" sz="1500" dirty="0">
                <a:solidFill>
                  <a:srgbClr val="000000"/>
                </a:solidFill>
                <a:latin typeface="Arial"/>
              </a:rPr>
              <a:t> bulaşıcı akne ve egzama, sulanan yanıklar, pişikler ve cilt yaralarının tedavisinde yeni doğmuş bebeklerin göbek yaralarının kapanmasında, sünnet küçük cerrahi </a:t>
            </a:r>
            <a:r>
              <a:rPr lang="tr-TR" sz="1500" dirty="0" err="1">
                <a:solidFill>
                  <a:srgbClr val="000000"/>
                </a:solidFill>
                <a:latin typeface="Arial"/>
              </a:rPr>
              <a:t>müdaheleler</a:t>
            </a:r>
            <a:r>
              <a:rPr lang="tr-TR" sz="1500" dirty="0">
                <a:solidFill>
                  <a:srgbClr val="000000"/>
                </a:solidFill>
                <a:latin typeface="Arial"/>
              </a:rPr>
              <a:t>, meme başı çatlak ve yaralarının iyileşmesinde etkendir.</a:t>
            </a:r>
            <a:endParaRPr lang="tr-TR" sz="1500" dirty="0"/>
          </a:p>
        </p:txBody>
      </p:sp>
      <p:sp>
        <p:nvSpPr>
          <p:cNvPr id="2" name="Metin kutusu 1"/>
          <p:cNvSpPr txBox="1"/>
          <p:nvPr/>
        </p:nvSpPr>
        <p:spPr>
          <a:xfrm>
            <a:off x="921605" y="1634836"/>
            <a:ext cx="1095655" cy="369332"/>
          </a:xfrm>
          <a:prstGeom prst="rect">
            <a:avLst/>
          </a:prstGeom>
          <a:noFill/>
        </p:spPr>
        <p:txBody>
          <a:bodyPr wrap="square" rtlCol="0">
            <a:spAutoFit/>
          </a:bodyPr>
          <a:lstStyle/>
          <a:p>
            <a:endParaRPr lang="tr-TR" dirty="0"/>
          </a:p>
        </p:txBody>
      </p:sp>
      <p:sp>
        <p:nvSpPr>
          <p:cNvPr id="24" name="İçerik Yer Tutucusu 2"/>
          <p:cNvSpPr txBox="1">
            <a:spLocks/>
          </p:cNvSpPr>
          <p:nvPr/>
        </p:nvSpPr>
        <p:spPr>
          <a:xfrm>
            <a:off x="209081" y="900519"/>
            <a:ext cx="2520702" cy="15655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850" b="1" dirty="0"/>
              <a:t>DERMATOL</a:t>
            </a:r>
          </a:p>
          <a:p>
            <a:pPr marL="0" indent="0" algn="ctr">
              <a:buFont typeface="Arial" panose="020B0604020202020204" pitchFamily="34" charset="0"/>
              <a:buNone/>
            </a:pPr>
            <a:r>
              <a:rPr lang="tr-TR" sz="1850" b="1" dirty="0"/>
              <a:t>5 GR</a:t>
            </a:r>
          </a:p>
          <a:p>
            <a:pPr marL="0" indent="0" algn="ctr">
              <a:buFont typeface="Arial" panose="020B0604020202020204" pitchFamily="34" charset="0"/>
              <a:buNone/>
            </a:pPr>
            <a:r>
              <a:rPr lang="tr-TR" sz="1850" b="1" dirty="0"/>
              <a:t>AROMA</a:t>
            </a:r>
          </a:p>
          <a:p>
            <a:pPr marL="0" indent="0" algn="ctr">
              <a:buFont typeface="Arial" panose="020B0604020202020204" pitchFamily="34" charset="0"/>
              <a:buNone/>
            </a:pPr>
            <a:r>
              <a:rPr lang="tr-TR" sz="1850" b="1" dirty="0"/>
              <a:t>TOZ</a:t>
            </a:r>
          </a:p>
        </p:txBody>
      </p:sp>
      <p:sp>
        <p:nvSpPr>
          <p:cNvPr id="25" name="İçerik Yer Tutucusu 2"/>
          <p:cNvSpPr txBox="1">
            <a:spLocks/>
          </p:cNvSpPr>
          <p:nvPr/>
        </p:nvSpPr>
        <p:spPr>
          <a:xfrm>
            <a:off x="4714801" y="603754"/>
            <a:ext cx="2944990" cy="22087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err="1">
                <a:solidFill>
                  <a:srgbClr val="000000"/>
                </a:solidFill>
                <a:latin typeface="Arial"/>
              </a:rPr>
              <a:t>Dermatol</a:t>
            </a:r>
            <a:r>
              <a:rPr lang="tr-TR" sz="1500" dirty="0">
                <a:solidFill>
                  <a:srgbClr val="000000"/>
                </a:solidFill>
                <a:latin typeface="Arial"/>
              </a:rPr>
              <a:t> yara tozu kuvvetli </a:t>
            </a:r>
            <a:r>
              <a:rPr lang="tr-TR" sz="1500" dirty="0" err="1">
                <a:solidFill>
                  <a:srgbClr val="000000"/>
                </a:solidFill>
                <a:latin typeface="Arial"/>
              </a:rPr>
              <a:t>antibakteriyal</a:t>
            </a:r>
            <a:r>
              <a:rPr lang="tr-TR" sz="1500" dirty="0">
                <a:solidFill>
                  <a:srgbClr val="000000"/>
                </a:solidFill>
                <a:latin typeface="Arial"/>
              </a:rPr>
              <a:t> özelliğinden ötürü deri ile ilgili pek çok mikrobik rahatsızlıklarda ve açık yaralarda gerek tatbik sahasının </a:t>
            </a:r>
            <a:r>
              <a:rPr lang="tr-TR" sz="1500" dirty="0" err="1">
                <a:solidFill>
                  <a:srgbClr val="000000"/>
                </a:solidFill>
                <a:latin typeface="Arial"/>
              </a:rPr>
              <a:t>antissopsisi</a:t>
            </a:r>
            <a:r>
              <a:rPr lang="tr-TR" sz="1500" dirty="0">
                <a:solidFill>
                  <a:srgbClr val="000000"/>
                </a:solidFill>
                <a:latin typeface="Arial"/>
              </a:rPr>
              <a:t> ve gerekse kurutulması amacı ile kullanılır.</a:t>
            </a:r>
            <a:endParaRPr lang="tr-TR" sz="1500" dirty="0"/>
          </a:p>
        </p:txBody>
      </p:sp>
      <p:sp>
        <p:nvSpPr>
          <p:cNvPr id="27" name="İçerik Yer Tutucusu 2"/>
          <p:cNvSpPr txBox="1">
            <a:spLocks/>
          </p:cNvSpPr>
          <p:nvPr/>
        </p:nvSpPr>
        <p:spPr>
          <a:xfrm>
            <a:off x="9958126" y="629421"/>
            <a:ext cx="2086406" cy="7975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sz="1500" dirty="0">
                <a:solidFill>
                  <a:srgbClr val="000000"/>
                </a:solidFill>
                <a:latin typeface="Arial"/>
              </a:rPr>
              <a:t>Yan etkisi yoktur.</a:t>
            </a:r>
            <a:br>
              <a:rPr lang="fi-FI" sz="1500" dirty="0">
                <a:solidFill>
                  <a:srgbClr val="000000"/>
                </a:solidFill>
                <a:latin typeface="Arial"/>
              </a:rPr>
            </a:br>
            <a:endParaRPr lang="tr-TR" sz="1500" dirty="0"/>
          </a:p>
        </p:txBody>
      </p:sp>
      <p:sp>
        <p:nvSpPr>
          <p:cNvPr id="28" name="İçerik Yer Tutucusu 2"/>
          <p:cNvSpPr txBox="1">
            <a:spLocks/>
          </p:cNvSpPr>
          <p:nvPr/>
        </p:nvSpPr>
        <p:spPr>
          <a:xfrm>
            <a:off x="7719685" y="547001"/>
            <a:ext cx="2200774" cy="2175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solidFill>
                  <a:srgbClr val="000000"/>
                </a:solidFill>
                <a:latin typeface="Arial"/>
              </a:rPr>
              <a:t>Hastalıklı bölge antiseptik bir sıvı ile temizlendikten sonra bol miktarda ve yaranın tamamen örtülmesine özen göstererek serpilir ve üzeri steril gazlı bezle kapanır.</a:t>
            </a:r>
            <a:endParaRPr lang="tr-TR" dirty="0"/>
          </a:p>
        </p:txBody>
      </p:sp>
      <p:cxnSp>
        <p:nvCxnSpPr>
          <p:cNvPr id="31" name="Düz Bağlayıcı 30"/>
          <p:cNvCxnSpPr>
            <a:stCxn id="32" idx="2"/>
            <a:endCxn id="5" idx="3"/>
          </p:cNvCxnSpPr>
          <p:nvPr/>
        </p:nvCxnSpPr>
        <p:spPr>
          <a:xfrm flipV="1">
            <a:off x="344385" y="3428995"/>
            <a:ext cx="11847623" cy="14943"/>
          </a:xfrm>
          <a:prstGeom prst="line">
            <a:avLst/>
          </a:prstGeom>
        </p:spPr>
        <p:style>
          <a:lnRef idx="1">
            <a:schemeClr val="accent1"/>
          </a:lnRef>
          <a:fillRef idx="0">
            <a:schemeClr val="accent1"/>
          </a:fillRef>
          <a:effectRef idx="0">
            <a:schemeClr val="accent1"/>
          </a:effectRef>
          <a:fontRef idx="minor">
            <a:schemeClr val="tx1"/>
          </a:fontRef>
        </p:style>
      </p:cxnSp>
      <p:sp>
        <p:nvSpPr>
          <p:cNvPr id="36" name="İçerik Yer Tutucusu 2"/>
          <p:cNvSpPr txBox="1">
            <a:spLocks/>
          </p:cNvSpPr>
          <p:nvPr/>
        </p:nvSpPr>
        <p:spPr>
          <a:xfrm>
            <a:off x="921606" y="4738256"/>
            <a:ext cx="1128922" cy="12724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sz="1600" b="1" dirty="0">
                <a:latin typeface="Arial" pitchFamily="34" charset="0"/>
                <a:cs typeface="Arial" pitchFamily="34" charset="0"/>
              </a:rPr>
              <a:t>FURA</a:t>
            </a:r>
            <a:br>
              <a:rPr lang="tr-TR" sz="1600" b="1" dirty="0">
                <a:latin typeface="Arial" pitchFamily="34" charset="0"/>
                <a:cs typeface="Arial" pitchFamily="34" charset="0"/>
              </a:rPr>
            </a:br>
            <a:r>
              <a:rPr lang="tr-TR" sz="1600" b="1" dirty="0">
                <a:latin typeface="Arial" pitchFamily="34" charset="0"/>
                <a:cs typeface="Arial" pitchFamily="34" charset="0"/>
              </a:rPr>
              <a:t>DERM</a:t>
            </a:r>
            <a:br>
              <a:rPr lang="tr-TR" sz="1600" b="1" dirty="0">
                <a:latin typeface="Arial" pitchFamily="34" charset="0"/>
                <a:cs typeface="Arial" pitchFamily="34" charset="0"/>
              </a:rPr>
            </a:br>
            <a:r>
              <a:rPr lang="tr-TR" sz="1600" b="1" dirty="0">
                <a:latin typeface="Arial" pitchFamily="34" charset="0"/>
                <a:cs typeface="Arial" pitchFamily="34" charset="0"/>
              </a:rPr>
              <a:t>% 0.2 </a:t>
            </a:r>
            <a:br>
              <a:rPr lang="tr-TR" sz="1600" b="1" dirty="0">
                <a:latin typeface="Arial" pitchFamily="34" charset="0"/>
                <a:cs typeface="Arial" pitchFamily="34" charset="0"/>
              </a:rPr>
            </a:br>
            <a:r>
              <a:rPr lang="tr-TR" sz="1600" b="1" dirty="0">
                <a:latin typeface="Arial" pitchFamily="34" charset="0"/>
                <a:cs typeface="Arial" pitchFamily="34" charset="0"/>
              </a:rPr>
              <a:t>POMAD</a:t>
            </a:r>
          </a:p>
        </p:txBody>
      </p:sp>
      <p:sp>
        <p:nvSpPr>
          <p:cNvPr id="37" name="İçerik Yer Tutucusu 2"/>
          <p:cNvSpPr txBox="1">
            <a:spLocks/>
          </p:cNvSpPr>
          <p:nvPr/>
        </p:nvSpPr>
        <p:spPr>
          <a:xfrm>
            <a:off x="2033893" y="3501584"/>
            <a:ext cx="2665742" cy="33564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a:latin typeface="Arial" pitchFamily="34" charset="0"/>
                <a:cs typeface="Arial" pitchFamily="34" charset="0"/>
              </a:rPr>
              <a:t>FURADERM, ameliyat yaralarının enfeksiyondan korunmasında, duyarlı mikroorganizmaların (mikropların) oluşturduğu piyoderma (ciltteki sivilceli durum), dermatoz (deride oluşan hastalık) gibi cilt enfeksiyonlarında, kesik yara, yanık ve ülser (derideki bir tür yara) enfeksiyonların ve otitis eksterna (dış kulak iltihabı) tedavisinde kullanılır.</a:t>
            </a:r>
            <a:endParaRPr lang="tr-TR" sz="1500" dirty="0">
              <a:latin typeface="Arial" pitchFamily="34" charset="0"/>
              <a:cs typeface="Arial" pitchFamily="34" charset="0"/>
            </a:endParaRPr>
          </a:p>
        </p:txBody>
      </p:sp>
      <p:sp>
        <p:nvSpPr>
          <p:cNvPr id="38" name="İçerik Yer Tutucusu 2"/>
          <p:cNvSpPr txBox="1">
            <a:spLocks/>
          </p:cNvSpPr>
          <p:nvPr/>
        </p:nvSpPr>
        <p:spPr>
          <a:xfrm>
            <a:off x="4714801" y="3509637"/>
            <a:ext cx="3064778" cy="343376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latin typeface="Arial" pitchFamily="34" charset="0"/>
                <a:cs typeface="Arial" pitchFamily="34" charset="0"/>
              </a:rPr>
              <a:t>Eğer </a:t>
            </a:r>
            <a:r>
              <a:rPr lang="tr-TR" sz="1500" dirty="0" err="1">
                <a:latin typeface="Arial" pitchFamily="34" charset="0"/>
                <a:cs typeface="Arial" pitchFamily="34" charset="0"/>
              </a:rPr>
              <a:t>nitrofurazona</a:t>
            </a:r>
            <a:r>
              <a:rPr lang="tr-TR" sz="1500" dirty="0">
                <a:latin typeface="Arial" pitchFamily="34" charset="0"/>
                <a:cs typeface="Arial" pitchFamily="34" charset="0"/>
              </a:rPr>
              <a:t> karşı veya diğer bileşenlerden herhangi birine alerjik (aşırı duyarlı) iseniz kullanmayınız.</a:t>
            </a:r>
          </a:p>
          <a:p>
            <a:r>
              <a:rPr lang="tr-TR" sz="1500" dirty="0">
                <a:latin typeface="Arial" pitchFamily="34" charset="0"/>
                <a:cs typeface="Arial" pitchFamily="34" charset="0"/>
              </a:rPr>
              <a:t>Böbrek yetmezliği durumlarında bu ilacı dikkatli kullanınız. </a:t>
            </a:r>
            <a:r>
              <a:rPr lang="tr-TR" sz="1500" dirty="0" err="1">
                <a:latin typeface="Arial" pitchFamily="34" charset="0"/>
                <a:cs typeface="Arial" pitchFamily="34" charset="0"/>
              </a:rPr>
              <a:t>FURADERM’in</a:t>
            </a:r>
            <a:r>
              <a:rPr lang="tr-TR" sz="1500" dirty="0">
                <a:latin typeface="Arial" pitchFamily="34" charset="0"/>
                <a:cs typeface="Arial" pitchFamily="34" charset="0"/>
              </a:rPr>
              <a:t> bileşiminde bulunan polietilen glikol, derisi kalkmış vücut bölgelerinden emilerek böbrek bozukluğunuzu arttırabilir.</a:t>
            </a:r>
          </a:p>
          <a:p>
            <a:r>
              <a:rPr lang="tr-TR" sz="1500" dirty="0" err="1">
                <a:latin typeface="Arial" pitchFamily="34" charset="0"/>
                <a:cs typeface="Arial" pitchFamily="34" charset="0"/>
              </a:rPr>
              <a:t>FURADERM’in</a:t>
            </a:r>
            <a:r>
              <a:rPr lang="tr-TR" sz="1500" dirty="0">
                <a:latin typeface="Arial" pitchFamily="34" charset="0"/>
                <a:cs typeface="Arial" pitchFamily="34" charset="0"/>
              </a:rPr>
              <a:t> hamilelerle kullanımı ile ilgili yeterli bilgi mevcut değildir. Ancak yarar/zarar ilişkisi hekimce etraflı olarak değerlendirilmek koşulu ile kullanılmalıdır.</a:t>
            </a:r>
          </a:p>
          <a:p>
            <a:r>
              <a:rPr lang="tr-TR" sz="1500" dirty="0">
                <a:latin typeface="Arial" pitchFamily="34" charset="0"/>
                <a:cs typeface="Arial" pitchFamily="34" charset="0"/>
              </a:rPr>
              <a:t>Emziriyorsanız FURADERM kullanmayınız.</a:t>
            </a:r>
          </a:p>
        </p:txBody>
      </p:sp>
      <p:sp>
        <p:nvSpPr>
          <p:cNvPr id="39" name="İçerik Yer Tutucusu 2"/>
          <p:cNvSpPr txBox="1">
            <a:spLocks/>
          </p:cNvSpPr>
          <p:nvPr/>
        </p:nvSpPr>
        <p:spPr>
          <a:xfrm>
            <a:off x="7749632" y="3501584"/>
            <a:ext cx="2267650" cy="366121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latin typeface="Arial" pitchFamily="34" charset="0"/>
                <a:cs typeface="Arial" pitchFamily="34" charset="0"/>
              </a:rPr>
              <a:t>FURADERM, uygulama ya da pansuman şekline göre, günlük olarak veya birkaç günde bir enfeksiyonlu bölgeye iyileşme sağlanıncaya dek </a:t>
            </a:r>
            <a:r>
              <a:rPr lang="tr-TR" sz="1500" dirty="0" err="1">
                <a:latin typeface="Arial" pitchFamily="34" charset="0"/>
                <a:cs typeface="Arial" pitchFamily="34" charset="0"/>
              </a:rPr>
              <a:t>uygulanır.Tedaviye</a:t>
            </a:r>
            <a:r>
              <a:rPr lang="tr-TR" sz="1500" dirty="0">
                <a:latin typeface="Arial" pitchFamily="34" charset="0"/>
                <a:cs typeface="Arial" pitchFamily="34" charset="0"/>
              </a:rPr>
              <a:t> 7-10 gün devam edilmesi önerilir. </a:t>
            </a:r>
          </a:p>
          <a:p>
            <a:r>
              <a:rPr lang="tr-TR" sz="1500" dirty="0">
                <a:latin typeface="Arial" pitchFamily="34" charset="0"/>
                <a:cs typeface="Arial" pitchFamily="34" charset="0"/>
              </a:rPr>
              <a:t>Lezyonların üzerine doğrudan doğruya bir gazlı bez veya </a:t>
            </a:r>
            <a:r>
              <a:rPr lang="tr-TR" sz="1500" dirty="0" err="1">
                <a:latin typeface="Arial" pitchFamily="34" charset="0"/>
                <a:cs typeface="Arial" pitchFamily="34" charset="0"/>
              </a:rPr>
              <a:t>spatül</a:t>
            </a:r>
            <a:r>
              <a:rPr lang="tr-TR" sz="1500" dirty="0">
                <a:latin typeface="Arial" pitchFamily="34" charset="0"/>
                <a:cs typeface="Arial" pitchFamily="34" charset="0"/>
              </a:rPr>
              <a:t> ile uygulanır. Geniş yanık alanlarının steril gazlı bez üzerine yayıldıktan sonra uygulanır.</a:t>
            </a:r>
          </a:p>
        </p:txBody>
      </p:sp>
      <p:sp>
        <p:nvSpPr>
          <p:cNvPr id="40" name="İçerik Yer Tutucusu 2"/>
          <p:cNvSpPr txBox="1">
            <a:spLocks/>
          </p:cNvSpPr>
          <p:nvPr/>
        </p:nvSpPr>
        <p:spPr>
          <a:xfrm>
            <a:off x="9958127" y="3427468"/>
            <a:ext cx="2233882" cy="3430531"/>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latin typeface="Arial" pitchFamily="34" charset="0"/>
                <a:cs typeface="Arial" pitchFamily="34" charset="0"/>
              </a:rPr>
              <a:t>Cilt döküntüsü, kaşıntı ve lokal ödem (şişlik) gibi değişik derecelerde </a:t>
            </a:r>
            <a:r>
              <a:rPr lang="tr-TR" sz="1500" dirty="0" err="1">
                <a:latin typeface="Arial" pitchFamily="34" charset="0"/>
                <a:cs typeface="Arial" pitchFamily="34" charset="0"/>
              </a:rPr>
              <a:t>kontakt</a:t>
            </a:r>
            <a:r>
              <a:rPr lang="tr-TR" sz="1500" dirty="0">
                <a:latin typeface="Arial" pitchFamily="34" charset="0"/>
                <a:cs typeface="Arial" pitchFamily="34" charset="0"/>
              </a:rPr>
              <a:t> dermatit (temasla ortaya çıkan deri hastalığı) reaksiyonları, deride </a:t>
            </a:r>
            <a:r>
              <a:rPr lang="tr-TR" sz="1500" dirty="0" err="1">
                <a:latin typeface="Arial" pitchFamily="34" charset="0"/>
                <a:cs typeface="Arial" pitchFamily="34" charset="0"/>
              </a:rPr>
              <a:t>süperenfeksiyon</a:t>
            </a:r>
            <a:r>
              <a:rPr lang="tr-TR" sz="1500" dirty="0">
                <a:latin typeface="Arial" pitchFamily="34" charset="0"/>
                <a:cs typeface="Arial" pitchFamily="34" charset="0"/>
              </a:rPr>
              <a:t> (</a:t>
            </a:r>
            <a:r>
              <a:rPr lang="tr-TR" sz="1500" dirty="0" err="1">
                <a:latin typeface="Arial" pitchFamily="34" charset="0"/>
                <a:cs typeface="Arial" pitchFamily="34" charset="0"/>
              </a:rPr>
              <a:t>nitrofurazon</a:t>
            </a:r>
            <a:r>
              <a:rPr lang="tr-TR" sz="1500" dirty="0">
                <a:latin typeface="Arial" pitchFamily="34" charset="0"/>
                <a:cs typeface="Arial" pitchFamily="34" charset="0"/>
              </a:rPr>
              <a:t> kullanımına bağlı mantar ve bazı mikroorganizmaların çoğalması ile birlikte mevcut enfeksiyonun dışında yeni enfeksiyonlar. Bunların hepsi çok ciddi yan etkilerdir.</a:t>
            </a:r>
          </a:p>
        </p:txBody>
      </p:sp>
      <p:sp>
        <p:nvSpPr>
          <p:cNvPr id="32"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33" name="İçerik Yer Tutucusu 2"/>
          <p:cNvSpPr txBox="1">
            <a:spLocks/>
          </p:cNvSpPr>
          <p:nvPr/>
        </p:nvSpPr>
        <p:spPr>
          <a:xfrm rot="16200000">
            <a:off x="-1026796" y="4936670"/>
            <a:ext cx="3459586"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NİTROFURAN TÜREVLERİ</a:t>
            </a:r>
          </a:p>
        </p:txBody>
      </p:sp>
      <p:sp>
        <p:nvSpPr>
          <p:cNvPr id="34" name="İçerik Yer Tutucusu 2"/>
          <p:cNvSpPr txBox="1">
            <a:spLocks/>
          </p:cNvSpPr>
          <p:nvPr/>
        </p:nvSpPr>
        <p:spPr>
          <a:xfrm rot="16200000">
            <a:off x="-1047203" y="1508435"/>
            <a:ext cx="3500399" cy="44118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37449453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1990199" y="540326"/>
            <a:ext cx="2777836" cy="5999019"/>
          </a:xfrm>
        </p:spPr>
        <p:txBody>
          <a:bodyPr>
            <a:normAutofit/>
          </a:bodyPr>
          <a:lstStyle/>
          <a:p>
            <a:pPr marL="0" indent="0">
              <a:buNone/>
            </a:pPr>
            <a:r>
              <a:rPr lang="tr-TR" sz="1500" dirty="0">
                <a:latin typeface="Arial" pitchFamily="34" charset="0"/>
                <a:cs typeface="Arial" pitchFamily="34" charset="0"/>
              </a:rPr>
              <a:t>İlacın Etken Maddesi  </a:t>
            </a:r>
            <a:r>
              <a:rPr lang="tr-TR" sz="1500" dirty="0" err="1">
                <a:latin typeface="Arial" pitchFamily="34" charset="0"/>
                <a:cs typeface="Arial" pitchFamily="34" charset="0"/>
              </a:rPr>
              <a:t>Nitrofurazon’dur</a:t>
            </a:r>
            <a:r>
              <a:rPr lang="tr-TR" sz="1500" dirty="0">
                <a:latin typeface="Arial" pitchFamily="34" charset="0"/>
                <a:cs typeface="Arial" pitchFamily="34" charset="0"/>
              </a:rPr>
              <a:t>. </a:t>
            </a:r>
          </a:p>
          <a:p>
            <a:pPr marL="0" indent="0">
              <a:buNone/>
            </a:pPr>
            <a:r>
              <a:rPr lang="tr-TR" sz="1500" dirty="0">
                <a:latin typeface="Arial" pitchFamily="34" charset="0"/>
                <a:cs typeface="Arial" pitchFamily="34" charset="0"/>
              </a:rPr>
              <a:t>FURACIN MERHEM (POMAD), cilt üzerindeki bakterilerin gelişmesini önleyen antiseptik bir  ilaçtır.</a:t>
            </a:r>
          </a:p>
          <a:p>
            <a:pPr marL="0" indent="0">
              <a:buNone/>
            </a:pPr>
            <a:r>
              <a:rPr lang="tr-TR" sz="1500" dirty="0">
                <a:latin typeface="Arial" pitchFamily="34" charset="0"/>
                <a:cs typeface="Arial" pitchFamily="34" charset="0"/>
              </a:rPr>
              <a:t>FURACIN, ameliyat yaralarının enfeksiyondan korunması, mikropların oluşturduğu iltihaplı (ciltte içi irin dolu kabarcık, sivilce vb.) veya iltihapsız deri bozukluğu gibi cilt enfeksiyonları, hasar veya zedelenme sonucu oluşan  yırtıklar, kesik, yara, yanık ve deri ülseri enfeksiyonları ile dış kulak enfeksiyonlarını tedavi etmek için kullanılır.</a:t>
            </a:r>
          </a:p>
        </p:txBody>
      </p:sp>
      <p:sp>
        <p:nvSpPr>
          <p:cNvPr id="23" name="İçerik Yer Tutucusu 2"/>
          <p:cNvSpPr txBox="1">
            <a:spLocks/>
          </p:cNvSpPr>
          <p:nvPr/>
        </p:nvSpPr>
        <p:spPr>
          <a:xfrm>
            <a:off x="4699635" y="595744"/>
            <a:ext cx="3020050" cy="45027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latin typeface="Arial" pitchFamily="34" charset="0"/>
                <a:cs typeface="Arial" pitchFamily="34" charset="0"/>
              </a:rPr>
              <a:t>İlacın etken maddesine karşı bir alerjiniz varsa bu ilacı kullanmanız önerilmez.</a:t>
            </a:r>
          </a:p>
          <a:p>
            <a:r>
              <a:rPr lang="tr-TR" sz="1500" dirty="0">
                <a:latin typeface="Arial" pitchFamily="34" charset="0"/>
                <a:cs typeface="Arial" pitchFamily="34" charset="0"/>
              </a:rPr>
              <a:t>Böbrek yetmezliğiniz varsa </a:t>
            </a:r>
            <a:r>
              <a:rPr lang="tr-TR" sz="1500" dirty="0" err="1">
                <a:latin typeface="Arial" pitchFamily="34" charset="0"/>
                <a:cs typeface="Arial" pitchFamily="34" charset="0"/>
              </a:rPr>
              <a:t>FURACIN‘i</a:t>
            </a:r>
            <a:r>
              <a:rPr lang="tr-TR" sz="1500" dirty="0">
                <a:latin typeface="Arial" pitchFamily="34" charset="0"/>
                <a:cs typeface="Arial" pitchFamily="34" charset="0"/>
              </a:rPr>
              <a:t> dikkatli kullanınız. Derisi kalkmış vücut bölgelerinden emilerek böbrek bozukluğunuzu arttırabilir.</a:t>
            </a:r>
          </a:p>
          <a:p>
            <a:r>
              <a:rPr lang="tr-TR" sz="1500" dirty="0" err="1">
                <a:latin typeface="Arial" pitchFamily="34" charset="0"/>
                <a:cs typeface="Arial" pitchFamily="34" charset="0"/>
              </a:rPr>
              <a:t>FURACIN‘i</a:t>
            </a:r>
            <a:r>
              <a:rPr lang="tr-TR" sz="1500" dirty="0">
                <a:latin typeface="Arial" pitchFamily="34" charset="0"/>
                <a:cs typeface="Arial" pitchFamily="34" charset="0"/>
              </a:rPr>
              <a:t> kulak enfeksiyonu için kullanıyorsanız, kulak yolunda tahriş ya da ödem oluşursa;  ilacın kullanımını bırakıp doktorunuza başvurunuz.</a:t>
            </a:r>
          </a:p>
          <a:p>
            <a:r>
              <a:rPr lang="tr-TR" sz="1500" dirty="0">
                <a:latin typeface="Arial" pitchFamily="34" charset="0"/>
                <a:cs typeface="Arial" pitchFamily="34" charset="0"/>
              </a:rPr>
              <a:t>Gebelik ve emzirme dönemlerinde doktorunuza danışmadan kullanmayınız.</a:t>
            </a:r>
          </a:p>
        </p:txBody>
      </p:sp>
      <p:sp>
        <p:nvSpPr>
          <p:cNvPr id="24" name="İçerik Yer Tutucusu 2"/>
          <p:cNvSpPr txBox="1">
            <a:spLocks/>
          </p:cNvSpPr>
          <p:nvPr/>
        </p:nvSpPr>
        <p:spPr>
          <a:xfrm>
            <a:off x="7779579" y="435430"/>
            <a:ext cx="2237703" cy="642257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latin typeface="Arial" pitchFamily="34" charset="0"/>
                <a:cs typeface="Arial" pitchFamily="34" charset="0"/>
              </a:rPr>
              <a:t>FURACIN, bir gazlı bez yada </a:t>
            </a:r>
            <a:r>
              <a:rPr lang="tr-TR" sz="1500" dirty="0" err="1">
                <a:latin typeface="Arial" pitchFamily="34" charset="0"/>
                <a:cs typeface="Arial" pitchFamily="34" charset="0"/>
              </a:rPr>
              <a:t>spatül</a:t>
            </a:r>
            <a:r>
              <a:rPr lang="tr-TR" sz="1500" dirty="0">
                <a:latin typeface="Arial" pitchFamily="34" charset="0"/>
                <a:cs typeface="Arial" pitchFamily="34" charset="0"/>
              </a:rPr>
              <a:t> ile etkilenmiş bölgeye sürülür. Merhemin sürüldüğü bölge bir örtü ile örtülebilir.</a:t>
            </a:r>
          </a:p>
          <a:p>
            <a:pPr marL="0" indent="0">
              <a:buFont typeface="Arial" panose="020B0604020202020204" pitchFamily="34" charset="0"/>
              <a:buNone/>
            </a:pPr>
            <a:r>
              <a:rPr lang="tr-TR" sz="1500" dirty="0">
                <a:latin typeface="Arial" pitchFamily="34" charset="0"/>
                <a:cs typeface="Arial" pitchFamily="34" charset="0"/>
              </a:rPr>
              <a:t>FURACIN, her gün ya da bir kaç günde bir enfeksiyonlu bölgede iyileşme sağlanana dek uygulanır.</a:t>
            </a:r>
          </a:p>
          <a:p>
            <a:r>
              <a:rPr lang="tr-TR" sz="1500" dirty="0">
                <a:latin typeface="Arial" pitchFamily="34" charset="0"/>
                <a:cs typeface="Arial" pitchFamily="34" charset="0"/>
              </a:rPr>
              <a:t>Tedavi süresi 7 ila 10 gündür.</a:t>
            </a:r>
          </a:p>
          <a:p>
            <a:r>
              <a:rPr lang="tr-TR" sz="1500" dirty="0">
                <a:latin typeface="Arial" pitchFamily="34" charset="0"/>
                <a:cs typeface="Arial" pitchFamily="34" charset="0"/>
              </a:rPr>
              <a:t>Geniş yanık cilt alanlarına, steril gazlı bez üzerine yayıldıktan sonra uygulanmalıdır.</a:t>
            </a:r>
          </a:p>
          <a:p>
            <a:r>
              <a:rPr lang="tr-TR" sz="1500" dirty="0">
                <a:latin typeface="Arial" pitchFamily="34" charset="0"/>
                <a:cs typeface="Arial" pitchFamily="34" charset="0"/>
              </a:rPr>
              <a:t>Ameliyat yaralarında pansumanın yapışmaması için FURACIN‘ i  uygulandıktan sonra üzerine </a:t>
            </a:r>
            <a:r>
              <a:rPr lang="tr-TR" sz="1500" dirty="0" err="1">
                <a:latin typeface="Arial" pitchFamily="34" charset="0"/>
                <a:cs typeface="Arial" pitchFamily="34" charset="0"/>
              </a:rPr>
              <a:t>vazelinli</a:t>
            </a:r>
            <a:r>
              <a:rPr lang="tr-TR" sz="1500" dirty="0">
                <a:latin typeface="Arial" pitchFamily="34" charset="0"/>
                <a:cs typeface="Arial" pitchFamily="34" charset="0"/>
              </a:rPr>
              <a:t> gazlı bez konulur. Pansuman böylece 5-7 gün açılmadan bırakılabilir.  Pansuman açılırken, pansumanın çıkarılmasını kolaylaştırmak için gazlı bez, serum fizyolojikle ıslatılmalıdır.</a:t>
            </a:r>
          </a:p>
        </p:txBody>
      </p:sp>
      <p:sp>
        <p:nvSpPr>
          <p:cNvPr id="25" name="İçerik Yer Tutucusu 2"/>
          <p:cNvSpPr txBox="1">
            <a:spLocks/>
          </p:cNvSpPr>
          <p:nvPr/>
        </p:nvSpPr>
        <p:spPr>
          <a:xfrm>
            <a:off x="9987704" y="545723"/>
            <a:ext cx="2174722" cy="57634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a:latin typeface="Arial" pitchFamily="34" charset="0"/>
                <a:cs typeface="Arial" pitchFamily="34" charset="0"/>
              </a:rPr>
              <a:t>Karın ağrısı</a:t>
            </a:r>
          </a:p>
          <a:p>
            <a:r>
              <a:rPr lang="tr-TR" sz="1500">
                <a:latin typeface="Arial" pitchFamily="34" charset="0"/>
                <a:cs typeface="Arial" pitchFamily="34" charset="0"/>
              </a:rPr>
              <a:t>Nefes almada güçlük</a:t>
            </a:r>
          </a:p>
          <a:p>
            <a:r>
              <a:rPr lang="tr-TR" sz="1500">
                <a:latin typeface="Arial" pitchFamily="34" charset="0"/>
                <a:cs typeface="Arial" pitchFamily="34" charset="0"/>
              </a:rPr>
              <a:t>Kurdeşen</a:t>
            </a:r>
          </a:p>
          <a:p>
            <a:r>
              <a:rPr lang="tr-TR" sz="1500">
                <a:latin typeface="Arial" pitchFamily="34" charset="0"/>
                <a:cs typeface="Arial" pitchFamily="34" charset="0"/>
              </a:rPr>
              <a:t>Yüzde dudaklarda , dilde ve boğazda şişlik gibi bir durumda doktorunuzu bilgilendiriniz.</a:t>
            </a:r>
          </a:p>
          <a:p>
            <a:pPr marL="0" indent="0">
              <a:buFont typeface="Arial" panose="020B0604020202020204" pitchFamily="34" charset="0"/>
              <a:buNone/>
            </a:pPr>
            <a:r>
              <a:rPr lang="tr-TR" sz="1500">
                <a:latin typeface="Arial" pitchFamily="34" charset="0"/>
                <a:cs typeface="Arial" pitchFamily="34" charset="0"/>
              </a:rPr>
              <a:t>Uygulanan bölgede;</a:t>
            </a:r>
          </a:p>
          <a:p>
            <a:r>
              <a:rPr lang="tr-TR" sz="1500">
                <a:latin typeface="Arial" pitchFamily="34" charset="0"/>
                <a:cs typeface="Arial" pitchFamily="34" charset="0"/>
              </a:rPr>
              <a:t>Döküntü,  kaşıntı ve lokal ödem seyrek görülen yan etkilerdir.</a:t>
            </a:r>
            <a:endParaRPr lang="tr-TR" sz="1500" dirty="0">
              <a:latin typeface="Arial" pitchFamily="34" charset="0"/>
              <a:cs typeface="Arial" pitchFamily="34" charset="0"/>
            </a:endParaRPr>
          </a:p>
        </p:txBody>
      </p:sp>
      <p:sp>
        <p:nvSpPr>
          <p:cNvPr id="26" name="İçerik Yer Tutucusu 2"/>
          <p:cNvSpPr txBox="1">
            <a:spLocks/>
          </p:cNvSpPr>
          <p:nvPr/>
        </p:nvSpPr>
        <p:spPr>
          <a:xfrm>
            <a:off x="838399" y="3055569"/>
            <a:ext cx="1167579" cy="118392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tr-TR" sz="1600" b="1" dirty="0">
                <a:latin typeface="Arial" pitchFamily="34" charset="0"/>
                <a:cs typeface="Arial" pitchFamily="34" charset="0"/>
              </a:rPr>
              <a:t>FURACIN % 0.2</a:t>
            </a:r>
            <a:br>
              <a:rPr lang="tr-TR" sz="1600" b="1" dirty="0">
                <a:latin typeface="Arial" pitchFamily="34" charset="0"/>
                <a:cs typeface="Arial" pitchFamily="34" charset="0"/>
              </a:rPr>
            </a:br>
            <a:r>
              <a:rPr lang="tr-TR" sz="1600" b="1" dirty="0">
                <a:latin typeface="Arial" pitchFamily="34" charset="0"/>
                <a:cs typeface="Arial" pitchFamily="34" charset="0"/>
              </a:rPr>
              <a:t>POMAD</a:t>
            </a:r>
          </a:p>
        </p:txBody>
      </p:sp>
      <p:sp>
        <p:nvSpPr>
          <p:cNvPr id="29"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30" name="İçerik Yer Tutucusu 2"/>
          <p:cNvSpPr txBox="1">
            <a:spLocks/>
          </p:cNvSpPr>
          <p:nvPr/>
        </p:nvSpPr>
        <p:spPr>
          <a:xfrm rot="16200000">
            <a:off x="-2742061" y="3221404"/>
            <a:ext cx="6890117"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NİTROFURAN TÜREVLERİ</a:t>
            </a:r>
          </a:p>
        </p:txBody>
      </p:sp>
    </p:spTree>
    <p:extLst>
      <p:ext uri="{BB962C8B-B14F-4D97-AF65-F5344CB8AC3E}">
        <p14:creationId xmlns:p14="http://schemas.microsoft.com/office/powerpoint/2010/main" val="5153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A04BE1F-606C-4F99-8B09-8113AD7D2DA0}"/>
              </a:ext>
            </a:extLst>
          </p:cNvPr>
          <p:cNvSpPr>
            <a:spLocks noGrp="1"/>
          </p:cNvSpPr>
          <p:nvPr>
            <p:ph type="title"/>
          </p:nvPr>
        </p:nvSpPr>
        <p:spPr/>
        <p:txBody>
          <a:bodyPr>
            <a:normAutofit/>
          </a:bodyPr>
          <a:lstStyle/>
          <a:p>
            <a:r>
              <a:rPr lang="tr-TR" sz="2800" dirty="0"/>
              <a:t>DOZ-CEVAP EĞRİLERİ</a:t>
            </a:r>
          </a:p>
        </p:txBody>
      </p:sp>
      <p:sp>
        <p:nvSpPr>
          <p:cNvPr id="3" name="İçerik Yer Tutucusu 2">
            <a:extLst>
              <a:ext uri="{FF2B5EF4-FFF2-40B4-BE49-F238E27FC236}">
                <a16:creationId xmlns:a16="http://schemas.microsoft.com/office/drawing/2014/main" xmlns="" id="{26180572-DDA4-4F10-B7D3-DC28DE89E3F6}"/>
              </a:ext>
            </a:extLst>
          </p:cNvPr>
          <p:cNvSpPr>
            <a:spLocks noGrp="1"/>
          </p:cNvSpPr>
          <p:nvPr>
            <p:ph idx="1"/>
          </p:nvPr>
        </p:nvSpPr>
        <p:spPr>
          <a:xfrm>
            <a:off x="838200" y="3429000"/>
            <a:ext cx="10515600" cy="4351338"/>
          </a:xfrm>
        </p:spPr>
        <p:txBody>
          <a:bodyPr/>
          <a:lstStyle/>
          <a:p>
            <a:pPr marL="0" indent="0">
              <a:buNone/>
            </a:pPr>
            <a:r>
              <a:rPr lang="tr-TR" sz="1600" dirty="0"/>
              <a:t>Başlıca 2 tip doz-yanıt eğrisi bulunmaktadır. Bunlar:</a:t>
            </a:r>
          </a:p>
          <a:p>
            <a:r>
              <a:rPr lang="tr-TR" sz="1600" dirty="0">
                <a:solidFill>
                  <a:srgbClr val="7030A0"/>
                </a:solidFill>
              </a:rPr>
              <a:t>Basamaklı (artan) doz-yanıt eğrileri,</a:t>
            </a:r>
          </a:p>
          <a:p>
            <a:r>
              <a:rPr lang="tr-TR" sz="1600" dirty="0" err="1">
                <a:solidFill>
                  <a:srgbClr val="00B0F0"/>
                </a:solidFill>
              </a:rPr>
              <a:t>Kuvantal</a:t>
            </a:r>
            <a:r>
              <a:rPr lang="tr-TR" sz="1600" dirty="0">
                <a:solidFill>
                  <a:srgbClr val="00B0F0"/>
                </a:solidFill>
              </a:rPr>
              <a:t> doz-yanıt eğrileri</a:t>
            </a:r>
            <a:r>
              <a:rPr lang="tr-TR" sz="1600" dirty="0"/>
              <a:t>dir.</a:t>
            </a:r>
            <a:endParaRPr lang="tr-TR" dirty="0"/>
          </a:p>
        </p:txBody>
      </p:sp>
    </p:spTree>
    <p:extLst>
      <p:ext uri="{BB962C8B-B14F-4D97-AF65-F5344CB8AC3E}">
        <p14:creationId xmlns:p14="http://schemas.microsoft.com/office/powerpoint/2010/main" val="4084715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20459" y="-3062"/>
            <a:ext cx="96823"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17259" y="592570"/>
            <a:ext cx="2696937" cy="4351338"/>
          </a:xfrm>
        </p:spPr>
        <p:txBody>
          <a:bodyPr>
            <a:normAutofit/>
          </a:bodyPr>
          <a:lstStyle/>
          <a:p>
            <a:pPr marL="0" indent="0">
              <a:buNone/>
            </a:pPr>
            <a:r>
              <a:rPr lang="tr-TR" sz="1500" dirty="0" err="1">
                <a:solidFill>
                  <a:srgbClr val="000000"/>
                </a:solidFill>
                <a:latin typeface="Arial"/>
              </a:rPr>
              <a:t>İhtamol</a:t>
            </a:r>
            <a:r>
              <a:rPr lang="tr-TR" sz="1500" dirty="0">
                <a:solidFill>
                  <a:srgbClr val="000000"/>
                </a:solidFill>
                <a:latin typeface="Arial"/>
              </a:rPr>
              <a:t>; </a:t>
            </a:r>
            <a:r>
              <a:rPr lang="tr-TR" sz="1500" dirty="0" err="1">
                <a:solidFill>
                  <a:srgbClr val="000000"/>
                </a:solidFill>
                <a:latin typeface="Arial"/>
              </a:rPr>
              <a:t>bitumlu</a:t>
            </a:r>
            <a:r>
              <a:rPr lang="tr-TR" sz="1500" dirty="0">
                <a:solidFill>
                  <a:srgbClr val="000000"/>
                </a:solidFill>
                <a:latin typeface="Arial"/>
              </a:rPr>
              <a:t> şist veya tabakalardan elde edilen bir maddenin </a:t>
            </a:r>
            <a:r>
              <a:rPr lang="tr-TR" sz="1500" dirty="0" err="1">
                <a:solidFill>
                  <a:srgbClr val="000000"/>
                </a:solidFill>
                <a:latin typeface="Arial"/>
              </a:rPr>
              <a:t>sülfonik</a:t>
            </a:r>
            <a:r>
              <a:rPr lang="tr-TR" sz="1500" dirty="0">
                <a:solidFill>
                  <a:srgbClr val="000000"/>
                </a:solidFill>
                <a:latin typeface="Arial"/>
              </a:rPr>
              <a:t> asitlerinin amonyum tuzları ile , amonyum sülfat ve su karışımıdır.</a:t>
            </a:r>
          </a:p>
          <a:p>
            <a:pPr marL="0" indent="0">
              <a:buNone/>
            </a:pPr>
            <a:r>
              <a:rPr lang="tr-TR" sz="1500" dirty="0">
                <a:solidFill>
                  <a:srgbClr val="000000"/>
                </a:solidFill>
                <a:latin typeface="Arial"/>
              </a:rPr>
              <a:t>Lokal antiseptik olarak </a:t>
            </a:r>
            <a:r>
              <a:rPr lang="tr-TR" sz="1500" dirty="0" err="1">
                <a:solidFill>
                  <a:srgbClr val="000000"/>
                </a:solidFill>
                <a:latin typeface="Arial"/>
              </a:rPr>
              <a:t>ekzama</a:t>
            </a:r>
            <a:r>
              <a:rPr lang="tr-TR" sz="1500" dirty="0">
                <a:solidFill>
                  <a:srgbClr val="000000"/>
                </a:solidFill>
                <a:latin typeface="Arial"/>
              </a:rPr>
              <a:t>, </a:t>
            </a:r>
            <a:r>
              <a:rPr lang="tr-TR" sz="1500" dirty="0" err="1">
                <a:solidFill>
                  <a:srgbClr val="000000"/>
                </a:solidFill>
                <a:latin typeface="Arial"/>
              </a:rPr>
              <a:t>fronküloz</a:t>
            </a:r>
            <a:r>
              <a:rPr lang="tr-TR" sz="1500" dirty="0">
                <a:solidFill>
                  <a:srgbClr val="000000"/>
                </a:solidFill>
                <a:latin typeface="Arial"/>
              </a:rPr>
              <a:t>, </a:t>
            </a:r>
            <a:r>
              <a:rPr lang="tr-TR" sz="1500" dirty="0" err="1">
                <a:solidFill>
                  <a:srgbClr val="000000"/>
                </a:solidFill>
                <a:latin typeface="Arial"/>
              </a:rPr>
              <a:t>psöriazis</a:t>
            </a:r>
            <a:r>
              <a:rPr lang="tr-TR" sz="1500" dirty="0">
                <a:solidFill>
                  <a:srgbClr val="000000"/>
                </a:solidFill>
                <a:latin typeface="Arial"/>
              </a:rPr>
              <a:t> ve aknede, deri  üzerine </a:t>
            </a:r>
            <a:r>
              <a:rPr lang="tr-TR" sz="1500" dirty="0" err="1">
                <a:solidFill>
                  <a:srgbClr val="000000"/>
                </a:solidFill>
                <a:latin typeface="Arial"/>
              </a:rPr>
              <a:t>iritan</a:t>
            </a:r>
            <a:r>
              <a:rPr lang="tr-TR" sz="1500" dirty="0">
                <a:solidFill>
                  <a:srgbClr val="000000"/>
                </a:solidFill>
                <a:latin typeface="Arial"/>
              </a:rPr>
              <a:t> etkisi nedeniyle iltihapların akıtılmasında kullanılır.</a:t>
            </a:r>
          </a:p>
          <a:p>
            <a:pPr marL="0" indent="0">
              <a:buNone/>
            </a:pPr>
            <a:r>
              <a:rPr lang="tr-TR" sz="1500" dirty="0">
                <a:solidFill>
                  <a:srgbClr val="000000"/>
                </a:solidFill>
                <a:latin typeface="Arial"/>
              </a:rPr>
              <a:t>Diğer antiseptiklerle birlikte  </a:t>
            </a:r>
            <a:r>
              <a:rPr lang="tr-TR" sz="1500" dirty="0" err="1">
                <a:solidFill>
                  <a:srgbClr val="000000"/>
                </a:solidFill>
                <a:latin typeface="Arial"/>
              </a:rPr>
              <a:t>erisipel</a:t>
            </a:r>
            <a:r>
              <a:rPr lang="tr-TR" sz="1500" dirty="0">
                <a:solidFill>
                  <a:srgbClr val="000000"/>
                </a:solidFill>
                <a:latin typeface="Arial"/>
              </a:rPr>
              <a:t> (yılancık), </a:t>
            </a:r>
            <a:r>
              <a:rPr lang="tr-TR" sz="1500" dirty="0" err="1">
                <a:solidFill>
                  <a:srgbClr val="000000"/>
                </a:solidFill>
                <a:latin typeface="Arial"/>
              </a:rPr>
              <a:t>lupus</a:t>
            </a:r>
            <a:r>
              <a:rPr lang="tr-TR" sz="1500" dirty="0">
                <a:solidFill>
                  <a:srgbClr val="000000"/>
                </a:solidFill>
                <a:latin typeface="Arial"/>
              </a:rPr>
              <a:t> </a:t>
            </a:r>
            <a:r>
              <a:rPr lang="tr-TR" sz="1500" dirty="0" err="1">
                <a:solidFill>
                  <a:srgbClr val="000000"/>
                </a:solidFill>
                <a:latin typeface="Arial"/>
              </a:rPr>
              <a:t>erithematozus</a:t>
            </a:r>
            <a:r>
              <a:rPr lang="tr-TR" sz="1500" dirty="0">
                <a:solidFill>
                  <a:srgbClr val="000000"/>
                </a:solidFill>
                <a:latin typeface="Arial"/>
              </a:rPr>
              <a:t> gibi cilt hastalıkların tedavisine yardımcıdır. </a:t>
            </a:r>
            <a:endParaRPr lang="tr-TR" sz="1500" dirty="0"/>
          </a:p>
        </p:txBody>
      </p:sp>
      <p:sp>
        <p:nvSpPr>
          <p:cNvPr id="2" name="Metin kutusu 1"/>
          <p:cNvSpPr txBox="1"/>
          <p:nvPr/>
        </p:nvSpPr>
        <p:spPr>
          <a:xfrm>
            <a:off x="921605" y="2961734"/>
            <a:ext cx="1200846" cy="615553"/>
          </a:xfrm>
          <a:prstGeom prst="rect">
            <a:avLst/>
          </a:prstGeom>
          <a:noFill/>
        </p:spPr>
        <p:txBody>
          <a:bodyPr wrap="square" rtlCol="0">
            <a:spAutoFit/>
          </a:bodyPr>
          <a:lstStyle/>
          <a:p>
            <a:pPr algn="ctr"/>
            <a:r>
              <a:rPr lang="tr-TR" sz="1700" b="1" dirty="0">
                <a:latin typeface="Arial" pitchFamily="34" charset="0"/>
                <a:cs typeface="Arial" pitchFamily="34" charset="0"/>
              </a:rPr>
              <a:t>İHTAMOL POMAD</a:t>
            </a:r>
          </a:p>
        </p:txBody>
      </p:sp>
      <p:sp>
        <p:nvSpPr>
          <p:cNvPr id="23" name="İçerik Yer Tutucusu 2"/>
          <p:cNvSpPr txBox="1">
            <a:spLocks/>
          </p:cNvSpPr>
          <p:nvPr/>
        </p:nvSpPr>
        <p:spPr>
          <a:xfrm>
            <a:off x="7779579" y="532412"/>
            <a:ext cx="2140880"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solidFill>
                  <a:srgbClr val="2C2C2C"/>
                </a:solidFill>
                <a:latin typeface="Arial" pitchFamily="34" charset="0"/>
                <a:cs typeface="Arial" pitchFamily="34" charset="0"/>
              </a:rPr>
              <a:t>Sürüleceği bölge su ile güzelce temizlenir. Daha sonra merhemden bir parça alınarak bir pamuk yardımı ile lezyon üzerine sürülür.</a:t>
            </a:r>
          </a:p>
          <a:p>
            <a:pPr marL="0" indent="0">
              <a:buNone/>
            </a:pPr>
            <a:r>
              <a:rPr lang="tr-TR" sz="1500" dirty="0" err="1">
                <a:latin typeface="Arial"/>
              </a:rPr>
              <a:t>Hergün</a:t>
            </a:r>
            <a:r>
              <a:rPr lang="tr-TR" sz="1500" dirty="0">
                <a:latin typeface="Arial"/>
              </a:rPr>
              <a:t> veya gün aşırı lokal olarak hastalıklı bölgeye sürülür.</a:t>
            </a:r>
            <a:endParaRPr lang="tr-TR" sz="1500" dirty="0">
              <a:latin typeface="Arial" pitchFamily="34" charset="0"/>
              <a:cs typeface="Arial" pitchFamily="34" charset="0"/>
            </a:endParaRPr>
          </a:p>
          <a:p>
            <a:pPr marL="0" indent="0">
              <a:buNone/>
            </a:pPr>
            <a:r>
              <a:rPr lang="tr-TR" sz="1500" dirty="0">
                <a:solidFill>
                  <a:srgbClr val="2C2C2C"/>
                </a:solidFill>
                <a:latin typeface="Arial" pitchFamily="34" charset="0"/>
                <a:cs typeface="Arial" pitchFamily="34" charset="0"/>
              </a:rPr>
              <a:t>!!!  Alerji yapma durumundan dolayı ilk önce küçük bir bölgede uygulama yapın daha sonra kullanın.</a:t>
            </a:r>
          </a:p>
          <a:p>
            <a:r>
              <a:rPr lang="tr-TR" sz="1500" dirty="0">
                <a:solidFill>
                  <a:srgbClr val="2C2C2C"/>
                </a:solidFill>
                <a:latin typeface="Arial" pitchFamily="34" charset="0"/>
                <a:cs typeface="Arial" pitchFamily="34" charset="0"/>
              </a:rPr>
              <a:t>Çıban tedavisinde kullanılıyor ise üzeri kapatılır. </a:t>
            </a:r>
          </a:p>
          <a:p>
            <a:r>
              <a:rPr lang="tr-TR" sz="1500" dirty="0">
                <a:solidFill>
                  <a:srgbClr val="2C2C2C"/>
                </a:solidFill>
                <a:latin typeface="Arial" pitchFamily="34" charset="0"/>
                <a:cs typeface="Arial" pitchFamily="34" charset="0"/>
              </a:rPr>
              <a:t>Sivilce tedavilerinde üzerini kapatmaya gerek yoktur.</a:t>
            </a:r>
          </a:p>
          <a:p>
            <a:r>
              <a:rPr lang="tr-TR" sz="1500" dirty="0">
                <a:solidFill>
                  <a:srgbClr val="2C2C2C"/>
                </a:solidFill>
                <a:latin typeface="Arial" pitchFamily="34" charset="0"/>
                <a:cs typeface="Arial" pitchFamily="34" charset="0"/>
              </a:rPr>
              <a:t>Egzama, tırnak batması ve diğer cilt sorunlarında da bölge açık bırakılabilir.</a:t>
            </a:r>
            <a:endParaRPr lang="tr-TR" sz="1500" dirty="0">
              <a:latin typeface="Arial" pitchFamily="34" charset="0"/>
              <a:cs typeface="Arial" pitchFamily="34" charset="0"/>
            </a:endParaRPr>
          </a:p>
        </p:txBody>
      </p:sp>
      <p:sp>
        <p:nvSpPr>
          <p:cNvPr id="24" name="İçerik Yer Tutucusu 2"/>
          <p:cNvSpPr txBox="1">
            <a:spLocks/>
          </p:cNvSpPr>
          <p:nvPr/>
        </p:nvSpPr>
        <p:spPr>
          <a:xfrm>
            <a:off x="10040247" y="533607"/>
            <a:ext cx="208612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solidFill>
                  <a:srgbClr val="2C2C2C"/>
                </a:solidFill>
                <a:latin typeface="Arial" pitchFamily="34" charset="0"/>
                <a:cs typeface="Arial" pitchFamily="34" charset="0"/>
              </a:rPr>
              <a:t>İçerisinde kükürt olduğunda çok fazla kullanımlarda zehirlenmelere kadar gitmektedir.</a:t>
            </a:r>
          </a:p>
          <a:p>
            <a:r>
              <a:rPr lang="tr-TR" sz="1500" dirty="0">
                <a:solidFill>
                  <a:srgbClr val="2C2C2C"/>
                </a:solidFill>
                <a:latin typeface="Arial" pitchFamily="34" charset="0"/>
                <a:cs typeface="Arial" pitchFamily="34" charset="0"/>
              </a:rPr>
              <a:t>Bazı ciltlerde alerji yapabilme gibi özelliği vardır.</a:t>
            </a:r>
          </a:p>
          <a:p>
            <a:r>
              <a:rPr lang="tr-TR" sz="1500" dirty="0">
                <a:solidFill>
                  <a:srgbClr val="2C2C2C"/>
                </a:solidFill>
                <a:latin typeface="Arial" pitchFamily="34" charset="0"/>
                <a:cs typeface="Arial" pitchFamily="34" charset="0"/>
              </a:rPr>
              <a:t>Fazla miktarda ciltte kızarıklık yapabilmektedir.</a:t>
            </a:r>
            <a:endParaRPr lang="tr-TR" sz="1500" dirty="0">
              <a:latin typeface="Arial" pitchFamily="34" charset="0"/>
              <a:cs typeface="Arial" pitchFamily="34" charset="0"/>
            </a:endParaRPr>
          </a:p>
        </p:txBody>
      </p:sp>
      <p:sp>
        <p:nvSpPr>
          <p:cNvPr id="25" name="İçerik Yer Tutucusu 2"/>
          <p:cNvSpPr txBox="1">
            <a:spLocks/>
          </p:cNvSpPr>
          <p:nvPr/>
        </p:nvSpPr>
        <p:spPr>
          <a:xfrm>
            <a:off x="4714197" y="532412"/>
            <a:ext cx="3005488" cy="46049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buFont typeface="Arial"/>
              <a:buChar char="•"/>
            </a:pPr>
            <a:r>
              <a:rPr lang="tr-TR" sz="1500" dirty="0">
                <a:solidFill>
                  <a:srgbClr val="2C2C2C"/>
                </a:solidFill>
                <a:latin typeface="Arial" pitchFamily="34" charset="0"/>
                <a:cs typeface="Arial" pitchFamily="34" charset="0"/>
              </a:rPr>
              <a:t>Krem kükürt ihtiva eder. Kükürt konusunda hassasiyeti olanların kullanması sakıncalıdır.</a:t>
            </a:r>
          </a:p>
          <a:p>
            <a:pPr fontAlgn="base">
              <a:buFont typeface="Arial"/>
              <a:buChar char="•"/>
            </a:pPr>
            <a:r>
              <a:rPr lang="tr-TR" sz="1500" dirty="0">
                <a:solidFill>
                  <a:srgbClr val="2C2C2C"/>
                </a:solidFill>
                <a:latin typeface="Arial" pitchFamily="34" charset="0"/>
                <a:cs typeface="Arial" pitchFamily="34" charset="0"/>
              </a:rPr>
              <a:t>Şeker hastalarında bu merhem kullanılmaz.</a:t>
            </a:r>
          </a:p>
          <a:p>
            <a:pPr fontAlgn="base">
              <a:buFont typeface="Arial"/>
              <a:buChar char="•"/>
            </a:pPr>
            <a:r>
              <a:rPr lang="tr-TR" sz="1500" dirty="0">
                <a:solidFill>
                  <a:srgbClr val="2C2C2C"/>
                </a:solidFill>
                <a:latin typeface="Arial" pitchFamily="34" charset="0"/>
                <a:cs typeface="Arial" pitchFamily="34" charset="0"/>
              </a:rPr>
              <a:t>Hamile ve emziren kadınların doktora danışmaları şarttır..</a:t>
            </a:r>
          </a:p>
          <a:p>
            <a:pPr fontAlgn="base">
              <a:buFont typeface="Arial"/>
              <a:buChar char="•"/>
            </a:pPr>
            <a:r>
              <a:rPr lang="tr-TR" sz="1500" dirty="0">
                <a:solidFill>
                  <a:srgbClr val="2C2C2C"/>
                </a:solidFill>
                <a:latin typeface="Arial" pitchFamily="34" charset="0"/>
                <a:cs typeface="Arial" pitchFamily="34" charset="0"/>
              </a:rPr>
              <a:t>Çocuklarda kullanımına dikkat etmek gerekir.</a:t>
            </a:r>
          </a:p>
          <a:p>
            <a:pPr fontAlgn="base">
              <a:buFont typeface="Arial"/>
              <a:buChar char="•"/>
            </a:pPr>
            <a:r>
              <a:rPr lang="tr-TR" sz="1500" dirty="0">
                <a:solidFill>
                  <a:srgbClr val="2C2C2C"/>
                </a:solidFill>
                <a:latin typeface="Arial" pitchFamily="34" charset="0"/>
                <a:cs typeface="Arial" pitchFamily="34" charset="0"/>
              </a:rPr>
              <a:t>Bu merhemin çocuklar ile teması engellenmelidir.</a:t>
            </a:r>
            <a:endParaRPr lang="tr-TR" sz="1500" dirty="0">
              <a:latin typeface="Arial" pitchFamily="34" charset="0"/>
              <a:cs typeface="Arial" pitchFamily="34" charset="0"/>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8"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13405658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860963" y="2923309"/>
            <a:ext cx="1101436" cy="661403"/>
          </a:xfrm>
        </p:spPr>
        <p:txBody>
          <a:bodyPr>
            <a:normAutofit fontScale="85000" lnSpcReduction="10000"/>
          </a:bodyPr>
          <a:lstStyle/>
          <a:p>
            <a:pPr marL="0" indent="0" algn="ctr" fontAlgn="base">
              <a:buNone/>
            </a:pPr>
            <a:r>
              <a:rPr lang="tr-TR" sz="2000" b="1" dirty="0">
                <a:latin typeface="Arial" pitchFamily="34" charset="0"/>
                <a:cs typeface="Arial" pitchFamily="34" charset="0"/>
              </a:rPr>
              <a:t>İHTİYOL POMAD</a:t>
            </a:r>
          </a:p>
        </p:txBody>
      </p:sp>
      <p:sp>
        <p:nvSpPr>
          <p:cNvPr id="23" name="İçerik Yer Tutucusu 2"/>
          <p:cNvSpPr txBox="1">
            <a:spLocks/>
          </p:cNvSpPr>
          <p:nvPr/>
        </p:nvSpPr>
        <p:spPr>
          <a:xfrm>
            <a:off x="2017259" y="623453"/>
            <a:ext cx="2682375" cy="42394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500" dirty="0">
                <a:latin typeface="Arial" pitchFamily="34" charset="0"/>
                <a:cs typeface="Arial" pitchFamily="34" charset="0"/>
              </a:rPr>
              <a:t>İHTİYOL, deriye sürülerek kullanılmak üzere hazırlanan, antiseptik ve dezenfektanlar adı verilen ilaçlar sınıfına giren bir merhemdir. </a:t>
            </a:r>
            <a:br>
              <a:rPr lang="tr-TR" sz="1500" dirty="0">
                <a:latin typeface="Arial" pitchFamily="34" charset="0"/>
                <a:cs typeface="Arial" pitchFamily="34" charset="0"/>
              </a:rPr>
            </a:br>
            <a:r>
              <a:rPr lang="tr-TR" sz="1500" dirty="0">
                <a:latin typeface="Arial" pitchFamily="34" charset="0"/>
                <a:cs typeface="Arial" pitchFamily="34" charset="0"/>
              </a:rPr>
              <a:t>Etkin maddesi </a:t>
            </a:r>
            <a:r>
              <a:rPr lang="tr-TR" sz="1500" dirty="0" err="1">
                <a:latin typeface="Arial" pitchFamily="34" charset="0"/>
                <a:cs typeface="Arial" pitchFamily="34" charset="0"/>
              </a:rPr>
              <a:t>ihtiyoldür</a:t>
            </a:r>
            <a:r>
              <a:rPr lang="tr-TR" sz="1500" dirty="0">
                <a:latin typeface="Arial" pitchFamily="34" charset="0"/>
                <a:cs typeface="Arial" pitchFamily="34" charset="0"/>
              </a:rPr>
              <a:t>.</a:t>
            </a:r>
            <a:br>
              <a:rPr lang="tr-TR" sz="1500" dirty="0">
                <a:latin typeface="Arial" pitchFamily="34" charset="0"/>
                <a:cs typeface="Arial" pitchFamily="34" charset="0"/>
              </a:rPr>
            </a:br>
            <a:endParaRPr lang="tr-TR" sz="1500" dirty="0">
              <a:latin typeface="Arial" pitchFamily="34" charset="0"/>
              <a:cs typeface="Arial" pitchFamily="34" charset="0"/>
            </a:endParaRPr>
          </a:p>
          <a:p>
            <a:pPr marL="0" indent="0" fontAlgn="base">
              <a:buFont typeface="Arial" panose="020B0604020202020204" pitchFamily="34" charset="0"/>
              <a:buNone/>
            </a:pPr>
            <a:r>
              <a:rPr lang="tr-TR" sz="1500" dirty="0">
                <a:latin typeface="Arial" pitchFamily="34" charset="0"/>
                <a:cs typeface="Arial" pitchFamily="34" charset="0"/>
              </a:rPr>
              <a:t>İHTİYOL, lokal antiseptik olarak veya </a:t>
            </a:r>
            <a:r>
              <a:rPr lang="tr-TR" sz="1500" dirty="0" err="1">
                <a:latin typeface="Arial" pitchFamily="34" charset="0"/>
                <a:cs typeface="Arial" pitchFamily="34" charset="0"/>
              </a:rPr>
              <a:t>irritan</a:t>
            </a:r>
            <a:r>
              <a:rPr lang="tr-TR" sz="1500" dirty="0">
                <a:latin typeface="Arial" pitchFamily="34" charset="0"/>
                <a:cs typeface="Arial" pitchFamily="34" charset="0"/>
              </a:rPr>
              <a:t> özelliğinden dolayı iltihabi hastalıkların (</a:t>
            </a:r>
            <a:r>
              <a:rPr lang="tr-TR" sz="1500" dirty="0" err="1">
                <a:latin typeface="Arial" pitchFamily="34" charset="0"/>
                <a:cs typeface="Arial" pitchFamily="34" charset="0"/>
              </a:rPr>
              <a:t>egzema</a:t>
            </a:r>
            <a:r>
              <a:rPr lang="tr-TR" sz="1500" dirty="0">
                <a:latin typeface="Arial" pitchFamily="34" charset="0"/>
                <a:cs typeface="Arial" pitchFamily="34" charset="0"/>
              </a:rPr>
              <a:t>, apse, çıban gibi) işletilerek akıtılmasında ve diğer antiseptiklerle beraber kronik cilt rahatsızlıklarında tedaviye yardımcı olarak kullanılabilir.</a:t>
            </a:r>
          </a:p>
        </p:txBody>
      </p:sp>
      <p:sp>
        <p:nvSpPr>
          <p:cNvPr id="24" name="İçerik Yer Tutucusu 2"/>
          <p:cNvSpPr txBox="1">
            <a:spLocks/>
          </p:cNvSpPr>
          <p:nvPr/>
        </p:nvSpPr>
        <p:spPr>
          <a:xfrm>
            <a:off x="4750517" y="623453"/>
            <a:ext cx="296916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500" dirty="0">
                <a:latin typeface="Arial" pitchFamily="34" charset="0"/>
                <a:cs typeface="Arial" pitchFamily="34" charset="0"/>
              </a:rPr>
              <a:t>Eğer,</a:t>
            </a:r>
          </a:p>
          <a:p>
            <a:pPr marL="0" indent="0" fontAlgn="base">
              <a:buFont typeface="Arial" panose="020B0604020202020204" pitchFamily="34" charset="0"/>
              <a:buNone/>
            </a:pPr>
            <a:r>
              <a:rPr lang="tr-TR" sz="1500" dirty="0">
                <a:latin typeface="Arial" pitchFamily="34" charset="0"/>
                <a:cs typeface="Arial" pitchFamily="34" charset="0"/>
              </a:rPr>
              <a:t>• Ürünün içeriğindeki maddelerden herhangi birine duyarlılığınız var ise kullanılmamalıdır.</a:t>
            </a:r>
          </a:p>
          <a:p>
            <a:pPr marL="0" indent="0" fontAlgn="base">
              <a:buFont typeface="Arial" panose="020B0604020202020204" pitchFamily="34" charset="0"/>
              <a:buNone/>
            </a:pPr>
            <a:r>
              <a:rPr lang="tr-TR" sz="1500" dirty="0">
                <a:latin typeface="Arial" pitchFamily="34" charset="0"/>
                <a:cs typeface="Arial" pitchFamily="34" charset="0"/>
              </a:rPr>
              <a:t>Hamilelik esnasında İHTİYOL kullanımı doktor kontrolünde olmalıdır.</a:t>
            </a:r>
          </a:p>
          <a:p>
            <a:pPr marL="0" indent="0" fontAlgn="base">
              <a:buFont typeface="Arial" panose="020B0604020202020204" pitchFamily="34" charset="0"/>
              <a:buNone/>
            </a:pPr>
            <a:r>
              <a:rPr lang="tr-TR" sz="1500" dirty="0">
                <a:latin typeface="Arial" pitchFamily="34" charset="0"/>
                <a:cs typeface="Arial" pitchFamily="34" charset="0"/>
              </a:rPr>
              <a:t>Emzirme dönemindeki kullanım ile ilgili olumsuz bir veri bulunmamaktadır. Emzirme döneminde kullanım için doktorunuzla konuşunuz.</a:t>
            </a:r>
          </a:p>
        </p:txBody>
      </p:sp>
      <p:sp>
        <p:nvSpPr>
          <p:cNvPr id="25" name="İçerik Yer Tutucusu 2"/>
          <p:cNvSpPr txBox="1">
            <a:spLocks/>
          </p:cNvSpPr>
          <p:nvPr/>
        </p:nvSpPr>
        <p:spPr>
          <a:xfrm>
            <a:off x="7749633" y="623451"/>
            <a:ext cx="226765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500" dirty="0">
                <a:latin typeface="Arial" pitchFamily="34" charset="0"/>
                <a:cs typeface="Arial" pitchFamily="34" charset="0"/>
              </a:rPr>
              <a:t>Günde bir kez veya gün aşırı hastalıklı deri bölgesine sürünüz. Uygulama sırasında bir steril gazlı bez yardımı ile ilgili bölgeye tatbik edilir ve hava sirkülasyonunu önlemeyecek şekilde steril gazlı bez ile kapatılır. İltihaplı bölge sıkılarak ya da bastırarak iltihap çıkarılmaya çalışılmamalıdır. Uygulamadan sonra eller iyice yıkanmalıdır.</a:t>
            </a:r>
          </a:p>
        </p:txBody>
      </p:sp>
      <p:sp>
        <p:nvSpPr>
          <p:cNvPr id="26" name="İçerik Yer Tutucusu 2"/>
          <p:cNvSpPr txBox="1">
            <a:spLocks/>
          </p:cNvSpPr>
          <p:nvPr/>
        </p:nvSpPr>
        <p:spPr>
          <a:xfrm>
            <a:off x="10017282" y="623452"/>
            <a:ext cx="2109087" cy="53617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500" dirty="0">
                <a:latin typeface="Arial" pitchFamily="34" charset="0"/>
                <a:cs typeface="Arial" pitchFamily="34" charset="0"/>
              </a:rPr>
              <a:t>Tüm ilaçlar gibi, İHTİYOL içeriğinde bulunan maddelere duyarlı kişilerde yan etkiler olabilir.</a:t>
            </a:r>
          </a:p>
          <a:p>
            <a:pPr marL="0" indent="0" fontAlgn="base">
              <a:buFont typeface="Arial" panose="020B0604020202020204" pitchFamily="34" charset="0"/>
              <a:buNone/>
            </a:pPr>
            <a:r>
              <a:rPr lang="tr-TR" sz="1500" dirty="0">
                <a:latin typeface="Arial" pitchFamily="34" charset="0"/>
                <a:cs typeface="Arial" pitchFamily="34" charset="0"/>
              </a:rPr>
              <a:t>Seyrek:</a:t>
            </a:r>
          </a:p>
          <a:p>
            <a:pPr fontAlgn="base"/>
            <a:r>
              <a:rPr lang="tr-TR" sz="1500" dirty="0">
                <a:latin typeface="Arial" pitchFamily="34" charset="0"/>
                <a:cs typeface="Arial" pitchFamily="34" charset="0"/>
              </a:rPr>
              <a:t>Deride </a:t>
            </a:r>
            <a:r>
              <a:rPr lang="tr-TR" sz="1500" dirty="0" err="1">
                <a:latin typeface="Arial" pitchFamily="34" charset="0"/>
                <a:cs typeface="Arial" pitchFamily="34" charset="0"/>
              </a:rPr>
              <a:t>irritasyon</a:t>
            </a:r>
            <a:r>
              <a:rPr lang="tr-TR" sz="1500" dirty="0">
                <a:latin typeface="Arial" pitchFamily="34" charset="0"/>
                <a:cs typeface="Arial" pitchFamily="34" charset="0"/>
              </a:rPr>
              <a:t>,</a:t>
            </a:r>
          </a:p>
          <a:p>
            <a:pPr fontAlgn="base"/>
            <a:r>
              <a:rPr lang="tr-TR" sz="1500" dirty="0">
                <a:latin typeface="Arial" pitchFamily="34" charset="0"/>
                <a:cs typeface="Arial" pitchFamily="34" charset="0"/>
              </a:rPr>
              <a:t>İzole olgularda kesecik oluşumu görülebilir.</a:t>
            </a:r>
          </a:p>
          <a:p>
            <a:pPr marL="0" indent="0" fontAlgn="base">
              <a:buFont typeface="Arial" panose="020B0604020202020204" pitchFamily="34" charset="0"/>
              <a:buNone/>
            </a:pPr>
            <a:r>
              <a:rPr lang="tr-TR" sz="1500" dirty="0">
                <a:latin typeface="Arial" pitchFamily="34" charset="0"/>
                <a:cs typeface="Arial" pitchFamily="34" charset="0"/>
              </a:rPr>
              <a:t>Yaygın:</a:t>
            </a:r>
          </a:p>
          <a:p>
            <a:pPr fontAlgn="base"/>
            <a:r>
              <a:rPr lang="tr-TR" sz="1500" dirty="0">
                <a:latin typeface="Arial" pitchFamily="34" charset="0"/>
                <a:cs typeface="Arial" pitchFamily="34" charset="0"/>
              </a:rPr>
              <a:t>Deride renk değişikliği görülebilir.</a:t>
            </a:r>
          </a:p>
          <a:p>
            <a:pPr marL="0" indent="0" fontAlgn="base">
              <a:buFont typeface="Arial" panose="020B0604020202020204" pitchFamily="34" charset="0"/>
              <a:buNone/>
            </a:pPr>
            <a:r>
              <a:rPr lang="tr-TR" sz="1500" dirty="0">
                <a:latin typeface="Arial" pitchFamily="34" charset="0"/>
                <a:cs typeface="Arial" pitchFamily="34" charset="0"/>
              </a:rPr>
              <a:t>Yaygın olmayan:</a:t>
            </a:r>
          </a:p>
          <a:p>
            <a:pPr fontAlgn="base"/>
            <a:r>
              <a:rPr lang="tr-TR" sz="1500" dirty="0">
                <a:latin typeface="Arial" pitchFamily="34" charset="0"/>
                <a:cs typeface="Arial" pitchFamily="34" charset="0"/>
              </a:rPr>
              <a:t>Kaşıntı</a:t>
            </a:r>
          </a:p>
          <a:p>
            <a:pPr fontAlgn="base"/>
            <a:r>
              <a:rPr lang="tr-TR" sz="1500" dirty="0">
                <a:latin typeface="Arial" pitchFamily="34" charset="0"/>
                <a:cs typeface="Arial" pitchFamily="34" charset="0"/>
              </a:rPr>
              <a:t>Kızarıklık</a:t>
            </a:r>
          </a:p>
          <a:p>
            <a:pPr fontAlgn="base"/>
            <a:r>
              <a:rPr lang="tr-TR" sz="1500" dirty="0">
                <a:latin typeface="Arial" pitchFamily="34" charset="0"/>
                <a:cs typeface="Arial" pitchFamily="34" charset="0"/>
              </a:rPr>
              <a:t>Alerjik reaksiyonlar görülebilir.</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8"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23925462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17260" y="606425"/>
            <a:ext cx="2682375" cy="4351338"/>
          </a:xfrm>
        </p:spPr>
        <p:txBody>
          <a:bodyPr>
            <a:normAutofit/>
          </a:bodyPr>
          <a:lstStyle/>
          <a:p>
            <a:pPr marL="0" indent="0" fontAlgn="base">
              <a:buNone/>
            </a:pPr>
            <a:r>
              <a:rPr lang="tr-TR" sz="1500" dirty="0">
                <a:latin typeface="Arial" pitchFamily="34" charset="0"/>
                <a:cs typeface="Arial" pitchFamily="34" charset="0"/>
              </a:rPr>
              <a:t>Ameliyatlardan önce, jinekolojik ve doğuma yardımcı tedbirlerde, enjeksiyon, </a:t>
            </a:r>
            <a:r>
              <a:rPr lang="tr-TR" sz="1500" dirty="0" err="1">
                <a:latin typeface="Arial" pitchFamily="34" charset="0"/>
                <a:cs typeface="Arial" pitchFamily="34" charset="0"/>
              </a:rPr>
              <a:t>biopsi</a:t>
            </a:r>
            <a:r>
              <a:rPr lang="tr-TR" sz="1500" dirty="0">
                <a:latin typeface="Arial" pitchFamily="34" charset="0"/>
                <a:cs typeface="Arial" pitchFamily="34" charset="0"/>
              </a:rPr>
              <a:t>, </a:t>
            </a:r>
            <a:r>
              <a:rPr lang="tr-TR" sz="1500" dirty="0" err="1">
                <a:latin typeface="Arial" pitchFamily="34" charset="0"/>
                <a:cs typeface="Arial" pitchFamily="34" charset="0"/>
              </a:rPr>
              <a:t>punksiyon</a:t>
            </a:r>
            <a:r>
              <a:rPr lang="tr-TR" sz="1500" dirty="0">
                <a:latin typeface="Arial" pitchFamily="34" charset="0"/>
                <a:cs typeface="Arial" pitchFamily="34" charset="0"/>
              </a:rPr>
              <a:t> ve kan alma işlemlerinde cilt ve mukoza antiseptiği olarak kullanılır.</a:t>
            </a:r>
            <a:br>
              <a:rPr lang="tr-TR" sz="1500" dirty="0">
                <a:latin typeface="Arial" pitchFamily="34" charset="0"/>
                <a:cs typeface="Arial" pitchFamily="34" charset="0"/>
              </a:rPr>
            </a:br>
            <a:r>
              <a:rPr lang="tr-TR" sz="1500" dirty="0">
                <a:latin typeface="Arial" pitchFamily="34" charset="0"/>
                <a:cs typeface="Arial" pitchFamily="34" charset="0"/>
              </a:rPr>
              <a:t>Antiseptik yara tedavileri, yanma, </a:t>
            </a:r>
            <a:r>
              <a:rPr lang="tr-TR" sz="1500" dirty="0" err="1">
                <a:latin typeface="Arial" pitchFamily="34" charset="0"/>
                <a:cs typeface="Arial" pitchFamily="34" charset="0"/>
              </a:rPr>
              <a:t>pyodermi</a:t>
            </a:r>
            <a:r>
              <a:rPr lang="tr-TR" sz="1500" dirty="0">
                <a:latin typeface="Arial" pitchFamily="34" charset="0"/>
                <a:cs typeface="Arial" pitchFamily="34" charset="0"/>
              </a:rPr>
              <a:t>, </a:t>
            </a:r>
            <a:r>
              <a:rPr lang="tr-TR" sz="1500" dirty="0" err="1">
                <a:latin typeface="Arial" pitchFamily="34" charset="0"/>
                <a:cs typeface="Arial" pitchFamily="34" charset="0"/>
              </a:rPr>
              <a:t>mikotik</a:t>
            </a:r>
            <a:r>
              <a:rPr lang="tr-TR" sz="1500" dirty="0">
                <a:latin typeface="Arial" pitchFamily="34" charset="0"/>
                <a:cs typeface="Arial" pitchFamily="34" charset="0"/>
              </a:rPr>
              <a:t> ve bakteriyel menşeli yaralar, süper </a:t>
            </a:r>
            <a:r>
              <a:rPr lang="tr-TR" sz="1500" dirty="0" err="1">
                <a:latin typeface="Arial" pitchFamily="34" charset="0"/>
                <a:cs typeface="Arial" pitchFamily="34" charset="0"/>
              </a:rPr>
              <a:t>enfekte</a:t>
            </a:r>
            <a:r>
              <a:rPr lang="tr-TR" sz="1500" dirty="0">
                <a:latin typeface="Arial" pitchFamily="34" charset="0"/>
                <a:cs typeface="Arial" pitchFamily="34" charset="0"/>
              </a:rPr>
              <a:t> </a:t>
            </a:r>
            <a:r>
              <a:rPr lang="tr-TR" sz="1500" dirty="0" err="1">
                <a:latin typeface="Arial" pitchFamily="34" charset="0"/>
                <a:cs typeface="Arial" pitchFamily="34" charset="0"/>
              </a:rPr>
              <a:t>dermatozlar</a:t>
            </a:r>
            <a:r>
              <a:rPr lang="tr-TR" sz="1500" dirty="0">
                <a:latin typeface="Arial" pitchFamily="34" charset="0"/>
                <a:cs typeface="Arial" pitchFamily="34" charset="0"/>
              </a:rPr>
              <a:t> ile hijyenik ve cerrahi dezenfektanı olarak kullanılır.</a:t>
            </a:r>
            <a:br>
              <a:rPr lang="tr-TR" sz="1500" dirty="0">
                <a:latin typeface="Arial" pitchFamily="34" charset="0"/>
                <a:cs typeface="Arial" pitchFamily="34" charset="0"/>
              </a:rPr>
            </a:br>
            <a:r>
              <a:rPr lang="tr-TR" sz="1500" dirty="0">
                <a:latin typeface="Arial" pitchFamily="34" charset="0"/>
                <a:cs typeface="Arial" pitchFamily="34" charset="0"/>
              </a:rPr>
              <a:t>Hızlı ve uzun süreli antisepsi sağlar. Acil durum antiseptiği olarak kullanılır.</a:t>
            </a:r>
          </a:p>
          <a:p>
            <a:pPr marL="0" indent="0" fontAlgn="base">
              <a:buNone/>
            </a:pPr>
            <a:r>
              <a:rPr lang="tr-TR" sz="1500" dirty="0">
                <a:latin typeface="Arial" pitchFamily="34" charset="0"/>
                <a:cs typeface="Arial" pitchFamily="34" charset="0"/>
              </a:rPr>
              <a:t> </a:t>
            </a:r>
          </a:p>
        </p:txBody>
      </p:sp>
      <p:sp>
        <p:nvSpPr>
          <p:cNvPr id="23" name="İçerik Yer Tutucusu 2"/>
          <p:cNvSpPr txBox="1">
            <a:spLocks/>
          </p:cNvSpPr>
          <p:nvPr/>
        </p:nvSpPr>
        <p:spPr>
          <a:xfrm>
            <a:off x="4699635" y="627228"/>
            <a:ext cx="302005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tr-TR" sz="1500" dirty="0">
                <a:latin typeface="Arial" pitchFamily="34" charset="0"/>
                <a:cs typeface="Arial" pitchFamily="34" charset="0"/>
              </a:rPr>
              <a:t>İyot alerjisi olanlarda kullanılmamalıdır.</a:t>
            </a:r>
          </a:p>
          <a:p>
            <a:pPr fontAlgn="base"/>
            <a:r>
              <a:rPr lang="tr-TR" sz="1500" dirty="0" err="1">
                <a:latin typeface="Arial" pitchFamily="34" charset="0"/>
                <a:cs typeface="Arial" pitchFamily="34" charset="0"/>
              </a:rPr>
              <a:t>Manifest</a:t>
            </a:r>
            <a:r>
              <a:rPr lang="tr-TR" sz="1500" dirty="0">
                <a:latin typeface="Arial" pitchFamily="34" charset="0"/>
                <a:cs typeface="Arial" pitchFamily="34" charset="0"/>
              </a:rPr>
              <a:t> </a:t>
            </a:r>
            <a:r>
              <a:rPr lang="tr-TR" sz="1500" dirty="0" err="1">
                <a:latin typeface="Arial" pitchFamily="34" charset="0"/>
                <a:cs typeface="Arial" pitchFamily="34" charset="0"/>
              </a:rPr>
              <a:t>hipertiroid</a:t>
            </a:r>
            <a:r>
              <a:rPr lang="tr-TR" sz="1500" dirty="0">
                <a:latin typeface="Arial" pitchFamily="34" charset="0"/>
                <a:cs typeface="Arial" pitchFamily="34" charset="0"/>
              </a:rPr>
              <a:t> durum gösteren özellikle </a:t>
            </a:r>
            <a:r>
              <a:rPr lang="tr-TR" sz="1500" dirty="0" err="1">
                <a:latin typeface="Arial" pitchFamily="34" charset="0"/>
                <a:cs typeface="Arial" pitchFamily="34" charset="0"/>
              </a:rPr>
              <a:t>dekomponse</a:t>
            </a:r>
            <a:r>
              <a:rPr lang="tr-TR" sz="1500" dirty="0">
                <a:latin typeface="Arial" pitchFamily="34" charset="0"/>
                <a:cs typeface="Arial" pitchFamily="34" charset="0"/>
              </a:rPr>
              <a:t> kalp yetmezliği olan hastalarda,</a:t>
            </a:r>
          </a:p>
          <a:p>
            <a:pPr fontAlgn="base"/>
            <a:r>
              <a:rPr lang="tr-TR" sz="1500" dirty="0">
                <a:latin typeface="Arial" pitchFamily="34" charset="0"/>
                <a:cs typeface="Arial" pitchFamily="34" charset="0"/>
              </a:rPr>
              <a:t>Hamilelik boyunca ve anne sütü alan çocuklarda dikkatli ve doktor gözetiminde kullanılmalıdır.</a:t>
            </a:r>
          </a:p>
          <a:p>
            <a:pPr fontAlgn="base"/>
            <a:r>
              <a:rPr lang="tr-TR" sz="1500" dirty="0" err="1">
                <a:latin typeface="Arial" pitchFamily="34" charset="0"/>
                <a:cs typeface="Arial" pitchFamily="34" charset="0"/>
              </a:rPr>
              <a:t>Radioterapi</a:t>
            </a:r>
            <a:r>
              <a:rPr lang="tr-TR" sz="1500" dirty="0">
                <a:latin typeface="Arial" pitchFamily="34" charset="0"/>
                <a:cs typeface="Arial" pitchFamily="34" charset="0"/>
              </a:rPr>
              <a:t> öncesinde ve </a:t>
            </a:r>
            <a:r>
              <a:rPr lang="tr-TR" sz="1500" dirty="0" err="1">
                <a:latin typeface="Arial" pitchFamily="34" charset="0"/>
                <a:cs typeface="Arial" pitchFamily="34" charset="0"/>
              </a:rPr>
              <a:t>civalı</a:t>
            </a:r>
            <a:r>
              <a:rPr lang="tr-TR" sz="1500" dirty="0">
                <a:latin typeface="Arial" pitchFamily="34" charset="0"/>
                <a:cs typeface="Arial" pitchFamily="34" charset="0"/>
              </a:rPr>
              <a:t> dezenfektanlarla kullanılmaz.</a:t>
            </a:r>
          </a:p>
          <a:p>
            <a:pPr fontAlgn="base"/>
            <a:r>
              <a:rPr lang="tr-TR" sz="1500" dirty="0" err="1">
                <a:latin typeface="Arial" pitchFamily="34" charset="0"/>
                <a:cs typeface="Arial" pitchFamily="34" charset="0"/>
              </a:rPr>
              <a:t>Nontoksik</a:t>
            </a:r>
            <a:r>
              <a:rPr lang="tr-TR" sz="1500" dirty="0">
                <a:latin typeface="Arial" pitchFamily="34" charset="0"/>
                <a:cs typeface="Arial" pitchFamily="34" charset="0"/>
              </a:rPr>
              <a:t> </a:t>
            </a:r>
            <a:r>
              <a:rPr lang="tr-TR" sz="1500" dirty="0" err="1">
                <a:latin typeface="Arial" pitchFamily="34" charset="0"/>
                <a:cs typeface="Arial" pitchFamily="34" charset="0"/>
              </a:rPr>
              <a:t>nodüler</a:t>
            </a:r>
            <a:r>
              <a:rPr lang="tr-TR" sz="1500" dirty="0">
                <a:latin typeface="Arial" pitchFamily="34" charset="0"/>
                <a:cs typeface="Arial" pitchFamily="34" charset="0"/>
              </a:rPr>
              <a:t> guatrda kullanılmamalıdır.</a:t>
            </a:r>
          </a:p>
          <a:p>
            <a:pPr marL="0" indent="0" fontAlgn="base">
              <a:buFont typeface="Arial" panose="020B0604020202020204" pitchFamily="34" charset="0"/>
              <a:buNone/>
            </a:pPr>
            <a:r>
              <a:rPr lang="tr-TR" sz="1500" dirty="0">
                <a:latin typeface="Arial" pitchFamily="34" charset="0"/>
                <a:cs typeface="Arial" pitchFamily="34" charset="0"/>
              </a:rPr>
              <a:t> </a:t>
            </a:r>
          </a:p>
        </p:txBody>
      </p:sp>
      <p:sp>
        <p:nvSpPr>
          <p:cNvPr id="24" name="İçerik Yer Tutucusu 2"/>
          <p:cNvSpPr txBox="1">
            <a:spLocks/>
          </p:cNvSpPr>
          <p:nvPr/>
        </p:nvSpPr>
        <p:spPr>
          <a:xfrm>
            <a:off x="7748043" y="627228"/>
            <a:ext cx="221008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tr-TR" sz="1500" dirty="0">
                <a:latin typeface="Arial" pitchFamily="34" charset="0"/>
                <a:cs typeface="Arial" pitchFamily="34" charset="0"/>
              </a:rPr>
              <a:t>Doktor tarafından başka bir şey söylenmedikçe İSOSOL ALKOLLÜ ANTİSEPTİK ÇÖZELTİ sulandırılmadan olduğu gibi deriye ve mukozaya sürülerek kuruması beklenir.</a:t>
            </a:r>
          </a:p>
          <a:p>
            <a:pPr marL="0" indent="0" fontAlgn="base">
              <a:buFont typeface="Arial" panose="020B0604020202020204" pitchFamily="34" charset="0"/>
              <a:buNone/>
            </a:pPr>
            <a:r>
              <a:rPr lang="tr-TR" sz="1500" dirty="0">
                <a:latin typeface="Arial" pitchFamily="34" charset="0"/>
                <a:cs typeface="Arial" pitchFamily="34" charset="0"/>
              </a:rPr>
              <a:t>-  Kullanmadan önce etiketi kullanım kılavuzunu okunmalıdır.</a:t>
            </a:r>
          </a:p>
          <a:p>
            <a:pPr marL="0" indent="0" fontAlgn="base">
              <a:buFont typeface="Arial" panose="020B0604020202020204" pitchFamily="34" charset="0"/>
              <a:buNone/>
            </a:pPr>
            <a:r>
              <a:rPr lang="tr-TR" sz="1500" dirty="0">
                <a:latin typeface="Arial" pitchFamily="34" charset="0"/>
                <a:cs typeface="Arial" pitchFamily="34" charset="0"/>
              </a:rPr>
              <a:t>-  Çocuklardan, gıda ve hayvan yemlerinden uzak tutulmalıdır. </a:t>
            </a:r>
          </a:p>
        </p:txBody>
      </p:sp>
      <p:sp>
        <p:nvSpPr>
          <p:cNvPr id="25" name="İçerik Yer Tutucusu 2"/>
          <p:cNvSpPr txBox="1">
            <a:spLocks/>
          </p:cNvSpPr>
          <p:nvPr/>
        </p:nvSpPr>
        <p:spPr>
          <a:xfrm>
            <a:off x="9987704" y="627228"/>
            <a:ext cx="22043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solidFill>
                  <a:srgbClr val="000000"/>
                </a:solidFill>
                <a:latin typeface="Arial"/>
              </a:rPr>
              <a:t>İyoda duyarlı kişilerde alerjik reaksiyonlar görülebilir.</a:t>
            </a:r>
          </a:p>
          <a:p>
            <a:r>
              <a:rPr lang="tr-TR" sz="1500" dirty="0">
                <a:solidFill>
                  <a:srgbClr val="000000"/>
                </a:solidFill>
                <a:latin typeface="Arial"/>
              </a:rPr>
              <a:t>İyodun aşırı </a:t>
            </a:r>
            <a:r>
              <a:rPr lang="tr-TR" sz="1500" dirty="0" err="1">
                <a:solidFill>
                  <a:srgbClr val="000000"/>
                </a:solidFill>
                <a:latin typeface="Arial"/>
              </a:rPr>
              <a:t>absorbsiyonu</a:t>
            </a:r>
            <a:r>
              <a:rPr lang="tr-TR" sz="1500" dirty="0">
                <a:solidFill>
                  <a:srgbClr val="000000"/>
                </a:solidFill>
                <a:latin typeface="Arial"/>
              </a:rPr>
              <a:t> </a:t>
            </a:r>
            <a:r>
              <a:rPr lang="tr-TR" sz="1500" dirty="0" err="1">
                <a:solidFill>
                  <a:srgbClr val="000000"/>
                </a:solidFill>
                <a:latin typeface="Arial"/>
              </a:rPr>
              <a:t>metabolik</a:t>
            </a:r>
            <a:r>
              <a:rPr lang="tr-TR" sz="1500" dirty="0">
                <a:solidFill>
                  <a:srgbClr val="000000"/>
                </a:solidFill>
                <a:latin typeface="Arial"/>
              </a:rPr>
              <a:t> </a:t>
            </a:r>
            <a:r>
              <a:rPr lang="tr-TR" sz="1500" dirty="0" err="1">
                <a:solidFill>
                  <a:srgbClr val="000000"/>
                </a:solidFill>
                <a:latin typeface="Arial"/>
              </a:rPr>
              <a:t>asidoz</a:t>
            </a:r>
            <a:r>
              <a:rPr lang="tr-TR" sz="1500" dirty="0">
                <a:solidFill>
                  <a:srgbClr val="000000"/>
                </a:solidFill>
                <a:latin typeface="Arial"/>
              </a:rPr>
              <a:t> ,</a:t>
            </a:r>
            <a:r>
              <a:rPr lang="tr-TR" sz="1500" dirty="0" err="1">
                <a:solidFill>
                  <a:srgbClr val="000000"/>
                </a:solidFill>
                <a:latin typeface="Arial"/>
              </a:rPr>
              <a:t>hipernatremi,renal</a:t>
            </a:r>
            <a:r>
              <a:rPr lang="tr-TR" sz="1500" dirty="0">
                <a:solidFill>
                  <a:srgbClr val="000000"/>
                </a:solidFill>
                <a:latin typeface="Arial"/>
              </a:rPr>
              <a:t> fonksiyonlarda bozukluk ve </a:t>
            </a:r>
            <a:r>
              <a:rPr lang="tr-TR" sz="1500" dirty="0" err="1">
                <a:solidFill>
                  <a:srgbClr val="000000"/>
                </a:solidFill>
                <a:latin typeface="Arial"/>
              </a:rPr>
              <a:t>gastrointestinal</a:t>
            </a:r>
            <a:r>
              <a:rPr lang="tr-TR" sz="1500" dirty="0">
                <a:solidFill>
                  <a:srgbClr val="000000"/>
                </a:solidFill>
                <a:latin typeface="Arial"/>
              </a:rPr>
              <a:t> nekroz oluşturabilir.</a:t>
            </a:r>
          </a:p>
        </p:txBody>
      </p:sp>
      <p:sp>
        <p:nvSpPr>
          <p:cNvPr id="4" name="Metin kutusu 3"/>
          <p:cNvSpPr txBox="1"/>
          <p:nvPr/>
        </p:nvSpPr>
        <p:spPr>
          <a:xfrm>
            <a:off x="720436" y="2944068"/>
            <a:ext cx="1485381" cy="1077218"/>
          </a:xfrm>
          <a:prstGeom prst="rect">
            <a:avLst/>
          </a:prstGeom>
          <a:noFill/>
        </p:spPr>
        <p:txBody>
          <a:bodyPr wrap="square" rtlCol="0">
            <a:spAutoFit/>
          </a:bodyPr>
          <a:lstStyle/>
          <a:p>
            <a:pPr algn="ctr"/>
            <a:r>
              <a:rPr lang="tr-TR" sz="1600" b="1" dirty="0">
                <a:latin typeface="Arial" pitchFamily="34" charset="0"/>
                <a:cs typeface="Arial" pitchFamily="34" charset="0"/>
              </a:rPr>
              <a:t>İSOSOL ALKOLLÜ ANTİSEPTİK ÇÖZELTİ</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7"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ETİL ALKOL</a:t>
            </a:r>
          </a:p>
        </p:txBody>
      </p:sp>
    </p:spTree>
    <p:extLst>
      <p:ext uri="{BB962C8B-B14F-4D97-AF65-F5344CB8AC3E}">
        <p14:creationId xmlns:p14="http://schemas.microsoft.com/office/powerpoint/2010/main" val="12899470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ChangeAspect="1"/>
          </p:cNvPicPr>
          <p:nvPr/>
        </p:nvPicPr>
        <p:blipFill>
          <a:blip r:embed="rId2"/>
          <a:stretch>
            <a:fillRect/>
          </a:stretch>
        </p:blipFill>
        <p:spPr>
          <a:xfrm>
            <a:off x="-4" y="-40907"/>
            <a:ext cx="12192008" cy="6960986"/>
          </a:xfrm>
          <a:prstGeom prst="rect">
            <a:avLst/>
          </a:prstGeom>
        </p:spPr>
      </p:pic>
      <p:cxnSp>
        <p:nvCxnSpPr>
          <p:cNvPr id="5" name="Düz Bağlayıcı 4"/>
          <p:cNvCxnSpPr/>
          <p:nvPr/>
        </p:nvCxnSpPr>
        <p:spPr>
          <a:xfrm>
            <a:off x="-4" y="-40906"/>
            <a:ext cx="0" cy="6943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44379" y="-62079"/>
            <a:ext cx="71253" cy="6879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38395" y="-19732"/>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784281" y="-34423"/>
            <a:ext cx="5240" cy="6868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702317" y="-2374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677617" y="-62079"/>
            <a:ext cx="0"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958122" y="-40906"/>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flipH="1">
            <a:off x="12187682" y="-40906"/>
            <a:ext cx="4318" cy="6943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 y="-40906"/>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838395" y="364649"/>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0" y="6920079"/>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İçerik Yer Tutucusu 2"/>
          <p:cNvSpPr txBox="1">
            <a:spLocks/>
          </p:cNvSpPr>
          <p:nvPr/>
        </p:nvSpPr>
        <p:spPr>
          <a:xfrm>
            <a:off x="921601" y="-11031"/>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İLAÇ</a:t>
            </a:r>
          </a:p>
        </p:txBody>
      </p:sp>
      <p:sp>
        <p:nvSpPr>
          <p:cNvPr id="17" name="İçerik Yer Tutucusu 2"/>
          <p:cNvSpPr txBox="1">
            <a:spLocks/>
          </p:cNvSpPr>
          <p:nvPr/>
        </p:nvSpPr>
        <p:spPr>
          <a:xfrm>
            <a:off x="2205813" y="-24242"/>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ENDİKASYONLARI</a:t>
            </a:r>
          </a:p>
        </p:txBody>
      </p:sp>
      <p:sp>
        <p:nvSpPr>
          <p:cNvPr id="18" name="Dikdörtgen 17"/>
          <p:cNvSpPr/>
          <p:nvPr/>
        </p:nvSpPr>
        <p:spPr>
          <a:xfrm>
            <a:off x="5013947" y="-25856"/>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a:solidFill>
                  <a:schemeClr val="accent1">
                    <a:lumMod val="50000"/>
                  </a:schemeClr>
                </a:solidFill>
              </a:rPr>
              <a:t>KONTRENDİKASYONLARI</a:t>
            </a:r>
          </a:p>
        </p:txBody>
      </p:sp>
      <p:sp>
        <p:nvSpPr>
          <p:cNvPr id="19" name="Dikdörtgen 18"/>
          <p:cNvSpPr/>
          <p:nvPr/>
        </p:nvSpPr>
        <p:spPr>
          <a:xfrm>
            <a:off x="8105908" y="-34423"/>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a:solidFill>
                  <a:schemeClr val="accent1">
                    <a:lumMod val="50000"/>
                  </a:schemeClr>
                </a:solidFill>
              </a:rPr>
              <a:t>VERİLİŞ YOLU</a:t>
            </a:r>
          </a:p>
        </p:txBody>
      </p:sp>
      <p:sp>
        <p:nvSpPr>
          <p:cNvPr id="20" name="İçerik Yer Tutucusu 5"/>
          <p:cNvSpPr txBox="1">
            <a:spLocks/>
          </p:cNvSpPr>
          <p:nvPr/>
        </p:nvSpPr>
        <p:spPr>
          <a:xfrm>
            <a:off x="9920455" y="-11166"/>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YAN ETKİLERİ</a:t>
            </a:r>
          </a:p>
        </p:txBody>
      </p:sp>
      <p:sp>
        <p:nvSpPr>
          <p:cNvPr id="21" name="İçerik Yer Tutucusu 2">
            <a:extLst>
              <a:ext uri="{FF2B5EF4-FFF2-40B4-BE49-F238E27FC236}">
                <a16:creationId xmlns:a16="http://schemas.microsoft.com/office/drawing/2014/main" xmlns="" id="{8E26DF03-38A8-4645-842C-27BC0A00EDE4}"/>
              </a:ext>
            </a:extLst>
          </p:cNvPr>
          <p:cNvSpPr txBox="1">
            <a:spLocks/>
          </p:cNvSpPr>
          <p:nvPr/>
        </p:nvSpPr>
        <p:spPr>
          <a:xfrm>
            <a:off x="1858988" y="434392"/>
            <a:ext cx="2840643" cy="6215985"/>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500" dirty="0">
                <a:latin typeface="Arial"/>
                <a:ea typeface="+mn-lt"/>
                <a:cs typeface="+mn-lt"/>
              </a:rPr>
              <a:t>İlacın Etken Maddesi  </a:t>
            </a:r>
            <a:r>
              <a:rPr lang="tr-TR" sz="1500" dirty="0" err="1">
                <a:latin typeface="Arial"/>
                <a:ea typeface="+mn-lt"/>
                <a:cs typeface="+mn-lt"/>
              </a:rPr>
              <a:t>Nitrofurazon’dur</a:t>
            </a:r>
            <a:r>
              <a:rPr lang="tr-TR" sz="1500" dirty="0">
                <a:latin typeface="Arial"/>
                <a:ea typeface="+mn-lt"/>
                <a:cs typeface="+mn-lt"/>
              </a:rPr>
              <a:t>. </a:t>
            </a:r>
            <a:r>
              <a:rPr lang="tr-TR" sz="1500" b="1" dirty="0">
                <a:latin typeface="Arial"/>
                <a:ea typeface="+mn-lt"/>
                <a:cs typeface="+mn-lt"/>
              </a:rPr>
              <a:t>NITROCIN % 0,2 MERHEM</a:t>
            </a:r>
            <a:r>
              <a:rPr lang="tr-TR" sz="1500" dirty="0">
                <a:latin typeface="Arial"/>
                <a:ea typeface="+mn-lt"/>
                <a:cs typeface="+mn-lt"/>
              </a:rPr>
              <a:t>, cilt üzerindeki bakterilerin gelişmesini önleyen antiseptik bir  ilaçtır. </a:t>
            </a:r>
            <a:r>
              <a:rPr lang="tr-TR" sz="1500" b="1" dirty="0" err="1">
                <a:latin typeface="Arial"/>
                <a:ea typeface="+mn-lt"/>
                <a:cs typeface="+mn-lt"/>
              </a:rPr>
              <a:t>NITROCIN</a:t>
            </a:r>
            <a:r>
              <a:rPr lang="tr-TR" sz="1500" dirty="0" err="1">
                <a:latin typeface="Arial"/>
                <a:ea typeface="+mn-lt"/>
                <a:cs typeface="+mn-lt"/>
              </a:rPr>
              <a:t>,ameliyat</a:t>
            </a:r>
            <a:r>
              <a:rPr lang="tr-TR" sz="1500" dirty="0">
                <a:latin typeface="Arial"/>
                <a:ea typeface="+mn-lt"/>
                <a:cs typeface="+mn-lt"/>
              </a:rPr>
              <a:t> yaralarının enfeksiyondan korunması, mikropların oluşturduğu iltihaplı (ciltte içi irin dolu kabarcık, sivilce vb.) veya iltihapsız deri bozukluğu gibi cilt enfeksiyonları, hasar veya zedelenme sonucu oluşan  yırtıklar, kesik, yara, yanık ve deri ülseri enfeksiyonları ile dış kulak enfeksiyonlarını tedavi etmek için kullanılır.</a:t>
            </a:r>
            <a:endParaRPr lang="tr-TR" sz="1500" dirty="0">
              <a:latin typeface="Arial"/>
              <a:cs typeface="Calibri" panose="020F0502020204030204"/>
            </a:endParaRPr>
          </a:p>
        </p:txBody>
      </p:sp>
      <p:sp>
        <p:nvSpPr>
          <p:cNvPr id="23" name="İçerik Yer Tutucusu 2">
            <a:extLst>
              <a:ext uri="{FF2B5EF4-FFF2-40B4-BE49-F238E27FC236}">
                <a16:creationId xmlns:a16="http://schemas.microsoft.com/office/drawing/2014/main" xmlns="" id="{958CCDC7-BD7C-4A95-BE77-519AD5897559}"/>
              </a:ext>
            </a:extLst>
          </p:cNvPr>
          <p:cNvSpPr txBox="1">
            <a:spLocks/>
          </p:cNvSpPr>
          <p:nvPr/>
        </p:nvSpPr>
        <p:spPr>
          <a:xfrm>
            <a:off x="7681818" y="361362"/>
            <a:ext cx="2335460" cy="6472897"/>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a:latin typeface="Arial"/>
                <a:ea typeface="+mn-lt"/>
                <a:cs typeface="+mn-lt"/>
              </a:rPr>
              <a:t>NİTROCİN, uygulama ya da pansuman şekline göre, günlük olarak veya birkaç günde bir enfeksiyonlu bölgeye iyileşme sağlanıncaya dek uygulanır. </a:t>
            </a:r>
          </a:p>
          <a:p>
            <a:pPr marL="285750" indent="-285750" algn="l">
              <a:buFont typeface="Arial" pitchFamily="34" charset="0"/>
              <a:buChar char="•"/>
            </a:pPr>
            <a:r>
              <a:rPr lang="tr-TR" sz="1400" dirty="0">
                <a:latin typeface="Arial"/>
                <a:ea typeface="+mn-lt"/>
                <a:cs typeface="+mn-lt"/>
              </a:rPr>
              <a:t>Tedaviye 7-10 gün devam edilmesi önerilir.</a:t>
            </a:r>
            <a:br>
              <a:rPr lang="tr-TR" sz="1400" dirty="0">
                <a:latin typeface="Arial"/>
                <a:ea typeface="+mn-lt"/>
                <a:cs typeface="+mn-lt"/>
              </a:rPr>
            </a:br>
            <a:r>
              <a:rPr lang="tr-TR" sz="1400" dirty="0">
                <a:latin typeface="Arial"/>
                <a:ea typeface="+mn-lt"/>
                <a:cs typeface="+mn-lt"/>
              </a:rPr>
              <a:t>Uygulama yolu ve metodu:</a:t>
            </a:r>
          </a:p>
          <a:p>
            <a:pPr marL="285750" indent="-285750" algn="l">
              <a:buFont typeface="Arial" pitchFamily="34" charset="0"/>
              <a:buChar char="•"/>
            </a:pPr>
            <a:r>
              <a:rPr lang="tr-TR" sz="1400" dirty="0">
                <a:latin typeface="Arial"/>
                <a:ea typeface="+mn-lt"/>
                <a:cs typeface="+mn-lt"/>
              </a:rPr>
              <a:t>Lezyonların üzerine doğrudan doğruya bir gazlı bez veya </a:t>
            </a:r>
            <a:r>
              <a:rPr lang="tr-TR" sz="1400" dirty="0" err="1">
                <a:latin typeface="Arial"/>
                <a:ea typeface="+mn-lt"/>
                <a:cs typeface="+mn-lt"/>
              </a:rPr>
              <a:t>spatül</a:t>
            </a:r>
            <a:r>
              <a:rPr lang="tr-TR" sz="1400" dirty="0">
                <a:latin typeface="Arial"/>
                <a:ea typeface="+mn-lt"/>
                <a:cs typeface="+mn-lt"/>
              </a:rPr>
              <a:t> ile uygulanır. Geniş yanık alanlarına steril gazlı bez üzerine yayıldıktan sonra uygulanır.</a:t>
            </a:r>
            <a:br>
              <a:rPr lang="tr-TR" sz="1400" dirty="0">
                <a:latin typeface="Arial"/>
                <a:ea typeface="+mn-lt"/>
                <a:cs typeface="+mn-lt"/>
              </a:rPr>
            </a:br>
            <a:r>
              <a:rPr lang="tr-TR" sz="1400" dirty="0" err="1">
                <a:latin typeface="Arial"/>
                <a:ea typeface="+mn-lt"/>
                <a:cs typeface="+mn-lt"/>
              </a:rPr>
              <a:t>Postoperatif</a:t>
            </a:r>
            <a:r>
              <a:rPr lang="tr-TR" sz="1400" dirty="0">
                <a:latin typeface="Arial"/>
                <a:ea typeface="+mn-lt"/>
                <a:cs typeface="+mn-lt"/>
              </a:rPr>
              <a:t> vakalarda </a:t>
            </a:r>
            <a:r>
              <a:rPr lang="tr-TR" sz="1400" dirty="0" err="1">
                <a:latin typeface="Arial"/>
                <a:ea typeface="+mn-lt"/>
                <a:cs typeface="+mn-lt"/>
              </a:rPr>
              <a:t>NİTROCİN’in</a:t>
            </a:r>
            <a:r>
              <a:rPr lang="tr-TR" sz="1400" dirty="0">
                <a:latin typeface="Arial"/>
                <a:ea typeface="+mn-lt"/>
                <a:cs typeface="+mn-lt"/>
              </a:rPr>
              <a:t> üzerine </a:t>
            </a:r>
            <a:r>
              <a:rPr lang="tr-TR" sz="1400" dirty="0" err="1">
                <a:latin typeface="Arial"/>
                <a:ea typeface="+mn-lt"/>
                <a:cs typeface="+mn-lt"/>
              </a:rPr>
              <a:t>vazelinli</a:t>
            </a:r>
            <a:r>
              <a:rPr lang="tr-TR" sz="1400" dirty="0">
                <a:latin typeface="Arial"/>
                <a:ea typeface="+mn-lt"/>
                <a:cs typeface="+mn-lt"/>
              </a:rPr>
              <a:t> gazlı bez konması pansumanın yapışmasını önler ve bu şekilde pansumanın 5-7 gün açılmadan bırakılması mümkün olur.</a:t>
            </a:r>
            <a:endParaRPr lang="tr-TR" sz="1400" dirty="0">
              <a:latin typeface="Arial"/>
              <a:cs typeface="Calibri"/>
            </a:endParaRPr>
          </a:p>
        </p:txBody>
      </p:sp>
      <p:sp>
        <p:nvSpPr>
          <p:cNvPr id="24" name="İçerik Yer Tutucusu 2">
            <a:extLst>
              <a:ext uri="{FF2B5EF4-FFF2-40B4-BE49-F238E27FC236}">
                <a16:creationId xmlns:a16="http://schemas.microsoft.com/office/drawing/2014/main" xmlns="" id="{5D8F9593-083A-45A3-AD4E-B12CF27CAF02}"/>
              </a:ext>
            </a:extLst>
          </p:cNvPr>
          <p:cNvSpPr txBox="1">
            <a:spLocks/>
          </p:cNvSpPr>
          <p:nvPr/>
        </p:nvSpPr>
        <p:spPr>
          <a:xfrm>
            <a:off x="9953442" y="433247"/>
            <a:ext cx="2234240" cy="6383847"/>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500" dirty="0">
                <a:latin typeface="Arial"/>
                <a:ea typeface="+mn-lt"/>
                <a:cs typeface="+mn-lt"/>
              </a:rPr>
              <a:t>Karın ağrısı , nefes almada güçlük, kurdeşen, yüzde , dudaklarda , dilde ve boğazda şişlik</a:t>
            </a:r>
          </a:p>
          <a:p>
            <a:pPr marL="285750" indent="-285750" algn="l">
              <a:buFont typeface="Arial" pitchFamily="34" charset="0"/>
              <a:buChar char="•"/>
            </a:pPr>
            <a:r>
              <a:rPr lang="tr-TR" sz="1500" dirty="0">
                <a:latin typeface="Arial"/>
                <a:ea typeface="+mn-lt"/>
                <a:cs typeface="+mn-lt"/>
              </a:rPr>
              <a:t>Uygulanan bölgede döküntü,  kaşıntı ve lokal ödem, değişik derecelerde </a:t>
            </a:r>
            <a:r>
              <a:rPr lang="tr-TR" sz="1500" dirty="0" err="1">
                <a:latin typeface="Arial"/>
                <a:ea typeface="+mn-lt"/>
                <a:cs typeface="+mn-lt"/>
              </a:rPr>
              <a:t>kontakt</a:t>
            </a:r>
            <a:r>
              <a:rPr lang="tr-TR" sz="1500" dirty="0">
                <a:latin typeface="Arial"/>
                <a:ea typeface="+mn-lt"/>
                <a:cs typeface="+mn-lt"/>
              </a:rPr>
              <a:t> dermatit (temasla ortaya çıkan deri hastalığı) reaksiyonları, Deride </a:t>
            </a:r>
            <a:r>
              <a:rPr lang="tr-TR" sz="1500" dirty="0" err="1">
                <a:latin typeface="Arial"/>
                <a:ea typeface="+mn-lt"/>
                <a:cs typeface="+mn-lt"/>
              </a:rPr>
              <a:t>süperenfeksiyon</a:t>
            </a:r>
            <a:r>
              <a:rPr lang="tr-TR" sz="1500" dirty="0">
                <a:latin typeface="Arial"/>
                <a:ea typeface="+mn-lt"/>
                <a:cs typeface="+mn-lt"/>
              </a:rPr>
              <a:t> (</a:t>
            </a:r>
            <a:r>
              <a:rPr lang="tr-TR" sz="1500" dirty="0" err="1">
                <a:latin typeface="Arial"/>
                <a:ea typeface="+mn-lt"/>
                <a:cs typeface="+mn-lt"/>
              </a:rPr>
              <a:t>nitrofurazon</a:t>
            </a:r>
            <a:r>
              <a:rPr lang="tr-TR" sz="1500" dirty="0">
                <a:latin typeface="Arial"/>
                <a:ea typeface="+mn-lt"/>
                <a:cs typeface="+mn-lt"/>
              </a:rPr>
              <a:t> kullanımına bağlı mantar ve bazı mikroorganizmaların (</a:t>
            </a:r>
            <a:r>
              <a:rPr lang="tr-TR" sz="1500" dirty="0" err="1">
                <a:latin typeface="Arial"/>
                <a:ea typeface="+mn-lt"/>
                <a:cs typeface="+mn-lt"/>
              </a:rPr>
              <a:t>Pseudomonas</a:t>
            </a:r>
            <a:r>
              <a:rPr lang="tr-TR" sz="1500" dirty="0">
                <a:latin typeface="Arial"/>
                <a:ea typeface="+mn-lt"/>
                <a:cs typeface="+mn-lt"/>
              </a:rPr>
              <a:t> da dahil olmak üzere) çoğalması ile birlikte mevcut enfeksiyonun dışında yeni enfeksiyonlar.</a:t>
            </a:r>
            <a:endParaRPr lang="tr-TR" sz="1500" dirty="0">
              <a:latin typeface="Arial"/>
              <a:cs typeface="Calibri"/>
            </a:endParaRPr>
          </a:p>
          <a:p>
            <a:pPr algn="l"/>
            <a:endParaRPr lang="tr-TR" sz="1500" dirty="0">
              <a:latin typeface="Arial"/>
              <a:cs typeface="Calibri"/>
            </a:endParaRPr>
          </a:p>
          <a:p>
            <a:pPr algn="l"/>
            <a:endParaRPr lang="tr-TR" sz="1500" dirty="0">
              <a:latin typeface="Arial"/>
              <a:cs typeface="Calibri"/>
            </a:endParaRPr>
          </a:p>
        </p:txBody>
      </p:sp>
      <p:sp>
        <p:nvSpPr>
          <p:cNvPr id="30" name="Dikdörtgen 29"/>
          <p:cNvSpPr/>
          <p:nvPr/>
        </p:nvSpPr>
        <p:spPr>
          <a:xfrm>
            <a:off x="991011" y="2932407"/>
            <a:ext cx="740944" cy="5071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İçerik Yer Tutucusu 2">
            <a:extLst>
              <a:ext uri="{FF2B5EF4-FFF2-40B4-BE49-F238E27FC236}">
                <a16:creationId xmlns:a16="http://schemas.microsoft.com/office/drawing/2014/main" xmlns="" id="{F78FD37F-4A27-4971-8AD4-490E2ECA177C}"/>
              </a:ext>
            </a:extLst>
          </p:cNvPr>
          <p:cNvSpPr txBox="1">
            <a:spLocks/>
          </p:cNvSpPr>
          <p:nvPr/>
        </p:nvSpPr>
        <p:spPr>
          <a:xfrm>
            <a:off x="4791968" y="533889"/>
            <a:ext cx="2809338" cy="4797037"/>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500" dirty="0">
                <a:latin typeface="Arial"/>
                <a:ea typeface="+mn-lt"/>
                <a:cs typeface="+mn-lt"/>
              </a:rPr>
              <a:t>Kişi </a:t>
            </a:r>
            <a:r>
              <a:rPr lang="tr-TR" sz="1500" dirty="0" err="1">
                <a:latin typeface="Arial"/>
                <a:ea typeface="+mn-lt"/>
                <a:cs typeface="+mn-lt"/>
              </a:rPr>
              <a:t>Nitrofurazona</a:t>
            </a:r>
            <a:r>
              <a:rPr lang="tr-TR" sz="1500" dirty="0">
                <a:latin typeface="Arial"/>
                <a:ea typeface="+mn-lt"/>
                <a:cs typeface="+mn-lt"/>
              </a:rPr>
              <a:t> karşı veya diğer bileşenlerden herhangi birine alerjik (aşırı duyarlı) ise kullanmamalıdır.</a:t>
            </a:r>
            <a:endParaRPr lang="tr-TR" sz="1500" dirty="0">
              <a:latin typeface="Arial"/>
              <a:cs typeface="Calibri"/>
            </a:endParaRPr>
          </a:p>
        </p:txBody>
      </p:sp>
      <p:sp>
        <p:nvSpPr>
          <p:cNvPr id="32" name="İçerik Yer Tutucusu 2"/>
          <p:cNvSpPr>
            <a:spLocks noGrp="1"/>
          </p:cNvSpPr>
          <p:nvPr>
            <p:ph idx="1"/>
          </p:nvPr>
        </p:nvSpPr>
        <p:spPr>
          <a:xfrm>
            <a:off x="849677" y="2781466"/>
            <a:ext cx="1009311" cy="1521836"/>
          </a:xfrm>
        </p:spPr>
        <p:txBody>
          <a:bodyPr>
            <a:noAutofit/>
          </a:bodyPr>
          <a:lstStyle/>
          <a:p>
            <a:pPr marL="0" indent="0" algn="ctr">
              <a:buNone/>
            </a:pPr>
            <a:r>
              <a:rPr lang="tr-TR" sz="1300" b="1" dirty="0">
                <a:latin typeface="Arial" pitchFamily="34" charset="0"/>
                <a:cs typeface="Arial" pitchFamily="34" charset="0"/>
              </a:rPr>
              <a:t>NITROCIN</a:t>
            </a:r>
            <a:br>
              <a:rPr lang="tr-TR" sz="1300" b="1" dirty="0">
                <a:latin typeface="Arial" pitchFamily="34" charset="0"/>
                <a:cs typeface="Arial" pitchFamily="34" charset="0"/>
              </a:rPr>
            </a:br>
            <a:r>
              <a:rPr lang="tr-TR" sz="1300" b="1" dirty="0">
                <a:latin typeface="Arial" pitchFamily="34" charset="0"/>
                <a:cs typeface="Arial" pitchFamily="34" charset="0"/>
              </a:rPr>
              <a:t>% 0,2</a:t>
            </a:r>
            <a:br>
              <a:rPr lang="tr-TR" sz="1300" b="1" dirty="0">
                <a:latin typeface="Arial" pitchFamily="34" charset="0"/>
                <a:cs typeface="Arial" pitchFamily="34" charset="0"/>
              </a:rPr>
            </a:br>
            <a:r>
              <a:rPr lang="tr-TR" sz="1300" b="1" dirty="0">
                <a:latin typeface="Arial" pitchFamily="34" charset="0"/>
                <a:cs typeface="Arial" pitchFamily="34" charset="0"/>
              </a:rPr>
              <a:t>MERHEM</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7" name="İçerik Yer Tutucusu 2"/>
          <p:cNvSpPr txBox="1">
            <a:spLocks/>
          </p:cNvSpPr>
          <p:nvPr/>
        </p:nvSpPr>
        <p:spPr>
          <a:xfrm rot="16200000">
            <a:off x="-2742061" y="3221404"/>
            <a:ext cx="6890117"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NİTROFURAN TÜREVLERİ</a:t>
            </a:r>
          </a:p>
        </p:txBody>
      </p:sp>
    </p:spTree>
    <p:extLst>
      <p:ext uri="{BB962C8B-B14F-4D97-AF65-F5344CB8AC3E}">
        <p14:creationId xmlns:p14="http://schemas.microsoft.com/office/powerpoint/2010/main" val="36507015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table"/>
          <p:cNvPicPr>
            <a:picLocks noChangeAspect="1"/>
          </p:cNvPicPr>
          <p:nvPr/>
        </p:nvPicPr>
        <p:blipFill>
          <a:blip r:embed="rId2"/>
          <a:stretch>
            <a:fillRect/>
          </a:stretch>
        </p:blipFill>
        <p:spPr>
          <a:xfrm>
            <a:off x="-4" y="-40907"/>
            <a:ext cx="12192008" cy="6960986"/>
          </a:xfrm>
          <a:prstGeom prst="rect">
            <a:avLst/>
          </a:prstGeom>
        </p:spPr>
      </p:pic>
      <p:cxnSp>
        <p:nvCxnSpPr>
          <p:cNvPr id="6" name="Düz Bağlayıcı 5"/>
          <p:cNvCxnSpPr/>
          <p:nvPr/>
        </p:nvCxnSpPr>
        <p:spPr>
          <a:xfrm>
            <a:off x="-4" y="-40906"/>
            <a:ext cx="0" cy="696098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44379" y="-62079"/>
            <a:ext cx="35626"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5" y="-19732"/>
            <a:ext cx="11282" cy="687773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1784281" y="-34423"/>
            <a:ext cx="0" cy="689242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flipH="1">
            <a:off x="4699631" y="-23740"/>
            <a:ext cx="2686" cy="6881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677617" y="-62079"/>
            <a:ext cx="102618" cy="6964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2" y="-40906"/>
            <a:ext cx="29578" cy="6943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0" y="-40906"/>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40906"/>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5" y="364649"/>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6902495"/>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1" y="-11031"/>
            <a:ext cx="879764" cy="405555"/>
          </a:xfrm>
          <a:prstGeom prst="rect">
            <a:avLst/>
          </a:prstGeom>
        </p:spPr>
        <p:txBody>
          <a:bodyPr vert="horz" lIns="91440" tIns="45720" rIns="91440" bIns="45720" rtlCol="0">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İLAÇ</a:t>
            </a:r>
          </a:p>
        </p:txBody>
      </p:sp>
      <p:sp>
        <p:nvSpPr>
          <p:cNvPr id="18" name="İçerik Yer Tutucusu 2"/>
          <p:cNvSpPr txBox="1">
            <a:spLocks/>
          </p:cNvSpPr>
          <p:nvPr/>
        </p:nvSpPr>
        <p:spPr>
          <a:xfrm>
            <a:off x="2205813" y="-24242"/>
            <a:ext cx="2493818" cy="348971"/>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ENDİKASYONLARI</a:t>
            </a:r>
          </a:p>
        </p:txBody>
      </p:sp>
      <p:sp>
        <p:nvSpPr>
          <p:cNvPr id="19" name="Dikdörtgen 18"/>
          <p:cNvSpPr/>
          <p:nvPr/>
        </p:nvSpPr>
        <p:spPr>
          <a:xfrm>
            <a:off x="5013947" y="-25856"/>
            <a:ext cx="2541914"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a:solidFill>
                  <a:schemeClr val="accent1">
                    <a:lumMod val="50000"/>
                  </a:schemeClr>
                </a:solidFill>
              </a:rPr>
              <a:t>KONTRENDİKASYONLARI</a:t>
            </a:r>
          </a:p>
        </p:txBody>
      </p:sp>
      <p:sp>
        <p:nvSpPr>
          <p:cNvPr id="20" name="Dikdörtgen 19"/>
          <p:cNvSpPr/>
          <p:nvPr/>
        </p:nvSpPr>
        <p:spPr>
          <a:xfrm>
            <a:off x="8105908" y="-34423"/>
            <a:ext cx="1454372" cy="369332"/>
          </a:xfrm>
          <a:prstGeom prst="rect">
            <a:avLst/>
          </a:prstGeom>
        </p:spPr>
        <p:txBody>
          <a:bodyPr wrap="non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b="1">
                <a:solidFill>
                  <a:schemeClr val="accent1">
                    <a:lumMod val="50000"/>
                  </a:schemeClr>
                </a:solidFill>
              </a:rPr>
              <a:t>VERİLİŞ YOLU</a:t>
            </a:r>
          </a:p>
        </p:txBody>
      </p:sp>
      <p:sp>
        <p:nvSpPr>
          <p:cNvPr id="21" name="İçerik Yer Tutucusu 5"/>
          <p:cNvSpPr txBox="1">
            <a:spLocks/>
          </p:cNvSpPr>
          <p:nvPr/>
        </p:nvSpPr>
        <p:spPr>
          <a:xfrm>
            <a:off x="9920455" y="-11166"/>
            <a:ext cx="2205911" cy="266008"/>
          </a:xfrm>
          <a:prstGeom prst="rect">
            <a:avLst/>
          </a:prstGeom>
        </p:spPr>
        <p:txBody>
          <a:bodyPr vert="horz" lIns="91440" tIns="45720" rIns="91440" bIns="45720" rtlCol="0">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2000" b="1">
                <a:solidFill>
                  <a:schemeClr val="accent1">
                    <a:lumMod val="50000"/>
                  </a:schemeClr>
                </a:solidFill>
              </a:rPr>
              <a:t>YAN ETKİLERİ</a:t>
            </a:r>
          </a:p>
        </p:txBody>
      </p:sp>
      <p:sp>
        <p:nvSpPr>
          <p:cNvPr id="22" name="İçerik Yer Tutucusu 2">
            <a:extLst>
              <a:ext uri="{FF2B5EF4-FFF2-40B4-BE49-F238E27FC236}">
                <a16:creationId xmlns:a16="http://schemas.microsoft.com/office/drawing/2014/main" xmlns="" id="{578EDD92-8A3B-422F-9BAD-5C928D2C619A}"/>
              </a:ext>
            </a:extLst>
          </p:cNvPr>
          <p:cNvSpPr txBox="1">
            <a:spLocks/>
          </p:cNvSpPr>
          <p:nvPr/>
        </p:nvSpPr>
        <p:spPr>
          <a:xfrm>
            <a:off x="1873365" y="490758"/>
            <a:ext cx="2334884" cy="5314621"/>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err="1">
                <a:latin typeface="Arial"/>
                <a:ea typeface="+mn-lt"/>
                <a:cs typeface="+mn-lt"/>
              </a:rPr>
              <a:t>Üriner</a:t>
            </a:r>
            <a:r>
              <a:rPr lang="tr-TR" sz="1400" dirty="0">
                <a:latin typeface="Arial"/>
                <a:ea typeface="+mn-lt"/>
                <a:cs typeface="+mn-lt"/>
              </a:rPr>
              <a:t> </a:t>
            </a:r>
            <a:r>
              <a:rPr lang="tr-TR" sz="1400" dirty="0" err="1">
                <a:latin typeface="Arial"/>
                <a:ea typeface="+mn-lt"/>
                <a:cs typeface="+mn-lt"/>
              </a:rPr>
              <a:t>katater</a:t>
            </a:r>
            <a:r>
              <a:rPr lang="tr-TR" sz="1400" dirty="0">
                <a:latin typeface="Arial"/>
                <a:ea typeface="+mn-lt"/>
                <a:cs typeface="+mn-lt"/>
              </a:rPr>
              <a:t> yerleştirilmesi dahil olmak üzere </a:t>
            </a:r>
            <a:r>
              <a:rPr lang="tr-TR" sz="1400" dirty="0" err="1">
                <a:latin typeface="Arial"/>
                <a:ea typeface="+mn-lt"/>
                <a:cs typeface="+mn-lt"/>
              </a:rPr>
              <a:t>genital</a:t>
            </a:r>
            <a:r>
              <a:rPr lang="tr-TR" sz="1400" dirty="0">
                <a:latin typeface="Arial"/>
                <a:ea typeface="+mn-lt"/>
                <a:cs typeface="+mn-lt"/>
              </a:rPr>
              <a:t> ve boşaltım organlarında ve yakınlarında yapılacak tanısal ve cerrahi işlemlerden önce mukoz membranlar ve etrafındaki deri için ve ağız boşluğunda tekrarlanan kısa dönem hazırlık amaçlı antiseptik tedavi olarak, tekrarlanan kısa dönem yara tedavisi desteği ve yara iyileşmesinin arttırılması amacıyla,parmak arası mikozda tekrarlanan kısa dönem destek tedavisinde kullanılır. OCTANISEPT, yaş kısıtlaması olmadan yetişkinlerde ve çocuklarda kullanılabilir.</a:t>
            </a:r>
            <a:endParaRPr lang="tr-TR" sz="1400" dirty="0">
              <a:latin typeface="Arial"/>
              <a:cs typeface="Calibri"/>
            </a:endParaRPr>
          </a:p>
        </p:txBody>
      </p:sp>
      <p:sp>
        <p:nvSpPr>
          <p:cNvPr id="23" name="İçerik Yer Tutucusu 2">
            <a:extLst>
              <a:ext uri="{FF2B5EF4-FFF2-40B4-BE49-F238E27FC236}">
                <a16:creationId xmlns:a16="http://schemas.microsoft.com/office/drawing/2014/main" xmlns="" id="{CFEEEAB8-7AEF-408E-9DF7-B04DC413AD4F}"/>
              </a:ext>
            </a:extLst>
          </p:cNvPr>
          <p:cNvSpPr txBox="1">
            <a:spLocks/>
          </p:cNvSpPr>
          <p:nvPr/>
        </p:nvSpPr>
        <p:spPr>
          <a:xfrm>
            <a:off x="4791969" y="533889"/>
            <a:ext cx="2694318" cy="4926433"/>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400" dirty="0" err="1">
                <a:latin typeface="Arial"/>
                <a:ea typeface="+mn-lt"/>
                <a:cs typeface="+mn-lt"/>
              </a:rPr>
              <a:t>Oktenidin</a:t>
            </a:r>
            <a:r>
              <a:rPr lang="tr-TR" sz="1400" dirty="0">
                <a:latin typeface="Arial"/>
                <a:ea typeface="+mn-lt"/>
                <a:cs typeface="+mn-lt"/>
              </a:rPr>
              <a:t> dihidroklorür,fenoksietanolün ya da ilacın belirtilen bileşimindeki yardımcı maddelerden herhangi birine aşırı duyarlılık olması durumunda ilaç kullanılmamalıdır.</a:t>
            </a:r>
          </a:p>
          <a:p>
            <a:pPr marL="285750" indent="-285750" algn="l">
              <a:buFont typeface="Arial" pitchFamily="34" charset="0"/>
              <a:buChar char="•"/>
            </a:pPr>
            <a:r>
              <a:rPr lang="tr-TR" sz="1400" dirty="0" err="1">
                <a:latin typeface="Arial"/>
                <a:ea typeface="+mn-lt"/>
                <a:cs typeface="+mn-lt"/>
              </a:rPr>
              <a:t>Abdominal</a:t>
            </a:r>
            <a:r>
              <a:rPr lang="tr-TR" sz="1400" dirty="0">
                <a:latin typeface="Arial"/>
                <a:ea typeface="+mn-lt"/>
                <a:cs typeface="+mn-lt"/>
              </a:rPr>
              <a:t> boşluk(intrapreatif olarak),mesane ya da timpanik membran yıkanmasında kullanılmamalıdır.</a:t>
            </a:r>
          </a:p>
          <a:p>
            <a:pPr marL="285750" indent="-285750" algn="l">
              <a:buFont typeface="Arial" pitchFamily="34" charset="0"/>
              <a:buChar char="•"/>
            </a:pPr>
            <a:r>
              <a:rPr lang="tr-TR" sz="1400" dirty="0">
                <a:latin typeface="Arial"/>
                <a:ea typeface="+mn-lt"/>
                <a:cs typeface="+mn-lt"/>
              </a:rPr>
              <a:t>Kulak zarına uygulanılmamalıdır.</a:t>
            </a:r>
            <a:endParaRPr lang="tr-TR" sz="1400" dirty="0">
              <a:latin typeface="Arial"/>
              <a:cs typeface="Calibri"/>
            </a:endParaRPr>
          </a:p>
        </p:txBody>
      </p:sp>
      <p:sp>
        <p:nvSpPr>
          <p:cNvPr id="24" name="İçerik Yer Tutucusu 2">
            <a:extLst>
              <a:ext uri="{FF2B5EF4-FFF2-40B4-BE49-F238E27FC236}">
                <a16:creationId xmlns:a16="http://schemas.microsoft.com/office/drawing/2014/main" xmlns="" id="{06115AFA-E250-45ED-A7E9-7B09457661FB}"/>
              </a:ext>
            </a:extLst>
          </p:cNvPr>
          <p:cNvSpPr txBox="1">
            <a:spLocks/>
          </p:cNvSpPr>
          <p:nvPr/>
        </p:nvSpPr>
        <p:spPr>
          <a:xfrm>
            <a:off x="7724950" y="433247"/>
            <a:ext cx="2349261" cy="6286207"/>
          </a:xfrm>
          <a:prstGeom prst="rect">
            <a:avLst/>
          </a:prstGeom>
        </p:spPr>
        <p:txBody>
          <a:bodyPr vert="horz" lIns="91440" tIns="45720" rIns="91440" bIns="45720" rtlCol="0" anchor="t">
            <a:no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tr-TR" sz="1400" dirty="0">
                <a:latin typeface="Arial"/>
                <a:cs typeface="Calibri"/>
              </a:rPr>
              <a:t>Tedavi edilecek alana,çözeltiye bastırılmış en az 2 gazlı bez art arda dikkatle sürülür ve tam ıslanma sağlandığından emin olunur.Alternatif olarak OCTENISEPT, ulaşılması zor olan mukoz membranlara,cilde ve yaralara püskürütlebilir.Gazlı bez ile uygulama tercih edilmelidir.Ağız boşluğunun çalkalanmasıda mümkündür ancak sadece tüm ağız boşluğunun tedavi edilmesi gereken vakalara sınırlandırılmalıdır.Parmak arası miköz vakalarında destekleyici tedavi olarak ürün sabah ve akşam etkilenmiş alanlara uygulanmalıdır.Çözelti sadece harici kullanım içindir.Yutulmamalı ve enjeksiyon şeklinde kullanılmamalıdır.</a:t>
            </a:r>
          </a:p>
        </p:txBody>
      </p:sp>
      <p:sp>
        <p:nvSpPr>
          <p:cNvPr id="25" name="İçerik Yer Tutucusu 2">
            <a:extLst>
              <a:ext uri="{FF2B5EF4-FFF2-40B4-BE49-F238E27FC236}">
                <a16:creationId xmlns:a16="http://schemas.microsoft.com/office/drawing/2014/main" xmlns="" id="{23C7BD48-91FB-449D-BFBA-3B5D3945F438}"/>
              </a:ext>
            </a:extLst>
          </p:cNvPr>
          <p:cNvSpPr txBox="1">
            <a:spLocks/>
          </p:cNvSpPr>
          <p:nvPr/>
        </p:nvSpPr>
        <p:spPr>
          <a:xfrm>
            <a:off x="10082837" y="490758"/>
            <a:ext cx="1975449" cy="5645299"/>
          </a:xfrm>
          <a:prstGeom prst="rect">
            <a:avLst/>
          </a:prstGeom>
        </p:spPr>
        <p:txBody>
          <a:bodyPr vert="horz" lIns="91440" tIns="45720" rIns="91440" bIns="45720" rtlCol="0" anchor="t">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itchFamily="34" charset="0"/>
              <a:buChar char="•"/>
            </a:pPr>
            <a:r>
              <a:rPr lang="tr-TR" sz="1500" dirty="0">
                <a:latin typeface="Arial"/>
                <a:ea typeface="+mn-lt"/>
                <a:cs typeface="+mn-lt"/>
              </a:rPr>
              <a:t>Hafif yanma hissi</a:t>
            </a:r>
            <a:br>
              <a:rPr lang="tr-TR" sz="1500" dirty="0">
                <a:latin typeface="Arial"/>
                <a:ea typeface="+mn-lt"/>
                <a:cs typeface="+mn-lt"/>
              </a:rPr>
            </a:br>
            <a:endParaRPr lang="tr-TR" sz="1500" dirty="0">
              <a:latin typeface="Arial"/>
              <a:cs typeface="Calibri"/>
            </a:endParaRPr>
          </a:p>
          <a:p>
            <a:pPr marL="285750" indent="-285750" algn="l">
              <a:buFont typeface="Arial" pitchFamily="34" charset="0"/>
              <a:buChar char="•"/>
            </a:pPr>
            <a:r>
              <a:rPr lang="tr-TR" sz="1500" dirty="0">
                <a:latin typeface="Arial"/>
                <a:ea typeface="+mn-lt"/>
                <a:cs typeface="+mn-lt"/>
              </a:rPr>
              <a:t>Kızarıklık</a:t>
            </a:r>
          </a:p>
          <a:p>
            <a:pPr algn="l"/>
            <a:endParaRPr lang="tr-TR" sz="1500" dirty="0">
              <a:latin typeface="Arial"/>
              <a:cs typeface="Calibri"/>
            </a:endParaRPr>
          </a:p>
          <a:p>
            <a:pPr marL="285750" indent="-285750" algn="l">
              <a:buFont typeface="Arial" pitchFamily="34" charset="0"/>
              <a:buChar char="•"/>
            </a:pPr>
            <a:r>
              <a:rPr lang="tr-TR" sz="1500" dirty="0">
                <a:latin typeface="Arial"/>
                <a:ea typeface="+mn-lt"/>
                <a:cs typeface="+mn-lt"/>
              </a:rPr>
              <a:t>Kaşıntı</a:t>
            </a:r>
          </a:p>
          <a:p>
            <a:pPr marL="285750" indent="-285750" algn="l">
              <a:buFont typeface="Arial" pitchFamily="34" charset="0"/>
              <a:buChar char="•"/>
            </a:pPr>
            <a:endParaRPr lang="tr-TR" sz="1500" dirty="0">
              <a:latin typeface="Arial"/>
              <a:ea typeface="+mn-lt"/>
              <a:cs typeface="+mn-lt"/>
            </a:endParaRPr>
          </a:p>
          <a:p>
            <a:pPr marL="285750" indent="-285750" algn="l">
              <a:buFont typeface="Arial" pitchFamily="34" charset="0"/>
              <a:buChar char="•"/>
            </a:pPr>
            <a:r>
              <a:rPr lang="tr-TR" sz="1500" dirty="0">
                <a:latin typeface="Arial"/>
                <a:ea typeface="+mn-lt"/>
                <a:cs typeface="+mn-lt"/>
              </a:rPr>
              <a:t>Ağız boşluğunun yıkanmasında kullanıldığında OCTENİSEPT ağızda geçici acı bir tada yol</a:t>
            </a:r>
            <a:r>
              <a:rPr lang="tr-TR" sz="1500" dirty="0">
                <a:latin typeface="Arial"/>
                <a:cs typeface="+mn-lt"/>
              </a:rPr>
              <a:t> </a:t>
            </a:r>
            <a:r>
              <a:rPr lang="tr-TR" sz="1500" dirty="0">
                <a:latin typeface="Arial"/>
                <a:ea typeface="+mn-lt"/>
                <a:cs typeface="+mn-lt"/>
              </a:rPr>
              <a:t>açabilir.</a:t>
            </a:r>
            <a:endParaRPr lang="tr-TR" sz="1500" dirty="0">
              <a:latin typeface="Arial"/>
              <a:cs typeface="Calibri"/>
            </a:endParaRPr>
          </a:p>
        </p:txBody>
      </p:sp>
      <p:sp>
        <p:nvSpPr>
          <p:cNvPr id="32" name="Dikdörtgen 31"/>
          <p:cNvSpPr/>
          <p:nvPr/>
        </p:nvSpPr>
        <p:spPr>
          <a:xfrm>
            <a:off x="984083" y="2618509"/>
            <a:ext cx="754799" cy="6948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3" name="Metin kutusu 32"/>
          <p:cNvSpPr txBox="1"/>
          <p:nvPr/>
        </p:nvSpPr>
        <p:spPr>
          <a:xfrm>
            <a:off x="921601" y="2327564"/>
            <a:ext cx="817281" cy="923330"/>
          </a:xfrm>
          <a:prstGeom prst="rect">
            <a:avLst/>
          </a:prstGeom>
          <a:noFill/>
        </p:spPr>
        <p:txBody>
          <a:bodyPr wrap="square" rtlCol="0">
            <a:spAutoFit/>
          </a:bodyPr>
          <a:lstStyle/>
          <a:p>
            <a:r>
              <a:rPr lang="tr-TR" b="1" dirty="0">
                <a:latin typeface="Arial" pitchFamily="34" charset="0"/>
                <a:cs typeface="Arial" pitchFamily="34" charset="0"/>
              </a:rPr>
              <a:t>OC</a:t>
            </a:r>
            <a:br>
              <a:rPr lang="tr-TR" b="1" dirty="0">
                <a:latin typeface="Arial" pitchFamily="34" charset="0"/>
                <a:cs typeface="Arial" pitchFamily="34" charset="0"/>
              </a:rPr>
            </a:br>
            <a:r>
              <a:rPr lang="tr-TR" b="1" dirty="0">
                <a:latin typeface="Arial" pitchFamily="34" charset="0"/>
                <a:cs typeface="Arial" pitchFamily="34" charset="0"/>
              </a:rPr>
              <a:t>TENI</a:t>
            </a:r>
            <a:br>
              <a:rPr lang="tr-TR" b="1" dirty="0">
                <a:latin typeface="Arial" pitchFamily="34" charset="0"/>
                <a:cs typeface="Arial" pitchFamily="34" charset="0"/>
              </a:rPr>
            </a:br>
            <a:r>
              <a:rPr lang="tr-TR" b="1" dirty="0">
                <a:latin typeface="Arial" pitchFamily="34" charset="0"/>
                <a:cs typeface="Arial" pitchFamily="34" charset="0"/>
              </a:rPr>
              <a:t>SEPT</a:t>
            </a:r>
          </a:p>
        </p:txBody>
      </p:sp>
      <p:sp>
        <p:nvSpPr>
          <p:cNvPr id="26"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7"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29608704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29875"/>
            <a:ext cx="59894" cy="6828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797113" y="2535383"/>
            <a:ext cx="1326684" cy="1314018"/>
          </a:xfrm>
        </p:spPr>
        <p:txBody>
          <a:bodyPr>
            <a:noAutofit/>
          </a:bodyPr>
          <a:lstStyle/>
          <a:p>
            <a:pPr marL="0" indent="0" algn="ctr">
              <a:buNone/>
            </a:pPr>
            <a:r>
              <a:rPr lang="tr-TR" sz="1800" b="1" dirty="0">
                <a:latin typeface="Arial" pitchFamily="34" charset="0"/>
                <a:cs typeface="Arial" pitchFamily="34" charset="0"/>
              </a:rPr>
              <a:t>ORO</a:t>
            </a:r>
            <a:br>
              <a:rPr lang="tr-TR" sz="1800" b="1" dirty="0">
                <a:latin typeface="Arial" pitchFamily="34" charset="0"/>
                <a:cs typeface="Arial" pitchFamily="34" charset="0"/>
              </a:rPr>
            </a:br>
            <a:r>
              <a:rPr lang="tr-TR" sz="1800" b="1" dirty="0">
                <a:latin typeface="Arial" pitchFamily="34" charset="0"/>
                <a:cs typeface="Arial" pitchFamily="34" charset="0"/>
              </a:rPr>
              <a:t> IHTIYOL </a:t>
            </a:r>
            <a:br>
              <a:rPr lang="tr-TR" sz="1800" b="1" dirty="0">
                <a:latin typeface="Arial" pitchFamily="34" charset="0"/>
                <a:cs typeface="Arial" pitchFamily="34" charset="0"/>
              </a:rPr>
            </a:br>
            <a:r>
              <a:rPr lang="tr-TR" sz="1800" b="1" dirty="0">
                <a:latin typeface="Arial" pitchFamily="34" charset="0"/>
                <a:cs typeface="Arial" pitchFamily="34" charset="0"/>
              </a:rPr>
              <a:t>%10 </a:t>
            </a:r>
            <a:br>
              <a:rPr lang="tr-TR" sz="1800" b="1" dirty="0">
                <a:latin typeface="Arial" pitchFamily="34" charset="0"/>
                <a:cs typeface="Arial" pitchFamily="34" charset="0"/>
              </a:rPr>
            </a:br>
            <a:r>
              <a:rPr lang="tr-TR" sz="1800" b="1" dirty="0">
                <a:latin typeface="Arial" pitchFamily="34" charset="0"/>
                <a:cs typeface="Arial" pitchFamily="34" charset="0"/>
              </a:rPr>
              <a:t>POMAD</a:t>
            </a:r>
          </a:p>
        </p:txBody>
      </p:sp>
      <p:sp>
        <p:nvSpPr>
          <p:cNvPr id="23" name="İçerik Yer Tutucusu 2"/>
          <p:cNvSpPr txBox="1">
            <a:spLocks/>
          </p:cNvSpPr>
          <p:nvPr/>
        </p:nvSpPr>
        <p:spPr>
          <a:xfrm>
            <a:off x="2033893" y="578716"/>
            <a:ext cx="270856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solidFill>
                  <a:srgbClr val="000000"/>
                </a:solidFill>
                <a:latin typeface="Arial" pitchFamily="34" charset="0"/>
                <a:cs typeface="Arial" pitchFamily="34" charset="0"/>
              </a:rPr>
              <a:t>İHTİYOL, deriye sürülerek kullanılmak üzere hazırlanan, antiseptik ve dezenfektanlar adı verilen ilaçlar sınıfına giren bir merhemdir.</a:t>
            </a:r>
            <a:br>
              <a:rPr lang="tr-TR" sz="1500" dirty="0">
                <a:solidFill>
                  <a:srgbClr val="000000"/>
                </a:solidFill>
                <a:latin typeface="Arial" pitchFamily="34" charset="0"/>
                <a:cs typeface="Arial" pitchFamily="34" charset="0"/>
              </a:rPr>
            </a:br>
            <a:r>
              <a:rPr lang="tr-TR" sz="1500" dirty="0">
                <a:solidFill>
                  <a:srgbClr val="000000"/>
                </a:solidFill>
                <a:latin typeface="Arial" pitchFamily="34" charset="0"/>
                <a:cs typeface="Arial" pitchFamily="34" charset="0"/>
              </a:rPr>
              <a:t>Etkin maddesi </a:t>
            </a:r>
            <a:r>
              <a:rPr lang="tr-TR" sz="1500" dirty="0" err="1">
                <a:solidFill>
                  <a:srgbClr val="000000"/>
                </a:solidFill>
                <a:latin typeface="Arial" pitchFamily="34" charset="0"/>
                <a:cs typeface="Arial" pitchFamily="34" charset="0"/>
              </a:rPr>
              <a:t>ihtiyoldür</a:t>
            </a:r>
            <a:r>
              <a:rPr lang="tr-TR" sz="1500" dirty="0">
                <a:solidFill>
                  <a:srgbClr val="000000"/>
                </a:solidFill>
                <a:latin typeface="Arial" pitchFamily="34" charset="0"/>
                <a:cs typeface="Arial" pitchFamily="34" charset="0"/>
              </a:rPr>
              <a:t>.</a:t>
            </a:r>
          </a:p>
          <a:p>
            <a:pPr marL="0" indent="0">
              <a:buFont typeface="Arial" panose="020B0604020202020204" pitchFamily="34" charset="0"/>
              <a:buNone/>
            </a:pPr>
            <a:r>
              <a:rPr lang="tr-TR" sz="1500" dirty="0">
                <a:latin typeface="Arial" pitchFamily="34" charset="0"/>
                <a:cs typeface="Arial" pitchFamily="34" charset="0"/>
              </a:rPr>
              <a:t/>
            </a:r>
            <a:br>
              <a:rPr lang="tr-TR" sz="1500" dirty="0">
                <a:latin typeface="Arial" pitchFamily="34" charset="0"/>
                <a:cs typeface="Arial" pitchFamily="34" charset="0"/>
              </a:rPr>
            </a:br>
            <a:r>
              <a:rPr lang="tr-TR" sz="1500" dirty="0">
                <a:solidFill>
                  <a:srgbClr val="000000"/>
                </a:solidFill>
                <a:latin typeface="Arial" pitchFamily="34" charset="0"/>
                <a:cs typeface="Arial" pitchFamily="34" charset="0"/>
              </a:rPr>
              <a:t>İHTİYOL, lokal antiseptik olarak veya </a:t>
            </a:r>
            <a:r>
              <a:rPr lang="tr-TR" sz="1500" dirty="0" err="1">
                <a:solidFill>
                  <a:srgbClr val="000000"/>
                </a:solidFill>
                <a:latin typeface="Arial" pitchFamily="34" charset="0"/>
                <a:cs typeface="Arial" pitchFamily="34" charset="0"/>
              </a:rPr>
              <a:t>irritan</a:t>
            </a:r>
            <a:r>
              <a:rPr lang="tr-TR" sz="1500" dirty="0">
                <a:solidFill>
                  <a:srgbClr val="000000"/>
                </a:solidFill>
                <a:latin typeface="Arial" pitchFamily="34" charset="0"/>
                <a:cs typeface="Arial" pitchFamily="34" charset="0"/>
              </a:rPr>
              <a:t> özelliğinden dolayı iltihabi hastalıkların (</a:t>
            </a:r>
            <a:r>
              <a:rPr lang="tr-TR" sz="1500" dirty="0" err="1">
                <a:solidFill>
                  <a:srgbClr val="000000"/>
                </a:solidFill>
                <a:latin typeface="Arial" pitchFamily="34" charset="0"/>
                <a:cs typeface="Arial" pitchFamily="34" charset="0"/>
              </a:rPr>
              <a:t>egzema</a:t>
            </a:r>
            <a:r>
              <a:rPr lang="tr-TR" sz="1500" dirty="0">
                <a:solidFill>
                  <a:srgbClr val="000000"/>
                </a:solidFill>
                <a:latin typeface="Arial" pitchFamily="34" charset="0"/>
                <a:cs typeface="Arial" pitchFamily="34" charset="0"/>
              </a:rPr>
              <a:t>, apse, çıban gibi) işletilerek akıtılmasında ve diğer antiseptiklerle beraber kronik cilt rahatsızlıklarında tedaviye yardımcı olarak kullanılabilir.</a:t>
            </a:r>
            <a:br>
              <a:rPr lang="tr-TR" sz="1500" dirty="0">
                <a:solidFill>
                  <a:srgbClr val="000000"/>
                </a:solidFill>
                <a:latin typeface="Arial" pitchFamily="34" charset="0"/>
                <a:cs typeface="Arial" pitchFamily="34" charset="0"/>
              </a:rPr>
            </a:br>
            <a:endParaRPr lang="tr-TR" sz="1500" b="1" dirty="0">
              <a:latin typeface="Arial" pitchFamily="34" charset="0"/>
              <a:cs typeface="Arial" pitchFamily="34" charset="0"/>
            </a:endParaRPr>
          </a:p>
        </p:txBody>
      </p:sp>
      <p:sp>
        <p:nvSpPr>
          <p:cNvPr id="24" name="İçerik Yer Tutucusu 2"/>
          <p:cNvSpPr txBox="1">
            <a:spLocks/>
          </p:cNvSpPr>
          <p:nvPr/>
        </p:nvSpPr>
        <p:spPr>
          <a:xfrm>
            <a:off x="4699635" y="589396"/>
            <a:ext cx="302005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r-TR" sz="1500" dirty="0">
                <a:solidFill>
                  <a:srgbClr val="000000"/>
                </a:solidFill>
                <a:latin typeface="Arial" pitchFamily="34" charset="0"/>
                <a:cs typeface="Arial" pitchFamily="34" charset="0"/>
              </a:rPr>
              <a:t>Eğer,</a:t>
            </a:r>
          </a:p>
          <a:p>
            <a:r>
              <a:rPr lang="tr-TR" sz="1500" dirty="0">
                <a:solidFill>
                  <a:srgbClr val="000000"/>
                </a:solidFill>
                <a:latin typeface="Arial" pitchFamily="34" charset="0"/>
                <a:cs typeface="Arial" pitchFamily="34" charset="0"/>
              </a:rPr>
              <a:t>Ürünün içeriğindeki maddelerden herhangi birine duyarlılığınız var ise kullanmayınız.</a:t>
            </a:r>
          </a:p>
          <a:p>
            <a:r>
              <a:rPr lang="tr-TR" sz="1500" dirty="0">
                <a:solidFill>
                  <a:srgbClr val="000000"/>
                </a:solidFill>
                <a:latin typeface="Arial" pitchFamily="34" charset="0"/>
                <a:cs typeface="Arial" pitchFamily="34" charset="0"/>
              </a:rPr>
              <a:t>Hamilelik esnasında İHTİYOL kullanımı doktor kontrolünde olmalıdır.</a:t>
            </a:r>
          </a:p>
          <a:p>
            <a:r>
              <a:rPr lang="tr-TR" sz="1500" dirty="0">
                <a:solidFill>
                  <a:srgbClr val="000000"/>
                </a:solidFill>
                <a:latin typeface="Arial" pitchFamily="34" charset="0"/>
                <a:cs typeface="Arial" pitchFamily="34" charset="0"/>
              </a:rPr>
              <a:t>Emzirme dönemindeki kullanım ile ilgili olumsuz bir veri bulunmamaktadır. Emzirme döneminde kullanım için doktorunuzla konuşunuz</a:t>
            </a:r>
            <a:endParaRPr lang="tr-TR" sz="1500" b="1" dirty="0">
              <a:latin typeface="Arial" pitchFamily="34" charset="0"/>
              <a:cs typeface="Arial" pitchFamily="34" charset="0"/>
            </a:endParaRPr>
          </a:p>
        </p:txBody>
      </p:sp>
      <p:sp>
        <p:nvSpPr>
          <p:cNvPr id="25" name="İçerik Yer Tutucusu 2"/>
          <p:cNvSpPr txBox="1">
            <a:spLocks/>
          </p:cNvSpPr>
          <p:nvPr/>
        </p:nvSpPr>
        <p:spPr>
          <a:xfrm>
            <a:off x="7787173" y="589396"/>
            <a:ext cx="2230109" cy="60053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a:solidFill>
                  <a:srgbClr val="000000"/>
                </a:solidFill>
                <a:latin typeface="Arial"/>
              </a:rPr>
              <a:t>Günde bir kez veya gün aşırı hastalıklı deri bölgesine sürünüz.</a:t>
            </a:r>
          </a:p>
          <a:p>
            <a:pPr marL="0" indent="0">
              <a:buFont typeface="Arial" panose="020B0604020202020204" pitchFamily="34" charset="0"/>
              <a:buNone/>
            </a:pPr>
            <a:r>
              <a:rPr lang="tr-TR" sz="1500">
                <a:solidFill>
                  <a:srgbClr val="000000"/>
                </a:solidFill>
                <a:latin typeface="Arial"/>
              </a:rPr>
              <a:t>Uygulama sırasında bir steril gazlı bez yardımı ile ilgili bölgeye tatbik edilir ve hava sirkülasyonunu önlemeyecek şekilde steril gazlı bez ile kapatılır. İltihaplı bölge sıkılarak ya da bastırarak iltihap çıkarılmaya çalışılmamalıdır. Uygulamadan sonra eller iyice yıkanmalıdır.</a:t>
            </a:r>
          </a:p>
          <a:p>
            <a:pPr marL="0" indent="0">
              <a:buFont typeface="Arial" panose="020B0604020202020204" pitchFamily="34" charset="0"/>
              <a:buNone/>
            </a:pPr>
            <a:r>
              <a:rPr lang="tr-TR" sz="1500">
                <a:solidFill>
                  <a:srgbClr val="000000"/>
                </a:solidFill>
                <a:latin typeface="Arial"/>
              </a:rPr>
              <a:t>Çocuklarda kullanımı ile ilgili yeterli veri mevcut değildir ancak; çocuk cildinin daha hassas olmasından dolayı bu hastalarda daha dikkatli kullanılmalıdır.</a:t>
            </a:r>
            <a:br>
              <a:rPr lang="tr-TR" sz="1500">
                <a:solidFill>
                  <a:srgbClr val="000000"/>
                </a:solidFill>
                <a:latin typeface="Arial"/>
              </a:rPr>
            </a:br>
            <a:endParaRPr lang="tr-TR" sz="1500" b="1" dirty="0">
              <a:latin typeface="Arial" pitchFamily="34" charset="0"/>
              <a:cs typeface="Arial" pitchFamily="34" charset="0"/>
            </a:endParaRPr>
          </a:p>
        </p:txBody>
      </p:sp>
      <p:sp>
        <p:nvSpPr>
          <p:cNvPr id="26" name="İçerik Yer Tutucusu 2"/>
          <p:cNvSpPr txBox="1">
            <a:spLocks/>
          </p:cNvSpPr>
          <p:nvPr/>
        </p:nvSpPr>
        <p:spPr>
          <a:xfrm>
            <a:off x="9987704" y="578716"/>
            <a:ext cx="2204300" cy="47552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b="1" dirty="0">
                <a:solidFill>
                  <a:srgbClr val="000000"/>
                </a:solidFill>
                <a:latin typeface="Arial" pitchFamily="34" charset="0"/>
                <a:cs typeface="Arial" pitchFamily="34" charset="0"/>
              </a:rPr>
              <a:t>Seyrek:</a:t>
            </a:r>
          </a:p>
          <a:p>
            <a:r>
              <a:rPr lang="tr-TR" sz="1500" dirty="0">
                <a:solidFill>
                  <a:srgbClr val="000000"/>
                </a:solidFill>
                <a:latin typeface="Arial" pitchFamily="34" charset="0"/>
                <a:cs typeface="Arial" pitchFamily="34" charset="0"/>
              </a:rPr>
              <a:t>Deride </a:t>
            </a:r>
            <a:r>
              <a:rPr lang="tr-TR" sz="1500" dirty="0" err="1">
                <a:solidFill>
                  <a:srgbClr val="000000"/>
                </a:solidFill>
                <a:latin typeface="Arial" pitchFamily="34" charset="0"/>
                <a:cs typeface="Arial" pitchFamily="34" charset="0"/>
              </a:rPr>
              <a:t>irritasyon</a:t>
            </a:r>
            <a:r>
              <a:rPr lang="tr-TR" sz="1500" dirty="0">
                <a:solidFill>
                  <a:srgbClr val="000000"/>
                </a:solidFill>
                <a:latin typeface="Arial" pitchFamily="34" charset="0"/>
                <a:cs typeface="Arial" pitchFamily="34" charset="0"/>
              </a:rPr>
              <a:t>,</a:t>
            </a:r>
            <a:endParaRPr lang="tr-TR" sz="1500" dirty="0">
              <a:latin typeface="Arial" pitchFamily="34" charset="0"/>
              <a:cs typeface="Arial" pitchFamily="34" charset="0"/>
            </a:endParaRPr>
          </a:p>
          <a:p>
            <a:r>
              <a:rPr lang="tr-TR" sz="1500" dirty="0">
                <a:solidFill>
                  <a:srgbClr val="000000"/>
                </a:solidFill>
                <a:latin typeface="Arial" pitchFamily="34" charset="0"/>
                <a:cs typeface="Arial" pitchFamily="34" charset="0"/>
              </a:rPr>
              <a:t>İzole olgularda kesecik oluşumu görülebilir.</a:t>
            </a:r>
          </a:p>
          <a:p>
            <a:pPr marL="0" indent="0">
              <a:buFont typeface="Arial" panose="020B0604020202020204" pitchFamily="34" charset="0"/>
              <a:buNone/>
            </a:pPr>
            <a:r>
              <a:rPr lang="tr-TR" sz="1500" b="1" dirty="0">
                <a:solidFill>
                  <a:srgbClr val="000000"/>
                </a:solidFill>
                <a:latin typeface="Arial" pitchFamily="34" charset="0"/>
                <a:cs typeface="Arial" pitchFamily="34" charset="0"/>
              </a:rPr>
              <a:t>Yaygın:</a:t>
            </a:r>
          </a:p>
          <a:p>
            <a:r>
              <a:rPr lang="tr-TR" sz="1500" dirty="0">
                <a:solidFill>
                  <a:srgbClr val="000000"/>
                </a:solidFill>
                <a:latin typeface="Arial" pitchFamily="34" charset="0"/>
                <a:cs typeface="Arial" pitchFamily="34" charset="0"/>
              </a:rPr>
              <a:t> Deride renk değişikliği görülebilir.</a:t>
            </a:r>
          </a:p>
          <a:p>
            <a:pPr marL="0" indent="0">
              <a:buFont typeface="Arial" panose="020B0604020202020204" pitchFamily="34" charset="0"/>
              <a:buNone/>
            </a:pPr>
            <a:r>
              <a:rPr lang="tr-TR" sz="1500" dirty="0">
                <a:latin typeface="Arial" pitchFamily="34" charset="0"/>
                <a:cs typeface="Arial" pitchFamily="34" charset="0"/>
              </a:rPr>
              <a:t/>
            </a:r>
            <a:br>
              <a:rPr lang="tr-TR" sz="1500" dirty="0">
                <a:latin typeface="Arial" pitchFamily="34" charset="0"/>
                <a:cs typeface="Arial" pitchFamily="34" charset="0"/>
              </a:rPr>
            </a:br>
            <a:r>
              <a:rPr lang="tr-TR" sz="1500" b="1" dirty="0">
                <a:solidFill>
                  <a:srgbClr val="000000"/>
                </a:solidFill>
                <a:latin typeface="Arial" pitchFamily="34" charset="0"/>
                <a:cs typeface="Arial" pitchFamily="34" charset="0"/>
              </a:rPr>
              <a:t>Yaygın olmayan:</a:t>
            </a:r>
          </a:p>
          <a:p>
            <a:r>
              <a:rPr lang="tr-TR" sz="1500" dirty="0">
                <a:solidFill>
                  <a:srgbClr val="000000"/>
                </a:solidFill>
                <a:latin typeface="Arial" pitchFamily="34" charset="0"/>
                <a:cs typeface="Arial" pitchFamily="34" charset="0"/>
              </a:rPr>
              <a:t>Kaşıntı</a:t>
            </a:r>
          </a:p>
          <a:p>
            <a:r>
              <a:rPr lang="tr-TR" sz="1500" dirty="0">
                <a:solidFill>
                  <a:srgbClr val="000000"/>
                </a:solidFill>
                <a:latin typeface="Arial" pitchFamily="34" charset="0"/>
                <a:cs typeface="Arial" pitchFamily="34" charset="0"/>
              </a:rPr>
              <a:t>Kızarıklık</a:t>
            </a:r>
          </a:p>
          <a:p>
            <a:r>
              <a:rPr lang="tr-TR" sz="1500" dirty="0">
                <a:solidFill>
                  <a:srgbClr val="000000"/>
                </a:solidFill>
                <a:latin typeface="Arial" pitchFamily="34" charset="0"/>
                <a:cs typeface="Arial" pitchFamily="34" charset="0"/>
              </a:rPr>
              <a:t>Alerjik reaksiyonlar görülebilir.</a:t>
            </a:r>
            <a:br>
              <a:rPr lang="tr-TR" sz="1500" dirty="0">
                <a:solidFill>
                  <a:srgbClr val="000000"/>
                </a:solidFill>
                <a:latin typeface="Arial" pitchFamily="34" charset="0"/>
                <a:cs typeface="Arial" pitchFamily="34" charset="0"/>
              </a:rPr>
            </a:br>
            <a:r>
              <a:rPr lang="tr-TR" sz="1500" dirty="0">
                <a:solidFill>
                  <a:srgbClr val="000000"/>
                </a:solidFill>
                <a:latin typeface="Arial" pitchFamily="34" charset="0"/>
                <a:cs typeface="Arial" pitchFamily="34" charset="0"/>
              </a:rPr>
              <a:t/>
            </a:r>
            <a:br>
              <a:rPr lang="tr-TR" sz="1500" dirty="0">
                <a:solidFill>
                  <a:srgbClr val="000000"/>
                </a:solidFill>
                <a:latin typeface="Arial" pitchFamily="34" charset="0"/>
                <a:cs typeface="Arial" pitchFamily="34" charset="0"/>
              </a:rPr>
            </a:br>
            <a:endParaRPr lang="tr-TR" sz="1500" b="1" dirty="0">
              <a:latin typeface="Arial" pitchFamily="34" charset="0"/>
              <a:cs typeface="Arial" pitchFamily="34" charset="0"/>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8"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630106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507114" y="2936199"/>
            <a:ext cx="1918855" cy="1086051"/>
          </a:xfrm>
        </p:spPr>
        <p:txBody>
          <a:bodyPr>
            <a:normAutofit/>
          </a:bodyPr>
          <a:lstStyle/>
          <a:p>
            <a:pPr marL="0" indent="0" algn="ctr">
              <a:buNone/>
            </a:pPr>
            <a:r>
              <a:rPr lang="tr-TR" sz="1500" b="1" dirty="0">
                <a:solidFill>
                  <a:srgbClr val="000000"/>
                </a:solidFill>
                <a:latin typeface="Arial"/>
              </a:rPr>
              <a:t>OSEPTIN </a:t>
            </a:r>
            <a:br>
              <a:rPr lang="tr-TR" sz="1500" b="1" dirty="0">
                <a:solidFill>
                  <a:srgbClr val="000000"/>
                </a:solidFill>
                <a:latin typeface="Arial"/>
              </a:rPr>
            </a:br>
            <a:r>
              <a:rPr lang="tr-TR" sz="1500" b="1" dirty="0">
                <a:solidFill>
                  <a:srgbClr val="000000"/>
                </a:solidFill>
                <a:latin typeface="Arial"/>
              </a:rPr>
              <a:t>% 0.1 </a:t>
            </a:r>
            <a:br>
              <a:rPr lang="tr-TR" sz="1500" b="1" dirty="0">
                <a:solidFill>
                  <a:srgbClr val="000000"/>
                </a:solidFill>
                <a:latin typeface="Arial"/>
              </a:rPr>
            </a:br>
            <a:r>
              <a:rPr lang="tr-TR" sz="1500" b="1" dirty="0">
                <a:solidFill>
                  <a:srgbClr val="000000"/>
                </a:solidFill>
                <a:latin typeface="Arial"/>
              </a:rPr>
              <a:t>ANTISEPTIK</a:t>
            </a:r>
          </a:p>
        </p:txBody>
      </p:sp>
      <p:sp>
        <p:nvSpPr>
          <p:cNvPr id="23" name="İçerik Yer Tutucusu 2"/>
          <p:cNvSpPr txBox="1">
            <a:spLocks/>
          </p:cNvSpPr>
          <p:nvPr/>
        </p:nvSpPr>
        <p:spPr>
          <a:xfrm>
            <a:off x="2050527" y="540327"/>
            <a:ext cx="2649108" cy="56665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latin typeface="Arial" pitchFamily="34" charset="0"/>
                <a:cs typeface="Arial" pitchFamily="34" charset="0"/>
              </a:rPr>
              <a:t>OSEPTİN antiseptik çözeltinin mikrobiyolojik etkisi, bakteriler, mantarlar ve virüsler üzerinedir. </a:t>
            </a:r>
            <a:r>
              <a:rPr lang="tr-TR" sz="1500" dirty="0" err="1">
                <a:latin typeface="Arial" pitchFamily="34" charset="0"/>
                <a:cs typeface="Arial" pitchFamily="34" charset="0"/>
              </a:rPr>
              <a:t>Mukoz</a:t>
            </a:r>
            <a:r>
              <a:rPr lang="tr-TR" sz="1500" dirty="0">
                <a:latin typeface="Arial" pitchFamily="34" charset="0"/>
                <a:cs typeface="Arial" pitchFamily="34" charset="0"/>
              </a:rPr>
              <a:t> </a:t>
            </a:r>
            <a:r>
              <a:rPr lang="tr-TR" sz="1500" dirty="0" err="1">
                <a:latin typeface="Arial" pitchFamily="34" charset="0"/>
                <a:cs typeface="Arial" pitchFamily="34" charset="0"/>
              </a:rPr>
              <a:t>membran</a:t>
            </a:r>
            <a:r>
              <a:rPr lang="tr-TR" sz="1500" dirty="0">
                <a:latin typeface="Arial" pitchFamily="34" charset="0"/>
                <a:cs typeface="Arial" pitchFamily="34" charset="0"/>
              </a:rPr>
              <a:t>, yara ve derinin bakteri, mantar ve virüslerden arındırılması için kullanılır.</a:t>
            </a:r>
          </a:p>
          <a:p>
            <a:pPr marL="0" indent="0">
              <a:buFont typeface="Arial" panose="020B0604020202020204" pitchFamily="34" charset="0"/>
              <a:buNone/>
            </a:pPr>
            <a:r>
              <a:rPr lang="tr-TR" sz="1500" dirty="0">
                <a:latin typeface="Arial" pitchFamily="34" charset="0"/>
                <a:cs typeface="Arial" pitchFamily="34" charset="0"/>
              </a:rPr>
              <a:t>Cerrahi olmayan işlemlerden önce küçük yüzeysel yaraların antiseptik tedavisinde ve deri dezenfeksiyonunda da kullanılır.</a:t>
            </a:r>
          </a:p>
        </p:txBody>
      </p:sp>
      <p:sp>
        <p:nvSpPr>
          <p:cNvPr id="24" name="İçerik Yer Tutucusu 2"/>
          <p:cNvSpPr txBox="1">
            <a:spLocks/>
          </p:cNvSpPr>
          <p:nvPr/>
        </p:nvSpPr>
        <p:spPr>
          <a:xfrm>
            <a:off x="4714197" y="540327"/>
            <a:ext cx="3005488" cy="5943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latin typeface="Arial" pitchFamily="34" charset="0"/>
                <a:cs typeface="Arial" pitchFamily="34" charset="0"/>
              </a:rPr>
              <a:t>Eğer </a:t>
            </a:r>
            <a:r>
              <a:rPr lang="tr-TR" sz="1500" dirty="0" err="1">
                <a:latin typeface="Arial" pitchFamily="34" charset="0"/>
                <a:cs typeface="Arial" pitchFamily="34" charset="0"/>
              </a:rPr>
              <a:t>oktenidin</a:t>
            </a:r>
            <a:r>
              <a:rPr lang="tr-TR" sz="1500" dirty="0">
                <a:latin typeface="Arial" pitchFamily="34" charset="0"/>
                <a:cs typeface="Arial" pitchFamily="34" charset="0"/>
              </a:rPr>
              <a:t> </a:t>
            </a:r>
            <a:r>
              <a:rPr lang="tr-TR" sz="1500" dirty="0" err="1">
                <a:latin typeface="Arial" pitchFamily="34" charset="0"/>
                <a:cs typeface="Arial" pitchFamily="34" charset="0"/>
              </a:rPr>
              <a:t>dihidroklorüre</a:t>
            </a:r>
            <a:r>
              <a:rPr lang="tr-TR" sz="1500" dirty="0">
                <a:latin typeface="Arial" pitchFamily="34" charset="0"/>
                <a:cs typeface="Arial" pitchFamily="34" charset="0"/>
              </a:rPr>
              <a:t> veya ürünün içerisindeki maddelerden herhangi birine alerjiniz varsa kullanılmamalıdır.</a:t>
            </a:r>
          </a:p>
          <a:p>
            <a:r>
              <a:rPr lang="tr-TR" sz="1500" dirty="0">
                <a:latin typeface="Arial" pitchFamily="34" charset="0"/>
                <a:cs typeface="Arial" pitchFamily="34" charset="0"/>
              </a:rPr>
              <a:t>OSEPTİN % 0,5 oranında </a:t>
            </a:r>
            <a:r>
              <a:rPr lang="tr-TR" sz="1500" dirty="0" err="1">
                <a:latin typeface="Arial" pitchFamily="34" charset="0"/>
                <a:cs typeface="Arial" pitchFamily="34" charset="0"/>
              </a:rPr>
              <a:t>fenoksietanol</a:t>
            </a:r>
            <a:r>
              <a:rPr lang="tr-TR" sz="1500" dirty="0">
                <a:latin typeface="Arial" pitchFamily="34" charset="0"/>
                <a:cs typeface="Arial" pitchFamily="34" charset="0"/>
              </a:rPr>
              <a:t> içerir. </a:t>
            </a:r>
            <a:r>
              <a:rPr lang="tr-TR" sz="1500" dirty="0" err="1">
                <a:latin typeface="Arial" pitchFamily="34" charset="0"/>
                <a:cs typeface="Arial" pitchFamily="34" charset="0"/>
              </a:rPr>
              <a:t>Fenoksietanol</a:t>
            </a:r>
            <a:r>
              <a:rPr lang="tr-TR" sz="1500" dirty="0">
                <a:latin typeface="Arial" pitchFamily="34" charset="0"/>
                <a:cs typeface="Arial" pitchFamily="34" charset="0"/>
              </a:rPr>
              <a:t> emziren anne ve çocuklarda ciddi </a:t>
            </a:r>
            <a:r>
              <a:rPr lang="tr-TR" sz="1500" dirty="0" err="1">
                <a:latin typeface="Arial" pitchFamily="34" charset="0"/>
                <a:cs typeface="Arial" pitchFamily="34" charset="0"/>
              </a:rPr>
              <a:t>toksisiteye</a:t>
            </a:r>
            <a:r>
              <a:rPr lang="tr-TR" sz="1500" dirty="0">
                <a:latin typeface="Arial" pitchFamily="34" charset="0"/>
                <a:cs typeface="Arial" pitchFamily="34" charset="0"/>
              </a:rPr>
              <a:t> neden olur. Bu nedenle emziren anne ve çocuklarda kullanılmamalıdır.</a:t>
            </a:r>
          </a:p>
          <a:p>
            <a:r>
              <a:rPr lang="tr-TR" sz="1500" dirty="0">
                <a:latin typeface="Arial" pitchFamily="34" charset="0"/>
                <a:cs typeface="Arial" pitchFamily="34" charset="0"/>
              </a:rPr>
              <a:t>OSEPTİN, PVP (</a:t>
            </a:r>
            <a:r>
              <a:rPr lang="tr-TR" sz="1500" dirty="0" err="1">
                <a:latin typeface="Arial" pitchFamily="34" charset="0"/>
                <a:cs typeface="Arial" pitchFamily="34" charset="0"/>
              </a:rPr>
              <a:t>polivinilpirolidon</a:t>
            </a:r>
            <a:r>
              <a:rPr lang="tr-TR" sz="1500" dirty="0">
                <a:latin typeface="Arial" pitchFamily="34" charset="0"/>
                <a:cs typeface="Arial" pitchFamily="34" charset="0"/>
              </a:rPr>
              <a:t>) </a:t>
            </a:r>
            <a:r>
              <a:rPr lang="tr-TR" sz="1500" dirty="0" err="1">
                <a:latin typeface="Arial" pitchFamily="34" charset="0"/>
                <a:cs typeface="Arial" pitchFamily="34" charset="0"/>
              </a:rPr>
              <a:t>tentürdiyotu</a:t>
            </a:r>
            <a:r>
              <a:rPr lang="tr-TR" sz="1500" dirty="0">
                <a:latin typeface="Arial" pitchFamily="34" charset="0"/>
                <a:cs typeface="Arial" pitchFamily="34" charset="0"/>
              </a:rPr>
              <a:t> ile eş zamanlı kullanılmamalıdır. Diğer bileşikler veya ürünlerle karıştırılmamalıdır.</a:t>
            </a:r>
          </a:p>
          <a:p>
            <a:r>
              <a:rPr lang="tr-TR" sz="1500" dirty="0" err="1">
                <a:latin typeface="Arial" pitchFamily="34" charset="0"/>
                <a:cs typeface="Arial" pitchFamily="34" charset="0"/>
              </a:rPr>
              <a:t>OSEPTİN'i</a:t>
            </a:r>
            <a:r>
              <a:rPr lang="tr-TR" sz="1500" dirty="0">
                <a:latin typeface="Arial" pitchFamily="34" charset="0"/>
                <a:cs typeface="Arial" pitchFamily="34" charset="0"/>
              </a:rPr>
              <a:t> </a:t>
            </a:r>
            <a:r>
              <a:rPr lang="tr-TR" sz="1500" dirty="0" err="1">
                <a:latin typeface="Arial" pitchFamily="34" charset="0"/>
                <a:cs typeface="Arial" pitchFamily="34" charset="0"/>
              </a:rPr>
              <a:t>anyonik</a:t>
            </a:r>
            <a:r>
              <a:rPr lang="tr-TR" sz="1500" dirty="0">
                <a:latin typeface="Arial" pitchFamily="34" charset="0"/>
                <a:cs typeface="Arial" pitchFamily="34" charset="0"/>
              </a:rPr>
              <a:t> </a:t>
            </a:r>
            <a:r>
              <a:rPr lang="tr-TR" sz="1500" dirty="0" err="1">
                <a:latin typeface="Arial" pitchFamily="34" charset="0"/>
                <a:cs typeface="Arial" pitchFamily="34" charset="0"/>
              </a:rPr>
              <a:t>yüzek</a:t>
            </a:r>
            <a:r>
              <a:rPr lang="tr-TR" sz="1500" dirty="0">
                <a:latin typeface="Arial" pitchFamily="34" charset="0"/>
                <a:cs typeface="Arial" pitchFamily="34" charset="0"/>
              </a:rPr>
              <a:t> aktif maddelerle(sabun, deterjan) birlikte kullanmayın, çünkü etkisini azaltabilir veya yok edebilir.</a:t>
            </a:r>
          </a:p>
        </p:txBody>
      </p:sp>
      <p:sp>
        <p:nvSpPr>
          <p:cNvPr id="25" name="İçerik Yer Tutucusu 2"/>
          <p:cNvSpPr txBox="1">
            <a:spLocks/>
          </p:cNvSpPr>
          <p:nvPr/>
        </p:nvSpPr>
        <p:spPr>
          <a:xfrm>
            <a:off x="7719685" y="540327"/>
            <a:ext cx="2238441" cy="631767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err="1">
                <a:latin typeface="Arial" pitchFamily="34" charset="0"/>
                <a:cs typeface="Arial" pitchFamily="34" charset="0"/>
              </a:rPr>
              <a:t>OSEPTİN’i</a:t>
            </a:r>
            <a:r>
              <a:rPr lang="tr-TR" sz="1500" dirty="0">
                <a:latin typeface="Arial" pitchFamily="34" charset="0"/>
                <a:cs typeface="Arial" pitchFamily="34" charset="0"/>
              </a:rPr>
              <a:t> doktorunuza danışmadan 2 haftadan uzun süre kullanmayınız.</a:t>
            </a:r>
          </a:p>
          <a:p>
            <a:pPr marL="0" indent="0">
              <a:buFont typeface="Arial" panose="020B0604020202020204" pitchFamily="34" charset="0"/>
              <a:buNone/>
            </a:pPr>
            <a:r>
              <a:rPr lang="tr-TR" sz="1500" dirty="0" err="1">
                <a:latin typeface="Arial" pitchFamily="34" charset="0"/>
                <a:cs typeface="Arial" pitchFamily="34" charset="0"/>
              </a:rPr>
              <a:t>OSEPTİN’i</a:t>
            </a:r>
            <a:r>
              <a:rPr lang="tr-TR" sz="1500" dirty="0">
                <a:latin typeface="Arial" pitchFamily="34" charset="0"/>
                <a:cs typeface="Arial" pitchFamily="34" charset="0"/>
              </a:rPr>
              <a:t>, tedavi edilecek bölge tamamen nemli olana kadar iyice uygulayın. Kullanım sonrasında, tedavi edilen bölgeye başka önlemler uygulamadan önce en az iki dakika beklemelisiniz (bir yara pansuman uygulaması gibi). Bunun nedeni, bu ilacın istenen tam etkiyi sağlaması için sadece OSEPTİN’ in etkisini göstermesine ihtiyaç duyulmasıdır.</a:t>
            </a:r>
          </a:p>
          <a:p>
            <a:pPr marL="0" indent="0">
              <a:buFont typeface="Arial" panose="020B0604020202020204" pitchFamily="34" charset="0"/>
              <a:buNone/>
            </a:pPr>
            <a:r>
              <a:rPr lang="tr-TR" sz="1500" dirty="0">
                <a:latin typeface="Arial" pitchFamily="34" charset="0"/>
                <a:cs typeface="Arial" pitchFamily="34" charset="0"/>
              </a:rPr>
              <a:t>Yetişkinlerde kullanımı:</a:t>
            </a:r>
          </a:p>
          <a:p>
            <a:r>
              <a:rPr lang="tr-TR" sz="1500" dirty="0">
                <a:latin typeface="Arial" pitchFamily="34" charset="0"/>
                <a:cs typeface="Arial" pitchFamily="34" charset="0"/>
              </a:rPr>
              <a:t>Yetişkinlerde günde bir kez.</a:t>
            </a:r>
          </a:p>
          <a:p>
            <a:pPr marL="0" indent="0">
              <a:buFont typeface="Arial" panose="020B0604020202020204" pitchFamily="34" charset="0"/>
              <a:buNone/>
            </a:pPr>
            <a:r>
              <a:rPr lang="tr-TR" sz="1500" dirty="0">
                <a:latin typeface="Arial" pitchFamily="34" charset="0"/>
                <a:cs typeface="Arial" pitchFamily="34" charset="0"/>
              </a:rPr>
              <a:t>Çocuklarda kullanımı:</a:t>
            </a:r>
          </a:p>
          <a:p>
            <a:r>
              <a:rPr lang="tr-TR" sz="1500" dirty="0" err="1">
                <a:latin typeface="Arial" pitchFamily="34" charset="0"/>
                <a:cs typeface="Arial" pitchFamily="34" charset="0"/>
              </a:rPr>
              <a:t>Oseptin</a:t>
            </a:r>
            <a:r>
              <a:rPr lang="tr-TR" sz="1500" dirty="0">
                <a:latin typeface="Arial" pitchFamily="34" charset="0"/>
                <a:cs typeface="Arial" pitchFamily="34" charset="0"/>
              </a:rPr>
              <a:t> % 0,5 oranında </a:t>
            </a:r>
            <a:r>
              <a:rPr lang="tr-TR" sz="1500" dirty="0" err="1">
                <a:latin typeface="Arial" pitchFamily="34" charset="0"/>
                <a:cs typeface="Arial" pitchFamily="34" charset="0"/>
              </a:rPr>
              <a:t>fenoksietanol</a:t>
            </a:r>
            <a:r>
              <a:rPr lang="tr-TR" sz="1500" dirty="0">
                <a:latin typeface="Arial" pitchFamily="34" charset="0"/>
                <a:cs typeface="Arial" pitchFamily="34" charset="0"/>
              </a:rPr>
              <a:t> içerir. </a:t>
            </a:r>
            <a:r>
              <a:rPr lang="tr-TR" sz="1500" dirty="0" err="1">
                <a:latin typeface="Arial" pitchFamily="34" charset="0"/>
                <a:cs typeface="Arial" pitchFamily="34" charset="0"/>
              </a:rPr>
              <a:t>Fenoksietanol</a:t>
            </a:r>
            <a:r>
              <a:rPr lang="tr-TR" sz="1500" dirty="0">
                <a:latin typeface="Arial" pitchFamily="34" charset="0"/>
                <a:cs typeface="Arial" pitchFamily="34" charset="0"/>
              </a:rPr>
              <a:t> çocuklarda ciddi </a:t>
            </a:r>
            <a:r>
              <a:rPr lang="tr-TR" sz="1500" dirty="0" err="1">
                <a:latin typeface="Arial" pitchFamily="34" charset="0"/>
                <a:cs typeface="Arial" pitchFamily="34" charset="0"/>
              </a:rPr>
              <a:t>toksisiteye</a:t>
            </a:r>
            <a:r>
              <a:rPr lang="tr-TR" sz="1500" dirty="0">
                <a:latin typeface="Arial" pitchFamily="34" charset="0"/>
                <a:cs typeface="Arial" pitchFamily="34" charset="0"/>
              </a:rPr>
              <a:t> neden olur. Bu nedenle çocuklarda kullanılmamalıdır.</a:t>
            </a:r>
          </a:p>
        </p:txBody>
      </p:sp>
      <p:sp>
        <p:nvSpPr>
          <p:cNvPr id="26" name="İçerik Yer Tutucusu 2"/>
          <p:cNvSpPr txBox="1">
            <a:spLocks/>
          </p:cNvSpPr>
          <p:nvPr/>
        </p:nvSpPr>
        <p:spPr>
          <a:xfrm>
            <a:off x="9987704" y="435430"/>
            <a:ext cx="2138666" cy="577140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latin typeface="Arial" pitchFamily="34" charset="0"/>
                <a:cs typeface="Arial" pitchFamily="34" charset="0"/>
              </a:rPr>
              <a:t>Seyrek:</a:t>
            </a:r>
          </a:p>
          <a:p>
            <a:r>
              <a:rPr lang="tr-TR" sz="1500" dirty="0">
                <a:latin typeface="Arial" pitchFamily="34" charset="0"/>
                <a:cs typeface="Arial" pitchFamily="34" charset="0"/>
              </a:rPr>
              <a:t>Hafif yanma hissi,</a:t>
            </a:r>
          </a:p>
          <a:p>
            <a:r>
              <a:rPr lang="tr-TR" sz="1500" dirty="0">
                <a:latin typeface="Arial" pitchFamily="34" charset="0"/>
                <a:cs typeface="Arial" pitchFamily="34" charset="0"/>
              </a:rPr>
              <a:t>Kızarıklık,</a:t>
            </a:r>
          </a:p>
          <a:p>
            <a:r>
              <a:rPr lang="tr-TR" sz="1500" dirty="0">
                <a:latin typeface="Arial" pitchFamily="34" charset="0"/>
                <a:cs typeface="Arial" pitchFamily="34" charset="0"/>
              </a:rPr>
              <a:t>Kaşıntı görülebilir.</a:t>
            </a:r>
            <a:br>
              <a:rPr lang="tr-TR" sz="1500" dirty="0">
                <a:latin typeface="Arial" pitchFamily="34" charset="0"/>
                <a:cs typeface="Arial" pitchFamily="34" charset="0"/>
              </a:rPr>
            </a:br>
            <a:endParaRPr lang="tr-TR" sz="1500" dirty="0">
              <a:latin typeface="Arial" pitchFamily="34" charset="0"/>
              <a:cs typeface="Arial" pitchFamily="34" charset="0"/>
            </a:endParaRPr>
          </a:p>
          <a:p>
            <a:pPr marL="0" indent="0">
              <a:buFont typeface="Arial" panose="020B0604020202020204" pitchFamily="34" charset="0"/>
              <a:buNone/>
            </a:pPr>
            <a:r>
              <a:rPr lang="tr-TR" sz="1500" dirty="0">
                <a:latin typeface="Arial" pitchFamily="34" charset="0"/>
                <a:cs typeface="Arial" pitchFamily="34" charset="0"/>
              </a:rPr>
              <a:t>Çok seyrek:</a:t>
            </a:r>
          </a:p>
          <a:p>
            <a:r>
              <a:rPr lang="tr-TR" sz="1500" dirty="0">
                <a:latin typeface="Arial" pitchFamily="34" charset="0"/>
                <a:cs typeface="Arial" pitchFamily="34" charset="0"/>
              </a:rPr>
              <a:t>Alerjik temas reaksiyonu</a:t>
            </a:r>
          </a:p>
          <a:p>
            <a:r>
              <a:rPr lang="tr-TR" sz="1500" dirty="0">
                <a:latin typeface="Arial" pitchFamily="34" charset="0"/>
                <a:cs typeface="Arial" pitchFamily="34" charset="0"/>
              </a:rPr>
              <a:t>Uygulama bölgesinde geçici kızarıklık görülebilir.</a:t>
            </a: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9"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37459610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nvGraphicFramePr>
        <p:xfrm>
          <a:off x="0" y="-1"/>
          <a:ext cx="12192008" cy="6857993"/>
        </p:xfrm>
        <a:graphic>
          <a:graphicData uri="http://schemas.openxmlformats.org/drawingml/2006/table">
            <a:tbl>
              <a:tblPr>
                <a:tableStyleId>{5C22544A-7EE6-4342-B048-85BDC9FD1C3A}</a:tableStyleId>
              </a:tblPr>
              <a:tblGrid>
                <a:gridCol w="499672">
                  <a:extLst>
                    <a:ext uri="{9D8B030D-6E8A-4147-A177-3AD203B41FA5}">
                      <a16:colId xmlns:a16="http://schemas.microsoft.com/office/drawing/2014/main" xmlns="" val="20000"/>
                    </a:ext>
                  </a:extLst>
                </a:gridCol>
                <a:gridCol w="499672">
                  <a:extLst>
                    <a:ext uri="{9D8B030D-6E8A-4147-A177-3AD203B41FA5}">
                      <a16:colId xmlns:a16="http://schemas.microsoft.com/office/drawing/2014/main" xmlns="" val="20001"/>
                    </a:ext>
                  </a:extLst>
                </a:gridCol>
                <a:gridCol w="746329">
                  <a:extLst>
                    <a:ext uri="{9D8B030D-6E8A-4147-A177-3AD203B41FA5}">
                      <a16:colId xmlns:a16="http://schemas.microsoft.com/office/drawing/2014/main" xmlns="" val="20002"/>
                    </a:ext>
                  </a:extLst>
                </a:gridCol>
                <a:gridCol w="852623">
                  <a:extLst>
                    <a:ext uri="{9D8B030D-6E8A-4147-A177-3AD203B41FA5}">
                      <a16:colId xmlns:a16="http://schemas.microsoft.com/office/drawing/2014/main" xmlns="" val="20003"/>
                    </a:ext>
                  </a:extLst>
                </a:gridCol>
                <a:gridCol w="799476">
                  <a:extLst>
                    <a:ext uri="{9D8B030D-6E8A-4147-A177-3AD203B41FA5}">
                      <a16:colId xmlns:a16="http://schemas.microsoft.com/office/drawing/2014/main" xmlns="" val="20004"/>
                    </a:ext>
                  </a:extLst>
                </a:gridCol>
                <a:gridCol w="708715">
                  <a:extLst>
                    <a:ext uri="{9D8B030D-6E8A-4147-A177-3AD203B41FA5}">
                      <a16:colId xmlns:a16="http://schemas.microsoft.com/office/drawing/2014/main" xmlns="" val="20005"/>
                    </a:ext>
                  </a:extLst>
                </a:gridCol>
                <a:gridCol w="890237">
                  <a:extLst>
                    <a:ext uri="{9D8B030D-6E8A-4147-A177-3AD203B41FA5}">
                      <a16:colId xmlns:a16="http://schemas.microsoft.com/office/drawing/2014/main" xmlns="" val="20006"/>
                    </a:ext>
                  </a:extLst>
                </a:gridCol>
                <a:gridCol w="799476">
                  <a:extLst>
                    <a:ext uri="{9D8B030D-6E8A-4147-A177-3AD203B41FA5}">
                      <a16:colId xmlns:a16="http://schemas.microsoft.com/office/drawing/2014/main" xmlns="" val="20007"/>
                    </a:ext>
                  </a:extLst>
                </a:gridCol>
                <a:gridCol w="799476">
                  <a:extLst>
                    <a:ext uri="{9D8B030D-6E8A-4147-A177-3AD203B41FA5}">
                      <a16:colId xmlns:a16="http://schemas.microsoft.com/office/drawing/2014/main" xmlns="" val="20008"/>
                    </a:ext>
                  </a:extLst>
                </a:gridCol>
                <a:gridCol w="799476">
                  <a:extLst>
                    <a:ext uri="{9D8B030D-6E8A-4147-A177-3AD203B41FA5}">
                      <a16:colId xmlns:a16="http://schemas.microsoft.com/office/drawing/2014/main" xmlns="" val="20009"/>
                    </a:ext>
                  </a:extLst>
                </a:gridCol>
                <a:gridCol w="799476">
                  <a:extLst>
                    <a:ext uri="{9D8B030D-6E8A-4147-A177-3AD203B41FA5}">
                      <a16:colId xmlns:a16="http://schemas.microsoft.com/office/drawing/2014/main" xmlns="" val="20010"/>
                    </a:ext>
                  </a:extLst>
                </a:gridCol>
                <a:gridCol w="799476">
                  <a:extLst>
                    <a:ext uri="{9D8B030D-6E8A-4147-A177-3AD203B41FA5}">
                      <a16:colId xmlns:a16="http://schemas.microsoft.com/office/drawing/2014/main" xmlns="" val="20011"/>
                    </a:ext>
                  </a:extLst>
                </a:gridCol>
                <a:gridCol w="44450">
                  <a:extLst>
                    <a:ext uri="{9D8B030D-6E8A-4147-A177-3AD203B41FA5}">
                      <a16:colId xmlns:a16="http://schemas.microsoft.com/office/drawing/2014/main" xmlns="" val="20012"/>
                    </a:ext>
                  </a:extLst>
                </a:gridCol>
                <a:gridCol w="1554502">
                  <a:extLst>
                    <a:ext uri="{9D8B030D-6E8A-4147-A177-3AD203B41FA5}">
                      <a16:colId xmlns:a16="http://schemas.microsoft.com/office/drawing/2014/main" xmlns="" val="20013"/>
                    </a:ext>
                  </a:extLst>
                </a:gridCol>
                <a:gridCol w="799476">
                  <a:extLst>
                    <a:ext uri="{9D8B030D-6E8A-4147-A177-3AD203B41FA5}">
                      <a16:colId xmlns:a16="http://schemas.microsoft.com/office/drawing/2014/main" xmlns="" val="20014"/>
                    </a:ext>
                  </a:extLst>
                </a:gridCol>
                <a:gridCol w="799476">
                  <a:extLst>
                    <a:ext uri="{9D8B030D-6E8A-4147-A177-3AD203B41FA5}">
                      <a16:colId xmlns:a16="http://schemas.microsoft.com/office/drawing/2014/main" xmlns="" val="20015"/>
                    </a:ext>
                  </a:extLst>
                </a:gridCol>
              </a:tblGrid>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1"/>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5"/>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6"/>
                  </a:ext>
                </a:extLst>
              </a:tr>
              <a:tr h="407804">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8"/>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09"/>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0"/>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1"/>
                  </a:ext>
                </a:extLst>
              </a:tr>
              <a:tr h="183598">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2"/>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3"/>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4"/>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5"/>
                  </a:ext>
                </a:extLst>
              </a:tr>
              <a:tr h="601307">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6"/>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7"/>
                  </a:ext>
                </a:extLst>
              </a:tr>
              <a:tr h="333252">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8"/>
                  </a:ext>
                </a:extLst>
              </a:tr>
              <a:tr h="333252">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tc>
                  <a:txBody>
                    <a:bodyPr/>
                    <a:lstStyle/>
                    <a:p>
                      <a:pPr algn="l" fontAlgn="b"/>
                      <a:r>
                        <a:rPr lang="tr-TR" sz="1100" u="none" strike="noStrike" dirty="0">
                          <a:effectLst/>
                        </a:rPr>
                        <a:t> </a:t>
                      </a:r>
                      <a:endParaRPr lang="tr-TR" sz="1100" b="0" i="0" u="none" strike="noStrike" dirty="0">
                        <a:solidFill>
                          <a:srgbClr val="000000"/>
                        </a:solidFill>
                        <a:effectLst/>
                        <a:latin typeface="Calibri" panose="020F0502020204030204" pitchFamily="34" charset="0"/>
                      </a:endParaRPr>
                    </a:p>
                  </a:txBody>
                  <a:tcPr marL="9525" marR="9525" marT="9525" marB="0" anchor="b">
                    <a:pattFill prst="dotGrid">
                      <a:fgClr>
                        <a:schemeClr val="bg2"/>
                      </a:fgClr>
                      <a:bgClr>
                        <a:schemeClr val="bg1"/>
                      </a:bgClr>
                    </a:pattFill>
                  </a:tcPr>
                </a:tc>
                <a:extLst>
                  <a:ext uri="{0D108BD9-81ED-4DB2-BD59-A6C34878D82A}">
                    <a16:rowId xmlns:a16="http://schemas.microsoft.com/office/drawing/2014/main" xmlns="" val="10019"/>
                  </a:ext>
                </a:extLst>
              </a:tr>
            </a:tbl>
          </a:graphicData>
        </a:graphic>
      </p:graphicFrame>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26334" y="-3062"/>
            <a:ext cx="89302"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838399" y="21174"/>
            <a:ext cx="22564" cy="6836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017260" y="15050"/>
            <a:ext cx="33267" cy="6928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702321" y="17166"/>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719685" y="-3062"/>
            <a:ext cx="59894" cy="686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958126" y="0"/>
            <a:ext cx="5915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838399" y="405555"/>
            <a:ext cx="11353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1756" y="6943401"/>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çerik Yer Tutucusu 2"/>
          <p:cNvSpPr txBox="1">
            <a:spLocks/>
          </p:cNvSpPr>
          <p:nvPr/>
        </p:nvSpPr>
        <p:spPr>
          <a:xfrm>
            <a:off x="921605" y="29875"/>
            <a:ext cx="879764" cy="405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İLAÇ</a:t>
            </a:r>
          </a:p>
        </p:txBody>
      </p:sp>
      <p:sp>
        <p:nvSpPr>
          <p:cNvPr id="18" name="İçerik Yer Tutucusu 2"/>
          <p:cNvSpPr txBox="1">
            <a:spLocks/>
          </p:cNvSpPr>
          <p:nvPr/>
        </p:nvSpPr>
        <p:spPr>
          <a:xfrm>
            <a:off x="2205817" y="16664"/>
            <a:ext cx="2493818" cy="3489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ENDİKASYONLARI</a:t>
            </a:r>
          </a:p>
        </p:txBody>
      </p:sp>
      <p:sp>
        <p:nvSpPr>
          <p:cNvPr id="19" name="Dikdörtgen 18"/>
          <p:cNvSpPr/>
          <p:nvPr/>
        </p:nvSpPr>
        <p:spPr>
          <a:xfrm>
            <a:off x="5013951" y="15050"/>
            <a:ext cx="2541914" cy="369332"/>
          </a:xfrm>
          <a:prstGeom prst="rect">
            <a:avLst/>
          </a:prstGeom>
        </p:spPr>
        <p:txBody>
          <a:bodyPr wrap="none">
            <a:spAutoFit/>
          </a:bodyPr>
          <a:lstStyle/>
          <a:p>
            <a:r>
              <a:rPr lang="tr-TR" b="1" dirty="0">
                <a:solidFill>
                  <a:schemeClr val="accent1">
                    <a:lumMod val="50000"/>
                  </a:schemeClr>
                </a:solidFill>
              </a:rPr>
              <a:t>KONTRENDİKASYONLARI</a:t>
            </a:r>
          </a:p>
        </p:txBody>
      </p:sp>
      <p:sp>
        <p:nvSpPr>
          <p:cNvPr id="20" name="Dikdörtgen 19"/>
          <p:cNvSpPr/>
          <p:nvPr/>
        </p:nvSpPr>
        <p:spPr>
          <a:xfrm>
            <a:off x="8105912" y="6483"/>
            <a:ext cx="1454372" cy="369332"/>
          </a:xfrm>
          <a:prstGeom prst="rect">
            <a:avLst/>
          </a:prstGeom>
        </p:spPr>
        <p:txBody>
          <a:bodyPr wrap="none">
            <a:spAutoFit/>
          </a:bodyPr>
          <a:lstStyle/>
          <a:p>
            <a:pPr algn="ctr"/>
            <a:r>
              <a:rPr lang="tr-TR" b="1" dirty="0">
                <a:solidFill>
                  <a:schemeClr val="accent1">
                    <a:lumMod val="50000"/>
                  </a:schemeClr>
                </a:solidFill>
              </a:rPr>
              <a:t>VERİLİŞ YOLU</a:t>
            </a:r>
          </a:p>
        </p:txBody>
      </p:sp>
      <p:sp>
        <p:nvSpPr>
          <p:cNvPr id="21" name="İçerik Yer Tutucusu 5"/>
          <p:cNvSpPr txBox="1">
            <a:spLocks/>
          </p:cNvSpPr>
          <p:nvPr/>
        </p:nvSpPr>
        <p:spPr>
          <a:xfrm>
            <a:off x="9920459" y="29740"/>
            <a:ext cx="2205911" cy="26600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b="1" dirty="0">
                <a:solidFill>
                  <a:schemeClr val="accent1">
                    <a:lumMod val="50000"/>
                  </a:schemeClr>
                </a:solidFill>
              </a:rPr>
              <a:t>YAN ETKİLERİ</a:t>
            </a:r>
          </a:p>
        </p:txBody>
      </p:sp>
      <p:sp>
        <p:nvSpPr>
          <p:cNvPr id="22" name="İçerik Yer Tutucusu 2"/>
          <p:cNvSpPr>
            <a:spLocks noGrp="1"/>
          </p:cNvSpPr>
          <p:nvPr>
            <p:ph idx="1"/>
          </p:nvPr>
        </p:nvSpPr>
        <p:spPr>
          <a:xfrm>
            <a:off x="2019488" y="595743"/>
            <a:ext cx="2694709" cy="5334001"/>
          </a:xfrm>
        </p:spPr>
        <p:txBody>
          <a:bodyPr>
            <a:normAutofit/>
          </a:bodyPr>
          <a:lstStyle/>
          <a:p>
            <a:pPr marL="0" indent="0">
              <a:buNone/>
            </a:pPr>
            <a:r>
              <a:rPr lang="tr-TR" sz="1500" dirty="0">
                <a:latin typeface="Arial" pitchFamily="34" charset="0"/>
                <a:cs typeface="Arial" pitchFamily="34" charset="0"/>
              </a:rPr>
              <a:t>Cerrahın el ve kollarının dezenfeksiyonunda, cildin operasyona hazırlanmasında cilt, mukoza ve yanıklarda antiseptik olarak, göz </a:t>
            </a:r>
            <a:r>
              <a:rPr lang="tr-TR" sz="1500" dirty="0" err="1">
                <a:latin typeface="Arial" pitchFamily="34" charset="0"/>
                <a:cs typeface="Arial" pitchFamily="34" charset="0"/>
              </a:rPr>
              <a:t>irrigasyonunda</a:t>
            </a:r>
            <a:r>
              <a:rPr lang="tr-TR" sz="1500" dirty="0">
                <a:latin typeface="Arial" pitchFamily="34" charset="0"/>
                <a:cs typeface="Arial" pitchFamily="34" charset="0"/>
              </a:rPr>
              <a:t>, vücut boşlukları, mesane, </a:t>
            </a:r>
            <a:r>
              <a:rPr lang="tr-TR" sz="1500" dirty="0" err="1">
                <a:latin typeface="Arial" pitchFamily="34" charset="0"/>
                <a:cs typeface="Arial" pitchFamily="34" charset="0"/>
              </a:rPr>
              <a:t>uretra</a:t>
            </a:r>
            <a:r>
              <a:rPr lang="tr-TR" sz="1500" dirty="0">
                <a:latin typeface="Arial" pitchFamily="34" charset="0"/>
                <a:cs typeface="Arial" pitchFamily="34" charset="0"/>
              </a:rPr>
              <a:t> ve vajinal duşlarda </a:t>
            </a:r>
            <a:r>
              <a:rPr lang="tr-TR" sz="1500" dirty="0" err="1">
                <a:latin typeface="Arial" pitchFamily="34" charset="0"/>
                <a:cs typeface="Arial" pitchFamily="34" charset="0"/>
              </a:rPr>
              <a:t>endikedir</a:t>
            </a:r>
            <a:r>
              <a:rPr lang="tr-TR" sz="1500" dirty="0">
                <a:latin typeface="Arial" pitchFamily="34" charset="0"/>
                <a:cs typeface="Arial" pitchFamily="34" charset="0"/>
              </a:rPr>
              <a:t>.</a:t>
            </a:r>
          </a:p>
          <a:p>
            <a:pPr marL="0" indent="0">
              <a:buNone/>
            </a:pPr>
            <a:endParaRPr lang="tr-TR" sz="1500" dirty="0">
              <a:latin typeface="Arial" pitchFamily="34" charset="0"/>
              <a:cs typeface="Arial" pitchFamily="34" charset="0"/>
            </a:endParaRPr>
          </a:p>
          <a:p>
            <a:pPr marL="0" indent="0">
              <a:buNone/>
            </a:pPr>
            <a:endParaRPr lang="tr-TR" sz="1500" dirty="0">
              <a:latin typeface="Arial" pitchFamily="34" charset="0"/>
              <a:cs typeface="Arial" pitchFamily="34" charset="0"/>
            </a:endParaRPr>
          </a:p>
        </p:txBody>
      </p:sp>
      <p:sp>
        <p:nvSpPr>
          <p:cNvPr id="23" name="İçerik Yer Tutucusu 2"/>
          <p:cNvSpPr txBox="1">
            <a:spLocks/>
          </p:cNvSpPr>
          <p:nvPr/>
        </p:nvSpPr>
        <p:spPr>
          <a:xfrm>
            <a:off x="4690767" y="560121"/>
            <a:ext cx="3028918" cy="44967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500" dirty="0">
                <a:latin typeface="Arial" pitchFamily="34" charset="0"/>
                <a:cs typeface="Arial" pitchFamily="34" charset="0"/>
              </a:rPr>
              <a:t>Ürünün içeriğindeki maddelerden herhangi birine duyarlılığınız var ise kullanmayınız.</a:t>
            </a:r>
          </a:p>
          <a:p>
            <a:r>
              <a:rPr lang="tr-TR" sz="1500" dirty="0" err="1">
                <a:latin typeface="Arial" pitchFamily="34" charset="0"/>
                <a:cs typeface="Arial" pitchFamily="34" charset="0"/>
              </a:rPr>
              <a:t>İritasyon</a:t>
            </a:r>
            <a:r>
              <a:rPr lang="tr-TR" sz="1500" dirty="0">
                <a:latin typeface="Arial" pitchFamily="34" charset="0"/>
                <a:cs typeface="Arial" pitchFamily="34" charset="0"/>
              </a:rPr>
              <a:t> ve kimyasal yanıklara yol açabileceğinden </a:t>
            </a:r>
            <a:r>
              <a:rPr lang="tr-TR" sz="1500" dirty="0" err="1">
                <a:latin typeface="Arial" pitchFamily="34" charset="0"/>
                <a:cs typeface="Arial" pitchFamily="34" charset="0"/>
              </a:rPr>
              <a:t>okluzif</a:t>
            </a:r>
            <a:r>
              <a:rPr lang="tr-TR" sz="1500" dirty="0">
                <a:latin typeface="Arial" pitchFamily="34" charset="0"/>
                <a:cs typeface="Arial" pitchFamily="34" charset="0"/>
              </a:rPr>
              <a:t> </a:t>
            </a:r>
            <a:r>
              <a:rPr lang="tr-TR" sz="1500" dirty="0" err="1">
                <a:latin typeface="Arial" pitchFamily="34" charset="0"/>
                <a:cs typeface="Arial" pitchFamily="34" charset="0"/>
              </a:rPr>
              <a:t>pansumanlarda,alçı</a:t>
            </a:r>
            <a:r>
              <a:rPr lang="tr-TR" sz="1500" dirty="0">
                <a:latin typeface="Arial" pitchFamily="34" charset="0"/>
                <a:cs typeface="Arial" pitchFamily="34" charset="0"/>
              </a:rPr>
              <a:t> tatbikinde, anal ve vajinal tamponlarda kullanılmamalıdır.</a:t>
            </a:r>
          </a:p>
          <a:p>
            <a:r>
              <a:rPr lang="tr-TR" sz="1500" dirty="0">
                <a:latin typeface="Arial" pitchFamily="34" charset="0"/>
                <a:cs typeface="Arial" pitchFamily="34" charset="0"/>
              </a:rPr>
              <a:t>Gözle temas ettirilmemelidir.</a:t>
            </a:r>
          </a:p>
          <a:p>
            <a:pPr marL="0" indent="0">
              <a:buFont typeface="Arial" panose="020B0604020202020204" pitchFamily="34" charset="0"/>
              <a:buNone/>
            </a:pPr>
            <a:endParaRPr lang="tr-TR" sz="1500" dirty="0">
              <a:latin typeface="Arial" pitchFamily="34" charset="0"/>
              <a:cs typeface="Arial" pitchFamily="34" charset="0"/>
            </a:endParaRPr>
          </a:p>
        </p:txBody>
      </p:sp>
      <p:sp>
        <p:nvSpPr>
          <p:cNvPr id="24" name="İçerik Yer Tutucusu 2"/>
          <p:cNvSpPr txBox="1">
            <a:spLocks/>
          </p:cNvSpPr>
          <p:nvPr/>
        </p:nvSpPr>
        <p:spPr>
          <a:xfrm>
            <a:off x="7749633" y="560121"/>
            <a:ext cx="2238072" cy="6383280"/>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1400" dirty="0">
                <a:latin typeface="Arial" pitchFamily="34" charset="0"/>
                <a:cs typeface="Arial" pitchFamily="34" charset="0"/>
              </a:rPr>
              <a:t>Ameliyat öncesi hazırlıkta 1/750</a:t>
            </a:r>
          </a:p>
          <a:p>
            <a:r>
              <a:rPr lang="tr-TR" sz="1400" dirty="0" err="1">
                <a:latin typeface="Arial" pitchFamily="34" charset="0"/>
                <a:cs typeface="Arial" pitchFamily="34" charset="0"/>
              </a:rPr>
              <a:t>Enfekte</a:t>
            </a:r>
            <a:r>
              <a:rPr lang="tr-TR" sz="1400" dirty="0">
                <a:latin typeface="Arial" pitchFamily="34" charset="0"/>
                <a:cs typeface="Arial" pitchFamily="34" charset="0"/>
              </a:rPr>
              <a:t> yaralarda 1/3000-1/20.000</a:t>
            </a:r>
          </a:p>
          <a:p>
            <a:r>
              <a:rPr lang="tr-TR" sz="1400" dirty="0">
                <a:latin typeface="Arial" pitchFamily="34" charset="0"/>
                <a:cs typeface="Arial" pitchFamily="34" charset="0"/>
              </a:rPr>
              <a:t>Mukoza ve soyulmuş derilerde 1/5000-1/10.000</a:t>
            </a:r>
          </a:p>
          <a:p>
            <a:r>
              <a:rPr lang="tr-TR" sz="1400" dirty="0" err="1">
                <a:latin typeface="Arial" pitchFamily="34" charset="0"/>
                <a:cs typeface="Arial" pitchFamily="34" charset="0"/>
              </a:rPr>
              <a:t>Vaiinal</a:t>
            </a:r>
            <a:r>
              <a:rPr lang="tr-TR" sz="1400" dirty="0">
                <a:latin typeface="Arial" pitchFamily="34" charset="0"/>
                <a:cs typeface="Arial" pitchFamily="34" charset="0"/>
              </a:rPr>
              <a:t> dut ve </a:t>
            </a:r>
            <a:r>
              <a:rPr lang="tr-TR" sz="1400" dirty="0" err="1">
                <a:latin typeface="Arial" pitchFamily="34" charset="0"/>
                <a:cs typeface="Arial" pitchFamily="34" charset="0"/>
              </a:rPr>
              <a:t>irrigasyonda</a:t>
            </a:r>
            <a:r>
              <a:rPr lang="tr-TR" sz="1400" dirty="0">
                <a:latin typeface="Arial" pitchFamily="34" charset="0"/>
                <a:cs typeface="Arial" pitchFamily="34" charset="0"/>
              </a:rPr>
              <a:t> 1/2000-1/5.000</a:t>
            </a:r>
          </a:p>
          <a:p>
            <a:r>
              <a:rPr lang="tr-TR" sz="1400" dirty="0" err="1">
                <a:latin typeface="Arial" pitchFamily="34" charset="0"/>
                <a:cs typeface="Arial" pitchFamily="34" charset="0"/>
              </a:rPr>
              <a:t>Epiziyotomi</a:t>
            </a:r>
            <a:r>
              <a:rPr lang="tr-TR" sz="1400" dirty="0">
                <a:latin typeface="Arial" pitchFamily="34" charset="0"/>
                <a:cs typeface="Arial" pitchFamily="34" charset="0"/>
              </a:rPr>
              <a:t> sonrası bakımda 1/5.000-1/10.000</a:t>
            </a:r>
          </a:p>
          <a:p>
            <a:r>
              <a:rPr lang="tr-TR" sz="1400" dirty="0">
                <a:latin typeface="Arial" pitchFamily="34" charset="0"/>
                <a:cs typeface="Arial" pitchFamily="34" charset="0"/>
              </a:rPr>
              <a:t>Meme ve </a:t>
            </a:r>
            <a:r>
              <a:rPr lang="tr-TR" sz="1400" dirty="0" err="1">
                <a:latin typeface="Arial" pitchFamily="34" charset="0"/>
                <a:cs typeface="Arial" pitchFamily="34" charset="0"/>
              </a:rPr>
              <a:t>memebaşı</a:t>
            </a:r>
            <a:r>
              <a:rPr lang="tr-TR" sz="1400" dirty="0">
                <a:latin typeface="Arial" pitchFamily="34" charset="0"/>
                <a:cs typeface="Arial" pitchFamily="34" charset="0"/>
              </a:rPr>
              <a:t> bakımında 1/1000-1/2000</a:t>
            </a:r>
          </a:p>
          <a:p>
            <a:r>
              <a:rPr lang="tr-TR" sz="1400" dirty="0">
                <a:latin typeface="Arial" pitchFamily="34" charset="0"/>
                <a:cs typeface="Arial" pitchFamily="34" charset="0"/>
              </a:rPr>
              <a:t>Mesane ve </a:t>
            </a:r>
            <a:r>
              <a:rPr lang="tr-TR" sz="1400" dirty="0" err="1">
                <a:latin typeface="Arial" pitchFamily="34" charset="0"/>
                <a:cs typeface="Arial" pitchFamily="34" charset="0"/>
              </a:rPr>
              <a:t>üretra</a:t>
            </a:r>
            <a:r>
              <a:rPr lang="tr-TR" sz="1400" dirty="0">
                <a:latin typeface="Arial" pitchFamily="34" charset="0"/>
                <a:cs typeface="Arial" pitchFamily="34" charset="0"/>
              </a:rPr>
              <a:t> </a:t>
            </a:r>
            <a:r>
              <a:rPr lang="tr-TR" sz="1400" dirty="0" err="1">
                <a:latin typeface="Arial" pitchFamily="34" charset="0"/>
                <a:cs typeface="Arial" pitchFamily="34" charset="0"/>
              </a:rPr>
              <a:t>irrigasyonunda</a:t>
            </a:r>
            <a:r>
              <a:rPr lang="tr-TR" sz="1400" dirty="0">
                <a:latin typeface="Arial" pitchFamily="34" charset="0"/>
                <a:cs typeface="Arial" pitchFamily="34" charset="0"/>
              </a:rPr>
              <a:t> 1/5000-1/20.000,</a:t>
            </a:r>
          </a:p>
          <a:p>
            <a:r>
              <a:rPr lang="tr-TR" sz="1400" dirty="0">
                <a:latin typeface="Arial" pitchFamily="34" charset="0"/>
                <a:cs typeface="Arial" pitchFamily="34" charset="0"/>
              </a:rPr>
              <a:t>Mesane </a:t>
            </a:r>
            <a:r>
              <a:rPr lang="tr-TR" sz="1400" dirty="0" err="1">
                <a:latin typeface="Arial" pitchFamily="34" charset="0"/>
                <a:cs typeface="Arial" pitchFamily="34" charset="0"/>
              </a:rPr>
              <a:t>rotansiyon</a:t>
            </a:r>
            <a:r>
              <a:rPr lang="tr-TR" sz="1400" dirty="0">
                <a:latin typeface="Arial" pitchFamily="34" charset="0"/>
                <a:cs typeface="Arial" pitchFamily="34" charset="0"/>
              </a:rPr>
              <a:t> </a:t>
            </a:r>
            <a:r>
              <a:rPr lang="tr-TR" sz="1400" dirty="0" err="1">
                <a:latin typeface="Arial" pitchFamily="34" charset="0"/>
                <a:cs typeface="Arial" pitchFamily="34" charset="0"/>
              </a:rPr>
              <a:t>lavalinda</a:t>
            </a:r>
            <a:r>
              <a:rPr lang="tr-TR" sz="1400" dirty="0">
                <a:latin typeface="Arial" pitchFamily="34" charset="0"/>
                <a:cs typeface="Arial" pitchFamily="34" charset="0"/>
              </a:rPr>
              <a:t> 1/20.000-1/40.000</a:t>
            </a:r>
          </a:p>
          <a:p>
            <a:r>
              <a:rPr lang="tr-TR" sz="1400" dirty="0">
                <a:latin typeface="Arial" pitchFamily="34" charset="0"/>
                <a:cs typeface="Arial" pitchFamily="34" charset="0"/>
              </a:rPr>
              <a:t>Sızıntı ve açık yaralarda 1/2000-1/5000</a:t>
            </a:r>
          </a:p>
          <a:p>
            <a:r>
              <a:rPr lang="tr-TR" sz="1400" dirty="0" err="1">
                <a:latin typeface="Arial" pitchFamily="34" charset="0"/>
                <a:cs typeface="Arial" pitchFamily="34" charset="0"/>
              </a:rPr>
              <a:t>İrrigasyonlu</a:t>
            </a:r>
            <a:r>
              <a:rPr lang="tr-TR" sz="1400" dirty="0">
                <a:latin typeface="Arial" pitchFamily="34" charset="0"/>
                <a:cs typeface="Arial" pitchFamily="34" charset="0"/>
              </a:rPr>
              <a:t> ıslak veya açık sargıda 1/5000</a:t>
            </a:r>
          </a:p>
          <a:p>
            <a:r>
              <a:rPr lang="tr-TR" sz="1400" dirty="0">
                <a:latin typeface="Arial" pitchFamily="34" charset="0"/>
                <a:cs typeface="Arial" pitchFamily="34" charset="0"/>
              </a:rPr>
              <a:t>Oftalmolojide 1/5000-1/10.000</a:t>
            </a:r>
          </a:p>
          <a:p>
            <a:r>
              <a:rPr lang="tr-TR" sz="1400" dirty="0">
                <a:latin typeface="Arial" pitchFamily="34" charset="0"/>
                <a:cs typeface="Arial" pitchFamily="34" charset="0"/>
              </a:rPr>
              <a:t>Alet dezenfeksiyonunda 1/100'lük </a:t>
            </a:r>
            <a:r>
              <a:rPr lang="tr-TR" sz="1400" dirty="0" err="1">
                <a:latin typeface="Arial" pitchFamily="34" charset="0"/>
                <a:cs typeface="Arial" pitchFamily="34" charset="0"/>
              </a:rPr>
              <a:t>dilüsyonları</a:t>
            </a:r>
            <a:r>
              <a:rPr lang="tr-TR" sz="1400" dirty="0">
                <a:latin typeface="Arial" pitchFamily="34" charset="0"/>
                <a:cs typeface="Arial" pitchFamily="34" charset="0"/>
              </a:rPr>
              <a:t> kullanılır.</a:t>
            </a:r>
          </a:p>
        </p:txBody>
      </p:sp>
      <p:sp>
        <p:nvSpPr>
          <p:cNvPr id="25" name="İçerik Yer Tutucusu 2"/>
          <p:cNvSpPr txBox="1">
            <a:spLocks/>
          </p:cNvSpPr>
          <p:nvPr/>
        </p:nvSpPr>
        <p:spPr>
          <a:xfrm>
            <a:off x="9987705" y="560121"/>
            <a:ext cx="220605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1500" dirty="0">
                <a:latin typeface="Arial" pitchFamily="34" charset="0"/>
                <a:cs typeface="Arial" pitchFamily="34" charset="0"/>
              </a:rPr>
              <a:t>Belirtilen konsantrasyonlarda ve dahilen kullanılmadığında belirgin bir yan tesiri yoktur.</a:t>
            </a:r>
          </a:p>
        </p:txBody>
      </p:sp>
      <p:sp>
        <p:nvSpPr>
          <p:cNvPr id="26" name="İçerik Yer Tutucusu 2"/>
          <p:cNvSpPr txBox="1">
            <a:spLocks/>
          </p:cNvSpPr>
          <p:nvPr/>
        </p:nvSpPr>
        <p:spPr>
          <a:xfrm>
            <a:off x="860963" y="3032097"/>
            <a:ext cx="1178860" cy="635145"/>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2400" b="1">
                <a:latin typeface="Arial" pitchFamily="34" charset="0"/>
                <a:cs typeface="Arial" pitchFamily="34" charset="0"/>
              </a:rPr>
              <a:t>ZEFOL</a:t>
            </a:r>
            <a:endParaRPr lang="tr-TR" sz="2400" b="1" dirty="0">
              <a:latin typeface="Arial" pitchFamily="34" charset="0"/>
              <a:cs typeface="Arial" pitchFamily="34" charset="0"/>
            </a:endParaRPr>
          </a:p>
        </p:txBody>
      </p:sp>
      <p:sp>
        <p:nvSpPr>
          <p:cNvPr id="27" name="İçerik Yer Tutucusu 2"/>
          <p:cNvSpPr txBox="1">
            <a:spLocks/>
          </p:cNvSpPr>
          <p:nvPr/>
        </p:nvSpPr>
        <p:spPr>
          <a:xfrm rot="16200000">
            <a:off x="-3222280" y="3291337"/>
            <a:ext cx="6828127" cy="3052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800" b="1" dirty="0">
                <a:latin typeface="Arial" pitchFamily="34" charset="0"/>
                <a:cs typeface="Arial" pitchFamily="34" charset="0"/>
              </a:rPr>
              <a:t>ANTİSEPTİK VE DEZENFEKTAN İLAÇLAR</a:t>
            </a:r>
          </a:p>
        </p:txBody>
      </p:sp>
      <p:sp>
        <p:nvSpPr>
          <p:cNvPr id="28" name="İçerik Yer Tutucusu 2"/>
          <p:cNvSpPr txBox="1">
            <a:spLocks/>
          </p:cNvSpPr>
          <p:nvPr/>
        </p:nvSpPr>
        <p:spPr>
          <a:xfrm rot="16200000">
            <a:off x="-2736590" y="3197821"/>
            <a:ext cx="6879174" cy="4411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1600" dirty="0">
                <a:latin typeface="Arial" pitchFamily="34" charset="0"/>
                <a:cs typeface="Arial" pitchFamily="34" charset="0"/>
              </a:rPr>
              <a:t>ANTİSEPTİK VE DEZENFEKTANLAR</a:t>
            </a:r>
          </a:p>
        </p:txBody>
      </p:sp>
    </p:spTree>
    <p:extLst>
      <p:ext uri="{BB962C8B-B14F-4D97-AF65-F5344CB8AC3E}">
        <p14:creationId xmlns:p14="http://schemas.microsoft.com/office/powerpoint/2010/main" val="17857687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0C216C8-A461-4AA5-A27E-56B23CF77101}"/>
              </a:ext>
            </a:extLst>
          </p:cNvPr>
          <p:cNvSpPr>
            <a:spLocks noGrp="1"/>
          </p:cNvSpPr>
          <p:nvPr>
            <p:ph type="title"/>
          </p:nvPr>
        </p:nvSpPr>
        <p:spPr/>
        <p:txBody>
          <a:bodyPr>
            <a:normAutofit/>
          </a:bodyPr>
          <a:lstStyle/>
          <a:p>
            <a:r>
              <a:rPr lang="tr-TR" sz="2800" dirty="0"/>
              <a:t>KAYNAKÇA</a:t>
            </a:r>
          </a:p>
        </p:txBody>
      </p:sp>
      <p:sp>
        <p:nvSpPr>
          <p:cNvPr id="3" name="İçerik Yer Tutucusu 2">
            <a:extLst>
              <a:ext uri="{FF2B5EF4-FFF2-40B4-BE49-F238E27FC236}">
                <a16:creationId xmlns:a16="http://schemas.microsoft.com/office/drawing/2014/main" xmlns="" id="{EEB89487-F92A-4980-92F5-8EDEC5036112}"/>
              </a:ext>
            </a:extLst>
          </p:cNvPr>
          <p:cNvSpPr>
            <a:spLocks noGrp="1"/>
          </p:cNvSpPr>
          <p:nvPr>
            <p:ph idx="1"/>
          </p:nvPr>
        </p:nvSpPr>
        <p:spPr>
          <a:xfrm>
            <a:off x="593103" y="3429000"/>
            <a:ext cx="10515600" cy="4351338"/>
          </a:xfrm>
        </p:spPr>
        <p:txBody>
          <a:bodyPr/>
          <a:lstStyle/>
          <a:p>
            <a:r>
              <a:rPr lang="tr-TR" sz="1600" dirty="0"/>
              <a:t>ilacabak.com</a:t>
            </a:r>
          </a:p>
          <a:p>
            <a:r>
              <a:rPr lang="tr-TR" sz="1600" dirty="0"/>
              <a:t>ilacprospektusu.com</a:t>
            </a:r>
          </a:p>
          <a:p>
            <a:r>
              <a:rPr lang="tr-TR" sz="1600" dirty="0"/>
              <a:t>ilacrehberi.com</a:t>
            </a:r>
          </a:p>
          <a:p>
            <a:r>
              <a:rPr lang="tr-TR" sz="1600" dirty="0"/>
              <a:t>ilactr.com</a:t>
            </a:r>
          </a:p>
          <a:p>
            <a:r>
              <a:rPr lang="tr-TR" sz="1600" dirty="0"/>
              <a:t>ilacweb.com</a:t>
            </a:r>
          </a:p>
          <a:p>
            <a:r>
              <a:rPr lang="tr-TR" sz="1600" dirty="0"/>
              <a:t>medikalhavuz.com</a:t>
            </a:r>
          </a:p>
          <a:p>
            <a:pPr marL="0" indent="0">
              <a:buNone/>
            </a:pPr>
            <a:endParaRPr lang="tr-TR" dirty="0"/>
          </a:p>
        </p:txBody>
      </p:sp>
    </p:spTree>
    <p:extLst>
      <p:ext uri="{BB962C8B-B14F-4D97-AF65-F5344CB8AC3E}">
        <p14:creationId xmlns:p14="http://schemas.microsoft.com/office/powerpoint/2010/main" val="2209187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B8EA6A1-FFC0-4D61-91D6-CC82F5CCC525}"/>
              </a:ext>
            </a:extLst>
          </p:cNvPr>
          <p:cNvSpPr>
            <a:spLocks noGrp="1"/>
          </p:cNvSpPr>
          <p:nvPr>
            <p:ph type="title"/>
          </p:nvPr>
        </p:nvSpPr>
        <p:spPr/>
        <p:txBody>
          <a:bodyPr>
            <a:normAutofit/>
          </a:bodyPr>
          <a:lstStyle/>
          <a:p>
            <a:r>
              <a:rPr lang="tr-TR" sz="2800" dirty="0">
                <a:solidFill>
                  <a:srgbClr val="7030A0"/>
                </a:solidFill>
              </a:rPr>
              <a:t>BASAMAKLI DOZ-YANIT İLİŞKİLERİNİ TANIMLAYAN EĞRİLERİ ÖZELLİKLERİ </a:t>
            </a:r>
          </a:p>
        </p:txBody>
      </p:sp>
      <p:sp>
        <p:nvSpPr>
          <p:cNvPr id="3" name="İçerik Yer Tutucusu 2">
            <a:extLst>
              <a:ext uri="{FF2B5EF4-FFF2-40B4-BE49-F238E27FC236}">
                <a16:creationId xmlns:a16="http://schemas.microsoft.com/office/drawing/2014/main" xmlns="" id="{F772EC77-A7E0-4CF9-9987-DB6EE9B17EAE}"/>
              </a:ext>
            </a:extLst>
          </p:cNvPr>
          <p:cNvSpPr>
            <a:spLocks noGrp="1"/>
          </p:cNvSpPr>
          <p:nvPr>
            <p:ph idx="1"/>
          </p:nvPr>
        </p:nvSpPr>
        <p:spPr>
          <a:xfrm>
            <a:off x="736600" y="3429000"/>
            <a:ext cx="10515600" cy="4351338"/>
          </a:xfrm>
        </p:spPr>
        <p:txBody>
          <a:bodyPr>
            <a:normAutofit/>
          </a:bodyPr>
          <a:lstStyle/>
          <a:p>
            <a:pPr algn="just"/>
            <a:r>
              <a:rPr lang="tr-TR" sz="1600" dirty="0"/>
              <a:t>Belli bir biyolojik sistemdeki (izole doku, hayvan veya hasta) ilaç etkisinin yanıt boyutu o ilacın artan konsantrasyonlarına karşı ölçüldüğünde ve yanıta karşılık ilaç konsantrasyonu veya dozunun logaritması olarak grafiğe geçirildiğinde ortaya </a:t>
            </a:r>
            <a:r>
              <a:rPr lang="tr-TR" sz="1600" dirty="0">
                <a:solidFill>
                  <a:srgbClr val="7030A0"/>
                </a:solidFill>
              </a:rPr>
              <a:t>basamaklı doz-yanıt </a:t>
            </a:r>
            <a:r>
              <a:rPr lang="tr-TR" sz="1600" dirty="0"/>
              <a:t>eğrisi çıkar.</a:t>
            </a:r>
          </a:p>
          <a:p>
            <a:pPr algn="just"/>
            <a:r>
              <a:rPr lang="tr-TR" sz="1600" dirty="0"/>
              <a:t>Basamaklı doz-yanıt eğrileri çıkarılırken, farmakolojik yanıt basamakları olan reseptöre bağlanma, uyarı ve uyarının reseptörde doku yanıtına çevrimi süreçlerinin ilaç ve doku bağımlı olduğu; ilaç ve doku bağımlı parametrelerinde sırasıyla denge </a:t>
            </a:r>
            <a:r>
              <a:rPr lang="tr-TR" sz="1600" dirty="0" err="1"/>
              <a:t>disosiyasyon</a:t>
            </a:r>
            <a:r>
              <a:rPr lang="tr-TR" sz="1600" dirty="0"/>
              <a:t> sabitesi, </a:t>
            </a:r>
            <a:r>
              <a:rPr lang="tr-TR" sz="1600" dirty="0" err="1"/>
              <a:t>intrinsik</a:t>
            </a:r>
            <a:r>
              <a:rPr lang="tr-TR" sz="1600" dirty="0"/>
              <a:t> aktivite ve </a:t>
            </a:r>
            <a:r>
              <a:rPr lang="tr-TR" sz="1600" dirty="0" err="1"/>
              <a:t>efikasi</a:t>
            </a:r>
            <a:r>
              <a:rPr lang="tr-TR" sz="1600" dirty="0"/>
              <a:t> olduğu daha önce belirtilmişti.</a:t>
            </a:r>
          </a:p>
        </p:txBody>
      </p:sp>
    </p:spTree>
    <p:extLst>
      <p:ext uri="{BB962C8B-B14F-4D97-AF65-F5344CB8AC3E}">
        <p14:creationId xmlns:p14="http://schemas.microsoft.com/office/powerpoint/2010/main" val="3422406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B643941-9277-45C2-A3D6-C02BD1906105}"/>
              </a:ext>
            </a:extLst>
          </p:cNvPr>
          <p:cNvSpPr>
            <a:spLocks noGrp="1"/>
          </p:cNvSpPr>
          <p:nvPr>
            <p:ph type="title"/>
          </p:nvPr>
        </p:nvSpPr>
        <p:spPr/>
        <p:txBody>
          <a:bodyPr>
            <a:normAutofit/>
          </a:bodyPr>
          <a:lstStyle/>
          <a:p>
            <a:r>
              <a:rPr lang="tr-TR" sz="2800" dirty="0">
                <a:solidFill>
                  <a:srgbClr val="00B0F0"/>
                </a:solidFill>
              </a:rPr>
              <a:t>KUVANTAL DOZ-YANIT İLİŞKİSİ</a:t>
            </a:r>
          </a:p>
        </p:txBody>
      </p:sp>
      <p:sp>
        <p:nvSpPr>
          <p:cNvPr id="3" name="İçerik Yer Tutucusu 2">
            <a:extLst>
              <a:ext uri="{FF2B5EF4-FFF2-40B4-BE49-F238E27FC236}">
                <a16:creationId xmlns:a16="http://schemas.microsoft.com/office/drawing/2014/main" xmlns="" id="{CF566457-7C72-49FB-81D4-38BFEF733DF0}"/>
              </a:ext>
            </a:extLst>
          </p:cNvPr>
          <p:cNvSpPr>
            <a:spLocks noGrp="1"/>
          </p:cNvSpPr>
          <p:nvPr>
            <p:ph idx="1"/>
          </p:nvPr>
        </p:nvSpPr>
        <p:spPr/>
        <p:txBody>
          <a:bodyPr/>
          <a:lstStyle/>
          <a:p>
            <a:pPr algn="just"/>
            <a:r>
              <a:rPr lang="tr-TR" sz="1600" dirty="0"/>
              <a:t>Büyük bir popülasyonun her bir üyesi üzerinde belirlenmiş bir yanıtın saptanabilmesi için dozlara gereksinim olduğu bir durumda </a:t>
            </a:r>
            <a:r>
              <a:rPr lang="tr-TR" sz="1600" dirty="0" err="1">
                <a:solidFill>
                  <a:schemeClr val="accent1"/>
                </a:solidFill>
              </a:rPr>
              <a:t>kuvantal</a:t>
            </a:r>
            <a:r>
              <a:rPr lang="tr-TR" sz="1600" dirty="0">
                <a:solidFill>
                  <a:schemeClr val="accent1"/>
                </a:solidFill>
              </a:rPr>
              <a:t> doz-yanıt ilişkisi </a:t>
            </a:r>
            <a:r>
              <a:rPr lang="tr-TR" sz="1600" dirty="0"/>
              <a:t>tanımlanır. </a:t>
            </a:r>
          </a:p>
          <a:p>
            <a:endParaRPr lang="tr-TR" dirty="0"/>
          </a:p>
        </p:txBody>
      </p:sp>
    </p:spTree>
    <p:extLst>
      <p:ext uri="{BB962C8B-B14F-4D97-AF65-F5344CB8AC3E}">
        <p14:creationId xmlns:p14="http://schemas.microsoft.com/office/powerpoint/2010/main" val="2314325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C6A09BC-8E7E-4328-9096-9CDEC18AF618}"/>
              </a:ext>
            </a:extLst>
          </p:cNvPr>
          <p:cNvSpPr>
            <a:spLocks noGrp="1"/>
          </p:cNvSpPr>
          <p:nvPr>
            <p:ph idx="1"/>
          </p:nvPr>
        </p:nvSpPr>
        <p:spPr>
          <a:xfrm>
            <a:off x="838200" y="3429000"/>
            <a:ext cx="10515600" cy="4351338"/>
          </a:xfrm>
        </p:spPr>
        <p:txBody>
          <a:bodyPr>
            <a:normAutofit/>
          </a:bodyPr>
          <a:lstStyle/>
          <a:p>
            <a:pPr algn="just"/>
            <a:r>
              <a:rPr lang="tr-TR" sz="1600" dirty="0"/>
              <a:t>Her bir doz düzeyindeki yanıtın popülasyon fraksiyonu, uygulanan dozun logaritmasına karşı grafiğe geçirildiğinde genellikle sigmoid şeklinde olan bir </a:t>
            </a:r>
            <a:r>
              <a:rPr lang="tr-TR" sz="1600" dirty="0">
                <a:solidFill>
                  <a:srgbClr val="00B0F0"/>
                </a:solidFill>
              </a:rPr>
              <a:t>kümülatif </a:t>
            </a:r>
            <a:r>
              <a:rPr lang="tr-TR" sz="1600" dirty="0" err="1">
                <a:solidFill>
                  <a:srgbClr val="00B0F0"/>
                </a:solidFill>
              </a:rPr>
              <a:t>kuvantal</a:t>
            </a:r>
            <a:r>
              <a:rPr lang="tr-TR" sz="1600" dirty="0">
                <a:solidFill>
                  <a:srgbClr val="00B0F0"/>
                </a:solidFill>
              </a:rPr>
              <a:t> doz-yanıt eğrisi </a:t>
            </a:r>
            <a:r>
              <a:rPr lang="tr-TR" sz="1600" dirty="0"/>
              <a:t>oluşur. Böyle verilerden, medyan efektif, medyan </a:t>
            </a:r>
            <a:r>
              <a:rPr lang="tr-TR" sz="1600" dirty="0" err="1"/>
              <a:t>toksik</a:t>
            </a:r>
            <a:r>
              <a:rPr lang="tr-TR" sz="1600" dirty="0"/>
              <a:t> ve medyan </a:t>
            </a:r>
            <a:r>
              <a:rPr lang="tr-TR" sz="1600" dirty="0" err="1"/>
              <a:t>letal</a:t>
            </a:r>
            <a:r>
              <a:rPr lang="tr-TR" sz="1600" dirty="0"/>
              <a:t> dozlar hesaplanabilir.</a:t>
            </a:r>
          </a:p>
        </p:txBody>
      </p:sp>
    </p:spTree>
    <p:extLst>
      <p:ext uri="{BB962C8B-B14F-4D97-AF65-F5344CB8AC3E}">
        <p14:creationId xmlns:p14="http://schemas.microsoft.com/office/powerpoint/2010/main" val="1114485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B96FC51-BF39-40E5-BC00-C9FFB49B1DB7}"/>
              </a:ext>
            </a:extLst>
          </p:cNvPr>
          <p:cNvSpPr>
            <a:spLocks noGrp="1"/>
          </p:cNvSpPr>
          <p:nvPr>
            <p:ph type="title"/>
          </p:nvPr>
        </p:nvSpPr>
        <p:spPr/>
        <p:txBody>
          <a:bodyPr/>
          <a:lstStyle/>
          <a:p>
            <a:r>
              <a:rPr lang="tr-TR" sz="2800" dirty="0">
                <a:solidFill>
                  <a:schemeClr val="accent6">
                    <a:lumMod val="50000"/>
                  </a:schemeClr>
                </a:solidFill>
              </a:rPr>
              <a:t>POTENS</a:t>
            </a:r>
            <a:r>
              <a:rPr lang="tr-TR" dirty="0"/>
              <a:t> </a:t>
            </a:r>
          </a:p>
        </p:txBody>
      </p:sp>
      <p:sp>
        <p:nvSpPr>
          <p:cNvPr id="3" name="İçerik Yer Tutucusu 2">
            <a:extLst>
              <a:ext uri="{FF2B5EF4-FFF2-40B4-BE49-F238E27FC236}">
                <a16:creationId xmlns:a16="http://schemas.microsoft.com/office/drawing/2014/main" xmlns="" id="{78AA4783-4142-48EB-B378-AC9CB622CC13}"/>
              </a:ext>
            </a:extLst>
          </p:cNvPr>
          <p:cNvSpPr>
            <a:spLocks noGrp="1"/>
          </p:cNvSpPr>
          <p:nvPr>
            <p:ph idx="1"/>
          </p:nvPr>
        </p:nvSpPr>
        <p:spPr>
          <a:xfrm>
            <a:off x="838200" y="3428999"/>
            <a:ext cx="10515600" cy="2747963"/>
          </a:xfrm>
        </p:spPr>
        <p:txBody>
          <a:bodyPr>
            <a:normAutofit/>
          </a:bodyPr>
          <a:lstStyle/>
          <a:p>
            <a:pPr algn="just"/>
            <a:r>
              <a:rPr lang="tr-TR" sz="1600" dirty="0" err="1">
                <a:solidFill>
                  <a:schemeClr val="accent6">
                    <a:lumMod val="50000"/>
                  </a:schemeClr>
                </a:solidFill>
              </a:rPr>
              <a:t>Potens</a:t>
            </a:r>
            <a:r>
              <a:rPr lang="tr-TR" sz="1600" dirty="0"/>
              <a:t>, belli bir etkiyi oluşturmak için gerekli ilaç miktarını tanımlar. </a:t>
            </a:r>
          </a:p>
          <a:p>
            <a:pPr algn="just"/>
            <a:r>
              <a:rPr lang="tr-TR" sz="1600" dirty="0"/>
              <a:t>Diğer bir anlatımla, bir referans bileşik ile bir ilacın karşılaştırılmasında, aynı farmakolojik etkiyi oluşturan dozlar arasındaki oran </a:t>
            </a:r>
            <a:r>
              <a:rPr lang="tr-TR" sz="1600" dirty="0" err="1">
                <a:solidFill>
                  <a:schemeClr val="accent6">
                    <a:lumMod val="50000"/>
                  </a:schemeClr>
                </a:solidFill>
              </a:rPr>
              <a:t>potens</a:t>
            </a:r>
            <a:r>
              <a:rPr lang="tr-TR" sz="1600" dirty="0"/>
              <a:t> olarak tanımlanır.</a:t>
            </a:r>
          </a:p>
        </p:txBody>
      </p:sp>
    </p:spTree>
    <p:extLst>
      <p:ext uri="{BB962C8B-B14F-4D97-AF65-F5344CB8AC3E}">
        <p14:creationId xmlns:p14="http://schemas.microsoft.com/office/powerpoint/2010/main" val="2399293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7866</Words>
  <Application>Microsoft Office PowerPoint</Application>
  <PresentationFormat>Geniş ekran</PresentationFormat>
  <Paragraphs>10112</Paragraphs>
  <Slides>58</Slides>
  <Notes>10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58</vt:i4>
      </vt:variant>
    </vt:vector>
  </HeadingPairs>
  <TitlesOfParts>
    <vt:vector size="64" baseType="lpstr">
      <vt:lpstr>Arial</vt:lpstr>
      <vt:lpstr>Calibri</vt:lpstr>
      <vt:lpstr>Calibri Light</vt:lpstr>
      <vt:lpstr>Ubuntu</vt:lpstr>
      <vt:lpstr>Wingdings</vt:lpstr>
      <vt:lpstr>Office Teması</vt:lpstr>
      <vt:lpstr>DOZ-KONSANTRASYON ETKİ İLİŞKİSİ</vt:lpstr>
      <vt:lpstr>PowerPoint Sunusu</vt:lpstr>
      <vt:lpstr>İLAÇ ETKİSİNİN BOYUTU NEYİ İFADE EDER?</vt:lpstr>
      <vt:lpstr>DOZ-CEVAP EĞRİLERİ İLE NE TÜR İŞLEMLER YAPILABİLMEKTEDİR?</vt:lpstr>
      <vt:lpstr>DOZ-CEVAP EĞRİLERİ</vt:lpstr>
      <vt:lpstr>BASAMAKLI DOZ-YANIT İLİŞKİLERİNİ TANIMLAYAN EĞRİLERİ ÖZELLİKLERİ </vt:lpstr>
      <vt:lpstr>KUVANTAL DOZ-YANIT İLİŞKİSİ</vt:lpstr>
      <vt:lpstr>PowerPoint Sunusu</vt:lpstr>
      <vt:lpstr>POTENS </vt:lpstr>
      <vt:lpstr>POTENS ÖLÇÜMLERİNDE KURAL NEDİR, NASIL BİR SONUCA VARILIR?</vt:lpstr>
      <vt:lpstr>POTENS ÖLÇÜMÜ İLE RESEPTÖR AFİNİTESİ</vt:lpstr>
      <vt:lpstr>POTENS ÖLÇÜMÜNDE LİGANDLARA İLİŞKİN EĞRİLERİNİN KARŞILAŞTIRILMASI</vt:lpstr>
      <vt:lpstr>DOZ-YANIT EĞİMLERİNİN KARŞILAŞTIRILMASI LİGAND ETKİ MEKANİZMASIYLA NASIL İLİŞKİLENMEKTEDİR?</vt:lpstr>
      <vt:lpstr>KONSANTRASTYON-YANIT EĞRİSİNİ TANIMLAYAN PARAMETRELER</vt:lpstr>
      <vt:lpstr>KAYNAKÇA</vt:lpstr>
      <vt:lpstr>ANTİALLERJİK İLAÇLAR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ANTİSEPTİK İLAÇLAR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DOZ-KONSANTRASYON ETKİ İLİŞKİSİ</dc:title>
  <dc:creator>ferhat 06</dc:creator>
  <cp:lastModifiedBy>KILIÇ</cp:lastModifiedBy>
  <cp:revision>1</cp:revision>
  <dcterms:created xsi:type="dcterms:W3CDTF">2020-03-09T17:23:40Z</dcterms:created>
  <dcterms:modified xsi:type="dcterms:W3CDTF">2020-03-19T12:22:45Z</dcterms:modified>
</cp:coreProperties>
</file>