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4" r:id="rId3"/>
    <p:sldId id="275" r:id="rId4"/>
    <p:sldId id="276" r:id="rId5"/>
    <p:sldId id="277" r:id="rId6"/>
    <p:sldId id="279" r:id="rId7"/>
    <p:sldId id="280" r:id="rId8"/>
    <p:sldId id="281" r:id="rId9"/>
    <p:sldId id="282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licey.net/free/4-russkii_yazyk/41-kurs_russkogo_yazyka_russkii_yazyk_i_kultura_obscheniya/stages/767-15_proiznoshenie_otdelnyh_sochetanii_zvukov__slov_i_form_slov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809CE-F913-4E8B-991D-34F50DACC2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Фонетика </a:t>
            </a:r>
            <a:r>
              <a:rPr lang="tr-TR" dirty="0"/>
              <a:t>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0F2AB2-7B92-4BD1-94D6-4FCDE5E3BB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5" y="3982783"/>
            <a:ext cx="6831673" cy="1086237"/>
          </a:xfrm>
        </p:spPr>
        <p:txBody>
          <a:bodyPr/>
          <a:lstStyle/>
          <a:p>
            <a:r>
              <a:rPr lang="ru-RU" dirty="0"/>
              <a:t>Урок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179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693ED-AFFB-458A-B2B0-BE48A7E16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39417"/>
          </a:xfrm>
        </p:spPr>
        <p:txBody>
          <a:bodyPr>
            <a:normAutofit fontScale="90000"/>
          </a:bodyPr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78008-4123-4E96-A61F-91C978558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8591" y="1616765"/>
            <a:ext cx="9601200" cy="4050194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Брызгунова</a:t>
            </a:r>
            <a:r>
              <a:rPr lang="ru-RU" dirty="0"/>
              <a:t>, Е.А., Звуки и интонация русской речи. Москва: Русский язык, 1977.</a:t>
            </a:r>
            <a:endParaRPr lang="tr-TR" dirty="0"/>
          </a:p>
          <a:p>
            <a:r>
              <a:rPr lang="ru-RU" dirty="0"/>
              <a:t>Науменко Ю. М. Корректировочный курс русской фонетики и интонации для иностранных студентов I курса бакалавриата , Москва: Флинта: Наука, 2012.</a:t>
            </a:r>
          </a:p>
          <a:p>
            <a:r>
              <a:rPr lang="ru-RU" dirty="0"/>
              <a:t>Одинцова И.В. Звуки. Ритмика. Интонация. Москва: Флинта: Наука, 2014.</a:t>
            </a:r>
          </a:p>
          <a:p>
            <a:r>
              <a:rPr lang="ru-RU" dirty="0" err="1"/>
              <a:t>Бархударова</a:t>
            </a:r>
            <a:r>
              <a:rPr lang="ru-RU" dirty="0"/>
              <a:t> Л. Л., Панков Ф. И. По-русски – с хорошим произношением: практический курс звучащей речи. Москва: Русский язык. Курсы, 2008.</a:t>
            </a:r>
          </a:p>
          <a:p>
            <a:r>
              <a:rPr lang="ru-RU" dirty="0"/>
              <a:t>Буланин Л. Л. Фонетика современного русского языка. Москва: Высшая школа, 1970. </a:t>
            </a:r>
          </a:p>
          <a:p>
            <a:r>
              <a:rPr lang="ru-RU" dirty="0"/>
              <a:t>Кедрова Г. Е., Потапов В. В., Егоров А. М., Омельянова Е. Б. Фонетика русского языка. </a:t>
            </a:r>
            <a:r>
              <a:rPr lang="tr-TR" dirty="0"/>
              <a:t>Web</a:t>
            </a:r>
            <a:r>
              <a:rPr lang="ru-RU" dirty="0"/>
              <a:t>:. http://www.philol.msu.ru/~fonetica/index1.htm .</a:t>
            </a:r>
          </a:p>
          <a:p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https://licey.net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294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A6625-EE84-4946-AD8F-B2F4B020E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328530"/>
          </a:xfrm>
        </p:spPr>
        <p:txBody>
          <a:bodyPr>
            <a:noAutofit/>
          </a:bodyPr>
          <a:lstStyle/>
          <a:p>
            <a:r>
              <a:rPr lang="ru-RU" sz="3600" dirty="0"/>
              <a:t>Произношение гласных</a:t>
            </a:r>
            <a:br>
              <a:rPr lang="ru-RU" sz="3600" dirty="0"/>
            </a:br>
            <a:r>
              <a:rPr lang="ru-RU" sz="3600" dirty="0"/>
              <a:t>Произношение звука - А</a:t>
            </a:r>
            <a:br>
              <a:rPr lang="ru-RU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F8D40-18D3-4FBE-9DBE-A8F7C0281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14330"/>
            <a:ext cx="9601200" cy="4409661"/>
          </a:xfrm>
        </p:spPr>
        <p:txBody>
          <a:bodyPr/>
          <a:lstStyle/>
          <a:p>
            <a:endParaRPr lang="ru-RU" dirty="0">
              <a:latin typeface="+mj-lt"/>
            </a:endParaRPr>
          </a:p>
          <a:p>
            <a:r>
              <a:rPr lang="ru-RU" b="1" dirty="0">
                <a:latin typeface="+mj-lt"/>
              </a:rPr>
              <a:t>Ударный [а] произносится на месте а и я: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>
                <a:latin typeface="+mj-lt"/>
              </a:rPr>
              <a:t>август - [а]</a:t>
            </a:r>
            <a:r>
              <a:rPr lang="ru-RU" dirty="0" err="1">
                <a:latin typeface="+mj-lt"/>
              </a:rPr>
              <a:t>вгуст</a:t>
            </a:r>
            <a:r>
              <a:rPr lang="ru-RU" dirty="0">
                <a:latin typeface="+mj-lt"/>
              </a:rPr>
              <a:t>, автор - [а]втор, адрес - [а]</a:t>
            </a:r>
            <a:r>
              <a:rPr lang="ru-RU" dirty="0" err="1">
                <a:latin typeface="+mj-lt"/>
              </a:rPr>
              <a:t>дрес</a:t>
            </a:r>
            <a:r>
              <a:rPr lang="ru-RU" dirty="0">
                <a:latin typeface="+mj-lt"/>
              </a:rPr>
              <a:t>, гладкий - г[ла]</a:t>
            </a:r>
            <a:r>
              <a:rPr lang="ru-RU" dirty="0" err="1">
                <a:latin typeface="+mj-lt"/>
              </a:rPr>
              <a:t>дкий</a:t>
            </a:r>
            <a:r>
              <a:rPr lang="ru-RU" dirty="0">
                <a:latin typeface="+mj-lt"/>
              </a:rPr>
              <a:t>, читать-</a:t>
            </a:r>
            <a:r>
              <a:rPr lang="ru-RU" dirty="0" err="1">
                <a:latin typeface="+mj-lt"/>
              </a:rPr>
              <a:t>чи</a:t>
            </a:r>
            <a:r>
              <a:rPr lang="ru-RU" dirty="0">
                <a:latin typeface="+mj-lt"/>
              </a:rPr>
              <a:t>[та]</a:t>
            </a:r>
            <a:r>
              <a:rPr lang="ru-RU" dirty="0" err="1">
                <a:latin typeface="+mj-lt"/>
              </a:rPr>
              <a:t>ть</a:t>
            </a:r>
            <a:r>
              <a:rPr lang="ru-RU" dirty="0">
                <a:latin typeface="+mj-lt"/>
              </a:rPr>
              <a:t>, часто - [</a:t>
            </a:r>
            <a:r>
              <a:rPr lang="ru-RU" dirty="0" err="1">
                <a:latin typeface="+mj-lt"/>
              </a:rPr>
              <a:t>ча</a:t>
            </a:r>
            <a:r>
              <a:rPr lang="ru-RU" dirty="0">
                <a:latin typeface="+mj-lt"/>
              </a:rPr>
              <a:t>]сто, Адрия - [а]</a:t>
            </a:r>
            <a:r>
              <a:rPr lang="ru-RU" dirty="0" err="1">
                <a:latin typeface="+mj-lt"/>
              </a:rPr>
              <a:t>дрия</a:t>
            </a:r>
            <a:r>
              <a:rPr lang="ru-RU" dirty="0">
                <a:latin typeface="+mj-lt"/>
              </a:rPr>
              <a:t>, Гавана-га[</a:t>
            </a:r>
            <a:r>
              <a:rPr lang="ru-RU" dirty="0" err="1">
                <a:latin typeface="+mj-lt"/>
              </a:rPr>
              <a:t>ва</a:t>
            </a:r>
            <a:r>
              <a:rPr lang="ru-RU" dirty="0">
                <a:latin typeface="+mj-lt"/>
              </a:rPr>
              <a:t>]на, Аза - [а]за, Лацис - [ла]</a:t>
            </a:r>
            <a:r>
              <a:rPr lang="ru-RU" dirty="0" err="1">
                <a:latin typeface="+mj-lt"/>
              </a:rPr>
              <a:t>цис</a:t>
            </a:r>
            <a:r>
              <a:rPr lang="ru-RU" dirty="0">
                <a:latin typeface="+mj-lt"/>
              </a:rPr>
              <a:t>; ясность - [</a:t>
            </a:r>
            <a:r>
              <a:rPr lang="ru-RU" dirty="0" err="1">
                <a:latin typeface="+mj-lt"/>
              </a:rPr>
              <a:t>йа</a:t>
            </a:r>
            <a:r>
              <a:rPr lang="ru-RU" dirty="0">
                <a:latin typeface="+mj-lt"/>
              </a:rPr>
              <a:t>]</a:t>
            </a:r>
            <a:r>
              <a:rPr lang="ru-RU" dirty="0" err="1">
                <a:latin typeface="+mj-lt"/>
              </a:rPr>
              <a:t>сность</a:t>
            </a:r>
            <a:r>
              <a:rPr lang="ru-RU" dirty="0">
                <a:latin typeface="+mj-lt"/>
              </a:rPr>
              <a:t>, яркий - [</a:t>
            </a:r>
            <a:r>
              <a:rPr lang="ru-RU" dirty="0" err="1">
                <a:latin typeface="+mj-lt"/>
              </a:rPr>
              <a:t>йа</a:t>
            </a:r>
            <a:r>
              <a:rPr lang="ru-RU" dirty="0">
                <a:latin typeface="+mj-lt"/>
              </a:rPr>
              <a:t>]</a:t>
            </a:r>
            <a:r>
              <a:rPr lang="ru-RU" dirty="0" err="1">
                <a:latin typeface="+mj-lt"/>
              </a:rPr>
              <a:t>ркий</a:t>
            </a:r>
            <a:r>
              <a:rPr lang="ru-RU" dirty="0">
                <a:latin typeface="+mj-lt"/>
              </a:rPr>
              <a:t>, вянуть - [</a:t>
            </a:r>
            <a:r>
              <a:rPr lang="ru-RU" dirty="0" err="1">
                <a:latin typeface="+mj-lt"/>
              </a:rPr>
              <a:t>в'а</a:t>
            </a:r>
            <a:r>
              <a:rPr lang="ru-RU" dirty="0">
                <a:latin typeface="+mj-lt"/>
              </a:rPr>
              <a:t>]</a:t>
            </a:r>
            <a:r>
              <a:rPr lang="ru-RU" dirty="0" err="1">
                <a:latin typeface="+mj-lt"/>
              </a:rPr>
              <a:t>нуть</a:t>
            </a:r>
            <a:r>
              <a:rPr lang="ru-RU" dirty="0">
                <a:latin typeface="+mj-lt"/>
              </a:rPr>
              <a:t>, поля - по[</a:t>
            </a:r>
            <a:r>
              <a:rPr lang="ru-RU" dirty="0" err="1">
                <a:latin typeface="+mj-lt"/>
              </a:rPr>
              <a:t>л'а</a:t>
            </a:r>
            <a:r>
              <a:rPr lang="ru-RU" dirty="0">
                <a:latin typeface="+mj-lt"/>
              </a:rPr>
              <a:t>], друзья - </a:t>
            </a:r>
            <a:r>
              <a:rPr lang="ru-RU" dirty="0" err="1">
                <a:latin typeface="+mj-lt"/>
              </a:rPr>
              <a:t>дру</a:t>
            </a:r>
            <a:r>
              <a:rPr lang="ru-RU" dirty="0">
                <a:latin typeface="+mj-lt"/>
              </a:rPr>
              <a:t>[</a:t>
            </a:r>
            <a:r>
              <a:rPr lang="ru-RU" dirty="0" err="1">
                <a:latin typeface="+mj-lt"/>
              </a:rPr>
              <a:t>з'йа</a:t>
            </a:r>
            <a:r>
              <a:rPr lang="ru-RU" dirty="0">
                <a:latin typeface="+mj-lt"/>
              </a:rPr>
              <a:t>], Кяхта - [</a:t>
            </a:r>
            <a:r>
              <a:rPr lang="ru-RU" dirty="0" err="1">
                <a:latin typeface="+mj-lt"/>
              </a:rPr>
              <a:t>к'а</a:t>
            </a:r>
            <a:r>
              <a:rPr lang="ru-RU" dirty="0">
                <a:latin typeface="+mj-lt"/>
              </a:rPr>
              <a:t>]</a:t>
            </a:r>
            <a:r>
              <a:rPr lang="ru-RU" dirty="0" err="1">
                <a:latin typeface="+mj-lt"/>
              </a:rPr>
              <a:t>хта</a:t>
            </a:r>
            <a:r>
              <a:rPr lang="ru-RU" dirty="0">
                <a:latin typeface="+mj-lt"/>
              </a:rPr>
              <a:t>, Няндома - [</a:t>
            </a:r>
            <a:r>
              <a:rPr lang="ru-RU" dirty="0" err="1">
                <a:latin typeface="+mj-lt"/>
              </a:rPr>
              <a:t>н'а</a:t>
            </a:r>
            <a:r>
              <a:rPr lang="ru-RU" dirty="0">
                <a:latin typeface="+mj-lt"/>
              </a:rPr>
              <a:t>]</a:t>
            </a:r>
            <a:r>
              <a:rPr lang="ru-RU" dirty="0" err="1">
                <a:latin typeface="+mj-lt"/>
              </a:rPr>
              <a:t>ндома</a:t>
            </a:r>
            <a:r>
              <a:rPr lang="ru-RU" dirty="0">
                <a:latin typeface="+mj-lt"/>
              </a:rPr>
              <a:t>, Золя - </a:t>
            </a:r>
            <a:r>
              <a:rPr lang="ru-RU" dirty="0" err="1">
                <a:latin typeface="+mj-lt"/>
              </a:rPr>
              <a:t>зо</a:t>
            </a:r>
            <a:r>
              <a:rPr lang="ru-RU" dirty="0">
                <a:latin typeface="+mj-lt"/>
              </a:rPr>
              <a:t>[</a:t>
            </a:r>
            <a:r>
              <a:rPr lang="ru-RU" dirty="0" err="1">
                <a:latin typeface="+mj-lt"/>
              </a:rPr>
              <a:t>л'а</a:t>
            </a:r>
            <a:r>
              <a:rPr lang="ru-RU" dirty="0">
                <a:latin typeface="+mj-lt"/>
              </a:rPr>
              <a:t>].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99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A6625-EE84-4946-AD8F-B2F4B020E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328530"/>
          </a:xfrm>
        </p:spPr>
        <p:txBody>
          <a:bodyPr>
            <a:noAutofit/>
          </a:bodyPr>
          <a:lstStyle/>
          <a:p>
            <a:r>
              <a:rPr lang="ru-RU" sz="3600" dirty="0"/>
              <a:t>Произношение гласных</a:t>
            </a:r>
            <a:br>
              <a:rPr lang="ru-RU" sz="3600" dirty="0"/>
            </a:br>
            <a:r>
              <a:rPr lang="ru-RU" sz="3600" dirty="0"/>
              <a:t>Произношение звука - О</a:t>
            </a:r>
            <a:br>
              <a:rPr lang="ru-RU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F8D40-18D3-4FBE-9DBE-A8F7C0281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14330"/>
            <a:ext cx="9601200" cy="440966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/>
              <a:t>Ударный [о] произносится на месте о и ё: </a:t>
            </a:r>
          </a:p>
          <a:p>
            <a:pPr>
              <a:lnSpc>
                <a:spcPct val="150000"/>
              </a:lnSpc>
            </a:pPr>
            <a:r>
              <a:rPr lang="ru-RU" dirty="0"/>
              <a:t>облик - [о]блик, обжиг- [о]</a:t>
            </a:r>
            <a:r>
              <a:rPr lang="ru-RU" dirty="0" err="1"/>
              <a:t>бжиг</a:t>
            </a:r>
            <a:r>
              <a:rPr lang="ru-RU" dirty="0"/>
              <a:t>, новый - [но]вый, строить - </a:t>
            </a:r>
            <a:r>
              <a:rPr lang="ru-RU" dirty="0" err="1"/>
              <a:t>ст</a:t>
            </a:r>
            <a:r>
              <a:rPr lang="ru-RU" dirty="0"/>
              <a:t>[</a:t>
            </a:r>
            <a:r>
              <a:rPr lang="ru-RU" dirty="0" err="1"/>
              <a:t>ро</a:t>
            </a:r>
            <a:r>
              <a:rPr lang="ru-RU" dirty="0"/>
              <a:t>]ить, Обручев - [о]</a:t>
            </a:r>
            <a:r>
              <a:rPr lang="ru-RU" dirty="0" err="1"/>
              <a:t>бручев</a:t>
            </a:r>
            <a:r>
              <a:rPr lang="ru-RU" dirty="0"/>
              <a:t>, Чайковский - чай[ко]</a:t>
            </a:r>
            <a:r>
              <a:rPr lang="ru-RU" dirty="0" err="1"/>
              <a:t>вский</a:t>
            </a:r>
            <a:r>
              <a:rPr lang="ru-RU" dirty="0"/>
              <a:t>, </a:t>
            </a:r>
            <a:r>
              <a:rPr lang="ru-RU" dirty="0" err="1"/>
              <a:t>Дриго</a:t>
            </a:r>
            <a:r>
              <a:rPr lang="ru-RU" dirty="0"/>
              <a:t> - </a:t>
            </a:r>
            <a:r>
              <a:rPr lang="ru-RU" dirty="0" err="1"/>
              <a:t>Дри</a:t>
            </a:r>
            <a:r>
              <a:rPr lang="ru-RU" dirty="0"/>
              <a:t>[</a:t>
            </a:r>
            <a:r>
              <a:rPr lang="ru-RU" dirty="0" err="1"/>
              <a:t>го</a:t>
            </a:r>
            <a:r>
              <a:rPr lang="ru-RU" dirty="0"/>
              <a:t>]; ёлка - [</a:t>
            </a:r>
            <a:r>
              <a:rPr lang="ru-RU" dirty="0" err="1"/>
              <a:t>йо</a:t>
            </a:r>
            <a:r>
              <a:rPr lang="ru-RU" dirty="0"/>
              <a:t>]</a:t>
            </a:r>
            <a:r>
              <a:rPr lang="ru-RU" dirty="0" err="1"/>
              <a:t>лка</a:t>
            </a:r>
            <a:r>
              <a:rPr lang="ru-RU" dirty="0"/>
              <a:t>, ёмкий - [</a:t>
            </a:r>
            <a:r>
              <a:rPr lang="ru-RU" dirty="0" err="1"/>
              <a:t>йо</a:t>
            </a:r>
            <a:r>
              <a:rPr lang="ru-RU" dirty="0"/>
              <a:t>]</a:t>
            </a:r>
            <a:r>
              <a:rPr lang="ru-RU" dirty="0" err="1"/>
              <a:t>мкий</a:t>
            </a:r>
            <a:r>
              <a:rPr lang="ru-RU" dirty="0"/>
              <a:t>, полёт - по[</a:t>
            </a:r>
            <a:r>
              <a:rPr lang="ru-RU" dirty="0" err="1"/>
              <a:t>л'о</a:t>
            </a:r>
            <a:r>
              <a:rPr lang="ru-RU" dirty="0"/>
              <a:t>]т, начнём -- </a:t>
            </a:r>
            <a:r>
              <a:rPr lang="ru-RU" dirty="0" err="1"/>
              <a:t>нач</a:t>
            </a:r>
            <a:r>
              <a:rPr lang="ru-RU" dirty="0"/>
              <a:t>[</a:t>
            </a:r>
            <a:r>
              <a:rPr lang="ru-RU" dirty="0" err="1"/>
              <a:t>н'о</a:t>
            </a:r>
            <a:r>
              <a:rPr lang="ru-RU" dirty="0"/>
              <a:t>]м, </a:t>
            </a:r>
            <a:r>
              <a:rPr lang="ru-RU" dirty="0" err="1"/>
              <a:t>Ёдарма</a:t>
            </a:r>
            <a:r>
              <a:rPr lang="ru-RU" dirty="0"/>
              <a:t>- [</a:t>
            </a:r>
            <a:r>
              <a:rPr lang="ru-RU" dirty="0" err="1"/>
              <a:t>йо</a:t>
            </a:r>
            <a:r>
              <a:rPr lang="ru-RU" dirty="0"/>
              <a:t>]дарма, Гётеборг- [</a:t>
            </a:r>
            <a:r>
              <a:rPr lang="ru-RU" dirty="0" err="1"/>
              <a:t>г'о</a:t>
            </a:r>
            <a:r>
              <a:rPr lang="ru-RU" dirty="0"/>
              <a:t>]</a:t>
            </a:r>
            <a:r>
              <a:rPr lang="ru-RU" dirty="0" err="1"/>
              <a:t>теборг</a:t>
            </a:r>
            <a:r>
              <a:rPr lang="ru-RU" dirty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/>
              <a:t>Нужно обратить внимание на произношение слов, где ударный гласный [о] иногда подменяют [э]. Например, слова белёсый, блёклый, жёлчный, манёвры, наёмник, осётр, смётка, тенёта произносят как белесый, блеклый, желчный, маневры, наемник и т. д. Это не литературное произношение.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444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A6625-EE84-4946-AD8F-B2F4B020E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328530"/>
          </a:xfrm>
        </p:spPr>
        <p:txBody>
          <a:bodyPr>
            <a:noAutofit/>
          </a:bodyPr>
          <a:lstStyle/>
          <a:p>
            <a:r>
              <a:rPr lang="ru-RU" sz="3600" dirty="0"/>
              <a:t>Произношение гласных</a:t>
            </a:r>
            <a:br>
              <a:rPr lang="ru-RU" sz="3600" dirty="0"/>
            </a:br>
            <a:r>
              <a:rPr lang="ru-RU" sz="3600" dirty="0"/>
              <a:t>Произношение звука - Э</a:t>
            </a:r>
            <a:br>
              <a:rPr lang="ru-RU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F8D40-18D3-4FBE-9DBE-A8F7C0281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14330"/>
            <a:ext cx="9601200" cy="4409661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Произношение [э] согласно нормам русской орфоэпии возникает на месте гласных </a:t>
            </a:r>
            <a:r>
              <a:rPr lang="ru-RU" sz="1800" b="1" i="0" dirty="0">
                <a:solidFill>
                  <a:srgbClr val="404040"/>
                </a:solidFill>
                <a:effectLst/>
                <a:latin typeface="+mj-lt"/>
              </a:rPr>
              <a:t>э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 и </a:t>
            </a:r>
            <a:r>
              <a:rPr lang="ru-RU" sz="1800" b="1" i="0" dirty="0">
                <a:solidFill>
                  <a:srgbClr val="404040"/>
                </a:solidFill>
                <a:effectLst/>
                <a:latin typeface="+mj-lt"/>
              </a:rPr>
              <a:t>е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: эра - [э]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ра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, этика- [э]тика, пэр - п[э]р, мэр - м[э]р, поэтому - по[э]тому, Эгмонт - [э]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гмонт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, 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Лаэрт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 - ла[э]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рт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; ельник - [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йэ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] 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льник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, егерь - [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йэ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герь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, весть- [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в'э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сть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, съесть - с[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йэ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сть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, женщина - [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жэ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нщина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, шерсть - [шэ]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рсть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, цех - [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цэх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], Ельня- [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йэ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]льня, Бергамо - [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б'э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ргамо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, Петефи - [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п'э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тефи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.</a:t>
            </a:r>
            <a:b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</a:br>
            <a:b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</a:b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Иногда вместо ударного [э] звучит гласный [о]. Например слова: атлет, афера, блеф, бытие, всплескивать, гололедица, гренадер, дебелый, 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жuтuе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, иноплеменный, леска, местоименный, недоуменный, опека, оседлый, саженный, современный и другие неправильно произносят как 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атлёт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, 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афёра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, 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блёф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, 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бытиё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, всплёскивать и т. д</a:t>
            </a:r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28550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A6625-EE84-4946-AD8F-B2F4B020E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72718"/>
            <a:ext cx="9601200" cy="1328530"/>
          </a:xfrm>
        </p:spPr>
        <p:txBody>
          <a:bodyPr>
            <a:noAutofit/>
          </a:bodyPr>
          <a:lstStyle/>
          <a:p>
            <a:r>
              <a:rPr lang="ru-RU" sz="3600" dirty="0"/>
              <a:t>Произношение гласных</a:t>
            </a:r>
            <a:br>
              <a:rPr lang="ru-RU" sz="3600" dirty="0"/>
            </a:br>
            <a:r>
              <a:rPr lang="ru-RU" sz="3600" dirty="0"/>
              <a:t>Произношение звука - И</a:t>
            </a:r>
            <a:br>
              <a:rPr lang="ru-RU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F8D40-18D3-4FBE-9DBE-A8F7C0281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08313"/>
            <a:ext cx="9601200" cy="4409661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b="0" i="0" dirty="0">
                <a:solidFill>
                  <a:srgbClr val="404040"/>
                </a:solidFill>
                <a:effectLst/>
              </a:rPr>
              <a:t>Ударный звук [и] произносится на месте </a:t>
            </a:r>
            <a:r>
              <a:rPr lang="ru-RU" b="1" i="0" dirty="0">
                <a:solidFill>
                  <a:srgbClr val="404040"/>
                </a:solidFill>
                <a:effectLst/>
              </a:rPr>
              <a:t>и</a:t>
            </a:r>
            <a:r>
              <a:rPr lang="ru-RU" b="0" i="0" dirty="0">
                <a:solidFill>
                  <a:srgbClr val="404040"/>
                </a:solidFill>
                <a:effectLst/>
              </a:rPr>
              <a:t> в начале слова после паузы, и в середине слова после мягких согласных: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b="0" i="0" dirty="0">
                <a:solidFill>
                  <a:srgbClr val="404040"/>
                </a:solidFill>
                <a:effectLst/>
              </a:rPr>
              <a:t>иволга - [и]волга, истина- [и]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стина</a:t>
            </a:r>
            <a:r>
              <a:rPr lang="ru-RU" b="0" i="0" dirty="0">
                <a:solidFill>
                  <a:srgbClr val="404040"/>
                </a:solidFill>
                <a:effectLst/>
              </a:rPr>
              <a:t>, 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Иматра</a:t>
            </a:r>
            <a:r>
              <a:rPr lang="ru-RU" b="0" i="0" dirty="0">
                <a:solidFill>
                  <a:srgbClr val="404040"/>
                </a:solidFill>
                <a:effectLst/>
              </a:rPr>
              <a:t>- [и]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матра</a:t>
            </a:r>
            <a:r>
              <a:rPr lang="ru-RU" b="0" i="0" dirty="0">
                <a:solidFill>
                  <a:srgbClr val="404040"/>
                </a:solidFill>
                <a:effectLst/>
              </a:rPr>
              <a:t>, линия- [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л'и</a:t>
            </a:r>
            <a:r>
              <a:rPr lang="ru-RU" b="0" i="0" dirty="0">
                <a:solidFill>
                  <a:srgbClr val="404040"/>
                </a:solidFill>
                <a:effectLst/>
              </a:rPr>
              <a:t>]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ния</a:t>
            </a:r>
            <a:r>
              <a:rPr lang="ru-RU" b="0" i="0" dirty="0">
                <a:solidFill>
                  <a:srgbClr val="404040"/>
                </a:solidFill>
                <a:effectLst/>
              </a:rPr>
              <a:t>, пески - пес[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к'и</a:t>
            </a:r>
            <a:r>
              <a:rPr lang="ru-RU" b="0" i="0" dirty="0">
                <a:solidFill>
                  <a:srgbClr val="404040"/>
                </a:solidFill>
                <a:effectLst/>
              </a:rPr>
              <a:t>], старинный - ста[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р'и</a:t>
            </a:r>
            <a:r>
              <a:rPr lang="ru-RU" b="0" i="0" dirty="0">
                <a:solidFill>
                  <a:srgbClr val="404040"/>
                </a:solidFill>
                <a:effectLst/>
              </a:rPr>
              <a:t>]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нный</a:t>
            </a:r>
            <a:r>
              <a:rPr lang="ru-RU" b="0" i="0" dirty="0">
                <a:solidFill>
                  <a:srgbClr val="404040"/>
                </a:solidFill>
                <a:effectLst/>
              </a:rPr>
              <a:t>, Вильнюс - [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в'и</a:t>
            </a:r>
            <a:r>
              <a:rPr lang="ru-RU" b="0" i="0" dirty="0">
                <a:solidFill>
                  <a:srgbClr val="404040"/>
                </a:solidFill>
                <a:effectLst/>
              </a:rPr>
              <a:t>]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льнюс</a:t>
            </a:r>
            <a:r>
              <a:rPr lang="ru-RU" b="0" i="0" dirty="0">
                <a:solidFill>
                  <a:srgbClr val="404040"/>
                </a:solidFill>
                <a:effectLst/>
              </a:rPr>
              <a:t>, Лима - [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л'и</a:t>
            </a:r>
            <a:r>
              <a:rPr lang="ru-RU" b="0" i="0" dirty="0">
                <a:solidFill>
                  <a:srgbClr val="404040"/>
                </a:solidFill>
                <a:effectLst/>
              </a:rPr>
              <a:t>]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ма</a:t>
            </a:r>
            <a:r>
              <a:rPr lang="ru-RU" b="0" i="0" dirty="0">
                <a:solidFill>
                  <a:srgbClr val="404040"/>
                </a:solidFill>
                <a:effectLst/>
              </a:rPr>
              <a:t>, Сириус- [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с'и</a:t>
            </a:r>
            <a:r>
              <a:rPr lang="ru-RU" b="0" i="0" dirty="0">
                <a:solidFill>
                  <a:srgbClr val="404040"/>
                </a:solidFill>
                <a:effectLst/>
              </a:rPr>
              <a:t>]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риус</a:t>
            </a:r>
            <a:r>
              <a:rPr lang="ru-RU" b="0" i="0" dirty="0">
                <a:solidFill>
                  <a:srgbClr val="404040"/>
                </a:solidFill>
                <a:effectLst/>
              </a:rPr>
              <a:t>.</a:t>
            </a:r>
            <a:br>
              <a:rPr lang="ru-RU" b="0" i="0" dirty="0">
                <a:solidFill>
                  <a:srgbClr val="404040"/>
                </a:solidFill>
                <a:effectLst/>
              </a:rPr>
            </a:br>
            <a:br>
              <a:rPr lang="ru-RU" b="0" i="0" dirty="0">
                <a:solidFill>
                  <a:srgbClr val="404040"/>
                </a:solidFill>
                <a:effectLst/>
              </a:rPr>
            </a:br>
            <a:r>
              <a:rPr lang="ru-RU" b="0" i="0" dirty="0">
                <a:solidFill>
                  <a:srgbClr val="404040"/>
                </a:solidFill>
                <a:effectLst/>
              </a:rPr>
              <a:t>В начале местоимений  </a:t>
            </a:r>
            <a:r>
              <a:rPr lang="ru-RU" b="1" i="0" dirty="0">
                <a:solidFill>
                  <a:srgbClr val="404040"/>
                </a:solidFill>
                <a:effectLst/>
              </a:rPr>
              <a:t>их, им, ими,</a:t>
            </a:r>
            <a:r>
              <a:rPr lang="ru-RU" b="0" i="0" dirty="0">
                <a:solidFill>
                  <a:srgbClr val="404040"/>
                </a:solidFill>
                <a:effectLst/>
              </a:rPr>
              <a:t> по нормам орфоэпии, произносится гласный [и], а не сочетание [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йи</a:t>
            </a:r>
            <a:r>
              <a:rPr lang="ru-RU" b="0" i="0" dirty="0">
                <a:solidFill>
                  <a:srgbClr val="404040"/>
                </a:solidFill>
                <a:effectLst/>
              </a:rPr>
              <a:t>]: [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йих</a:t>
            </a:r>
            <a:r>
              <a:rPr lang="ru-RU" b="0" i="0" dirty="0">
                <a:solidFill>
                  <a:srgbClr val="404040"/>
                </a:solidFill>
                <a:effectLst/>
              </a:rPr>
              <a:t>], [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йим</a:t>
            </a:r>
            <a:r>
              <a:rPr lang="ru-RU" b="0" i="0" dirty="0">
                <a:solidFill>
                  <a:srgbClr val="404040"/>
                </a:solidFill>
                <a:effectLst/>
              </a:rPr>
              <a:t>], [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йим'и</a:t>
            </a:r>
            <a:r>
              <a:rPr lang="ru-RU" b="0" i="0" dirty="0">
                <a:solidFill>
                  <a:srgbClr val="404040"/>
                </a:solidFill>
                <a:effectLst/>
              </a:rPr>
              <a:t>] - как это было принято в старомосковском произношении.</a:t>
            </a:r>
            <a:br>
              <a:rPr lang="ru-RU" b="0" i="0" dirty="0">
                <a:solidFill>
                  <a:srgbClr val="404040"/>
                </a:solidFill>
                <a:effectLst/>
              </a:rPr>
            </a:br>
            <a:br>
              <a:rPr lang="ru-RU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716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A6625-EE84-4946-AD8F-B2F4B020E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328530"/>
          </a:xfrm>
        </p:spPr>
        <p:txBody>
          <a:bodyPr>
            <a:noAutofit/>
          </a:bodyPr>
          <a:lstStyle/>
          <a:p>
            <a:r>
              <a:rPr lang="ru-RU" sz="3600" dirty="0"/>
              <a:t>Произношение гласных</a:t>
            </a:r>
            <a:br>
              <a:rPr lang="ru-RU" sz="3600" dirty="0"/>
            </a:br>
            <a:r>
              <a:rPr lang="ru-RU" sz="3600" dirty="0"/>
              <a:t>Произношение звука - И</a:t>
            </a:r>
            <a:br>
              <a:rPr lang="ru-RU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F8D40-18D3-4FBE-9DBE-A8F7C0281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14330"/>
            <a:ext cx="9601200" cy="4409661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b="0" i="0" dirty="0">
                <a:solidFill>
                  <a:srgbClr val="404040"/>
                </a:solidFill>
                <a:effectLst/>
              </a:rPr>
              <a:t>После согласных [ш], [ж], [ц] на месте гласной </a:t>
            </a:r>
            <a:r>
              <a:rPr lang="ru-RU" b="1" i="0" dirty="0">
                <a:solidFill>
                  <a:srgbClr val="404040"/>
                </a:solidFill>
                <a:effectLst/>
              </a:rPr>
              <a:t>и</a:t>
            </a:r>
            <a:r>
              <a:rPr lang="ru-RU" b="0" i="0" dirty="0">
                <a:solidFill>
                  <a:srgbClr val="404040"/>
                </a:solidFill>
                <a:effectLst/>
              </a:rPr>
              <a:t> произносится [ы]: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b="0" i="0" dirty="0">
                <a:solidFill>
                  <a:srgbClr val="404040"/>
                </a:solidFill>
                <a:effectLst/>
              </a:rPr>
              <a:t>шина - [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шы</a:t>
            </a:r>
            <a:r>
              <a:rPr lang="ru-RU" b="0" i="0" dirty="0">
                <a:solidFill>
                  <a:srgbClr val="404040"/>
                </a:solidFill>
                <a:effectLst/>
              </a:rPr>
              <a:t>] на, ширь - [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шы</a:t>
            </a:r>
            <a:r>
              <a:rPr lang="ru-RU" b="0" i="0" dirty="0">
                <a:solidFill>
                  <a:srgbClr val="404040"/>
                </a:solidFill>
                <a:effectLst/>
              </a:rPr>
              <a:t>]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рь</a:t>
            </a:r>
            <a:r>
              <a:rPr lang="ru-RU" b="0" i="0" dirty="0">
                <a:solidFill>
                  <a:srgbClr val="404040"/>
                </a:solidFill>
                <a:effectLst/>
              </a:rPr>
              <a:t>, шить- [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шы</a:t>
            </a:r>
            <a:r>
              <a:rPr lang="ru-RU" b="0" i="0" dirty="0">
                <a:solidFill>
                  <a:srgbClr val="404040"/>
                </a:solidFill>
                <a:effectLst/>
              </a:rPr>
              <a:t>]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ть</a:t>
            </a:r>
            <a:r>
              <a:rPr lang="ru-RU" b="0" i="0" dirty="0">
                <a:solidFill>
                  <a:srgbClr val="404040"/>
                </a:solidFill>
                <a:effectLst/>
              </a:rPr>
              <a:t>, 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Шипка</a:t>
            </a:r>
            <a:r>
              <a:rPr lang="ru-RU" b="0" i="0" dirty="0">
                <a:solidFill>
                  <a:srgbClr val="404040"/>
                </a:solidFill>
                <a:effectLst/>
              </a:rPr>
              <a:t> - [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шы</a:t>
            </a:r>
            <a:r>
              <a:rPr lang="ru-RU" b="0" i="0" dirty="0">
                <a:solidFill>
                  <a:srgbClr val="404040"/>
                </a:solidFill>
                <a:effectLst/>
              </a:rPr>
              <a:t>]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пка</a:t>
            </a:r>
            <a:r>
              <a:rPr lang="ru-RU" b="0" i="0" dirty="0">
                <a:solidFill>
                  <a:srgbClr val="404040"/>
                </a:solidFill>
                <a:effectLst/>
              </a:rPr>
              <a:t>, Шиллер - [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шы</a:t>
            </a:r>
            <a:r>
              <a:rPr lang="ru-RU" b="0" i="0" dirty="0">
                <a:solidFill>
                  <a:srgbClr val="404040"/>
                </a:solidFill>
                <a:effectLst/>
              </a:rPr>
              <a:t>]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ллер</a:t>
            </a:r>
            <a:r>
              <a:rPr lang="ru-RU" b="0" i="0" dirty="0">
                <a:solidFill>
                  <a:srgbClr val="404040"/>
                </a:solidFill>
                <a:effectLst/>
              </a:rPr>
              <a:t>, 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Граши</a:t>
            </a:r>
            <a:r>
              <a:rPr lang="ru-RU" b="0" i="0" dirty="0">
                <a:solidFill>
                  <a:srgbClr val="404040"/>
                </a:solidFill>
                <a:effectLst/>
              </a:rPr>
              <a:t> - 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гра</a:t>
            </a:r>
            <a:r>
              <a:rPr lang="ru-RU" b="0" i="0" dirty="0">
                <a:solidFill>
                  <a:srgbClr val="404040"/>
                </a:solidFill>
                <a:effectLst/>
              </a:rPr>
              <a:t>[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шы</a:t>
            </a:r>
            <a:r>
              <a:rPr lang="ru-RU" b="0" i="0" dirty="0">
                <a:solidFill>
                  <a:srgbClr val="404040"/>
                </a:solidFill>
                <a:effectLst/>
              </a:rPr>
              <a:t>]; жить - [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жы</a:t>
            </a:r>
            <a:r>
              <a:rPr lang="ru-RU" b="0" i="0" dirty="0">
                <a:solidFill>
                  <a:srgbClr val="404040"/>
                </a:solidFill>
                <a:effectLst/>
              </a:rPr>
              <a:t>]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ть</a:t>
            </a:r>
            <a:r>
              <a:rPr lang="ru-RU" b="0" i="0" dirty="0">
                <a:solidFill>
                  <a:srgbClr val="404040"/>
                </a:solidFill>
                <a:effectLst/>
              </a:rPr>
              <a:t>, жидкий - [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жы</a:t>
            </a:r>
            <a:r>
              <a:rPr lang="ru-RU" b="0" i="0" dirty="0">
                <a:solidFill>
                  <a:srgbClr val="404040"/>
                </a:solidFill>
                <a:effectLst/>
              </a:rPr>
              <a:t>]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дкий</a:t>
            </a:r>
            <a:r>
              <a:rPr lang="ru-RU" b="0" i="0" dirty="0">
                <a:solidFill>
                  <a:srgbClr val="404040"/>
                </a:solidFill>
                <a:effectLst/>
              </a:rPr>
              <a:t>, ножи - но[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жы</a:t>
            </a:r>
            <a:r>
              <a:rPr lang="ru-RU" b="0" i="0" dirty="0">
                <a:solidFill>
                  <a:srgbClr val="404040"/>
                </a:solidFill>
                <a:effectLst/>
              </a:rPr>
              <a:t>], Жиздра - [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жи</a:t>
            </a:r>
            <a:r>
              <a:rPr lang="ru-RU" b="0" i="0" dirty="0">
                <a:solidFill>
                  <a:srgbClr val="404040"/>
                </a:solidFill>
                <a:effectLst/>
              </a:rPr>
              <a:t>]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здра</a:t>
            </a:r>
            <a:r>
              <a:rPr lang="ru-RU" b="0" i="0" dirty="0">
                <a:solidFill>
                  <a:srgbClr val="404040"/>
                </a:solidFill>
                <a:effectLst/>
              </a:rPr>
              <a:t>, Житковичи - [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жы</a:t>
            </a:r>
            <a:r>
              <a:rPr lang="ru-RU" b="0" i="0" dirty="0">
                <a:solidFill>
                  <a:srgbClr val="404040"/>
                </a:solidFill>
                <a:effectLst/>
              </a:rPr>
              <a:t>]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тковичи</a:t>
            </a:r>
            <a:r>
              <a:rPr lang="ru-RU" b="0" i="0" dirty="0">
                <a:solidFill>
                  <a:srgbClr val="404040"/>
                </a:solidFill>
                <a:effectLst/>
              </a:rPr>
              <a:t>, Жижка - [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жы</a:t>
            </a:r>
            <a:r>
              <a:rPr lang="ru-RU" b="0" i="0" dirty="0">
                <a:solidFill>
                  <a:srgbClr val="404040"/>
                </a:solidFill>
                <a:effectLst/>
              </a:rPr>
              <a:t>]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жка</a:t>
            </a:r>
            <a:r>
              <a:rPr lang="ru-RU" b="0" i="0" dirty="0">
                <a:solidFill>
                  <a:srgbClr val="404040"/>
                </a:solidFill>
                <a:effectLst/>
              </a:rPr>
              <a:t>; цинк - [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цы</a:t>
            </a:r>
            <a:r>
              <a:rPr lang="ru-RU" b="0" i="0" dirty="0">
                <a:solidFill>
                  <a:srgbClr val="404040"/>
                </a:solidFill>
                <a:effectLst/>
              </a:rPr>
              <a:t>]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нк</a:t>
            </a:r>
            <a:r>
              <a:rPr lang="ru-RU" b="0" i="0" dirty="0">
                <a:solidFill>
                  <a:srgbClr val="404040"/>
                </a:solidFill>
                <a:effectLst/>
              </a:rPr>
              <a:t>, цифра - [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цы</a:t>
            </a:r>
            <a:r>
              <a:rPr lang="ru-RU" b="0" i="0" dirty="0">
                <a:solidFill>
                  <a:srgbClr val="404040"/>
                </a:solidFill>
                <a:effectLst/>
              </a:rPr>
              <a:t>]фра, Цильма- [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цы</a:t>
            </a:r>
            <a:r>
              <a:rPr lang="ru-RU" b="0" i="0" dirty="0">
                <a:solidFill>
                  <a:srgbClr val="404040"/>
                </a:solidFill>
                <a:effectLst/>
              </a:rPr>
              <a:t>]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льма</a:t>
            </a:r>
            <a:r>
              <a:rPr lang="ru-RU" b="0" i="0" dirty="0">
                <a:solidFill>
                  <a:srgbClr val="404040"/>
                </a:solidFill>
                <a:effectLst/>
              </a:rPr>
              <a:t>, 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Цирулис</a:t>
            </a:r>
            <a:r>
              <a:rPr lang="ru-RU" b="0" i="0" dirty="0">
                <a:solidFill>
                  <a:srgbClr val="404040"/>
                </a:solidFill>
                <a:effectLst/>
              </a:rPr>
              <a:t>- [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цы</a:t>
            </a:r>
            <a:r>
              <a:rPr lang="ru-RU" b="0" i="0" dirty="0">
                <a:solidFill>
                  <a:srgbClr val="404040"/>
                </a:solidFill>
                <a:effectLst/>
              </a:rPr>
              <a:t>]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рулис</a:t>
            </a:r>
            <a:r>
              <a:rPr lang="ru-RU" b="0" i="0" dirty="0">
                <a:solidFill>
                  <a:srgbClr val="404040"/>
                </a:solidFill>
                <a:effectLst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335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A6625-EE84-4946-AD8F-B2F4B020E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328530"/>
          </a:xfrm>
        </p:spPr>
        <p:txBody>
          <a:bodyPr>
            <a:noAutofit/>
          </a:bodyPr>
          <a:lstStyle/>
          <a:p>
            <a:r>
              <a:rPr lang="ru-RU" sz="3600" dirty="0"/>
              <a:t>Произношение гласных</a:t>
            </a:r>
            <a:br>
              <a:rPr lang="ru-RU" sz="3600" dirty="0"/>
            </a:br>
            <a:r>
              <a:rPr lang="ru-RU" sz="3600" dirty="0"/>
              <a:t>Произношение звука - И</a:t>
            </a:r>
            <a:br>
              <a:rPr lang="ru-RU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F8D40-18D3-4FBE-9DBE-A8F7C0281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14330"/>
            <a:ext cx="9601200" cy="4409661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На месте гласной и в начале слова произносится [ы], если между ним и предшествующим словом, который оканчивается на твёрдый согласный, нет никакой паузы: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с известью - [с-ы]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звестью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, над изгородью - на[д-ы]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згородью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в Инсбруке - [в-ы]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нсбруке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, над Ильмень-озером - на[д-ы] 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льмень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-озером,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 к 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Ирвингу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 - [к-ы]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рвингу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ru-RU" b="0" i="0" dirty="0">
              <a:solidFill>
                <a:srgbClr val="40404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ru-RU" b="0" i="0" dirty="0">
              <a:solidFill>
                <a:srgbClr val="40404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186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A6625-EE84-4946-AD8F-B2F4B020E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328530"/>
          </a:xfrm>
        </p:spPr>
        <p:txBody>
          <a:bodyPr>
            <a:noAutofit/>
          </a:bodyPr>
          <a:lstStyle/>
          <a:p>
            <a:r>
              <a:rPr lang="ru-RU" sz="3600" dirty="0"/>
              <a:t>Произношение гласных</a:t>
            </a:r>
            <a:br>
              <a:rPr lang="ru-RU" sz="3600" dirty="0"/>
            </a:br>
            <a:r>
              <a:rPr lang="ru-RU" sz="3600" dirty="0"/>
              <a:t>Произношение звука - И</a:t>
            </a:r>
            <a:br>
              <a:rPr lang="ru-RU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F8D40-18D3-4FBE-9DBE-A8F7C0281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14330"/>
            <a:ext cx="9601200" cy="4409661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В случаях, когда между словами есть хоть небольшая пауза, на месте гласной и произносится [и]: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с идефикс - с [и]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дефикс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, к идиосинкразии - к[и]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диосинкразии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, в Икше - в [и]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кше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, над 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Иматрой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 - над [и]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матрой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, с Ибсеном - с [и]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бсеном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Паузу используют перед именами собственными, чаще всего иноязычными, чтобы точно передать звуковой облик.</a:t>
            </a:r>
          </a:p>
        </p:txBody>
      </p:sp>
    </p:spTree>
    <p:extLst>
      <p:ext uri="{BB962C8B-B14F-4D97-AF65-F5344CB8AC3E}">
        <p14:creationId xmlns:p14="http://schemas.microsoft.com/office/powerpoint/2010/main" val="2497133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A6625-EE84-4946-AD8F-B2F4B020E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328530"/>
          </a:xfrm>
        </p:spPr>
        <p:txBody>
          <a:bodyPr>
            <a:noAutofit/>
          </a:bodyPr>
          <a:lstStyle/>
          <a:p>
            <a:r>
              <a:rPr lang="ru-RU" sz="3600" dirty="0"/>
              <a:t>Произношение гласных</a:t>
            </a:r>
            <a:br>
              <a:rPr lang="ru-RU" sz="3600" dirty="0"/>
            </a:br>
            <a:r>
              <a:rPr lang="ru-RU" sz="3600" dirty="0"/>
              <a:t>Произношение звуков – Ы и У</a:t>
            </a:r>
            <a:br>
              <a:rPr lang="ru-RU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F8D40-18D3-4FBE-9DBE-A8F7C0281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14330"/>
            <a:ext cx="9601200" cy="4409661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18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[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ы] звучит на месте </a:t>
            </a:r>
            <a:r>
              <a:rPr lang="ru-RU" sz="1800" b="0" i="1" dirty="0">
                <a:solidFill>
                  <a:srgbClr val="404040"/>
                </a:solidFill>
                <a:effectLst/>
                <a:latin typeface="+mj-lt"/>
              </a:rPr>
              <a:t>ы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 выиграть-в[ы]играть, мыс - м[ы]с, скворцы - 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скворц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[ы], напыщенный - 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нап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[ы]щенный, 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Ылыч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 - [ы]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лыч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, Быстрица - б[ы]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стрица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, Вычегда - в[ы]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чегда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, Надым - над[ы]м, Сызрань - с[ы]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зрань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,  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Исаклы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 - 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исакл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[ы].</a:t>
            </a:r>
            <a:b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</a:b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Гласный [у] под ударением произносится на месте </a:t>
            </a:r>
            <a:r>
              <a:rPr lang="ru-RU" sz="1800" b="1" i="0" dirty="0">
                <a:solidFill>
                  <a:srgbClr val="404040"/>
                </a:solidFill>
                <a:effectLst/>
                <a:latin typeface="+mj-lt"/>
              </a:rPr>
              <a:t>у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 и </a:t>
            </a:r>
            <a:r>
              <a:rPr lang="ru-RU" sz="1800" b="1" i="0" dirty="0">
                <a:solidFill>
                  <a:srgbClr val="404040"/>
                </a:solidFill>
                <a:effectLst/>
                <a:latin typeface="+mj-lt"/>
              </a:rPr>
              <a:t>ю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улица - [у]лица, утро - [у]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тро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, лагуна - лаг[у]на, научный - на[у]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чный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, получим - пол[у]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чим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, Углич - [у]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глич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, Калуга - кал[у]га, Науру - на[у]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ру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; юнга - [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йу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нга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, юрта - [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йу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]рта, дюна - [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д'у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]на, люди - [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л'у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ди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, поют - по[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йу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]т, 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Юдино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 - [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йу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дино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, Дюрер - [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д'у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рер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, Лютер - [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л'у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]тер.</a:t>
            </a:r>
            <a:endParaRPr lang="ru-RU" b="0" i="0" dirty="0">
              <a:solidFill>
                <a:srgbClr val="40404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0922624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1188</TotalTime>
  <Words>1342</Words>
  <Application>Microsoft Office PowerPoint</Application>
  <PresentationFormat>Widescreen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Franklin Gothic Book</vt:lpstr>
      <vt:lpstr>Crop</vt:lpstr>
      <vt:lpstr>Фонетика I</vt:lpstr>
      <vt:lpstr>Произношение гласных Произношение звука - А </vt:lpstr>
      <vt:lpstr>Произношение гласных Произношение звука - О </vt:lpstr>
      <vt:lpstr>Произношение гласных Произношение звука - Э </vt:lpstr>
      <vt:lpstr>Произношение гласных Произношение звука - И </vt:lpstr>
      <vt:lpstr>Произношение гласных Произношение звука - И </vt:lpstr>
      <vt:lpstr>Произношение гласных Произношение звука - И </vt:lpstr>
      <vt:lpstr>Произношение гласных Произношение звука - И </vt:lpstr>
      <vt:lpstr>Произношение гласных Произношение звуков – Ы и У 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Фонетика II</dc:title>
  <dc:creator>asus</dc:creator>
  <cp:lastModifiedBy>asus</cp:lastModifiedBy>
  <cp:revision>264</cp:revision>
  <dcterms:created xsi:type="dcterms:W3CDTF">2020-03-24T12:01:02Z</dcterms:created>
  <dcterms:modified xsi:type="dcterms:W3CDTF">2020-07-06T10:06:31Z</dcterms:modified>
</cp:coreProperties>
</file>