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3344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81471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053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84479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859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4793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9754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1601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8225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238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7608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1F215CF-3F5A-4F60-8B7D-D7C5AD0E325D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32BED1C-911B-48EB-A22E-63C20E29CCE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14050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7680" y="702156"/>
            <a:ext cx="11265408" cy="1013800"/>
          </a:xfrm>
        </p:spPr>
        <p:txBody>
          <a:bodyPr>
            <a:normAutofit/>
          </a:bodyPr>
          <a:lstStyle/>
          <a:p>
            <a:r>
              <a:rPr lang="tr-TR" sz="4400" dirty="0"/>
              <a:t>Planlama Aşamaları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87680" y="1889760"/>
            <a:ext cx="11265408" cy="4815840"/>
          </a:xfrm>
        </p:spPr>
        <p:txBody>
          <a:bodyPr/>
          <a:lstStyle/>
          <a:p>
            <a:pPr marL="609600" indent="-427038">
              <a:buFontTx/>
              <a:buAutoNum type="arabicParenR"/>
            </a:pPr>
            <a:r>
              <a:rPr lang="tr-TR" altLang="tr-TR" sz="3200" dirty="0"/>
              <a:t>Faaliyet Planlama</a:t>
            </a:r>
          </a:p>
          <a:p>
            <a:pPr marL="609600" indent="-427038">
              <a:buFontTx/>
              <a:buAutoNum type="arabicParenR"/>
            </a:pPr>
            <a:r>
              <a:rPr lang="tr-TR" altLang="tr-TR" sz="3200" dirty="0"/>
              <a:t>Fiziksel Planlama (mekan planlama)</a:t>
            </a:r>
          </a:p>
          <a:p>
            <a:pPr marL="609600" indent="-427038">
              <a:buFont typeface="Arial" panose="020B0604020202020204" pitchFamily="34" charset="0"/>
              <a:buChar char="→"/>
            </a:pPr>
            <a:r>
              <a:rPr lang="tr-TR" altLang="tr-TR" sz="3200" dirty="0"/>
              <a:t>Envanter Aşaması (veri toplama)</a:t>
            </a:r>
          </a:p>
          <a:p>
            <a:pPr marL="609600" indent="-427038">
              <a:buFont typeface="Arial" panose="020B0604020202020204" pitchFamily="34" charset="0"/>
              <a:buChar char="→"/>
            </a:pPr>
            <a:r>
              <a:rPr lang="tr-TR" altLang="tr-TR" sz="3200" dirty="0"/>
              <a:t>Analiz Aşaması</a:t>
            </a:r>
          </a:p>
          <a:p>
            <a:pPr marL="609600" indent="-427038">
              <a:buFont typeface="Arial" panose="020B0604020202020204" pitchFamily="34" charset="0"/>
              <a:buChar char="→"/>
            </a:pPr>
            <a:r>
              <a:rPr lang="tr-TR" altLang="tr-TR" sz="3200" dirty="0"/>
              <a:t>Planlama Aşaması</a:t>
            </a:r>
          </a:p>
          <a:p>
            <a:pPr marL="609600" indent="-427038">
              <a:buFont typeface="Arial" panose="020B0604020202020204" pitchFamily="34" charset="0"/>
              <a:buChar char="→"/>
            </a:pPr>
            <a:r>
              <a:rPr lang="tr-TR" altLang="tr-TR" sz="3200" dirty="0"/>
              <a:t>Program Uygulama Aşaması</a:t>
            </a:r>
          </a:p>
          <a:p>
            <a:pPr marL="609600" indent="-427038">
              <a:buFont typeface="Arial" panose="020B0604020202020204" pitchFamily="34" charset="0"/>
              <a:buChar char="→"/>
            </a:pPr>
            <a:r>
              <a:rPr lang="tr-TR" altLang="tr-TR" sz="3200" dirty="0"/>
              <a:t>İşletme Aşaması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23837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8912" y="702156"/>
            <a:ext cx="11326368" cy="1004724"/>
          </a:xfrm>
        </p:spPr>
        <p:txBody>
          <a:bodyPr>
            <a:normAutofit/>
          </a:bodyPr>
          <a:lstStyle/>
          <a:p>
            <a:r>
              <a:rPr lang="tr-TR" sz="3600" dirty="0"/>
              <a:t>Rekreasyon Faaliyetlerinin Sınıflandırılması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912" y="1901952"/>
            <a:ext cx="11326368" cy="4657344"/>
          </a:xfrm>
        </p:spPr>
        <p:txBody>
          <a:bodyPr>
            <a:normAutofit lnSpcReduction="10000"/>
          </a:bodyPr>
          <a:lstStyle/>
          <a:p>
            <a:r>
              <a:rPr lang="tr-TR" altLang="tr-TR" sz="2800" b="1" dirty="0">
                <a:solidFill>
                  <a:schemeClr val="tx1"/>
                </a:solidFill>
              </a:rPr>
              <a:t>Mekânsal Açıdan</a:t>
            </a:r>
          </a:p>
          <a:p>
            <a:pPr>
              <a:buFont typeface="Arial" panose="020B0604020202020204" pitchFamily="34" charset="0"/>
              <a:buChar char="→"/>
            </a:pPr>
            <a:r>
              <a:rPr lang="tr-TR" altLang="tr-TR" sz="2800" dirty="0"/>
              <a:t> </a:t>
            </a:r>
            <a:r>
              <a:rPr lang="tr-TR" altLang="tr-TR" sz="2800" b="1" dirty="0">
                <a:solidFill>
                  <a:schemeClr val="tx1"/>
                </a:solidFill>
              </a:rPr>
              <a:t>Açık alan rekreasyonu</a:t>
            </a:r>
          </a:p>
          <a:p>
            <a:pPr>
              <a:buNone/>
            </a:pPr>
            <a:r>
              <a:rPr lang="tr-TR" altLang="tr-TR" sz="2800" dirty="0"/>
              <a:t>    Sportif faaliyetler; Sanatsal etkinlikler; İzcilik, kampçılık, avcılık; Piknik; Bahçe işleri; Doğa incelemesi; Doğa koruma etkinlikleri</a:t>
            </a:r>
          </a:p>
          <a:p>
            <a:pPr>
              <a:buFont typeface="Arial" panose="020B0604020202020204" pitchFamily="34" charset="0"/>
              <a:buChar char="→"/>
            </a:pPr>
            <a:r>
              <a:rPr lang="tr-TR" altLang="tr-TR" sz="2800" dirty="0"/>
              <a:t> </a:t>
            </a:r>
            <a:r>
              <a:rPr lang="tr-TR" altLang="tr-TR" sz="2800" b="1" dirty="0">
                <a:solidFill>
                  <a:schemeClr val="tx1"/>
                </a:solidFill>
              </a:rPr>
              <a:t>Kapalı alan rekreasyonu</a:t>
            </a:r>
          </a:p>
          <a:p>
            <a:pPr>
              <a:buNone/>
            </a:pPr>
            <a:r>
              <a:rPr lang="tr-TR" altLang="tr-TR" sz="2800" dirty="0"/>
              <a:t>    Kulüp ve derneklerin etkinlikleri; Sergi, defile vb. katılım ve izlemek; Kongre, kutlama, toplantı; basketbol gibi sportif etkinlikler; sauna, kaplıca gibi sağlıklı yaşam etkinlikleri; el sanatları, yabancı dil </a:t>
            </a:r>
            <a:r>
              <a:rPr lang="tr-TR" altLang="tr-TR" sz="2800" dirty="0" err="1"/>
              <a:t>vb</a:t>
            </a:r>
            <a:r>
              <a:rPr lang="tr-TR" altLang="tr-TR" sz="2800" dirty="0"/>
              <a:t> kursları; tavla, kağıt </a:t>
            </a:r>
            <a:r>
              <a:rPr lang="tr-TR" altLang="tr-TR" sz="2800" dirty="0" err="1"/>
              <a:t>vb</a:t>
            </a:r>
            <a:r>
              <a:rPr lang="tr-TR" altLang="tr-TR" sz="2800" dirty="0"/>
              <a:t> kapalı alan oyunları; </a:t>
            </a:r>
            <a:r>
              <a:rPr lang="tr-TR" altLang="tr-TR" sz="2800" dirty="0" err="1"/>
              <a:t>tv</a:t>
            </a:r>
            <a:r>
              <a:rPr lang="tr-TR" altLang="tr-TR" sz="2800" dirty="0"/>
              <a:t> izlemek, kitap okumak, bakım onarım, saz çalmak </a:t>
            </a:r>
            <a:r>
              <a:rPr lang="tr-TR" altLang="tr-TR" sz="2800" dirty="0" err="1"/>
              <a:t>vb</a:t>
            </a:r>
            <a:r>
              <a:rPr lang="tr-TR" altLang="tr-TR" sz="2800" dirty="0"/>
              <a:t> ev içi etkinlikler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37008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8640" y="1925052"/>
            <a:ext cx="11171895" cy="467081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b="1" dirty="0">
                <a:solidFill>
                  <a:schemeClr val="tx1"/>
                </a:solidFill>
              </a:rPr>
              <a:t>Katılımcıların Milliyetlerine Göre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→"/>
            </a:pPr>
            <a:r>
              <a:rPr lang="tr-TR" altLang="tr-TR" sz="2400" dirty="0">
                <a:solidFill>
                  <a:schemeClr val="tx1"/>
                </a:solidFill>
              </a:rPr>
              <a:t>Ulusal etkinliklere katılım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→"/>
            </a:pPr>
            <a:r>
              <a:rPr lang="tr-TR" altLang="tr-TR" sz="2400" dirty="0">
                <a:solidFill>
                  <a:schemeClr val="tx1"/>
                </a:solidFill>
              </a:rPr>
              <a:t>Uluslar arası etkinliklere katılım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b="1" dirty="0">
                <a:solidFill>
                  <a:schemeClr val="tx1"/>
                </a:solidFill>
              </a:rPr>
              <a:t>Etkinliklere Katılma Şekline Göre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→"/>
            </a:pPr>
            <a:r>
              <a:rPr lang="tr-TR" altLang="tr-TR" sz="2400" dirty="0">
                <a:solidFill>
                  <a:schemeClr val="tx1"/>
                </a:solidFill>
              </a:rPr>
              <a:t>Etken (aktif) katılım-katılımlı deneyimleme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→"/>
            </a:pPr>
            <a:r>
              <a:rPr lang="tr-TR" altLang="tr-TR" sz="2400" dirty="0">
                <a:solidFill>
                  <a:schemeClr val="tx1"/>
                </a:solidFill>
              </a:rPr>
              <a:t>Edilgen (pasif) katılım-izleyici olarak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b="1" dirty="0">
                <a:solidFill>
                  <a:schemeClr val="tx1"/>
                </a:solidFill>
              </a:rPr>
              <a:t>Katılımcı Yaşına Göre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→"/>
            </a:pPr>
            <a:r>
              <a:rPr lang="tr-TR" altLang="tr-TR" sz="2400" dirty="0">
                <a:solidFill>
                  <a:schemeClr val="tx1"/>
                </a:solidFill>
              </a:rPr>
              <a:t>Çocuk etkinlikleri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→"/>
            </a:pPr>
            <a:r>
              <a:rPr lang="tr-TR" altLang="tr-TR" sz="2400" dirty="0">
                <a:solidFill>
                  <a:schemeClr val="tx1"/>
                </a:solidFill>
              </a:rPr>
              <a:t>Normal (orta) yaş etkinlikleri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→"/>
            </a:pPr>
            <a:r>
              <a:rPr lang="tr-TR" altLang="tr-TR" sz="2400" dirty="0">
                <a:solidFill>
                  <a:schemeClr val="tx1"/>
                </a:solidFill>
              </a:rPr>
              <a:t>Üçüncü yaş etkinlikleri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tr-TR" altLang="tr-TR" sz="2400" b="1" dirty="0">
                <a:solidFill>
                  <a:schemeClr val="tx1"/>
                </a:solidFill>
              </a:rPr>
              <a:t>Katılımcı Sayısına Göre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→"/>
            </a:pPr>
            <a:r>
              <a:rPr lang="tr-TR" altLang="tr-TR" sz="2400" dirty="0">
                <a:solidFill>
                  <a:schemeClr val="tx1"/>
                </a:solidFill>
              </a:rPr>
              <a:t>Bireysel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→"/>
            </a:pPr>
            <a:r>
              <a:rPr lang="tr-TR" altLang="tr-TR" sz="2400" dirty="0">
                <a:solidFill>
                  <a:schemeClr val="tx1"/>
                </a:solidFill>
              </a:rPr>
              <a:t>Grup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10726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8640" y="1937084"/>
            <a:ext cx="11167872" cy="467098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tr-TR" altLang="tr-TR" sz="3000" b="1" dirty="0">
                <a:solidFill>
                  <a:schemeClr val="tx1"/>
                </a:solidFill>
              </a:rPr>
              <a:t>Fonksiyonuna Göre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→"/>
            </a:pPr>
            <a:r>
              <a:rPr lang="tr-TR" altLang="tr-TR" sz="3000" dirty="0">
                <a:solidFill>
                  <a:schemeClr val="tx1"/>
                </a:solidFill>
              </a:rPr>
              <a:t>Ticari rekreasyon (at yarışları, talih oy., dil kursları, vb.)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→"/>
            </a:pPr>
            <a:r>
              <a:rPr lang="tr-TR" altLang="tr-TR" sz="3000" dirty="0">
                <a:solidFill>
                  <a:schemeClr val="tx1"/>
                </a:solidFill>
              </a:rPr>
              <a:t>Estetik rekreasyon </a:t>
            </a:r>
            <a:r>
              <a:rPr lang="tr-TR" altLang="tr-TR" sz="3000" dirty="0"/>
              <a:t>(sanatsal etkin. izlemek </a:t>
            </a:r>
            <a:r>
              <a:rPr lang="tr-TR" altLang="tr-TR" sz="3000" dirty="0" err="1"/>
              <a:t>vb</a:t>
            </a:r>
            <a:r>
              <a:rPr lang="tr-TR" altLang="tr-TR" sz="3000" dirty="0"/>
              <a:t>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→"/>
            </a:pPr>
            <a:r>
              <a:rPr lang="tr-TR" altLang="tr-TR" sz="3000" dirty="0">
                <a:solidFill>
                  <a:schemeClr val="tx1"/>
                </a:solidFill>
              </a:rPr>
              <a:t>Sosyal rekreasyon </a:t>
            </a:r>
            <a:r>
              <a:rPr lang="tr-TR" altLang="tr-TR" sz="3000" dirty="0"/>
              <a:t>(kutlamalar, akraba ziyareti </a:t>
            </a:r>
            <a:r>
              <a:rPr lang="tr-TR" altLang="tr-TR" sz="3000" dirty="0" err="1"/>
              <a:t>vb</a:t>
            </a:r>
            <a:r>
              <a:rPr lang="tr-TR" altLang="tr-TR" sz="3000" dirty="0"/>
              <a:t>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→"/>
            </a:pPr>
            <a:r>
              <a:rPr lang="tr-TR" altLang="tr-TR" sz="3000" dirty="0">
                <a:solidFill>
                  <a:schemeClr val="tx1"/>
                </a:solidFill>
              </a:rPr>
              <a:t>Sağlık rekreasyonu </a:t>
            </a:r>
            <a:r>
              <a:rPr lang="tr-TR" altLang="tr-TR" sz="3000" dirty="0"/>
              <a:t>(spor, yaylacılık, hamam-sauna </a:t>
            </a:r>
            <a:r>
              <a:rPr lang="tr-TR" altLang="tr-TR" sz="3000" dirty="0" err="1"/>
              <a:t>vb</a:t>
            </a:r>
            <a:r>
              <a:rPr lang="tr-TR" altLang="tr-TR" sz="3000" dirty="0"/>
              <a:t>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→"/>
            </a:pPr>
            <a:r>
              <a:rPr lang="tr-TR" altLang="tr-TR" sz="3000" dirty="0">
                <a:solidFill>
                  <a:schemeClr val="tx1"/>
                </a:solidFill>
              </a:rPr>
              <a:t>Fiziksel rekreasyon </a:t>
            </a:r>
            <a:r>
              <a:rPr lang="tr-TR" altLang="tr-TR" sz="3000" dirty="0"/>
              <a:t>(tüm spor çeşitleri, </a:t>
            </a:r>
            <a:r>
              <a:rPr lang="tr-TR" altLang="tr-TR" sz="3000" dirty="0" err="1"/>
              <a:t>vb</a:t>
            </a:r>
            <a:r>
              <a:rPr lang="tr-TR" altLang="tr-TR" sz="3000" dirty="0"/>
              <a:t>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→"/>
            </a:pPr>
            <a:r>
              <a:rPr lang="tr-TR" altLang="tr-TR" sz="3000" dirty="0">
                <a:solidFill>
                  <a:schemeClr val="tx1"/>
                </a:solidFill>
              </a:rPr>
              <a:t>Sanatsal rekreasyon </a:t>
            </a:r>
            <a:r>
              <a:rPr lang="tr-TR" altLang="tr-TR" sz="3000" dirty="0"/>
              <a:t>(el sanatları, sinema, tiyatro gibi çağdaş sanatlar, </a:t>
            </a:r>
            <a:r>
              <a:rPr lang="tr-TR" altLang="tr-TR" sz="3000" dirty="0" err="1"/>
              <a:t>vb</a:t>
            </a:r>
            <a:r>
              <a:rPr lang="tr-TR" altLang="tr-TR" sz="3000" dirty="0"/>
              <a:t>)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→"/>
            </a:pPr>
            <a:r>
              <a:rPr lang="tr-TR" altLang="tr-TR" sz="3000" dirty="0">
                <a:solidFill>
                  <a:schemeClr val="tx1"/>
                </a:solidFill>
              </a:rPr>
              <a:t>Kültürel rekreasyon </a:t>
            </a:r>
            <a:r>
              <a:rPr lang="tr-TR" altLang="tr-TR" sz="3000" dirty="0"/>
              <a:t>(kurslar, geziler, sergi gibi </a:t>
            </a:r>
            <a:r>
              <a:rPr lang="tr-TR" altLang="tr-TR" sz="3000" dirty="0" err="1"/>
              <a:t>etkinl</a:t>
            </a:r>
            <a:r>
              <a:rPr lang="tr-TR" altLang="tr-TR" sz="3000" dirty="0"/>
              <a:t>., </a:t>
            </a:r>
            <a:r>
              <a:rPr lang="tr-TR" altLang="tr-TR" sz="3000" dirty="0" err="1"/>
              <a:t>vb</a:t>
            </a:r>
            <a:r>
              <a:rPr lang="tr-TR" altLang="tr-TR" sz="3000" dirty="0"/>
              <a:t>)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→"/>
            </a:pPr>
            <a:r>
              <a:rPr lang="tr-TR" altLang="tr-TR" sz="3000" dirty="0">
                <a:solidFill>
                  <a:schemeClr val="tx1"/>
                </a:solidFill>
              </a:rPr>
              <a:t>Turistik rekreasyon </a:t>
            </a:r>
            <a:r>
              <a:rPr lang="tr-TR" altLang="tr-TR" sz="3000" dirty="0"/>
              <a:t>(turizm dahilinde gerçekleşen </a:t>
            </a:r>
            <a:r>
              <a:rPr lang="tr-TR" altLang="tr-TR" sz="3000" dirty="0" err="1"/>
              <a:t>rekreatif</a:t>
            </a:r>
            <a:r>
              <a:rPr lang="tr-TR" altLang="tr-TR" sz="3000" dirty="0"/>
              <a:t> faaliyetlerdir) –Rekreasyon faaliyeti konaklayan turiste yönelikse bu aynı zamanda </a:t>
            </a:r>
            <a:r>
              <a:rPr lang="tr-TR" altLang="tr-TR" sz="3000" dirty="0">
                <a:solidFill>
                  <a:schemeClr val="tx1"/>
                </a:solidFill>
              </a:rPr>
              <a:t>animasyon</a:t>
            </a:r>
            <a:r>
              <a:rPr lang="tr-TR" altLang="tr-TR" sz="3000" dirty="0"/>
              <a:t>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73115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8912" y="702156"/>
            <a:ext cx="11289792" cy="1013800"/>
          </a:xfrm>
        </p:spPr>
        <p:txBody>
          <a:bodyPr>
            <a:normAutofit/>
          </a:bodyPr>
          <a:lstStyle/>
          <a:p>
            <a:r>
              <a:rPr lang="tr-TR" sz="4000" dirty="0"/>
              <a:t>Rekreasyon Uygulamalarında Liderlik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8912" y="1914144"/>
            <a:ext cx="11289792" cy="47061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800" dirty="0"/>
              <a:t>Vizyon er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Bilgi ve çevreyi tanıma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Motivasyon yeteneği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Yaratıcılık ve disiplin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Başarı için deneyim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Doğru ekip oluşturma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Hızlı karar alma</a:t>
            </a:r>
          </a:p>
          <a:p>
            <a:pPr>
              <a:lnSpc>
                <a:spcPct val="90000"/>
              </a:lnSpc>
            </a:pPr>
            <a:r>
              <a:rPr lang="tr-TR" altLang="tr-TR" sz="2800" dirty="0"/>
              <a:t>Karakterli olma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92671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dirty="0" smtClean="0"/>
              <a:t> İlke </a:t>
            </a:r>
            <a:r>
              <a:rPr lang="tr-TR" dirty="0" err="1" smtClean="0"/>
              <a:t>Basarangil</a:t>
            </a:r>
            <a:r>
              <a:rPr lang="tr-TR" dirty="0" smtClean="0"/>
              <a:t>, Dr. Oğuz </a:t>
            </a:r>
            <a:r>
              <a:rPr lang="tr-TR" dirty="0" err="1" smtClean="0"/>
              <a:t>Türkay</a:t>
            </a:r>
            <a:r>
              <a:rPr lang="tr-TR" dirty="0" smtClean="0"/>
              <a:t> Rekreasyon ve </a:t>
            </a:r>
            <a:r>
              <a:rPr lang="tr-TR" dirty="0" err="1" smtClean="0"/>
              <a:t>Anımasyon</a:t>
            </a:r>
            <a:r>
              <a:rPr lang="tr-TR" dirty="0" smtClean="0"/>
              <a:t> , Rekreasyon </a:t>
            </a:r>
            <a:r>
              <a:rPr lang="tr-TR" smtClean="0"/>
              <a:t>Yonetımı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Kar Payı</Template>
  <TotalTime>74</TotalTime>
  <Words>312</Words>
  <Application>Microsoft Office PowerPoint</Application>
  <PresentationFormat>Özel</PresentationFormat>
  <Paragraphs>46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Kar Payı</vt:lpstr>
      <vt:lpstr>Planlama Aşamaları</vt:lpstr>
      <vt:lpstr>Rekreasyon Faaliyetlerinin Sınıflandırılması</vt:lpstr>
      <vt:lpstr>Slayt 3</vt:lpstr>
      <vt:lpstr>Slayt 4</vt:lpstr>
      <vt:lpstr>Rekreasyon Uygulamalarında Liderlik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Teoriler ve Rekreasyon</dc:title>
  <dc:creator>eceats35@gmail.com</dc:creator>
  <cp:lastModifiedBy>Windows Kullanıcısı</cp:lastModifiedBy>
  <cp:revision>8</cp:revision>
  <dcterms:created xsi:type="dcterms:W3CDTF">2018-12-16T18:01:29Z</dcterms:created>
  <dcterms:modified xsi:type="dcterms:W3CDTF">2019-03-15T12:28:33Z</dcterms:modified>
</cp:coreProperties>
</file>