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05" r:id="rId1"/>
  </p:sldMasterIdLst>
  <p:sldIdLst>
    <p:sldId id="273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DFEE6"/>
    <a:srgbClr val="FBFDA1"/>
    <a:srgbClr val="F9FC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57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76CF6-4A4D-4847-8C19-D8900A587967}" type="datetimeFigureOut">
              <a:rPr lang="en-US" smtClean="0"/>
              <a:t>20-Feb-18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4141B5-8C84-4BAF-9BD7-DDC7352427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529351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76CF6-4A4D-4847-8C19-D8900A587967}" type="datetimeFigureOut">
              <a:rPr lang="en-US" smtClean="0"/>
              <a:t>20-Feb-18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4141B5-8C84-4BAF-9BD7-DDC7352427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0703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76CF6-4A4D-4847-8C19-D8900A587967}" type="datetimeFigureOut">
              <a:rPr lang="en-US" smtClean="0"/>
              <a:t>20-Feb-18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4141B5-8C84-4BAF-9BD7-DDC7352427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18429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76CF6-4A4D-4847-8C19-D8900A587967}" type="datetimeFigureOut">
              <a:rPr lang="en-US" smtClean="0"/>
              <a:t>20-Feb-18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4141B5-8C84-4BAF-9BD7-DDC7352427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04609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76CF6-4A4D-4847-8C19-D8900A587967}" type="datetimeFigureOut">
              <a:rPr lang="en-US" smtClean="0"/>
              <a:t>20-Feb-18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4141B5-8C84-4BAF-9BD7-DDC7352427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06024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76CF6-4A4D-4847-8C19-D8900A587967}" type="datetimeFigureOut">
              <a:rPr lang="en-US" smtClean="0"/>
              <a:t>20-Feb-18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4141B5-8C84-4BAF-9BD7-DDC7352427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18527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76CF6-4A4D-4847-8C19-D8900A587967}" type="datetimeFigureOut">
              <a:rPr lang="en-US" smtClean="0"/>
              <a:t>20-Feb-18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4141B5-8C84-4BAF-9BD7-DDC7352427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25665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76CF6-4A4D-4847-8C19-D8900A587967}" type="datetimeFigureOut">
              <a:rPr lang="en-US" smtClean="0"/>
              <a:t>20-Feb-18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4141B5-8C84-4BAF-9BD7-DDC7352427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02838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76CF6-4A4D-4847-8C19-D8900A587967}" type="datetimeFigureOut">
              <a:rPr lang="en-US" smtClean="0"/>
              <a:t>20-Feb-18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4141B5-8C84-4BAF-9BD7-DDC7352427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2654772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76CF6-4A4D-4847-8C19-D8900A587967}" type="datetimeFigureOut">
              <a:rPr lang="en-US" smtClean="0"/>
              <a:t>20-Feb-18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4141B5-8C84-4BAF-9BD7-DDC7352427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312468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76CF6-4A4D-4847-8C19-D8900A587967}" type="datetimeFigureOut">
              <a:rPr lang="en-US" smtClean="0"/>
              <a:t>20-Feb-18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4141B5-8C84-4BAF-9BD7-DDC7352427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09316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F4D1"/>
            </a:gs>
            <a:gs pos="0">
              <a:schemeClr val="accent4">
                <a:lumMod val="5000"/>
                <a:lumOff val="95000"/>
              </a:schemeClr>
            </a:gs>
            <a:gs pos="0">
              <a:srgbClr val="F9FC7C"/>
            </a:gs>
            <a:gs pos="25000">
              <a:srgbClr val="FBFDA1"/>
            </a:gs>
            <a:gs pos="58000">
              <a:srgbClr val="FDFEE6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276CF6-4A4D-4847-8C19-D8900A587967}" type="datetimeFigureOut">
              <a:rPr lang="en-US" smtClean="0"/>
              <a:t>20-Feb-18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4141B5-8C84-4BAF-9BD7-DDC7352427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32929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06" r:id="rId1"/>
    <p:sldLayoutId id="2147483907" r:id="rId2"/>
    <p:sldLayoutId id="2147483908" r:id="rId3"/>
    <p:sldLayoutId id="2147483909" r:id="rId4"/>
    <p:sldLayoutId id="2147483910" r:id="rId5"/>
    <p:sldLayoutId id="2147483911" r:id="rId6"/>
    <p:sldLayoutId id="2147483912" r:id="rId7"/>
    <p:sldLayoutId id="2147483913" r:id="rId8"/>
    <p:sldLayoutId id="2147483914" r:id="rId9"/>
    <p:sldLayoutId id="2147483915" r:id="rId10"/>
    <p:sldLayoutId id="2147483916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İdrar</a:t>
            </a:r>
            <a:r>
              <a:rPr lang="en-US" dirty="0" smtClean="0"/>
              <a:t> </a:t>
            </a:r>
            <a:r>
              <a:rPr lang="en-US" dirty="0" err="1" smtClean="0"/>
              <a:t>Analizleri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199" y="1825625"/>
            <a:ext cx="1098274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en-US" sz="2400" dirty="0" err="1" smtClean="0">
                <a:cs typeface="Times New Roman" panose="02020603050405020304" pitchFamily="18" charset="0"/>
              </a:rPr>
              <a:t>İdrar</a:t>
            </a:r>
            <a:r>
              <a:rPr lang="en-US" altLang="en-US" sz="2400" dirty="0" smtClean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 smtClean="0">
                <a:cs typeface="Times New Roman" panose="02020603050405020304" pitchFamily="18" charset="0"/>
              </a:rPr>
              <a:t>analizleri</a:t>
            </a:r>
            <a:r>
              <a:rPr lang="en-US" altLang="en-US" sz="2400" dirty="0" smtClean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 smtClean="0">
                <a:cs typeface="Times New Roman" panose="02020603050405020304" pitchFamily="18" charset="0"/>
              </a:rPr>
              <a:t>özellikle</a:t>
            </a:r>
            <a:r>
              <a:rPr lang="en-US" altLang="en-US" sz="2400" dirty="0" smtClean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 smtClean="0">
                <a:cs typeface="Times New Roman" panose="02020603050405020304" pitchFamily="18" charset="0"/>
              </a:rPr>
              <a:t>endokrin</a:t>
            </a:r>
            <a:r>
              <a:rPr lang="en-US" altLang="en-US" sz="2400" dirty="0" smtClean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 smtClean="0">
                <a:cs typeface="Times New Roman" panose="02020603050405020304" pitchFamily="18" charset="0"/>
              </a:rPr>
              <a:t>ve</a:t>
            </a:r>
            <a:r>
              <a:rPr lang="en-US" altLang="en-US" sz="2400" dirty="0" smtClean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 smtClean="0">
                <a:cs typeface="Times New Roman" panose="02020603050405020304" pitchFamily="18" charset="0"/>
              </a:rPr>
              <a:t>böbrek</a:t>
            </a:r>
            <a:r>
              <a:rPr lang="en-US" altLang="en-US" sz="2400" dirty="0" smtClean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 smtClean="0">
                <a:cs typeface="Times New Roman" panose="02020603050405020304" pitchFamily="18" charset="0"/>
              </a:rPr>
              <a:t>patolojilerinde</a:t>
            </a:r>
            <a:r>
              <a:rPr lang="en-US" altLang="en-US" sz="2400" dirty="0" smtClean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 smtClean="0">
                <a:cs typeface="Times New Roman" panose="02020603050405020304" pitchFamily="18" charset="0"/>
              </a:rPr>
              <a:t>önemli</a:t>
            </a:r>
            <a:r>
              <a:rPr lang="en-US" altLang="en-US" sz="2400" dirty="0" smtClean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 smtClean="0">
                <a:cs typeface="Times New Roman" panose="02020603050405020304" pitchFamily="18" charset="0"/>
              </a:rPr>
              <a:t>olmakla</a:t>
            </a:r>
            <a:r>
              <a:rPr lang="en-US" altLang="en-US" sz="2400" dirty="0" smtClean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 smtClean="0">
                <a:cs typeface="Times New Roman" panose="02020603050405020304" pitchFamily="18" charset="0"/>
              </a:rPr>
              <a:t>beraber</a:t>
            </a:r>
            <a:r>
              <a:rPr lang="en-US" altLang="en-US" sz="2400" dirty="0" smtClean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 smtClean="0">
                <a:cs typeface="Times New Roman" panose="02020603050405020304" pitchFamily="18" charset="0"/>
              </a:rPr>
              <a:t>karaciğer</a:t>
            </a:r>
            <a:r>
              <a:rPr lang="en-US" altLang="en-US" sz="2400" dirty="0" smtClean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 smtClean="0">
                <a:cs typeface="Times New Roman" panose="02020603050405020304" pitchFamily="18" charset="0"/>
              </a:rPr>
              <a:t>detoksifikasyon</a:t>
            </a:r>
            <a:r>
              <a:rPr lang="en-US" altLang="en-US" sz="2400" dirty="0" smtClean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 smtClean="0">
                <a:cs typeface="Times New Roman" panose="02020603050405020304" pitchFamily="18" charset="0"/>
              </a:rPr>
              <a:t>seviyesi</a:t>
            </a:r>
            <a:r>
              <a:rPr lang="en-US" altLang="en-US" sz="2400" dirty="0" smtClean="0">
                <a:cs typeface="Times New Roman" panose="02020603050405020304" pitchFamily="18" charset="0"/>
              </a:rPr>
              <a:t>, </a:t>
            </a:r>
            <a:r>
              <a:rPr lang="en-US" altLang="en-US" sz="2400" dirty="0" err="1" smtClean="0">
                <a:cs typeface="Times New Roman" panose="02020603050405020304" pitchFamily="18" charset="0"/>
              </a:rPr>
              <a:t>ilaç</a:t>
            </a:r>
            <a:r>
              <a:rPr lang="en-US" altLang="en-US" sz="2400" dirty="0" smtClean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 smtClean="0">
                <a:cs typeface="Times New Roman" panose="02020603050405020304" pitchFamily="18" charset="0"/>
              </a:rPr>
              <a:t>metabolizması</a:t>
            </a:r>
            <a:r>
              <a:rPr lang="en-US" altLang="en-US" sz="2400" dirty="0" smtClean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 smtClean="0">
                <a:cs typeface="Times New Roman" panose="02020603050405020304" pitchFamily="18" charset="0"/>
              </a:rPr>
              <a:t>gibi</a:t>
            </a:r>
            <a:r>
              <a:rPr lang="en-US" altLang="en-US" sz="2400" dirty="0" smtClean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 smtClean="0">
                <a:cs typeface="Times New Roman" panose="02020603050405020304" pitchFamily="18" charset="0"/>
              </a:rPr>
              <a:t>amaçlarla</a:t>
            </a:r>
            <a:r>
              <a:rPr lang="en-US" altLang="en-US" sz="2400" dirty="0" smtClean="0">
                <a:cs typeface="Times New Roman" panose="02020603050405020304" pitchFamily="18" charset="0"/>
              </a:rPr>
              <a:t> da </a:t>
            </a:r>
            <a:r>
              <a:rPr lang="en-US" altLang="en-US" sz="2400" dirty="0" err="1" smtClean="0">
                <a:cs typeface="Times New Roman" panose="02020603050405020304" pitchFamily="18" charset="0"/>
              </a:rPr>
              <a:t>klinik</a:t>
            </a:r>
            <a:r>
              <a:rPr lang="en-US" altLang="en-US" sz="2400" dirty="0" smtClean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 smtClean="0">
                <a:cs typeface="Times New Roman" panose="02020603050405020304" pitchFamily="18" charset="0"/>
              </a:rPr>
              <a:t>öneme</a:t>
            </a:r>
            <a:r>
              <a:rPr lang="en-US" altLang="en-US" sz="2400" dirty="0" smtClean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 smtClean="0">
                <a:cs typeface="Times New Roman" panose="02020603050405020304" pitchFamily="18" charset="0"/>
              </a:rPr>
              <a:t>sahiptir</a:t>
            </a:r>
            <a:r>
              <a:rPr lang="en-US" altLang="en-US" sz="2400" dirty="0" smtClean="0"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en-US" altLang="en-US" sz="2400" dirty="0" err="1" smtClean="0">
                <a:cs typeface="Times New Roman" panose="02020603050405020304" pitchFamily="18" charset="0"/>
              </a:rPr>
              <a:t>Analizler</a:t>
            </a:r>
            <a:r>
              <a:rPr lang="en-US" altLang="en-US" sz="2400" dirty="0" smtClean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 smtClean="0">
                <a:cs typeface="Times New Roman" panose="02020603050405020304" pitchFamily="18" charset="0"/>
              </a:rPr>
              <a:t>Genel</a:t>
            </a:r>
            <a:r>
              <a:rPr lang="en-US" altLang="en-US" sz="2400" dirty="0" smtClean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 smtClean="0">
                <a:cs typeface="Times New Roman" panose="02020603050405020304" pitchFamily="18" charset="0"/>
              </a:rPr>
              <a:t>Olarak</a:t>
            </a:r>
            <a:r>
              <a:rPr lang="en-US" altLang="en-US" sz="2400" dirty="0" smtClean="0">
                <a:cs typeface="Times New Roman" panose="02020603050405020304" pitchFamily="18" charset="0"/>
              </a:rPr>
              <a:t>:</a:t>
            </a:r>
            <a:endParaRPr lang="en-US" altLang="en-US" sz="2400" dirty="0" smtClean="0">
              <a:cs typeface="Times New Roman" panose="02020603050405020304" pitchFamily="18" charset="0"/>
            </a:endParaRPr>
          </a:p>
          <a:p>
            <a:r>
              <a:rPr lang="tr-TR" altLang="en-US" sz="2400" dirty="0" smtClean="0">
                <a:cs typeface="Times New Roman" panose="02020603050405020304" pitchFamily="18" charset="0"/>
              </a:rPr>
              <a:t>İdrarın fiziksel özelliklerinin</a:t>
            </a:r>
            <a:r>
              <a:rPr lang="tr-TR" altLang="en-US" sz="2400" dirty="0" smtClean="0"/>
              <a:t> </a:t>
            </a:r>
            <a:r>
              <a:rPr lang="tr-TR" altLang="en-US" sz="2400" dirty="0" smtClean="0">
                <a:cs typeface="Times New Roman" panose="02020603050405020304" pitchFamily="18" charset="0"/>
              </a:rPr>
              <a:t>incelenmesi</a:t>
            </a:r>
            <a:r>
              <a:rPr lang="tr-TR" altLang="en-US" sz="2400" dirty="0" smtClean="0"/>
              <a:t> (renk, </a:t>
            </a:r>
            <a:r>
              <a:rPr lang="tr-TR" altLang="en-US" sz="2400" dirty="0" err="1" smtClean="0"/>
              <a:t>turbidite</a:t>
            </a:r>
            <a:r>
              <a:rPr lang="tr-TR" altLang="en-US" sz="2400" dirty="0" smtClean="0"/>
              <a:t>, koku, kıvam, volüm, </a:t>
            </a:r>
            <a:r>
              <a:rPr lang="tr-TR" altLang="en-US" sz="2400" dirty="0" err="1" smtClean="0"/>
              <a:t>dansite</a:t>
            </a:r>
            <a:r>
              <a:rPr lang="tr-TR" altLang="en-US" sz="2400" dirty="0" smtClean="0"/>
              <a:t>, </a:t>
            </a:r>
            <a:r>
              <a:rPr lang="tr-TR" altLang="en-US" sz="2400" dirty="0" err="1" smtClean="0"/>
              <a:t>pH</a:t>
            </a:r>
            <a:r>
              <a:rPr lang="tr-TR" altLang="en-US" sz="2400" dirty="0" smtClean="0"/>
              <a:t>)</a:t>
            </a:r>
            <a:r>
              <a:rPr lang="tr-TR" altLang="en-US" sz="2400" dirty="0" smtClean="0">
                <a:cs typeface="Times New Roman" panose="02020603050405020304" pitchFamily="18" charset="0"/>
              </a:rPr>
              <a:t> </a:t>
            </a:r>
            <a:endParaRPr lang="tr-TR" altLang="en-US" sz="2400" dirty="0" smtClean="0"/>
          </a:p>
          <a:p>
            <a:r>
              <a:rPr lang="tr-TR" altLang="en-US" sz="2400" dirty="0" smtClean="0">
                <a:cs typeface="Times New Roman" panose="02020603050405020304" pitchFamily="18" charset="0"/>
              </a:rPr>
              <a:t>İdrarda protein</a:t>
            </a:r>
            <a:r>
              <a:rPr lang="en-US" altLang="en-US" sz="2400" dirty="0" smtClean="0">
                <a:cs typeface="Times New Roman" panose="02020603050405020304" pitchFamily="18" charset="0"/>
              </a:rPr>
              <a:t>, </a:t>
            </a:r>
            <a:r>
              <a:rPr lang="en-US" altLang="en-US" sz="2400" dirty="0" err="1" smtClean="0">
                <a:cs typeface="Times New Roman" panose="02020603050405020304" pitchFamily="18" charset="0"/>
              </a:rPr>
              <a:t>Glukoz</a:t>
            </a:r>
            <a:r>
              <a:rPr lang="en-US" altLang="en-US" sz="2400" dirty="0" smtClean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 smtClean="0">
                <a:cs typeface="Times New Roman" panose="02020603050405020304" pitchFamily="18" charset="0"/>
              </a:rPr>
              <a:t>ve</a:t>
            </a:r>
            <a:r>
              <a:rPr lang="en-US" altLang="en-US" sz="2400" dirty="0" smtClean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 smtClean="0">
                <a:cs typeface="Times New Roman" panose="02020603050405020304" pitchFamily="18" charset="0"/>
              </a:rPr>
              <a:t>bir</a:t>
            </a:r>
            <a:r>
              <a:rPr lang="en-US" altLang="en-US" sz="2400" dirty="0" smtClean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 smtClean="0">
                <a:cs typeface="Times New Roman" panose="02020603050405020304" pitchFamily="18" charset="0"/>
              </a:rPr>
              <a:t>kimyasal</a:t>
            </a:r>
            <a:r>
              <a:rPr lang="en-US" altLang="en-US" sz="2400" dirty="0" smtClean="0">
                <a:cs typeface="Times New Roman" panose="02020603050405020304" pitchFamily="18" charset="0"/>
              </a:rPr>
              <a:t> madden (</a:t>
            </a:r>
            <a:r>
              <a:rPr lang="en-US" altLang="en-US" sz="2400" dirty="0" err="1" smtClean="0">
                <a:cs typeface="Times New Roman" panose="02020603050405020304" pitchFamily="18" charset="0"/>
              </a:rPr>
              <a:t>ilaç</a:t>
            </a:r>
            <a:r>
              <a:rPr lang="en-US" altLang="en-US" sz="2400" dirty="0" smtClean="0">
                <a:cs typeface="Times New Roman" panose="02020603050405020304" pitchFamily="18" charset="0"/>
              </a:rPr>
              <a:t>, </a:t>
            </a:r>
            <a:r>
              <a:rPr lang="en-US" altLang="en-US" sz="2400" dirty="0" err="1" smtClean="0">
                <a:cs typeface="Times New Roman" panose="02020603050405020304" pitchFamily="18" charset="0"/>
              </a:rPr>
              <a:t>ilaç</a:t>
            </a:r>
            <a:r>
              <a:rPr lang="en-US" altLang="en-US" sz="2400" dirty="0" smtClean="0">
                <a:cs typeface="Times New Roman" panose="02020603050405020304" pitchFamily="18" charset="0"/>
              </a:rPr>
              <a:t> metabolite vs)</a:t>
            </a:r>
            <a:r>
              <a:rPr lang="tr-TR" altLang="en-US" sz="2400" dirty="0" smtClean="0">
                <a:cs typeface="Times New Roman" panose="02020603050405020304" pitchFamily="18" charset="0"/>
              </a:rPr>
              <a:t> aranması</a:t>
            </a:r>
            <a:r>
              <a:rPr lang="tr-TR" altLang="en-US" sz="2400" dirty="0" smtClean="0"/>
              <a:t> </a:t>
            </a:r>
          </a:p>
          <a:p>
            <a:r>
              <a:rPr lang="tr-TR" altLang="en-US" sz="2400" dirty="0" smtClean="0">
                <a:cs typeface="Times New Roman" panose="02020603050405020304" pitchFamily="18" charset="0"/>
              </a:rPr>
              <a:t>İdrar </a:t>
            </a:r>
            <a:r>
              <a:rPr lang="tr-TR" altLang="en-US" sz="2400" dirty="0" err="1" smtClean="0">
                <a:cs typeface="Times New Roman" panose="02020603050405020304" pitchFamily="18" charset="0"/>
              </a:rPr>
              <a:t>sedimentinin</a:t>
            </a:r>
            <a:r>
              <a:rPr lang="tr-TR" altLang="en-US" sz="2400" dirty="0" smtClean="0">
                <a:cs typeface="Times New Roman" panose="02020603050405020304" pitchFamily="18" charset="0"/>
              </a:rPr>
              <a:t> </a:t>
            </a:r>
            <a:r>
              <a:rPr lang="tr-TR" altLang="en-US" sz="2400" dirty="0" err="1" smtClean="0">
                <a:cs typeface="Times New Roman" panose="02020603050405020304" pitchFamily="18" charset="0"/>
              </a:rPr>
              <a:t>mikroskopik</a:t>
            </a:r>
            <a:r>
              <a:rPr lang="tr-TR" altLang="en-US" sz="2400" dirty="0" smtClean="0">
                <a:cs typeface="Times New Roman" panose="02020603050405020304" pitchFamily="18" charset="0"/>
              </a:rPr>
              <a:t> incelenmesi</a:t>
            </a:r>
            <a:r>
              <a:rPr lang="tr-TR" altLang="en-US" sz="2400" dirty="0" smtClean="0"/>
              <a:t> </a:t>
            </a:r>
            <a:endParaRPr lang="en-US" altLang="en-US" sz="2400" dirty="0" smtClean="0"/>
          </a:p>
          <a:p>
            <a:endParaRPr lang="tr-TR" altLang="en-US" sz="2400" dirty="0" smtClean="0"/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201423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183</TotalTime>
  <Words>68</Words>
  <Application>Microsoft Office PowerPoint</Application>
  <PresentationFormat>Widescreen</PresentationFormat>
  <Paragraphs>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İdrar Analizleri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Reviewer-x</dc:creator>
  <cp:lastModifiedBy>Reviewer-x</cp:lastModifiedBy>
  <cp:revision>16</cp:revision>
  <dcterms:created xsi:type="dcterms:W3CDTF">2018-02-20T12:59:27Z</dcterms:created>
  <dcterms:modified xsi:type="dcterms:W3CDTF">2018-02-20T16:03:08Z</dcterms:modified>
</cp:coreProperties>
</file>