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3" r:id="rId3"/>
    <p:sldId id="284" r:id="rId4"/>
    <p:sldId id="285" r:id="rId5"/>
    <p:sldId id="286" r:id="rId6"/>
    <p:sldId id="287" r:id="rId7"/>
    <p:sldId id="288" r:id="rId8"/>
    <p:sldId id="272" r:id="rId9"/>
    <p:sldId id="277" r:id="rId10"/>
    <p:sldId id="278" r:id="rId11"/>
    <p:sldId id="279" r:id="rId12"/>
    <p:sldId id="280" r:id="rId13"/>
    <p:sldId id="281" r:id="rId14"/>
    <p:sldId id="28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p:txBody>
          <a:bodyPr>
            <a:noAutofit/>
          </a:bodyPr>
          <a:lstStyle/>
          <a:p>
            <a:r>
              <a:rPr lang="tr-TR" sz="6000" dirty="0"/>
              <a:t>GEO315 JEOLOJİDE UZAKTAN </a:t>
            </a:r>
            <a:r>
              <a:rPr lang="tr-TR" sz="6000" dirty="0" smtClean="0"/>
              <a:t>ALGILAMA</a:t>
            </a:r>
            <a:endParaRPr lang="x-none" sz="60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79" y="3864077"/>
            <a:ext cx="8905749" cy="584775"/>
          </a:xfrm>
          <a:prstGeom prst="rect">
            <a:avLst/>
          </a:prstGeom>
          <a:noFill/>
        </p:spPr>
        <p:txBody>
          <a:bodyPr wrap="square" rtlCol="0">
            <a:spAutoFit/>
          </a:bodyPr>
          <a:lstStyle/>
          <a:p>
            <a:r>
              <a:rPr lang="tr-TR" sz="3200" dirty="0"/>
              <a:t>3</a:t>
            </a:r>
            <a:r>
              <a:rPr lang="x-none" sz="3200" dirty="0" smtClean="0"/>
              <a:t>. </a:t>
            </a:r>
            <a:r>
              <a:rPr lang="tr-TR" sz="3200" dirty="0" smtClean="0"/>
              <a:t>UÇAKLAR, DRONE’LAR, PASİF ALGILAYICILAR</a:t>
            </a:r>
            <a:endParaRPr lang="x-none" sz="3200" dirty="0"/>
          </a:p>
        </p:txBody>
      </p:sp>
    </p:spTree>
    <p:extLst>
      <p:ext uri="{BB962C8B-B14F-4D97-AF65-F5344CB8AC3E}">
        <p14:creationId xmlns:p14="http://schemas.microsoft.com/office/powerpoint/2010/main" val="3436764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x-none"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x-none"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585" y="1359725"/>
            <a:ext cx="6096000" cy="2585323"/>
          </a:xfrm>
          <a:prstGeom prst="rect">
            <a:avLst/>
          </a:prstGeom>
        </p:spPr>
        <p:txBody>
          <a:bodyPr>
            <a:spAutoFit/>
          </a:bodyPr>
          <a:lstStyle/>
          <a:p>
            <a:pPr fontAlgn="base"/>
            <a:r>
              <a:rPr lang="tr-TR" b="1" dirty="0">
                <a:solidFill>
                  <a:srgbClr val="B22222"/>
                </a:solidFill>
                <a:latin typeface="inherit"/>
              </a:rPr>
              <a:t>Bazı Pasif Alıcı Türleri</a:t>
            </a:r>
            <a:endParaRPr lang="tr-TR" dirty="0">
              <a:solidFill>
                <a:srgbClr val="666666"/>
              </a:solidFill>
              <a:latin typeface="arial narrow" panose="020B0606020202030204" pitchFamily="34" charset="0"/>
            </a:endParaRPr>
          </a:p>
          <a:p>
            <a:pPr fontAlgn="base"/>
            <a:r>
              <a:rPr lang="tr-TR" dirty="0"/>
              <a:t/>
            </a:r>
            <a:br>
              <a:rPr lang="tr-TR" dirty="0"/>
            </a:br>
            <a:r>
              <a:rPr lang="tr-TR" b="1" dirty="0">
                <a:solidFill>
                  <a:srgbClr val="008080"/>
                </a:solidFill>
                <a:latin typeface="inherit"/>
              </a:rPr>
              <a:t>1- Pankromatik:</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görünür ışıktaki yansımadır.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Görünür dalgaboyu aralığındaki tüm yansıma tek bant değeri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1026" name="Picture 2" descr="https://cdnelektrikport.4flyy.com/Content/202004/pasif-aktif-alici-elektrikpor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786" y="468791"/>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9210" y="2754792"/>
            <a:ext cx="3017173" cy="253916"/>
          </a:xfrm>
          <a:prstGeom prst="rect">
            <a:avLst/>
          </a:prstGeom>
        </p:spPr>
        <p:txBody>
          <a:bodyPr wrap="none">
            <a:spAutoFit/>
          </a:bodyPr>
          <a:lstStyle/>
          <a:p>
            <a:r>
              <a:rPr lang="sv-SE" sz="1050" dirty="0"/>
              <a:t>Pankromatik </a:t>
            </a:r>
            <a:r>
              <a:rPr lang="tr-TR" sz="1050" dirty="0"/>
              <a:t>Resim</a:t>
            </a:r>
            <a:r>
              <a:rPr lang="sv-SE" sz="1050" dirty="0"/>
              <a:t>- Villar de Rena, Badajoz, İspanya</a:t>
            </a:r>
            <a:endParaRPr lang="tr-TR" sz="1050" dirty="0"/>
          </a:p>
        </p:txBody>
      </p:sp>
      <p:pic>
        <p:nvPicPr>
          <p:cNvPr id="1028" name="Picture 4" descr="ISRO on Twitter: &quot;High Resolution Panchromatic and Multi-spectral Images  covering Qatar area as observed from #CARTOSAT3. For details visit:  https://t.co/eDWQYhyT2a… https://t.co/PloGnlhUS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559" y="3129686"/>
            <a:ext cx="4306719" cy="2584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76163" y="5741167"/>
            <a:ext cx="6096000" cy="430887"/>
          </a:xfrm>
          <a:prstGeom prst="rect">
            <a:avLst/>
          </a:prstGeom>
        </p:spPr>
        <p:txBody>
          <a:bodyPr>
            <a:spAutoFit/>
          </a:bodyPr>
          <a:lstStyle/>
          <a:p>
            <a:r>
              <a:rPr lang="tr-TR" sz="1050" dirty="0"/>
              <a:t>https://www.isro.gov.in/high-resolution-panchromatic-and-multi-spectral-images-observed-cartosat-3-calibration-validation-of</a:t>
            </a:r>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https://www.elektrikport.com/teknik-kutuphane/pasif-alicilar-uzaktan-algilama--1-bolum/22583#ad-image-0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7" name="Rectangle 6"/>
          <p:cNvSpPr/>
          <p:nvPr/>
        </p:nvSpPr>
        <p:spPr>
          <a:xfrm>
            <a:off x="170163" y="4906651"/>
            <a:ext cx="6294842" cy="461665"/>
          </a:xfrm>
          <a:prstGeom prst="rect">
            <a:avLst/>
          </a:prstGeom>
        </p:spPr>
        <p:txBody>
          <a:bodyPr wrap="square">
            <a:spAutoFit/>
          </a:bodyPr>
          <a:lstStyle/>
          <a:p>
            <a:r>
              <a:rPr lang="tr-TR" sz="1200" dirty="0"/>
              <a:t>Pankromatik algılayıcılar için bantlar, spektrumun görünen ile yakın kızıl ötesi bölümünü içerirler  ve bunların verileri siyah­beyaz görüntü olarak oluşurlar</a:t>
            </a:r>
          </a:p>
        </p:txBody>
      </p:sp>
    </p:spTree>
    <p:extLst>
      <p:ext uri="{BB962C8B-B14F-4D97-AF65-F5344CB8AC3E}">
        <p14:creationId xmlns:p14="http://schemas.microsoft.com/office/powerpoint/2010/main" val="2982132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74" y="648744"/>
            <a:ext cx="6096000" cy="2031325"/>
          </a:xfrm>
          <a:prstGeom prst="rect">
            <a:avLst/>
          </a:prstGeom>
        </p:spPr>
        <p:txBody>
          <a:bodyPr>
            <a:spAutoFit/>
          </a:bodyPr>
          <a:lstStyle/>
          <a:p>
            <a:pPr algn="just" fontAlgn="base"/>
            <a:r>
              <a:rPr lang="tr-TR" b="1" dirty="0">
                <a:solidFill>
                  <a:srgbClr val="008080"/>
                </a:solidFill>
                <a:latin typeface="trebuchet ms" panose="020B0603020202020204" pitchFamily="34" charset="0"/>
              </a:rPr>
              <a:t>2- Kızılötesi:</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Belirli bir kızılötesi dalgaboyu aralığındaki ışıma tek değer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kızılötesi ışımadır.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018451" y="94641"/>
            <a:ext cx="2286000" cy="2286000"/>
          </a:xfrm>
          <a:prstGeom prst="rect">
            <a:avLst/>
          </a:prstGeom>
        </p:spPr>
      </p:pic>
      <p:sp>
        <p:nvSpPr>
          <p:cNvPr id="4" name="Rectangle 3"/>
          <p:cNvSpPr/>
          <p:nvPr/>
        </p:nvSpPr>
        <p:spPr>
          <a:xfrm>
            <a:off x="7084219" y="2418459"/>
            <a:ext cx="4154465" cy="261610"/>
          </a:xfrm>
          <a:prstGeom prst="rect">
            <a:avLst/>
          </a:prstGeom>
        </p:spPr>
        <p:txBody>
          <a:bodyPr wrap="square">
            <a:spAutoFit/>
          </a:bodyPr>
          <a:lstStyle/>
          <a:p>
            <a:r>
              <a:rPr lang="tr-TR" sz="1050" dirty="0"/>
              <a:t>Yakın Kızılötesi(Color Infrared-CIR) </a:t>
            </a:r>
            <a:r>
              <a:rPr lang="tr-TR" sz="1050" dirty="0" smtClean="0"/>
              <a:t>resim- </a:t>
            </a:r>
            <a:r>
              <a:rPr lang="tr-TR" sz="1050" dirty="0"/>
              <a:t>Bombetoka Bay, Madagaskar</a:t>
            </a:r>
          </a:p>
        </p:txBody>
      </p:sp>
      <p:pic>
        <p:nvPicPr>
          <p:cNvPr id="5" name="Picture 4"/>
          <p:cNvPicPr>
            <a:picLocks noChangeAspect="1"/>
          </p:cNvPicPr>
          <p:nvPr/>
        </p:nvPicPr>
        <p:blipFill rotWithShape="1">
          <a:blip r:embed="rId3"/>
          <a:srcRect r="33937"/>
          <a:stretch/>
        </p:blipFill>
        <p:spPr>
          <a:xfrm>
            <a:off x="1922738" y="3003113"/>
            <a:ext cx="7061033" cy="3297479"/>
          </a:xfrm>
          <a:prstGeom prst="rect">
            <a:avLst/>
          </a:prstGeom>
        </p:spPr>
      </p:pic>
      <p:sp>
        <p:nvSpPr>
          <p:cNvPr id="6" name="Rectangle 5"/>
          <p:cNvSpPr/>
          <p:nvPr/>
        </p:nvSpPr>
        <p:spPr>
          <a:xfrm>
            <a:off x="2689506" y="6432004"/>
            <a:ext cx="6096000" cy="430887"/>
          </a:xfrm>
          <a:prstGeom prst="rect">
            <a:avLst/>
          </a:prstGeom>
        </p:spPr>
        <p:txBody>
          <a:bodyPr>
            <a:spAutoFit/>
          </a:bodyPr>
          <a:lstStyle/>
          <a:p>
            <a:r>
              <a:rPr lang="tr-TR" sz="1050" dirty="0"/>
              <a:t>https://crops.extension.iastate.edu/cropnews/2016/05/choosing-right-imagery-best-management-practices-color-nir-and-ndvi-imagery</a:t>
            </a:r>
          </a:p>
        </p:txBody>
      </p:sp>
    </p:spTree>
    <p:extLst>
      <p:ext uri="{BB962C8B-B14F-4D97-AF65-F5344CB8AC3E}">
        <p14:creationId xmlns:p14="http://schemas.microsoft.com/office/powerpoint/2010/main" val="3238205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378" y="29826"/>
            <a:ext cx="4830871" cy="4247317"/>
          </a:xfrm>
          <a:prstGeom prst="rect">
            <a:avLst/>
          </a:prstGeom>
        </p:spPr>
        <p:txBody>
          <a:bodyPr wrap="square">
            <a:spAutoFit/>
          </a:bodyPr>
          <a:lstStyle/>
          <a:p>
            <a:pPr fontAlgn="base"/>
            <a:r>
              <a:rPr lang="tr-TR" b="1" dirty="0">
                <a:solidFill>
                  <a:srgbClr val="008080"/>
                </a:solidFill>
                <a:latin typeface="trebuchet ms" panose="020B0603020202020204" pitchFamily="34" charset="0"/>
              </a:rPr>
              <a:t>3- Multispektral: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Birkaç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Her kanal belirli bir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Renk ve kısıtlı miktarda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En sık kullanılan kanallar mavi, yeşil, kırmızı ve yakın kızılötesidir. Ancak gelişmiş multispektral alıcılarda bant sayısı ve dalga boyu bölgesi çeşitliliği artar.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Multispektral görüntüler genellikle 3 ila 10 bandı ifade eder. Her grubun açıklayıcı bir başlığı vardır.</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6367119" y="1018646"/>
            <a:ext cx="4788779" cy="903543"/>
          </a:xfrm>
          <a:prstGeom prst="rect">
            <a:avLst/>
          </a:prstGeom>
        </p:spPr>
      </p:pic>
      <p:sp>
        <p:nvSpPr>
          <p:cNvPr id="4" name="Rectangle 3"/>
          <p:cNvSpPr/>
          <p:nvPr/>
        </p:nvSpPr>
        <p:spPr>
          <a:xfrm>
            <a:off x="5713509" y="290347"/>
            <a:ext cx="6096000" cy="646331"/>
          </a:xfrm>
          <a:prstGeom prst="rect">
            <a:avLst/>
          </a:prstGeom>
        </p:spPr>
        <p:txBody>
          <a:bodyPr>
            <a:spAutoFit/>
          </a:bodyPr>
          <a:lstStyle/>
          <a:p>
            <a:pPr algn="ctr"/>
            <a:r>
              <a:rPr lang="tr-TR" dirty="0">
                <a:solidFill>
                  <a:srgbClr val="333333"/>
                </a:solidFill>
                <a:latin typeface="trebuchet ms" panose="020B0603020202020204" pitchFamily="34" charset="0"/>
              </a:rPr>
              <a:t>Örneğin, aşağıdaki kanallar kırmızı, yeşil, mavi, yakın </a:t>
            </a:r>
            <a:r>
              <a:rPr lang="tr-TR" dirty="0" smtClean="0">
                <a:solidFill>
                  <a:srgbClr val="333333"/>
                </a:solidFill>
                <a:latin typeface="trebuchet ms" panose="020B0603020202020204" pitchFamily="34" charset="0"/>
              </a:rPr>
              <a:t>kızılötesi ve </a:t>
            </a:r>
            <a:r>
              <a:rPr lang="tr-TR" dirty="0">
                <a:solidFill>
                  <a:srgbClr val="333333"/>
                </a:solidFill>
                <a:latin typeface="trebuchet ms" panose="020B0603020202020204" pitchFamily="34" charset="0"/>
              </a:rPr>
              <a:t>kısa dalga kızılötesini içerir.</a:t>
            </a:r>
          </a:p>
        </p:txBody>
      </p:sp>
      <p:sp>
        <p:nvSpPr>
          <p:cNvPr id="5" name="Rectangle 4"/>
          <p:cNvSpPr/>
          <p:nvPr/>
        </p:nvSpPr>
        <p:spPr>
          <a:xfrm>
            <a:off x="7214307" y="1899568"/>
            <a:ext cx="3515706" cy="253916"/>
          </a:xfrm>
          <a:prstGeom prst="rect">
            <a:avLst/>
          </a:prstGeom>
        </p:spPr>
        <p:txBody>
          <a:bodyPr wrap="none">
            <a:spAutoFit/>
          </a:bodyPr>
          <a:lstStyle/>
          <a:p>
            <a:r>
              <a:rPr lang="tr-TR" sz="1050" dirty="0"/>
              <a:t>5-Bantla ifade edilmiş örnek bir Multispektral imgenin bantları</a:t>
            </a:r>
          </a:p>
        </p:txBody>
      </p:sp>
      <p:pic>
        <p:nvPicPr>
          <p:cNvPr id="2052" name="Picture 4" descr="Prieska Multispektral-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593" y="2336352"/>
            <a:ext cx="6509916" cy="38815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99593" y="6242365"/>
            <a:ext cx="6826685" cy="253916"/>
          </a:xfrm>
          <a:prstGeom prst="rect">
            <a:avLst/>
          </a:prstGeom>
        </p:spPr>
        <p:txBody>
          <a:bodyPr wrap="square">
            <a:spAutoFit/>
          </a:bodyPr>
          <a:lstStyle/>
          <a:p>
            <a:r>
              <a:rPr lang="tr-TR" sz="1050" dirty="0"/>
              <a:t>https://www.robeha.de/EN/Themen/GG_Fernerkundung/Multispektrale_Fernerkundung/multispektrale_FE_inhalt_en.html</a:t>
            </a:r>
          </a:p>
        </p:txBody>
      </p:sp>
      <p:pic>
        <p:nvPicPr>
          <p:cNvPr id="7" name="Picture 6"/>
          <p:cNvPicPr>
            <a:picLocks noChangeAspect="1"/>
          </p:cNvPicPr>
          <p:nvPr/>
        </p:nvPicPr>
        <p:blipFill>
          <a:blip r:embed="rId4"/>
          <a:stretch>
            <a:fillRect/>
          </a:stretch>
        </p:blipFill>
        <p:spPr>
          <a:xfrm>
            <a:off x="519830" y="4345650"/>
            <a:ext cx="4201255" cy="2252923"/>
          </a:xfrm>
          <a:prstGeom prst="rect">
            <a:avLst/>
          </a:prstGeom>
        </p:spPr>
      </p:pic>
    </p:spTree>
    <p:extLst>
      <p:ext uri="{BB962C8B-B14F-4D97-AF65-F5344CB8AC3E}">
        <p14:creationId xmlns:p14="http://schemas.microsoft.com/office/powerpoint/2010/main" val="2127175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326" y="380556"/>
            <a:ext cx="6096000" cy="3416320"/>
          </a:xfrm>
          <a:prstGeom prst="rect">
            <a:avLst/>
          </a:prstGeom>
        </p:spPr>
        <p:txBody>
          <a:bodyPr>
            <a:spAutoFit/>
          </a:bodyPr>
          <a:lstStyle/>
          <a:p>
            <a:pPr fontAlgn="base"/>
            <a:r>
              <a:rPr lang="tr-TR" b="1" dirty="0">
                <a:solidFill>
                  <a:srgbClr val="008080"/>
                </a:solidFill>
                <a:latin typeface="trebuchet ms" panose="020B0603020202020204" pitchFamily="34" charset="0"/>
              </a:rPr>
              <a:t>4- Hiperspektral: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inherit"/>
              </a:rPr>
              <a:t>Genellikle yüzlerce kanal bulunduran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Her kanal belirli bir ‘‘dar’’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Yüksek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Uzamsal çözünürlük genel olarak düşüktür.</a:t>
            </a:r>
            <a:br>
              <a:rPr lang="tr-TR" dirty="0">
                <a:solidFill>
                  <a:srgbClr val="333333"/>
                </a:solidFill>
                <a:latin typeface="inherit"/>
              </a:rPr>
            </a:br>
            <a:r>
              <a:rPr lang="tr-TR" dirty="0">
                <a:solidFill>
                  <a:srgbClr val="333333"/>
                </a:solidFill>
                <a:latin typeface="inherit"/>
              </a:rPr>
              <a:t/>
            </a:r>
            <a:br>
              <a:rPr lang="tr-TR" dirty="0">
                <a:solidFill>
                  <a:srgbClr val="333333"/>
                </a:solidFill>
                <a:latin typeface="inherit"/>
              </a:rPr>
            </a:br>
            <a:r>
              <a:rPr lang="tr-TR" dirty="0">
                <a:solidFill>
                  <a:srgbClr val="333333"/>
                </a:solidFill>
                <a:latin typeface="inherit"/>
              </a:rPr>
              <a:t>Hiperspektral görüntüler çok daha dar bantlardan (10-20 nm) oluşur. Hiperspektral bir görüntüde yüzlerce veya binlerce bant olabilir. Genel olarak, açıklayıcı kanal adları yoktur.</a:t>
            </a:r>
            <a:endParaRPr lang="tr-TR" b="0" i="0" dirty="0">
              <a:solidFill>
                <a:srgbClr val="333333"/>
              </a:solidFill>
              <a:effectLst/>
              <a:latin typeface="Trebuchet MS" panose="020B0603020202020204" pitchFamily="34" charset="0"/>
            </a:endParaRPr>
          </a:p>
        </p:txBody>
      </p:sp>
      <p:pic>
        <p:nvPicPr>
          <p:cNvPr id="3074" name="Picture 2" descr="https://cdnelektrikport.4flyy.com/Content/202004/pasif-aktif-alici-elektrikport-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68" y="4198415"/>
            <a:ext cx="5048250" cy="857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1421" y="5036854"/>
            <a:ext cx="4328743" cy="261610"/>
          </a:xfrm>
          <a:prstGeom prst="rect">
            <a:avLst/>
          </a:prstGeom>
        </p:spPr>
        <p:txBody>
          <a:bodyPr wrap="square">
            <a:spAutoFit/>
          </a:bodyPr>
          <a:lstStyle/>
          <a:p>
            <a:r>
              <a:rPr lang="tr-TR" sz="1050" dirty="0">
                <a:solidFill>
                  <a:srgbClr val="222222"/>
                </a:solidFill>
                <a:latin typeface="trebuchet ms" panose="020B0603020202020204" pitchFamily="34" charset="0"/>
              </a:rPr>
              <a:t>Çok bantla ifade edilmiş örnek bir Hiperspektral imgenin bantları</a:t>
            </a:r>
            <a:endParaRPr lang="tr-TR" sz="1050" dirty="0"/>
          </a:p>
        </p:txBody>
      </p:sp>
      <p:sp>
        <p:nvSpPr>
          <p:cNvPr id="4" name="Rectangle 3"/>
          <p:cNvSpPr/>
          <p:nvPr/>
        </p:nvSpPr>
        <p:spPr>
          <a:xfrm>
            <a:off x="317326" y="5663272"/>
            <a:ext cx="6096000" cy="461665"/>
          </a:xfrm>
          <a:prstGeom prst="rect">
            <a:avLst/>
          </a:prstGeom>
        </p:spPr>
        <p:txBody>
          <a:bodyPr>
            <a:spAutoFit/>
          </a:bodyPr>
          <a:lstStyle/>
          <a:p>
            <a:r>
              <a:rPr lang="tr-TR" sz="1200" b="1" dirty="0" smtClean="0"/>
              <a:t>NOT</a:t>
            </a:r>
            <a:r>
              <a:rPr lang="tr-TR" sz="1200" b="1" dirty="0"/>
              <a:t>: Multispektral ve hiperspektral arasındaki temel fark, bant sayısı ve bantların ne kadar dar olduğudur.</a:t>
            </a:r>
          </a:p>
        </p:txBody>
      </p:sp>
      <p:pic>
        <p:nvPicPr>
          <p:cNvPr id="6" name="Picture 5"/>
          <p:cNvPicPr>
            <a:picLocks noChangeAspect="1"/>
          </p:cNvPicPr>
          <p:nvPr/>
        </p:nvPicPr>
        <p:blipFill rotWithShape="1">
          <a:blip r:embed="rId3"/>
          <a:srcRect b="3909"/>
          <a:stretch/>
        </p:blipFill>
        <p:spPr>
          <a:xfrm>
            <a:off x="6413326" y="931702"/>
            <a:ext cx="5559158" cy="4003553"/>
          </a:xfrm>
          <a:prstGeom prst="rect">
            <a:avLst/>
          </a:prstGeom>
        </p:spPr>
      </p:pic>
      <p:sp>
        <p:nvSpPr>
          <p:cNvPr id="8" name="Rectangle 7"/>
          <p:cNvSpPr/>
          <p:nvPr/>
        </p:nvSpPr>
        <p:spPr>
          <a:xfrm>
            <a:off x="6532323" y="4928708"/>
            <a:ext cx="1083501" cy="253916"/>
          </a:xfrm>
          <a:prstGeom prst="rect">
            <a:avLst/>
          </a:prstGeom>
        </p:spPr>
        <p:txBody>
          <a:bodyPr wrap="square">
            <a:spAutoFit/>
          </a:bodyPr>
          <a:lstStyle/>
          <a:p>
            <a:r>
              <a:rPr lang="tr-TR" sz="1050" dirty="0" smtClean="0"/>
              <a:t>Bedini (2017)</a:t>
            </a:r>
            <a:endParaRPr lang="tr-TR" sz="1050" dirty="0"/>
          </a:p>
        </p:txBody>
      </p:sp>
    </p:spTree>
    <p:extLst>
      <p:ext uri="{BB962C8B-B14F-4D97-AF65-F5344CB8AC3E}">
        <p14:creationId xmlns:p14="http://schemas.microsoft.com/office/powerpoint/2010/main" val="2016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79A05C-5EFB-364E-B42E-189A1F41DB22}"/>
              </a:ext>
            </a:extLst>
          </p:cNvPr>
          <p:cNvPicPr>
            <a:picLocks noChangeAspect="1"/>
          </p:cNvPicPr>
          <p:nvPr/>
        </p:nvPicPr>
        <p:blipFill>
          <a:blip r:embed="rId2"/>
          <a:stretch>
            <a:fillRect/>
          </a:stretch>
        </p:blipFill>
        <p:spPr>
          <a:xfrm>
            <a:off x="212272" y="3684563"/>
            <a:ext cx="6721021" cy="2971989"/>
          </a:xfrm>
          <a:prstGeom prst="rect">
            <a:avLst/>
          </a:prstGeom>
        </p:spPr>
      </p:pic>
      <p:sp>
        <p:nvSpPr>
          <p:cNvPr id="5" name="Rectangle 4">
            <a:extLst>
              <a:ext uri="{FF2B5EF4-FFF2-40B4-BE49-F238E27FC236}">
                <a16:creationId xmlns:a16="http://schemas.microsoft.com/office/drawing/2014/main" id="{5C6E940C-342D-8B48-8798-7B3A436B5EB0}"/>
              </a:ext>
            </a:extLst>
          </p:cNvPr>
          <p:cNvSpPr/>
          <p:nvPr/>
        </p:nvSpPr>
        <p:spPr>
          <a:xfrm>
            <a:off x="2414996" y="6585697"/>
            <a:ext cx="1634490" cy="261610"/>
          </a:xfrm>
          <a:prstGeom prst="rect">
            <a:avLst/>
          </a:prstGeom>
        </p:spPr>
        <p:txBody>
          <a:bodyPr wrap="square">
            <a:spAutoFit/>
          </a:bodyPr>
          <a:lstStyle/>
          <a:p>
            <a:r>
              <a:rPr lang="x-none" sz="1100" dirty="0"/>
              <a:t>Thomson et al. (2002)</a:t>
            </a:r>
          </a:p>
        </p:txBody>
      </p:sp>
      <p:pic>
        <p:nvPicPr>
          <p:cNvPr id="1026" name="Picture 2">
            <a:extLst>
              <a:ext uri="{FF2B5EF4-FFF2-40B4-BE49-F238E27FC236}">
                <a16:creationId xmlns:a16="http://schemas.microsoft.com/office/drawing/2014/main" id="{D14EDDF2-A049-A44A-9040-825A65184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5277" y="3846940"/>
            <a:ext cx="3560387" cy="2716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AF7B80-DE35-2546-942A-D113FFE3B917}"/>
              </a:ext>
            </a:extLst>
          </p:cNvPr>
          <p:cNvSpPr/>
          <p:nvPr/>
        </p:nvSpPr>
        <p:spPr>
          <a:xfrm>
            <a:off x="7504795" y="6563863"/>
            <a:ext cx="3974192" cy="261610"/>
          </a:xfrm>
          <a:prstGeom prst="rect">
            <a:avLst/>
          </a:prstGeom>
        </p:spPr>
        <p:txBody>
          <a:bodyPr wrap="square">
            <a:spAutoFit/>
          </a:bodyPr>
          <a:lstStyle/>
          <a:p>
            <a:r>
              <a:rPr lang="en-US" sz="1100" dirty="0"/>
              <a:t>https://agriinfo4u.wordpress.com/2017/01/06/remote-sensing/</a:t>
            </a:r>
            <a:endParaRPr lang="x-none" sz="1100" dirty="0"/>
          </a:p>
        </p:txBody>
      </p:sp>
      <p:sp>
        <p:nvSpPr>
          <p:cNvPr id="9" name="Rectangle 8">
            <a:extLst>
              <a:ext uri="{FF2B5EF4-FFF2-40B4-BE49-F238E27FC236}">
                <a16:creationId xmlns:a16="http://schemas.microsoft.com/office/drawing/2014/main" id="{0AB45167-01BD-6142-8F9F-AE086BF6C8AD}"/>
              </a:ext>
            </a:extLst>
          </p:cNvPr>
          <p:cNvSpPr/>
          <p:nvPr/>
        </p:nvSpPr>
        <p:spPr>
          <a:xfrm>
            <a:off x="514350" y="707619"/>
            <a:ext cx="11163299" cy="3139321"/>
          </a:xfrm>
          <a:prstGeom prst="rect">
            <a:avLst/>
          </a:prstGeom>
        </p:spPr>
        <p:txBody>
          <a:bodyPr wrap="square">
            <a:spAutoFit/>
          </a:bodyPr>
          <a:lstStyle/>
          <a:p>
            <a:r>
              <a:rPr lang="x-none" dirty="0">
                <a:latin typeface="Arial" panose="020B0604020202020204" pitchFamily="34" charset="0"/>
                <a:cs typeface="Arial" panose="020B0604020202020204" pitchFamily="34" charset="0"/>
              </a:rPr>
              <a:t>Uzaktan Algılama çalışmalarının ilk dönemlerinde hava fotoğrafçılığı yaygındı. Bunun için özel tasarlanmış uçaklar ile bu çekimler yapılıyordu.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Uçaklarla yapılan uzaktan algılamada, dünya yüzeyinin görüntülerini elde etmek için uçağa aşağı veya yana bakan sensörler monte edilir.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Uzaktan uydu algılamaya kıyasla uçaklarla yapılan uzaktan algılamanın bir avantajı, çok yüksek uzamsal çözünürlüklü görüntüler (20 cm veya daha az) sunma kabiliyetidir.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Dezavantajları, düşük kapsama alanı ve zemin kapsama alanı birim alanı başına yüksek maliyettir. Havadan uzaktan algılama sistemi kullanarak geniş bir alanı haritalamak uygun maliyetli değildir.</a:t>
            </a:r>
          </a:p>
        </p:txBody>
      </p:sp>
    </p:spTree>
    <p:extLst>
      <p:ext uri="{BB962C8B-B14F-4D97-AF65-F5344CB8AC3E}">
        <p14:creationId xmlns:p14="http://schemas.microsoft.com/office/powerpoint/2010/main" val="1131439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E882C3-E43C-F843-BB56-EBCB577BA718}"/>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FB43896-92B0-204C-9345-07BF4A289006}"/>
              </a:ext>
            </a:extLst>
          </p:cNvPr>
          <p:cNvPicPr>
            <a:picLocks noChangeAspect="1"/>
          </p:cNvPicPr>
          <p:nvPr/>
        </p:nvPicPr>
        <p:blipFill>
          <a:blip r:embed="rId2"/>
          <a:stretch>
            <a:fillRect/>
          </a:stretch>
        </p:blipFill>
        <p:spPr>
          <a:xfrm>
            <a:off x="488950" y="870857"/>
            <a:ext cx="2755900" cy="1981200"/>
          </a:xfrm>
          <a:prstGeom prst="rect">
            <a:avLst/>
          </a:prstGeom>
        </p:spPr>
      </p:pic>
      <p:pic>
        <p:nvPicPr>
          <p:cNvPr id="6" name="Picture 5">
            <a:extLst>
              <a:ext uri="{FF2B5EF4-FFF2-40B4-BE49-F238E27FC236}">
                <a16:creationId xmlns:a16="http://schemas.microsoft.com/office/drawing/2014/main" id="{3602AF40-498F-C34A-A7C1-F2D7592BEB4E}"/>
              </a:ext>
            </a:extLst>
          </p:cNvPr>
          <p:cNvPicPr>
            <a:picLocks noChangeAspect="1"/>
          </p:cNvPicPr>
          <p:nvPr/>
        </p:nvPicPr>
        <p:blipFill>
          <a:blip r:embed="rId3"/>
          <a:stretch>
            <a:fillRect/>
          </a:stretch>
        </p:blipFill>
        <p:spPr>
          <a:xfrm>
            <a:off x="3603625" y="890234"/>
            <a:ext cx="2133600" cy="1879600"/>
          </a:xfrm>
          <a:prstGeom prst="rect">
            <a:avLst/>
          </a:prstGeom>
        </p:spPr>
      </p:pic>
      <p:pic>
        <p:nvPicPr>
          <p:cNvPr id="7" name="Picture 6">
            <a:extLst>
              <a:ext uri="{FF2B5EF4-FFF2-40B4-BE49-F238E27FC236}">
                <a16:creationId xmlns:a16="http://schemas.microsoft.com/office/drawing/2014/main" id="{BC06FB9E-2137-FD4D-9043-EA66BC52CAA5}"/>
              </a:ext>
            </a:extLst>
          </p:cNvPr>
          <p:cNvPicPr>
            <a:picLocks noChangeAspect="1"/>
          </p:cNvPicPr>
          <p:nvPr/>
        </p:nvPicPr>
        <p:blipFill>
          <a:blip r:embed="rId4"/>
          <a:stretch>
            <a:fillRect/>
          </a:stretch>
        </p:blipFill>
        <p:spPr>
          <a:xfrm>
            <a:off x="6250099" y="816821"/>
            <a:ext cx="1398814" cy="1761201"/>
          </a:xfrm>
          <a:prstGeom prst="rect">
            <a:avLst/>
          </a:prstGeom>
        </p:spPr>
      </p:pic>
      <p:pic>
        <p:nvPicPr>
          <p:cNvPr id="8" name="Picture 7">
            <a:extLst>
              <a:ext uri="{FF2B5EF4-FFF2-40B4-BE49-F238E27FC236}">
                <a16:creationId xmlns:a16="http://schemas.microsoft.com/office/drawing/2014/main" id="{9BD9585F-A641-AA42-95A2-1119A6B683BF}"/>
              </a:ext>
            </a:extLst>
          </p:cNvPr>
          <p:cNvPicPr>
            <a:picLocks noChangeAspect="1"/>
          </p:cNvPicPr>
          <p:nvPr/>
        </p:nvPicPr>
        <p:blipFill>
          <a:blip r:embed="rId5"/>
          <a:stretch>
            <a:fillRect/>
          </a:stretch>
        </p:blipFill>
        <p:spPr>
          <a:xfrm>
            <a:off x="8579302" y="753945"/>
            <a:ext cx="1828800" cy="1689100"/>
          </a:xfrm>
          <a:prstGeom prst="rect">
            <a:avLst/>
          </a:prstGeom>
        </p:spPr>
      </p:pic>
      <p:sp>
        <p:nvSpPr>
          <p:cNvPr id="9" name="Rectangle 8">
            <a:extLst>
              <a:ext uri="{FF2B5EF4-FFF2-40B4-BE49-F238E27FC236}">
                <a16:creationId xmlns:a16="http://schemas.microsoft.com/office/drawing/2014/main" id="{4BC49208-13AA-3F43-B9BF-E982CF857D43}"/>
              </a:ext>
            </a:extLst>
          </p:cNvPr>
          <p:cNvSpPr/>
          <p:nvPr/>
        </p:nvSpPr>
        <p:spPr>
          <a:xfrm>
            <a:off x="609146" y="2789211"/>
            <a:ext cx="10973707" cy="646331"/>
          </a:xfrm>
          <a:prstGeom prst="rect">
            <a:avLst/>
          </a:prstGeom>
        </p:spPr>
        <p:txBody>
          <a:bodyPr wrap="square">
            <a:spAutoFit/>
          </a:bodyPr>
          <a:lstStyle/>
          <a:p>
            <a:r>
              <a:rPr lang="en-US" dirty="0"/>
              <a:t>Sensors included in the sensor pod installed on the Cessna C-172 (a) </a:t>
            </a:r>
            <a:r>
              <a:rPr lang="en-US" dirty="0" err="1"/>
              <a:t>Airinov</a:t>
            </a:r>
            <a:r>
              <a:rPr lang="en-US" dirty="0"/>
              <a:t> </a:t>
            </a:r>
            <a:r>
              <a:rPr lang="en-US" dirty="0" err="1"/>
              <a:t>Agrosensor</a:t>
            </a:r>
            <a:r>
              <a:rPr lang="en-US" dirty="0"/>
              <a:t> multispectral; (b) Tau 640 thermal; (c) OCI-UAV-1000 </a:t>
            </a:r>
            <a:r>
              <a:rPr lang="en-US" dirty="0" err="1"/>
              <a:t>pushbroom</a:t>
            </a:r>
            <a:r>
              <a:rPr lang="en-US" dirty="0"/>
              <a:t> hyperspectral; (d) Nikon D800E RGB with a Zeiss ZF2 lens.</a:t>
            </a:r>
          </a:p>
        </p:txBody>
      </p:sp>
      <p:pic>
        <p:nvPicPr>
          <p:cNvPr id="10" name="Picture 9">
            <a:extLst>
              <a:ext uri="{FF2B5EF4-FFF2-40B4-BE49-F238E27FC236}">
                <a16:creationId xmlns:a16="http://schemas.microsoft.com/office/drawing/2014/main" id="{65164406-5A9C-F140-AC27-577D798F7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16" y="3510495"/>
            <a:ext cx="4237788" cy="2383756"/>
          </a:xfrm>
          <a:prstGeom prst="rect">
            <a:avLst/>
          </a:prstGeom>
        </p:spPr>
      </p:pic>
      <p:pic>
        <p:nvPicPr>
          <p:cNvPr id="11" name="Picture 10">
            <a:extLst>
              <a:ext uri="{FF2B5EF4-FFF2-40B4-BE49-F238E27FC236}">
                <a16:creationId xmlns:a16="http://schemas.microsoft.com/office/drawing/2014/main" id="{56DFD1D1-0234-6B4A-90E7-340A148C9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2410" y="3646731"/>
            <a:ext cx="1734718" cy="3069771"/>
          </a:xfrm>
          <a:prstGeom prst="rect">
            <a:avLst/>
          </a:prstGeom>
        </p:spPr>
      </p:pic>
      <p:pic>
        <p:nvPicPr>
          <p:cNvPr id="12" name="Picture 11">
            <a:extLst>
              <a:ext uri="{FF2B5EF4-FFF2-40B4-BE49-F238E27FC236}">
                <a16:creationId xmlns:a16="http://schemas.microsoft.com/office/drawing/2014/main" id="{C53986C6-563A-124B-B233-36029C6A7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852" y="3664796"/>
            <a:ext cx="2886677" cy="1689100"/>
          </a:xfrm>
          <a:prstGeom prst="rect">
            <a:avLst/>
          </a:prstGeom>
        </p:spPr>
      </p:pic>
      <p:pic>
        <p:nvPicPr>
          <p:cNvPr id="13" name="Picture 12">
            <a:extLst>
              <a:ext uri="{FF2B5EF4-FFF2-40B4-BE49-F238E27FC236}">
                <a16:creationId xmlns:a16="http://schemas.microsoft.com/office/drawing/2014/main" id="{8F082827-7F70-A947-A835-F2FDA2DEC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09788" y="3680949"/>
            <a:ext cx="2230595" cy="1672947"/>
          </a:xfrm>
          <a:prstGeom prst="rect">
            <a:avLst/>
          </a:prstGeom>
        </p:spPr>
      </p:pic>
      <p:sp>
        <p:nvSpPr>
          <p:cNvPr id="14" name="Rectangle 13">
            <a:extLst>
              <a:ext uri="{FF2B5EF4-FFF2-40B4-BE49-F238E27FC236}">
                <a16:creationId xmlns:a16="http://schemas.microsoft.com/office/drawing/2014/main" id="{3452CCD3-54B0-2F4C-BCDB-8DD0DDB4961F}"/>
              </a:ext>
            </a:extLst>
          </p:cNvPr>
          <p:cNvSpPr/>
          <p:nvPr/>
        </p:nvSpPr>
        <p:spPr>
          <a:xfrm>
            <a:off x="6795406" y="5303096"/>
            <a:ext cx="5396593" cy="1600438"/>
          </a:xfrm>
          <a:prstGeom prst="rect">
            <a:avLst/>
          </a:prstGeom>
        </p:spPr>
        <p:txBody>
          <a:bodyPr wrap="square">
            <a:spAutoFit/>
          </a:bodyPr>
          <a:lstStyle/>
          <a:p>
            <a:r>
              <a:rPr lang="en-US" sz="1400" dirty="0"/>
              <a:t>Sensor position and calibration on the aircraft (a) internal view of four sensors installed in the sensor pod—RGB at the rear and multispectral, thermal and hyperspectral mounted at the front of the pod; (b) all sensors are orientated in the same vehicle coordinate system and the light </a:t>
            </a:r>
            <a:r>
              <a:rPr lang="en-US" sz="1400" dirty="0" err="1"/>
              <a:t>metre</a:t>
            </a:r>
            <a:r>
              <a:rPr lang="en-US" sz="1400" dirty="0"/>
              <a:t> and GNSS receivers control changes in position and illumination conditions; (c) sensors are calibrated prior to take-off using targets of known reflectance.</a:t>
            </a:r>
          </a:p>
        </p:txBody>
      </p:sp>
      <p:sp>
        <p:nvSpPr>
          <p:cNvPr id="15" name="Rectangle 14">
            <a:extLst>
              <a:ext uri="{FF2B5EF4-FFF2-40B4-BE49-F238E27FC236}">
                <a16:creationId xmlns:a16="http://schemas.microsoft.com/office/drawing/2014/main" id="{AD14FC71-105C-DA47-9AD8-672912B51597}"/>
              </a:ext>
            </a:extLst>
          </p:cNvPr>
          <p:cNvSpPr/>
          <p:nvPr/>
        </p:nvSpPr>
        <p:spPr>
          <a:xfrm>
            <a:off x="123855" y="6496579"/>
            <a:ext cx="2246655" cy="261610"/>
          </a:xfrm>
          <a:prstGeom prst="rect">
            <a:avLst/>
          </a:prstGeom>
        </p:spPr>
        <p:txBody>
          <a:bodyPr wrap="square">
            <a:spAutoFit/>
          </a:bodyPr>
          <a:lstStyle/>
          <a:p>
            <a:r>
              <a:rPr lang="en-US" sz="1100" dirty="0" err="1"/>
              <a:t>Cahaline</a:t>
            </a:r>
            <a:r>
              <a:rPr lang="en-US" sz="1100" dirty="0"/>
              <a:t> et al. (2017)</a:t>
            </a:r>
          </a:p>
        </p:txBody>
      </p:sp>
      <p:sp>
        <p:nvSpPr>
          <p:cNvPr id="16" name="Rectangle 15">
            <a:extLst>
              <a:ext uri="{FF2B5EF4-FFF2-40B4-BE49-F238E27FC236}">
                <a16:creationId xmlns:a16="http://schemas.microsoft.com/office/drawing/2014/main" id="{E800C7DD-968A-5249-8A02-D1FAD1BEB9C0}"/>
              </a:ext>
            </a:extLst>
          </p:cNvPr>
          <p:cNvSpPr/>
          <p:nvPr/>
        </p:nvSpPr>
        <p:spPr>
          <a:xfrm>
            <a:off x="1672994" y="5887637"/>
            <a:ext cx="1252311" cy="307777"/>
          </a:xfrm>
          <a:prstGeom prst="rect">
            <a:avLst/>
          </a:prstGeom>
        </p:spPr>
        <p:txBody>
          <a:bodyPr wrap="square">
            <a:spAutoFit/>
          </a:bodyPr>
          <a:lstStyle/>
          <a:p>
            <a:r>
              <a:rPr lang="en-US" sz="1400" dirty="0"/>
              <a:t>Cessna C-172</a:t>
            </a:r>
          </a:p>
        </p:txBody>
      </p:sp>
      <p:sp>
        <p:nvSpPr>
          <p:cNvPr id="17" name="Rectangle 16">
            <a:extLst>
              <a:ext uri="{FF2B5EF4-FFF2-40B4-BE49-F238E27FC236}">
                <a16:creationId xmlns:a16="http://schemas.microsoft.com/office/drawing/2014/main" id="{0A3EC719-0937-444A-A6C5-992D47E1B493}"/>
              </a:ext>
            </a:extLst>
          </p:cNvPr>
          <p:cNvSpPr/>
          <p:nvPr/>
        </p:nvSpPr>
        <p:spPr>
          <a:xfrm>
            <a:off x="1732866" y="2525437"/>
            <a:ext cx="308205" cy="307777"/>
          </a:xfrm>
          <a:prstGeom prst="rect">
            <a:avLst/>
          </a:prstGeom>
        </p:spPr>
        <p:txBody>
          <a:bodyPr wrap="square">
            <a:spAutoFit/>
          </a:bodyPr>
          <a:lstStyle/>
          <a:p>
            <a:r>
              <a:rPr lang="en-US" sz="1400" dirty="0"/>
              <a:t>a</a:t>
            </a:r>
          </a:p>
        </p:txBody>
      </p:sp>
      <p:sp>
        <p:nvSpPr>
          <p:cNvPr id="18" name="Rectangle 17">
            <a:extLst>
              <a:ext uri="{FF2B5EF4-FFF2-40B4-BE49-F238E27FC236}">
                <a16:creationId xmlns:a16="http://schemas.microsoft.com/office/drawing/2014/main" id="{D0D9E2AF-CD81-7F44-8D5C-D03069670693}"/>
              </a:ext>
            </a:extLst>
          </p:cNvPr>
          <p:cNvSpPr/>
          <p:nvPr/>
        </p:nvSpPr>
        <p:spPr>
          <a:xfrm>
            <a:off x="4521423" y="2481434"/>
            <a:ext cx="308205" cy="307777"/>
          </a:xfrm>
          <a:prstGeom prst="rect">
            <a:avLst/>
          </a:prstGeom>
        </p:spPr>
        <p:txBody>
          <a:bodyPr wrap="square">
            <a:spAutoFit/>
          </a:bodyPr>
          <a:lstStyle/>
          <a:p>
            <a:r>
              <a:rPr lang="en-US" sz="1400" dirty="0"/>
              <a:t>b</a:t>
            </a:r>
          </a:p>
        </p:txBody>
      </p:sp>
      <p:sp>
        <p:nvSpPr>
          <p:cNvPr id="19" name="Rectangle 18">
            <a:extLst>
              <a:ext uri="{FF2B5EF4-FFF2-40B4-BE49-F238E27FC236}">
                <a16:creationId xmlns:a16="http://schemas.microsoft.com/office/drawing/2014/main" id="{2CA2E50C-F9BF-8346-8A6A-83767B9A84B5}"/>
              </a:ext>
            </a:extLst>
          </p:cNvPr>
          <p:cNvSpPr/>
          <p:nvPr/>
        </p:nvSpPr>
        <p:spPr>
          <a:xfrm>
            <a:off x="6795406" y="2481433"/>
            <a:ext cx="308205" cy="307777"/>
          </a:xfrm>
          <a:prstGeom prst="rect">
            <a:avLst/>
          </a:prstGeom>
        </p:spPr>
        <p:txBody>
          <a:bodyPr wrap="square">
            <a:spAutoFit/>
          </a:bodyPr>
          <a:lstStyle/>
          <a:p>
            <a:r>
              <a:rPr lang="en-US" sz="1400" dirty="0"/>
              <a:t>c</a:t>
            </a:r>
          </a:p>
        </p:txBody>
      </p:sp>
      <p:sp>
        <p:nvSpPr>
          <p:cNvPr id="20" name="Rectangle 19">
            <a:extLst>
              <a:ext uri="{FF2B5EF4-FFF2-40B4-BE49-F238E27FC236}">
                <a16:creationId xmlns:a16="http://schemas.microsoft.com/office/drawing/2014/main" id="{2C5D5D5A-E7B9-E844-BEBC-07302E039533}"/>
              </a:ext>
            </a:extLst>
          </p:cNvPr>
          <p:cNvSpPr/>
          <p:nvPr/>
        </p:nvSpPr>
        <p:spPr>
          <a:xfrm>
            <a:off x="9401583" y="2481433"/>
            <a:ext cx="308205" cy="307777"/>
          </a:xfrm>
          <a:prstGeom prst="rect">
            <a:avLst/>
          </a:prstGeom>
        </p:spPr>
        <p:txBody>
          <a:bodyPr wrap="square">
            <a:spAutoFit/>
          </a:bodyPr>
          <a:lstStyle/>
          <a:p>
            <a:r>
              <a:rPr lang="en-US" sz="1400" dirty="0"/>
              <a:t>d</a:t>
            </a:r>
          </a:p>
        </p:txBody>
      </p:sp>
      <p:sp>
        <p:nvSpPr>
          <p:cNvPr id="21" name="Rectangle 20">
            <a:extLst>
              <a:ext uri="{FF2B5EF4-FFF2-40B4-BE49-F238E27FC236}">
                <a16:creationId xmlns:a16="http://schemas.microsoft.com/office/drawing/2014/main" id="{7EEEF1BF-870F-924D-AECD-4AF1B9349DAD}"/>
              </a:ext>
            </a:extLst>
          </p:cNvPr>
          <p:cNvSpPr/>
          <p:nvPr/>
        </p:nvSpPr>
        <p:spPr>
          <a:xfrm>
            <a:off x="5429020" y="6595757"/>
            <a:ext cx="308205" cy="307777"/>
          </a:xfrm>
          <a:prstGeom prst="rect">
            <a:avLst/>
          </a:prstGeom>
        </p:spPr>
        <p:txBody>
          <a:bodyPr wrap="square">
            <a:spAutoFit/>
          </a:bodyPr>
          <a:lstStyle/>
          <a:p>
            <a:r>
              <a:rPr lang="en-US" sz="1400" dirty="0"/>
              <a:t>a</a:t>
            </a:r>
          </a:p>
        </p:txBody>
      </p:sp>
      <p:sp>
        <p:nvSpPr>
          <p:cNvPr id="22" name="Rectangle 21">
            <a:extLst>
              <a:ext uri="{FF2B5EF4-FFF2-40B4-BE49-F238E27FC236}">
                <a16:creationId xmlns:a16="http://schemas.microsoft.com/office/drawing/2014/main" id="{407800F8-05FB-1741-A293-771354E8EAA6}"/>
              </a:ext>
            </a:extLst>
          </p:cNvPr>
          <p:cNvSpPr/>
          <p:nvPr/>
        </p:nvSpPr>
        <p:spPr>
          <a:xfrm>
            <a:off x="8400553" y="4995319"/>
            <a:ext cx="308205" cy="307777"/>
          </a:xfrm>
          <a:prstGeom prst="rect">
            <a:avLst/>
          </a:prstGeom>
        </p:spPr>
        <p:txBody>
          <a:bodyPr wrap="square">
            <a:spAutoFit/>
          </a:bodyPr>
          <a:lstStyle/>
          <a:p>
            <a:r>
              <a:rPr lang="en-US" sz="1400" dirty="0"/>
              <a:t>b</a:t>
            </a:r>
          </a:p>
        </p:txBody>
      </p:sp>
      <p:sp>
        <p:nvSpPr>
          <p:cNvPr id="23" name="Rectangle 22">
            <a:extLst>
              <a:ext uri="{FF2B5EF4-FFF2-40B4-BE49-F238E27FC236}">
                <a16:creationId xmlns:a16="http://schemas.microsoft.com/office/drawing/2014/main" id="{C1048E1C-C6A7-BA4E-BDE3-E23572E3AF4E}"/>
              </a:ext>
            </a:extLst>
          </p:cNvPr>
          <p:cNvSpPr/>
          <p:nvPr/>
        </p:nvSpPr>
        <p:spPr>
          <a:xfrm>
            <a:off x="11883795" y="5061462"/>
            <a:ext cx="308205" cy="307777"/>
          </a:xfrm>
          <a:prstGeom prst="rect">
            <a:avLst/>
          </a:prstGeom>
        </p:spPr>
        <p:txBody>
          <a:bodyPr wrap="square">
            <a:spAutoFit/>
          </a:bodyPr>
          <a:lstStyle/>
          <a:p>
            <a:r>
              <a:rPr lang="en-US" sz="1400" dirty="0"/>
              <a:t>c</a:t>
            </a:r>
          </a:p>
        </p:txBody>
      </p:sp>
    </p:spTree>
    <p:extLst>
      <p:ext uri="{BB962C8B-B14F-4D97-AF65-F5344CB8AC3E}">
        <p14:creationId xmlns:p14="http://schemas.microsoft.com/office/powerpoint/2010/main" val="2249929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2"/>
          <a:stretch>
            <a:fillRect/>
          </a:stretch>
        </p:blipFill>
        <p:spPr>
          <a:xfrm>
            <a:off x="2500831" y="3580101"/>
            <a:ext cx="6791325" cy="2524125"/>
          </a:xfrm>
          <a:prstGeom prst="rect">
            <a:avLst/>
          </a:prstGeom>
        </p:spPr>
      </p:pic>
      <p:sp>
        <p:nvSpPr>
          <p:cNvPr id="4" name="Dikdörtgen 3"/>
          <p:cNvSpPr/>
          <p:nvPr/>
        </p:nvSpPr>
        <p:spPr>
          <a:xfrm>
            <a:off x="545869" y="725716"/>
            <a:ext cx="11333018" cy="646331"/>
          </a:xfrm>
          <a:prstGeom prst="rect">
            <a:avLst/>
          </a:prstGeom>
        </p:spPr>
        <p:txBody>
          <a:bodyPr wrap="square">
            <a:spAutoFit/>
          </a:bodyPr>
          <a:lstStyle/>
          <a:p>
            <a:r>
              <a:rPr lang="en-US" dirty="0" err="1">
                <a:latin typeface="Arial" panose="020B0604020202020204" pitchFamily="34" charset="0"/>
                <a:ea typeface="Times New Roman" panose="02020603050405020304" pitchFamily="18" charset="0"/>
              </a:rPr>
              <a:t>Haritacılık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yüksek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çözünürlüklü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görüntüleme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amaçlı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kullanımı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günümüzde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iyice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yaygınlaşan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İnsansız</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Hava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Araçları</a:t>
            </a:r>
            <a:r>
              <a:rPr lang="en-US" dirty="0">
                <a:latin typeface="Arial" panose="020B0604020202020204" pitchFamily="34" charset="0"/>
                <a:ea typeface="Times New Roman" panose="02020603050405020304" pitchFamily="18" charset="0"/>
              </a:rPr>
              <a:t> (İHA) </a:t>
            </a:r>
            <a:r>
              <a:rPr lang="en-US" dirty="0" err="1">
                <a:latin typeface="Arial" panose="020B0604020202020204" pitchFamily="34" charset="0"/>
                <a:ea typeface="Times New Roman" panose="02020603050405020304" pitchFamily="18" charset="0"/>
              </a:rPr>
              <a:t>yerbilim</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çalışmalarında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büyük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kolaylıklar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sağlamaktadır</a:t>
            </a:r>
            <a:r>
              <a:rPr lang="en-US" dirty="0">
                <a:latin typeface="Arial" panose="020B0604020202020204" pitchFamily="34" charset="0"/>
                <a:ea typeface="Times New Roman" panose="02020603050405020304" pitchFamily="18" charset="0"/>
              </a:rPr>
              <a:t>. </a:t>
            </a:r>
            <a:endParaRPr lang="tr-TR" dirty="0"/>
          </a:p>
        </p:txBody>
      </p:sp>
      <p:sp>
        <p:nvSpPr>
          <p:cNvPr id="5" name="Dikdörtgen 4"/>
          <p:cNvSpPr/>
          <p:nvPr/>
        </p:nvSpPr>
        <p:spPr>
          <a:xfrm>
            <a:off x="545869" y="1532692"/>
            <a:ext cx="11333018" cy="646331"/>
          </a:xfrm>
          <a:prstGeom prst="rect">
            <a:avLst/>
          </a:prstGeom>
        </p:spPr>
        <p:txBody>
          <a:bodyPr wrap="square">
            <a:spAutoFit/>
          </a:bodyPr>
          <a:lstStyle/>
          <a:p>
            <a:r>
              <a:rPr lang="en-US">
                <a:latin typeface="Arial" panose="020B0604020202020204" pitchFamily="34" charset="0"/>
                <a:ea typeface="Times New Roman" panose="02020603050405020304" pitchFamily="18" charset="0"/>
              </a:rPr>
              <a:t>Bu araçların üzerinde taşıdıkları görüntüleme sistemleri aracılığıyla çalışma alanından istenilen zamanda her tür yüzey ve yükseklik verisi hızlı ve etkili bir şekilde alınabilmektedir. </a:t>
            </a:r>
            <a:endParaRPr lang="tr-TR" dirty="0"/>
          </a:p>
        </p:txBody>
      </p:sp>
      <p:sp>
        <p:nvSpPr>
          <p:cNvPr id="6" name="Dikdörtgen 5"/>
          <p:cNvSpPr/>
          <p:nvPr/>
        </p:nvSpPr>
        <p:spPr>
          <a:xfrm>
            <a:off x="545869" y="2449959"/>
            <a:ext cx="112665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İHA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uçak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kanat</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açıklığı</a:t>
            </a:r>
            <a:r>
              <a:rPr lang="en-US" dirty="0">
                <a:latin typeface="Arial" panose="020B0604020202020204" pitchFamily="34" charset="0"/>
                <a:ea typeface="Times New Roman" panose="02020603050405020304" pitchFamily="18" charset="0"/>
              </a:rPr>
              <a:t> 1-1.5 m)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multikopter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çoğunlukla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tercih</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edilmektedir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Üzerinde</a:t>
            </a:r>
            <a:r>
              <a:rPr lang="en-US" dirty="0">
                <a:latin typeface="Arial" panose="020B0604020202020204" pitchFamily="34" charset="0"/>
                <a:ea typeface="Times New Roman" panose="02020603050405020304" pitchFamily="18" charset="0"/>
              </a:rPr>
              <a:t> GPS </a:t>
            </a:r>
            <a:r>
              <a:rPr lang="en-US" dirty="0" err="1">
                <a:latin typeface="Arial" panose="020B0604020202020204" pitchFamily="34" charset="0"/>
                <a:ea typeface="Times New Roman" panose="02020603050405020304" pitchFamily="18" charset="0"/>
              </a:rPr>
              <a:t>modülü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bulunan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rota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boyunca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otomatik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elle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kontrol</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edilebilir</a:t>
            </a:r>
            <a:r>
              <a:rPr lang="en-US" dirty="0">
                <a:latin typeface="Arial" panose="020B0604020202020204" pitchFamily="34" charset="0"/>
                <a:ea typeface="Times New Roman" panose="02020603050405020304" pitchFamily="18" charset="0"/>
              </a:rPr>
              <a:t>.</a:t>
            </a:r>
            <a:endParaRPr lang="tr-TR" dirty="0"/>
          </a:p>
        </p:txBody>
      </p:sp>
    </p:spTree>
    <p:extLst>
      <p:ext uri="{BB962C8B-B14F-4D97-AF65-F5344CB8AC3E}">
        <p14:creationId xmlns:p14="http://schemas.microsoft.com/office/powerpoint/2010/main" val="161199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ansız hava aracı - Vikipe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361" y="3268417"/>
            <a:ext cx="4203907" cy="281077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733855"/>
            <a:ext cx="12192000" cy="2031325"/>
          </a:xfrm>
          <a:prstGeom prst="rect">
            <a:avLst/>
          </a:prstGeom>
        </p:spPr>
        <p:txBody>
          <a:bodyPr wrap="square">
            <a:spAutoFit/>
          </a:bodyPr>
          <a:lstStyle/>
          <a:p>
            <a:r>
              <a:rPr lang="tr-TR" dirty="0" err="1">
                <a:latin typeface="Arial" panose="020B0604020202020204" pitchFamily="34" charset="0"/>
                <a:ea typeface="Times New Roman" panose="02020603050405020304" pitchFamily="18" charset="0"/>
              </a:rPr>
              <a:t>Drone’lar</a:t>
            </a:r>
            <a:r>
              <a:rPr lang="tr-TR" dirty="0">
                <a:latin typeface="Arial" panose="020B0604020202020204" pitchFamily="34" charset="0"/>
                <a:ea typeface="Times New Roman" panose="02020603050405020304" pitchFamily="18" charset="0"/>
              </a:rPr>
              <a:t>; pilotsuz hava aracı sistemi, uzaktan pilotaj kontrol sistemi ve bu ikisi arasında komuta-kontrol iletişim ortamı olmak üzere üç bileşenden oluşan entegre sistemler bütünüdür. Bu sistemin temellerine bakıldığında; </a:t>
            </a:r>
          </a:p>
          <a:p>
            <a:endParaRPr lang="tr-TR" dirty="0">
              <a:latin typeface="Arial" panose="020B0604020202020204" pitchFamily="34" charset="0"/>
              <a:ea typeface="Times New Roman" panose="02020603050405020304" pitchFamily="18" charset="0"/>
            </a:endParaRPr>
          </a:p>
          <a:p>
            <a:r>
              <a:rPr lang="tr-TR" dirty="0">
                <a:latin typeface="Arial" panose="020B0604020202020204" pitchFamily="34" charset="0"/>
                <a:ea typeface="Times New Roman" panose="02020603050405020304" pitchFamily="18" charset="0"/>
              </a:rPr>
              <a:t>1-Ana gövdeyi oluşturan iskelet, kanat, pervane, motor ve batarya, </a:t>
            </a:r>
          </a:p>
          <a:p>
            <a:r>
              <a:rPr lang="tr-TR" dirty="0">
                <a:latin typeface="Arial" panose="020B0604020202020204" pitchFamily="34" charset="0"/>
                <a:ea typeface="Times New Roman" panose="02020603050405020304" pitchFamily="18" charset="0"/>
              </a:rPr>
              <a:t>2-Kontrol birimini oluşturan elektronik algılayıcılar, haberleşme elektroniği, GNSS (Global </a:t>
            </a:r>
            <a:r>
              <a:rPr lang="tr-TR" dirty="0" err="1">
                <a:latin typeface="Arial" panose="020B0604020202020204" pitchFamily="34" charset="0"/>
                <a:ea typeface="Times New Roman" panose="02020603050405020304" pitchFamily="18" charset="0"/>
              </a:rPr>
              <a:t>Navigation</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Satellite</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System</a:t>
            </a:r>
            <a:r>
              <a:rPr lang="tr-TR" dirty="0">
                <a:latin typeface="Arial" panose="020B0604020202020204" pitchFamily="34" charset="0"/>
                <a:ea typeface="Times New Roman" panose="02020603050405020304" pitchFamily="18" charset="0"/>
              </a:rPr>
              <a:t>), </a:t>
            </a:r>
          </a:p>
          <a:p>
            <a:r>
              <a:rPr lang="tr-TR" dirty="0">
                <a:latin typeface="Arial" panose="020B0604020202020204" pitchFamily="34" charset="0"/>
                <a:ea typeface="Times New Roman" panose="02020603050405020304" pitchFamily="18" charset="0"/>
              </a:rPr>
              <a:t>3-Kullanım amacına dönük </a:t>
            </a:r>
            <a:r>
              <a:rPr lang="tr-TR" dirty="0" err="1">
                <a:latin typeface="Arial" panose="020B0604020202020204" pitchFamily="34" charset="0"/>
                <a:ea typeface="Times New Roman" panose="02020603050405020304" pitchFamily="18" charset="0"/>
              </a:rPr>
              <a:t>sensör</a:t>
            </a:r>
            <a:r>
              <a:rPr lang="tr-TR" dirty="0">
                <a:latin typeface="Arial" panose="020B0604020202020204" pitchFamily="34" charset="0"/>
                <a:ea typeface="Times New Roman" panose="02020603050405020304" pitchFamily="18" charset="0"/>
              </a:rPr>
              <a:t>, kamera vd. algılayıcılar ile insansız hava aracı planlama, uçuş ve yönetimi amaçlı haberleşme, yazılım ve donanımdan oluşmaktadır (Aslan, 2019). </a:t>
            </a:r>
          </a:p>
        </p:txBody>
      </p:sp>
      <p:sp>
        <p:nvSpPr>
          <p:cNvPr id="4"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2052" name="Picture 4" descr="The brain of the drones: Electronic devic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213" y="3268417"/>
            <a:ext cx="2330187" cy="310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toKopter micro-UAV with 6-band multispectral sensor mounted on stabilised camera platform.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453" y="4811246"/>
            <a:ext cx="3069081" cy="1673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s Detector Drone - dr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7453" y="2851706"/>
            <a:ext cx="2673147" cy="163742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044" y="6122195"/>
            <a:ext cx="4084320" cy="415498"/>
          </a:xfrm>
          <a:prstGeom prst="rect">
            <a:avLst/>
          </a:prstGeom>
        </p:spPr>
        <p:txBody>
          <a:bodyPr wrap="square">
            <a:spAutoFit/>
          </a:bodyPr>
          <a:lstStyle/>
          <a:p>
            <a:pPr algn="ctr"/>
            <a:r>
              <a:rPr lang="tr-TR" sz="1000" dirty="0"/>
              <a:t>https://tr.wikipedia.org/wiki/%C4%B0nsans%C4%B1z_hava_arac%C4%B1</a:t>
            </a:r>
          </a:p>
        </p:txBody>
      </p:sp>
      <p:sp>
        <p:nvSpPr>
          <p:cNvPr id="6" name="Dikdörtgen 5"/>
          <p:cNvSpPr/>
          <p:nvPr/>
        </p:nvSpPr>
        <p:spPr>
          <a:xfrm>
            <a:off x="4385268" y="6329944"/>
            <a:ext cx="2920538" cy="553998"/>
          </a:xfrm>
          <a:prstGeom prst="rect">
            <a:avLst/>
          </a:prstGeom>
        </p:spPr>
        <p:txBody>
          <a:bodyPr wrap="square">
            <a:spAutoFit/>
          </a:bodyPr>
          <a:lstStyle/>
          <a:p>
            <a:r>
              <a:rPr lang="tr-TR" sz="1000" dirty="0"/>
              <a:t>https://www.dronebydrone.com/en/news/186/the-brain-of-the-drones-electronic-devices.html</a:t>
            </a:r>
          </a:p>
        </p:txBody>
      </p:sp>
      <p:sp>
        <p:nvSpPr>
          <p:cNvPr id="7" name="Dikdörtgen 6"/>
          <p:cNvSpPr/>
          <p:nvPr/>
        </p:nvSpPr>
        <p:spPr>
          <a:xfrm>
            <a:off x="7988528" y="6457890"/>
            <a:ext cx="4039985" cy="400110"/>
          </a:xfrm>
          <a:prstGeom prst="rect">
            <a:avLst/>
          </a:prstGeom>
        </p:spPr>
        <p:txBody>
          <a:bodyPr wrap="square">
            <a:spAutoFit/>
          </a:bodyPr>
          <a:lstStyle/>
          <a:p>
            <a:r>
              <a:rPr lang="en-US" sz="1000" dirty="0" err="1"/>
              <a:t>OktoKopter</a:t>
            </a:r>
            <a:r>
              <a:rPr lang="en-US" sz="1000" dirty="0"/>
              <a:t> micro-UAV with 6-band multispectral sensor mounted on </a:t>
            </a:r>
            <a:r>
              <a:rPr lang="en-US" sz="1000" dirty="0" err="1"/>
              <a:t>stabilised</a:t>
            </a:r>
            <a:r>
              <a:rPr lang="en-US" sz="1000" dirty="0"/>
              <a:t> camera platform</a:t>
            </a:r>
            <a:r>
              <a:rPr lang="tr-TR" sz="1000" dirty="0"/>
              <a:t> (</a:t>
            </a:r>
            <a:r>
              <a:rPr lang="tr-TR" sz="1000" dirty="0" err="1"/>
              <a:t>Lucieer</a:t>
            </a:r>
            <a:r>
              <a:rPr lang="tr-TR" sz="1000" dirty="0"/>
              <a:t> et al., 2012</a:t>
            </a:r>
          </a:p>
        </p:txBody>
      </p:sp>
      <p:sp>
        <p:nvSpPr>
          <p:cNvPr id="8" name="Dikdörtgen 7"/>
          <p:cNvSpPr/>
          <p:nvPr/>
        </p:nvSpPr>
        <p:spPr>
          <a:xfrm>
            <a:off x="7988528" y="4500219"/>
            <a:ext cx="3652058" cy="246221"/>
          </a:xfrm>
          <a:prstGeom prst="rect">
            <a:avLst/>
          </a:prstGeom>
        </p:spPr>
        <p:txBody>
          <a:bodyPr wrap="square">
            <a:spAutoFit/>
          </a:bodyPr>
          <a:lstStyle/>
          <a:p>
            <a:r>
              <a:rPr lang="tr-TR" sz="1000" dirty="0"/>
              <a:t>https://drones.horusdynamics.com/gas-detector-drone/</a:t>
            </a:r>
          </a:p>
        </p:txBody>
      </p:sp>
    </p:spTree>
    <p:extLst>
      <p:ext uri="{BB962C8B-B14F-4D97-AF65-F5344CB8AC3E}">
        <p14:creationId xmlns:p14="http://schemas.microsoft.com/office/powerpoint/2010/main" val="3390622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102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6742" y="141498"/>
            <a:ext cx="3088937" cy="46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7290262" y="4838007"/>
            <a:ext cx="4763191" cy="1331134"/>
          </a:xfrm>
          <a:prstGeom prst="rect">
            <a:avLst/>
          </a:prstGeom>
        </p:spPr>
        <p:txBody>
          <a:bodyPr wrap="square">
            <a:spAutoFit/>
          </a:bodyPr>
          <a:lstStyle/>
          <a:p>
            <a:pPr algn="just">
              <a:lnSpc>
                <a:spcPct val="115000"/>
              </a:lnSpc>
              <a:spcAft>
                <a:spcPts val="0"/>
              </a:spcAft>
            </a:pPr>
            <a:r>
              <a:rPr lang="en-US" sz="1000" dirty="0">
                <a:latin typeface="Arial" panose="020B0604020202020204" pitchFamily="34" charset="0"/>
                <a:ea typeface="Times New Roman" panose="02020603050405020304" pitchFamily="18" charset="0"/>
              </a:rPr>
              <a:t>Ankara </a:t>
            </a:r>
            <a:r>
              <a:rPr lang="en-US" sz="1000" dirty="0" err="1">
                <a:latin typeface="Arial" panose="020B0604020202020204" pitchFamily="34" charset="0"/>
                <a:ea typeface="Times New Roman" panose="02020603050405020304" pitchFamily="18" charset="0"/>
              </a:rPr>
              <a:t>Üniversitesi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Gölbaşı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yerleşkesindeki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alanında</a:t>
            </a:r>
            <a:r>
              <a:rPr lang="en-US" sz="1000" dirty="0">
                <a:latin typeface="Arial" panose="020B0604020202020204" pitchFamily="34" charset="0"/>
                <a:ea typeface="Times New Roman" panose="02020603050405020304" pitchFamily="18" charset="0"/>
              </a:rPr>
              <a:t> Google Earth </a:t>
            </a:r>
            <a:r>
              <a:rPr lang="en-US" sz="1000" dirty="0" err="1">
                <a:latin typeface="Arial" panose="020B0604020202020204" pitchFamily="34" charset="0"/>
                <a:ea typeface="Times New Roman" panose="02020603050405020304" pitchFamily="18" charset="0"/>
              </a:rPr>
              <a:t>uydu</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arasındaki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farkını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gösteren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şekil</a:t>
            </a:r>
            <a:r>
              <a:rPr lang="en-US" sz="1000" dirty="0">
                <a:latin typeface="Arial" panose="020B0604020202020204" pitchFamily="34" charset="0"/>
                <a:ea typeface="Times New Roman" panose="02020603050405020304" pitchFamily="18" charset="0"/>
              </a:rPr>
              <a:t>: a) Google Earth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yetersiz</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kalmaktadır</a:t>
            </a:r>
            <a:r>
              <a:rPr lang="en-US" sz="1000" dirty="0">
                <a:latin typeface="Arial" panose="020B0604020202020204" pitchFamily="34" charset="0"/>
                <a:ea typeface="Times New Roman" panose="02020603050405020304" pitchFamily="18" charset="0"/>
              </a:rPr>
              <a:t> b)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ortofoto</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mozaik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 c) </a:t>
            </a:r>
            <a:r>
              <a:rPr lang="en-US" sz="1000" dirty="0" err="1">
                <a:latin typeface="Arial" panose="020B0604020202020204" pitchFamily="34" charset="0"/>
                <a:ea typeface="Times New Roman" panose="02020603050405020304" pitchFamily="18" charset="0"/>
              </a:rPr>
              <a:t>Aynı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elde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edilmiş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yüksek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çözünürlüklü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sayısal</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arazi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modeli</a:t>
            </a:r>
            <a:r>
              <a:rPr lang="en-US" sz="1000" dirty="0">
                <a:latin typeface="Arial" panose="020B0604020202020204" pitchFamily="34" charset="0"/>
                <a:ea typeface="Times New Roman" panose="02020603050405020304" pitchFamily="18" charset="0"/>
              </a:rPr>
              <a:t>. d) A-A’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hattı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boyunca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topoğrafik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tribününün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basamakları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ve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toprak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yığınındaki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açılma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çatlaklarında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görüldüğü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üzere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yüzey</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a:t>
            </a:r>
            <a:endParaRPr lang="tr-TR" sz="1400" dirty="0">
              <a:effectLst/>
              <a:latin typeface="Times New Roman" panose="02020603050405020304" pitchFamily="18" charset="0"/>
              <a:ea typeface="Times New Roman" panose="02020603050405020304" pitchFamily="18" charset="0"/>
            </a:endParaRPr>
          </a:p>
        </p:txBody>
      </p:sp>
      <p:pic>
        <p:nvPicPr>
          <p:cNvPr id="7" name="Resi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160" y="769607"/>
            <a:ext cx="3750759" cy="2486458"/>
          </a:xfrm>
          <a:prstGeom prst="rect">
            <a:avLst/>
          </a:prstGeom>
        </p:spPr>
      </p:pic>
      <p:pic>
        <p:nvPicPr>
          <p:cNvPr id="9" name="Resim 8"/>
          <p:cNvPicPr>
            <a:picLocks noChangeAspect="1"/>
          </p:cNvPicPr>
          <p:nvPr/>
        </p:nvPicPr>
        <p:blipFill>
          <a:blip r:embed="rId4"/>
          <a:stretch>
            <a:fillRect/>
          </a:stretch>
        </p:blipFill>
        <p:spPr>
          <a:xfrm>
            <a:off x="908130" y="3360954"/>
            <a:ext cx="5585945" cy="3123247"/>
          </a:xfrm>
          <a:prstGeom prst="rect">
            <a:avLst/>
          </a:prstGeom>
        </p:spPr>
      </p:pic>
      <p:sp>
        <p:nvSpPr>
          <p:cNvPr id="10" name="Dikdörtgen 9"/>
          <p:cNvSpPr/>
          <p:nvPr/>
        </p:nvSpPr>
        <p:spPr>
          <a:xfrm>
            <a:off x="1487978" y="6484201"/>
            <a:ext cx="4505497" cy="246221"/>
          </a:xfrm>
          <a:prstGeom prst="rect">
            <a:avLst/>
          </a:prstGeom>
        </p:spPr>
        <p:txBody>
          <a:bodyPr wrap="square">
            <a:spAutoFit/>
          </a:bodyPr>
          <a:lstStyle/>
          <a:p>
            <a:r>
              <a:rPr lang="tr-TR" sz="1000" dirty="0">
                <a:latin typeface="Arial" panose="020B0604020202020204" pitchFamily="34" charset="0"/>
                <a:cs typeface="Arial" panose="020B0604020202020204" pitchFamily="34" charset="0"/>
              </a:rPr>
              <a:t>Bir mermer ocağının </a:t>
            </a:r>
            <a:r>
              <a:rPr lang="tr-TR" sz="1000" dirty="0" err="1">
                <a:latin typeface="Arial" panose="020B0604020202020204" pitchFamily="34" charset="0"/>
                <a:cs typeface="Arial" panose="020B0604020202020204" pitchFamily="34" charset="0"/>
              </a:rPr>
              <a:t>ortofoto</a:t>
            </a:r>
            <a:r>
              <a:rPr lang="tr-TR" sz="1000" dirty="0">
                <a:latin typeface="Arial" panose="020B0604020202020204" pitchFamily="34" charset="0"/>
                <a:cs typeface="Arial" panose="020B0604020202020204" pitchFamily="34" charset="0"/>
              </a:rPr>
              <a:t>, SYM, nokta bulutu ve 3D modeli (Gül, 2019).</a:t>
            </a:r>
          </a:p>
        </p:txBody>
      </p:sp>
    </p:spTree>
    <p:extLst>
      <p:ext uri="{BB962C8B-B14F-4D97-AF65-F5344CB8AC3E}">
        <p14:creationId xmlns:p14="http://schemas.microsoft.com/office/powerpoint/2010/main" val="4221086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8E111-F8F6-F741-ABE1-F82C60E9D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 y="0"/>
            <a:ext cx="12053635" cy="6858000"/>
          </a:xfrm>
          <a:prstGeom prst="rect">
            <a:avLst/>
          </a:prstGeom>
        </p:spPr>
      </p:pic>
      <p:sp>
        <p:nvSpPr>
          <p:cNvPr id="3" name="Dikdörtgen 9">
            <a:extLst>
              <a:ext uri="{FF2B5EF4-FFF2-40B4-BE49-F238E27FC236}">
                <a16:creationId xmlns:a16="http://schemas.microsoft.com/office/drawing/2014/main" id="{8564E04B-CF0E-6540-92E2-851D1AEE34CC}"/>
              </a:ext>
            </a:extLst>
          </p:cNvPr>
          <p:cNvSpPr/>
          <p:nvPr/>
        </p:nvSpPr>
        <p:spPr>
          <a:xfrm>
            <a:off x="69182" y="6611779"/>
            <a:ext cx="1434837" cy="246221"/>
          </a:xfrm>
          <a:prstGeom prst="rect">
            <a:avLst/>
          </a:prstGeom>
        </p:spPr>
        <p:txBody>
          <a:bodyPr wrap="square">
            <a:spAutoFit/>
          </a:bodyPr>
          <a:lstStyle/>
          <a:p>
            <a:r>
              <a:rPr lang="tr-TR" sz="1000" dirty="0" err="1">
                <a:latin typeface="Arial" panose="020B0604020202020204" pitchFamily="34" charset="0"/>
                <a:cs typeface="Arial" panose="020B0604020202020204" pitchFamily="34" charset="0"/>
              </a:rPr>
              <a:t>Lechner</a:t>
            </a:r>
            <a:r>
              <a:rPr lang="tr-TR" sz="1000" dirty="0">
                <a:latin typeface="Arial" panose="020B0604020202020204" pitchFamily="34" charset="0"/>
                <a:cs typeface="Arial" panose="020B0604020202020204" pitchFamily="34" charset="0"/>
              </a:rPr>
              <a:t> et al. (2020)</a:t>
            </a:r>
          </a:p>
        </p:txBody>
      </p:sp>
    </p:spTree>
    <p:extLst>
      <p:ext uri="{BB962C8B-B14F-4D97-AF65-F5344CB8AC3E}">
        <p14:creationId xmlns:p14="http://schemas.microsoft.com/office/powerpoint/2010/main" val="3134411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smtClean="0">
                <a:effectLst>
                  <a:outerShdw blurRad="38100" dist="38100" dir="2700000" algn="tl">
                    <a:srgbClr val="000000">
                      <a:alpha val="43137"/>
                    </a:srgbClr>
                  </a:outerShdw>
                </a:effectLst>
                <a:latin typeface="TimesNewRomanPSMT"/>
              </a:rPr>
              <a:t>PASİF </a:t>
            </a:r>
            <a:r>
              <a:rPr lang="en-US" sz="2800" dirty="0">
                <a:effectLst>
                  <a:outerShdw blurRad="38100" dist="38100" dir="2700000" algn="tl">
                    <a:srgbClr val="000000">
                      <a:alpha val="43137"/>
                    </a:srgbClr>
                  </a:outerShdw>
                </a:effectLst>
                <a:latin typeface="TimesNewRomanPSMT"/>
              </a:rPr>
              <a:t>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uyduların</a:t>
            </a:r>
            <a:r>
              <a:rPr lang="tr-TR" sz="2000" dirty="0" smtClean="0">
                <a:latin typeface="Calibri" panose="020F0502020204030204" pitchFamily="34" charset="0"/>
                <a:cs typeface="Calibri" panose="020F0502020204030204" pitchFamily="34" charset="0"/>
              </a:rPr>
              <a:t>, uçakların ve drone’ların</a:t>
            </a:r>
            <a:r>
              <a:rPr lang="en-US" sz="2000" dirty="0" smtClean="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u</a:t>
            </a:r>
            <a:r>
              <a:rPr lang="en-US" sz="2000" dirty="0" err="1" smtClean="0">
                <a:latin typeface="Calibri" panose="020F0502020204030204" pitchFamily="34" charset="0"/>
                <a:cs typeface="Calibri" panose="020F0502020204030204" pitchFamily="34" charset="0"/>
              </a:rPr>
              <a:t>zaktan</a:t>
            </a:r>
            <a:r>
              <a:rPr lang="en-US" sz="2000" dirty="0" smtClean="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157163"/>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tr-TR" dirty="0" smtClean="0">
                <a:latin typeface="ArialMT"/>
              </a:rPr>
              <a:t>ür</a:t>
            </a:r>
            <a:r>
              <a:rPr lang="en-US" dirty="0" err="1" smtClean="0">
                <a:latin typeface="ArialMT"/>
              </a:rPr>
              <a:t>etmezler</a:t>
            </a:r>
            <a:r>
              <a:rPr lang="en-US" dirty="0" smtClean="0">
                <a:latin typeface="ArialMT"/>
              </a:rPr>
              <a:t> </a:t>
            </a:r>
            <a:endParaRPr lang="en-US" dirty="0"/>
          </a:p>
          <a:p>
            <a:pPr algn="ctr"/>
            <a:r>
              <a:rPr lang="en-US" dirty="0" err="1">
                <a:latin typeface="ArialMT"/>
              </a:rPr>
              <a:t>ve</a:t>
            </a:r>
            <a:r>
              <a:rPr lang="en-US" dirty="0">
                <a:latin typeface="ArialMT"/>
              </a:rPr>
              <a:t> </a:t>
            </a:r>
            <a:r>
              <a:rPr lang="en-US" dirty="0" smtClean="0">
                <a:latin typeface="ArialMT"/>
              </a:rPr>
              <a:t>g</a:t>
            </a:r>
            <a:r>
              <a:rPr lang="tr-TR" dirty="0" smtClean="0">
                <a:latin typeface="ArialMT"/>
              </a:rPr>
              <a:t>ün</a:t>
            </a:r>
            <a:r>
              <a:rPr lang="en-US" dirty="0" smtClean="0">
                <a:latin typeface="ArialMT"/>
              </a:rPr>
              <a:t>e</a:t>
            </a:r>
            <a:r>
              <a:rPr lang="tr-TR" dirty="0" smtClean="0">
                <a:latin typeface="ArialMT"/>
              </a:rPr>
              <a:t>ş </a:t>
            </a:r>
            <a:r>
              <a:rPr lang="en-US" dirty="0" err="1" smtClean="0">
                <a:latin typeface="ArialMT"/>
              </a:rPr>
              <a:t>enerjisini</a:t>
            </a:r>
            <a:r>
              <a:rPr lang="en-US" dirty="0" smtClean="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018663"/>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to Z About Active and Passive Remote Sen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998098"/>
            <a:ext cx="4779723" cy="301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x-none"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9311268" y="5907465"/>
            <a:ext cx="2575932" cy="261610"/>
          </a:xfrm>
          <a:prstGeom prst="rect">
            <a:avLst/>
          </a:prstGeom>
        </p:spPr>
        <p:txBody>
          <a:bodyPr wrap="square">
            <a:spAutoFit/>
          </a:bodyPr>
          <a:lstStyle/>
          <a:p>
            <a:r>
              <a:rPr lang="x-none"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720</TotalTime>
  <Words>812</Words>
  <Application>Microsoft Office PowerPoint</Application>
  <PresentationFormat>Geniş ekran</PresentationFormat>
  <Paragraphs>96</Paragraphs>
  <Slides>14</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14</vt:i4>
      </vt:variant>
    </vt:vector>
  </HeadingPairs>
  <TitlesOfParts>
    <vt:vector size="25" baseType="lpstr">
      <vt:lpstr>Arial</vt:lpstr>
      <vt:lpstr>arial narrow</vt:lpstr>
      <vt:lpstr>ArialMT</vt:lpstr>
      <vt:lpstr>Calibri</vt:lpstr>
      <vt:lpstr>Gill Sans MT</vt:lpstr>
      <vt:lpstr>inherit</vt:lpstr>
      <vt:lpstr>Times New Roman</vt:lpstr>
      <vt:lpstr>TimesNewRomanPSMT</vt:lpstr>
      <vt:lpstr>Trebuchet MS</vt:lpstr>
      <vt:lpstr>Trebuchet MS</vt:lpstr>
      <vt:lpstr>Gallery</vt:lpstr>
      <vt:lpstr>GEO315 JEOLOJİDE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129</cp:revision>
  <dcterms:created xsi:type="dcterms:W3CDTF">2020-10-16T08:01:35Z</dcterms:created>
  <dcterms:modified xsi:type="dcterms:W3CDTF">2021-04-02T06:37:26Z</dcterms:modified>
</cp:coreProperties>
</file>