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2A4E0-9BD2-4A4A-BEA9-6E136142F4F0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7FF19-0F32-4C38-9B1F-59496952D9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97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7270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351D61A0-7143-490C-B2B1-D2667968E45F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2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9318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8321F7B-2B22-4C0A-B614-743497345D71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13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9523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DEA1754-17B0-43FC-906B-77D7C77371BC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14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9728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9EA3EA3-3859-47F6-8048-A6D62A1BDC07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15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9933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7E968EC-297F-4D3B-874B-1EEC3AF54414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16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7475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F02814D-6117-47A5-A48B-2CB8020616C0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3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7782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3CAFDC7-2D10-40C8-8DFE-FF4E5B497D5D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5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7987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B765739-F6BC-4433-B934-2DD1E2CC86AB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6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8192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D141FAB-3559-404A-A608-60683238D7D3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7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8499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9AA07FC-A103-4859-8352-5622773C4BB4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9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8704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73571D0B-EEE7-470C-A77C-5CBA6B3915BE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10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8909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5ACF5C8-2EBB-4A77-9D25-62C58C6D4023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11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tr-TR" smtClean="0"/>
          </a:p>
        </p:txBody>
      </p:sp>
      <p:sp>
        <p:nvSpPr>
          <p:cNvPr id="911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3F9605E-7E66-4130-9308-2C0D68BCD2FA}" type="slidenum">
              <a:rPr lang="tr-TR" altLang="tr-TR">
                <a:solidFill>
                  <a:prstClr val="black"/>
                </a:solidFill>
                <a:latin typeface="Garamond" pitchFamily="18" charset="0"/>
              </a:rPr>
              <a:pPr/>
              <a:t>12</a:t>
            </a:fld>
            <a:endParaRPr lang="tr-TR" altLang="tr-TR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dörtgen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10 Dikdörtgen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11 Dikdörtgen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7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996905A-FF44-455E-B246-9FA43C2F1B00}" type="datetimeFigureOut">
              <a:rPr lang="tr-TR"/>
              <a:pPr>
                <a:defRPr/>
              </a:pPr>
              <a:t>08.09.2019</a:t>
            </a:fld>
            <a:endParaRPr lang="tr-TR"/>
          </a:p>
        </p:txBody>
      </p:sp>
      <p:sp>
        <p:nvSpPr>
          <p:cNvPr id="10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EBDDC3"/>
              </a:solidFill>
            </a:endParaRPr>
          </a:p>
        </p:txBody>
      </p:sp>
      <p:sp>
        <p:nvSpPr>
          <p:cNvPr id="11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B86A19-DD64-4AA5-A389-7A954792777C}" type="slidenum">
              <a:rPr lang="tr-TR" altLang="tr-TR">
                <a:solidFill>
                  <a:srgbClr val="EBDDC3"/>
                </a:solidFill>
              </a:rPr>
              <a:pPr/>
              <a:t>‹#›</a:t>
            </a:fld>
            <a:endParaRPr lang="tr-TR" altLang="tr-TR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6550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891BC-9624-4C50-BF04-21685C14DC1F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23F60-0418-49FF-A80E-7B260A4622A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0891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dörtgen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10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11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47C06-8A0A-4BCA-8F6B-61C370261422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F1829B65-C0D1-4043-87B5-A9CF57164F3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6159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EC109-7A40-41BD-999D-783BF28407AE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922F7-3D1D-4862-B033-D2376C05E05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16753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F31F8-376C-4F7B-8096-DEB044160690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9D792-1925-4C1F-925E-98C19EE4E6B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54775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A937863-91AE-4C20-954B-5E808C70A3D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0334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7FD06-D505-4FF0-BCB3-5FB82650F7E5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3DA21-2296-4AB2-8320-09D06008180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405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10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11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3C968-7B25-468E-B0C5-FFFDE16147B4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8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14936197-1F52-4491-AFEE-AF2D0B4F60D9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9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663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7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3717AD7-85E6-40DE-B8AA-9AE62F268C47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6" name="9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7B6C62-8026-41F8-9428-790D3DCCE45E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7" name="11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2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C9ADB1-B689-4EA9-A324-00B6A8C550BF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8" name="11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EB5CE7-8CA2-4C27-8CA5-838DC7FEF537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9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79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04C2-18A0-4990-9513-2CEF8F7DF3DD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4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5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D45EA-2D57-452D-A23E-E028970E08F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20625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71A38-C8BA-461E-B5D6-A4EC4E4A822A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62AAFB-EE03-4DD3-A2DD-A0A4C744B761}" type="slidenum">
              <a:rPr lang="tr-TR" altLang="tr-TR">
                <a:solidFill>
                  <a:srgbClr val="775F55"/>
                </a:solidFill>
              </a:rPr>
              <a:pPr/>
              <a:t>‹#›</a:t>
            </a:fld>
            <a:endParaRPr lang="tr-TR" altLang="tr-T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51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88225-42B2-4BB8-A5F0-220186FCC41F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EA30D-55C1-400A-8077-0CB66AC6C9A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8422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Dikdörtgen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10 Dikdörtgen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11 Dikdörtgen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12 Dikdörtgen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5F99550-EBFC-4BD5-92C1-49486E4EFBBE}" type="datetimeFigureOut">
              <a:rPr lang="tr-TR">
                <a:solidFill>
                  <a:srgbClr val="775F55"/>
                </a:solidFill>
              </a:rPr>
              <a:pPr>
                <a:defRPr/>
              </a:pPr>
              <a:t>08.09.2019</a:t>
            </a:fld>
            <a:endParaRPr lang="tr-TR">
              <a:solidFill>
                <a:srgbClr val="775F55"/>
              </a:solidFill>
            </a:endParaRPr>
          </a:p>
        </p:txBody>
      </p:sp>
      <p:sp>
        <p:nvSpPr>
          <p:cNvPr id="10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AADD6DD1-7680-4653-A0EF-34A7CDADB2DE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11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756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2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7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AD8684-ACFE-4D62-98B4-DFC92F829FD2}" type="datetimeFigureOut">
              <a:rPr lang="tr-TR">
                <a:solidFill>
                  <a:srgbClr val="775F55"/>
                </a:solidFill>
                <a:latin typeface="Garamond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08.09.2019</a:t>
            </a:fld>
            <a:endParaRPr lang="tr-TR">
              <a:solidFill>
                <a:srgbClr val="775F55"/>
              </a:solidFill>
              <a:latin typeface="Garamond" pitchFamily="18" charset="0"/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775F55"/>
              </a:solidFill>
              <a:latin typeface="Garamond" pitchFamily="18" charset="0"/>
            </a:endParaRP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DB65D4F-BEA0-41C3-BAEF-5A70E166C2DC}" type="slidenum">
              <a:rPr lang="tr-TR" altLang="tr-TR" smtClean="0">
                <a:latin typeface="Garamond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7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BİLİNÇ BOZUKLUKLARINDA İLK VE ACİL YARDIM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Üye. Behire SANÇAR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5280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Koma pozisyonu </a:t>
            </a:r>
            <a:b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(yarı yüzükoyun-yan pozisyon) 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6019" name="Picture 10" descr="komapoz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7688" y="2462213"/>
            <a:ext cx="3857625" cy="2800350"/>
          </a:xfrm>
          <a:noFill/>
        </p:spPr>
      </p:pic>
      <p:sp>
        <p:nvSpPr>
          <p:cNvPr id="8602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67200" cy="4525963"/>
          </a:xfrm>
        </p:spPr>
        <p:txBody>
          <a:bodyPr/>
          <a:lstStyle/>
          <a:p>
            <a:pPr eaLnBrk="1" hangingPunct="1"/>
            <a:r>
              <a:rPr lang="tr-TR" altLang="tr-TR" sz="2800" smtClean="0"/>
              <a:t>Karşı taraf omuz ve kalçasından tutularak bir hamlede çevrilir,</a:t>
            </a:r>
          </a:p>
          <a:p>
            <a:pPr eaLnBrk="1" hangingPunct="1"/>
            <a:r>
              <a:rPr lang="tr-TR" altLang="tr-TR" sz="2800" smtClean="0"/>
              <a:t>Üstteki bacak kalça ve dizden bükülerek öne doğru destek yapılır,</a:t>
            </a:r>
          </a:p>
          <a:p>
            <a:pPr eaLnBrk="1" hangingPunct="1"/>
            <a:r>
              <a:rPr lang="tr-TR" altLang="tr-TR" sz="2800" smtClean="0"/>
              <a:t>Alttaki bacak hafif dizden bükülerek arkaya destek yapılır,</a:t>
            </a:r>
          </a:p>
        </p:txBody>
      </p:sp>
    </p:spTree>
    <p:extLst>
      <p:ext uri="{BB962C8B-B14F-4D97-AF65-F5344CB8AC3E}">
        <p14:creationId xmlns:p14="http://schemas.microsoft.com/office/powerpoint/2010/main" val="411420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Koma pozisyonu </a:t>
            </a:r>
            <a:b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(yarı yüzükoyun-yan pozisyon)  </a:t>
            </a:r>
          </a:p>
        </p:txBody>
      </p:sp>
      <p:sp>
        <p:nvSpPr>
          <p:cNvPr id="8806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altLang="tr-TR" sz="2800" smtClean="0"/>
              <a:t>Başı uzatılan kolun üzerine yan pozisyonda hafif geriye konur,</a:t>
            </a:r>
          </a:p>
          <a:p>
            <a:pPr eaLnBrk="1" hangingPunct="1"/>
            <a:r>
              <a:rPr lang="tr-TR" altLang="tr-TR" sz="2800" smtClean="0"/>
              <a:t>Tıbbi yardım </a:t>
            </a:r>
            <a:r>
              <a:rPr lang="tr-TR" altLang="tr-TR" sz="2800" b="1" smtClean="0"/>
              <a:t>(112)</a:t>
            </a:r>
            <a:r>
              <a:rPr lang="tr-TR" altLang="tr-TR" sz="2800" smtClean="0"/>
              <a:t> gelinceye kadar bu pozisyonda tutulur,</a:t>
            </a:r>
          </a:p>
          <a:p>
            <a:pPr eaLnBrk="1" hangingPunct="1"/>
            <a:r>
              <a:rPr lang="tr-TR" altLang="tr-TR" sz="2800" smtClean="0"/>
              <a:t>3-5 dakika ara ile solunum ve nabız kontrol edilir.</a:t>
            </a:r>
          </a:p>
        </p:txBody>
      </p:sp>
      <p:pic>
        <p:nvPicPr>
          <p:cNvPr id="88068" name="Picture 9" descr="komapoz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4400" y="1752600"/>
            <a:ext cx="4176713" cy="3886200"/>
          </a:xfrm>
          <a:noFill/>
        </p:spPr>
      </p:pic>
    </p:spTree>
    <p:extLst>
      <p:ext uri="{BB962C8B-B14F-4D97-AF65-F5344CB8AC3E}">
        <p14:creationId xmlns:p14="http://schemas.microsoft.com/office/powerpoint/2010/main" val="384289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BAYILMA (SENKOP)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</a:t>
            </a:r>
            <a:endParaRPr lang="tr-T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52400" y="1524000"/>
            <a:ext cx="4187825" cy="48006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Tanım:</a:t>
            </a:r>
            <a:r>
              <a:rPr lang="tr-TR" dirty="0" smtClean="0"/>
              <a:t> </a:t>
            </a:r>
            <a:r>
              <a:rPr lang="tr-TR" dirty="0" err="1" smtClean="0"/>
              <a:t>Senkop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C00000"/>
                </a:solidFill>
              </a:rPr>
              <a:t>kısa süreli </a:t>
            </a:r>
            <a:r>
              <a:rPr lang="tr-TR" dirty="0" smtClean="0"/>
              <a:t>bilinç kaybı olan bir durumdur.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b="1" dirty="0" smtClean="0">
                <a:solidFill>
                  <a:srgbClr val="C00000"/>
                </a:solidFill>
              </a:rPr>
              <a:t>Bu kişilerin çoğunda bilinç kaybından hemen önce: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Solukluk, deride soğuma, üşüme, terleme, baygınlık hissi, kulak çınlaması, görme bozukluğu gibi ön belirtiler olabilir.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</p:txBody>
      </p:sp>
      <p:sp>
        <p:nvSpPr>
          <p:cNvPr id="90116" name="3 İçerik Yer Tutucusu"/>
          <p:cNvSpPr>
            <a:spLocks noGrp="1"/>
          </p:cNvSpPr>
          <p:nvPr>
            <p:ph sz="quarter" idx="2"/>
          </p:nvPr>
        </p:nvSpPr>
        <p:spPr>
          <a:xfrm>
            <a:off x="4845050" y="1589088"/>
            <a:ext cx="3886200" cy="4811712"/>
          </a:xfrm>
        </p:spPr>
        <p:txBody>
          <a:bodyPr/>
          <a:lstStyle/>
          <a:p>
            <a:pPr eaLnBrk="1" hangingPunct="1"/>
            <a:r>
              <a:rPr lang="tr-TR" altLang="tr-TR" smtClean="0"/>
              <a:t>Bilinç kaybı genellikle kısa sürer ve hasta bilincini tekrar kazanır.</a:t>
            </a:r>
          </a:p>
          <a:p>
            <a:pPr eaLnBrk="1" hangingPunct="1"/>
            <a:r>
              <a:rPr lang="tr-TR" altLang="tr-TR" smtClean="0"/>
              <a:t>İdrar kaçırma bazen olabilir. Gaita kaçırma son derece nadirdir.</a:t>
            </a:r>
          </a:p>
          <a:p>
            <a:pPr eaLnBrk="1" hangingPunct="1"/>
            <a:r>
              <a:rPr lang="tr-TR" altLang="tr-TR" smtClean="0"/>
              <a:t>Bilinç kaybı esnasında hasta genellikle hareketsizdir.</a:t>
            </a:r>
          </a:p>
        </p:txBody>
      </p:sp>
    </p:spTree>
    <p:extLst>
      <p:ext uri="{BB962C8B-B14F-4D97-AF65-F5344CB8AC3E}">
        <p14:creationId xmlns:p14="http://schemas.microsoft.com/office/powerpoint/2010/main" val="3418252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77200" cy="990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BAYILMA (SENKOP)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</a:t>
            </a:r>
            <a:endParaRPr lang="tr-T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52400" y="1524000"/>
            <a:ext cx="8686800" cy="51054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3500" b="1" dirty="0" smtClean="0">
                <a:solidFill>
                  <a:schemeClr val="accent2">
                    <a:lumMod val="75000"/>
                  </a:schemeClr>
                </a:solidFill>
              </a:rPr>
              <a:t>Nedenleri: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Bayılmaların çoğu duygusal nedenlerle (stres),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kanama,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ağrı,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uzun süre oturan ya da yatan bir kişinin aniden ayağa kalkması durumunda,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>
                <a:solidFill>
                  <a:srgbClr val="C00000"/>
                </a:solidFill>
              </a:rPr>
              <a:t>Ayrıca;</a:t>
            </a:r>
            <a:r>
              <a:rPr lang="tr-TR" sz="2800" dirty="0" smtClean="0"/>
              <a:t> tuvalette,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öksürük sırasında ve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ağır kaldırma ile bayılma olabilir.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3592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BAYILMA (SENKOP)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</a:t>
            </a:r>
            <a:endParaRPr lang="tr-T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3886200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</a:rPr>
              <a:t>Belirtiler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Duyu azlığı,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Baş dönmesi,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Dengesizlik,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dirty="0" smtClean="0"/>
              <a:t>Çift görme, tek taraflı körlük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</p:txBody>
      </p:sp>
      <p:sp>
        <p:nvSpPr>
          <p:cNvPr id="94212" name="3 İçerik Yer Tutucusu"/>
          <p:cNvSpPr>
            <a:spLocks noGrp="1"/>
          </p:cNvSpPr>
          <p:nvPr>
            <p:ph sz="quarter" idx="2"/>
          </p:nvPr>
        </p:nvSpPr>
        <p:spPr>
          <a:xfrm>
            <a:off x="4114800" y="1524000"/>
            <a:ext cx="48768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3200" b="1" smtClean="0">
                <a:solidFill>
                  <a:srgbClr val="B95B22"/>
                </a:solidFill>
              </a:rPr>
              <a:t>Bayılmalarda ilk yardım: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Birey hemen sırtüstü yatırılır ve </a:t>
            </a:r>
            <a:r>
              <a:rPr lang="tr-TR" altLang="tr-TR" sz="2800" smtClean="0">
                <a:solidFill>
                  <a:srgbClr val="C00000"/>
                </a:solidFill>
              </a:rPr>
              <a:t>şok pozisyonu </a:t>
            </a:r>
            <a:r>
              <a:rPr lang="tr-TR" altLang="tr-TR" sz="2800" smtClean="0"/>
              <a:t>verilir.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Boğazını sıkan kravat, yaka düğmesi ve varsa kemeri açılır.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Solunumu ve dolaşımı sağlanır ve kontrol edilir.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Sırtüstü yatar pozisyonda hastaneye gönderilir.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 smtClean="0"/>
          </a:p>
        </p:txBody>
      </p:sp>
    </p:spTree>
    <p:extLst>
      <p:ext uri="{BB962C8B-B14F-4D97-AF65-F5344CB8AC3E}">
        <p14:creationId xmlns:p14="http://schemas.microsoft.com/office/powerpoint/2010/main" val="633497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9112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tr-TR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Bayılmalarda ilk yardım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6259" name="2 İçerik Yer Tutucusu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686800" cy="5105400"/>
          </a:xfrm>
        </p:spPr>
        <p:txBody>
          <a:bodyPr/>
          <a:lstStyle/>
          <a:p>
            <a:pPr eaLnBrk="1" hangingPunct="1"/>
            <a:r>
              <a:rPr lang="tr-TR" altLang="tr-TR" smtClean="0"/>
              <a:t>Törenler sırasında aşırı gerilime bağlı olarak ani bayılmalar olabilir. </a:t>
            </a:r>
          </a:p>
          <a:p>
            <a:pPr eaLnBrk="1" hangingPunct="1"/>
            <a:r>
              <a:rPr lang="tr-TR" altLang="tr-TR" b="1" smtClean="0">
                <a:solidFill>
                  <a:srgbClr val="B95B22"/>
                </a:solidFill>
              </a:rPr>
              <a:t>Bayılacağını hisseden kişiler </a:t>
            </a:r>
            <a:r>
              <a:rPr lang="tr-TR" altLang="tr-TR" smtClean="0"/>
              <a:t>bacak kaslarını kasarak, kalça kaslarını sıkıştırmalı, karın kaslarını içeri çekmelidir. Böylece bayılmayı önleyebilir. </a:t>
            </a:r>
          </a:p>
          <a:p>
            <a:pPr eaLnBrk="1" hangingPunct="1"/>
            <a:r>
              <a:rPr lang="tr-TR" altLang="tr-TR" b="1" smtClean="0">
                <a:solidFill>
                  <a:srgbClr val="B95B22"/>
                </a:solidFill>
              </a:rPr>
              <a:t>Herhangi bir yerde bayılma hissi olursa</a:t>
            </a:r>
            <a:r>
              <a:rPr lang="tr-TR" altLang="tr-TR" smtClean="0"/>
              <a:t> hemen yere oturarak başın bacaklar arasına alınması da bayılmayı önleyebilir.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55933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WordArt 8" descr="Dar dikey"/>
          <p:cNvSpPr>
            <a:spLocks noChangeArrowheads="1" noChangeShapeType="1" noTextEdit="1"/>
          </p:cNvSpPr>
          <p:nvPr/>
        </p:nvSpPr>
        <p:spPr bwMode="auto">
          <a:xfrm rot="-321610">
            <a:off x="965200" y="2071688"/>
            <a:ext cx="7299325" cy="3341687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DD8047">
                    <a:lumMod val="75000"/>
                  </a:srgb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lgerian"/>
              </a:rPr>
              <a:t>Teşekkür</a:t>
            </a:r>
            <a:r>
              <a:rPr 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DD8047">
                    <a:lumMod val="75000"/>
                  </a:srgb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lgerian"/>
              </a:rPr>
              <a:t> </a:t>
            </a:r>
            <a:r>
              <a:rPr lang="en-US" sz="3600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DD8047">
                    <a:lumMod val="75000"/>
                  </a:srgb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lgerian"/>
              </a:rPr>
              <a:t>ederim</a:t>
            </a:r>
            <a:r>
              <a:rPr lang="en-US" sz="3600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46D7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lgerian"/>
              </a:rPr>
              <a:t>.</a:t>
            </a:r>
            <a:endParaRPr lang="tr-TR" sz="3600" kern="10" dirty="0" smtClean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546D7A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lgerian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600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46D7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lgerian"/>
              </a:rPr>
              <a:t>Dr. </a:t>
            </a:r>
            <a:r>
              <a:rPr lang="tr-TR" sz="3600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46D7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lgerian"/>
              </a:rPr>
              <a:t>Öğr</a:t>
            </a:r>
            <a:r>
              <a:rPr lang="tr-TR" sz="3600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46D7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lgerian"/>
              </a:rPr>
              <a:t>. Üye. Behire SANÇAR</a:t>
            </a:r>
            <a:endParaRPr lang="en-US" sz="3600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546D7A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lgerian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546D7A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lgerian"/>
            </a:endParaRPr>
          </a:p>
        </p:txBody>
      </p:sp>
    </p:spTree>
    <p:extLst>
      <p:ext uri="{BB962C8B-B14F-4D97-AF65-F5344CB8AC3E}">
        <p14:creationId xmlns:p14="http://schemas.microsoft.com/office/powerpoint/2010/main" val="12746009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Başlık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7B9899"/>
                </a:solidFill>
              </a:rPr>
              <a:t>BİLİNÇ </a:t>
            </a:r>
          </a:p>
        </p:txBody>
      </p:sp>
      <p:sp>
        <p:nvSpPr>
          <p:cNvPr id="71683" name="2 İçerik Yer Tutucusu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C00000"/>
                </a:solidFill>
              </a:rPr>
              <a:t>Bilinç,</a:t>
            </a:r>
            <a:r>
              <a:rPr lang="tr-TR" altLang="tr-TR" smtClean="0"/>
              <a:t> bir insanın biyo-psikososyal ve zihinsel yönlerden kendisini ve dış dünyayı algılaması, kavraması ve yorumlamasını sağlayan beyin ile ilgili işlevlerin tümü olarak tanımlanır. </a:t>
            </a:r>
          </a:p>
          <a:p>
            <a:pPr eaLnBrk="1" hangingPunct="1"/>
            <a:r>
              <a:rPr lang="tr-TR" altLang="tr-TR" smtClean="0"/>
              <a:t>Beyin çalışmaları normalken bilinç açıktır. </a:t>
            </a:r>
          </a:p>
          <a:p>
            <a:pPr eaLnBrk="1" hangingPunct="1"/>
            <a:r>
              <a:rPr lang="tr-TR" altLang="tr-TR" smtClean="0"/>
              <a:t>Başka bir değişle bilinç, bireyin kendisinin ve çevresinin farkında olması durumudur.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90731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BİLİNÇ BOZUKLUĞU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600200"/>
            <a:ext cx="87630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tr-TR" sz="3200" dirty="0" smtClean="0"/>
          </a:p>
          <a:p>
            <a:pPr eaLnBrk="1" hangingPunct="1">
              <a:defRPr/>
            </a:pPr>
            <a:r>
              <a:rPr lang="tr-TR" sz="2800" dirty="0" smtClean="0"/>
              <a:t>Beynin normal faaliyetlerindeki bir aksama nedeni ile uyku halinden başlayarak </a:t>
            </a: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(=bilinç bozukluğu)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tr-TR" sz="2800" dirty="0" smtClean="0"/>
              <a:t>hiçbir uyarıya cevap vermeme haline kadar giden </a:t>
            </a: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(=bilinç kaybı)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2800" dirty="0" smtClean="0"/>
              <a:t>bilincin kısmen ya da tamamen kaybolması halidir.</a:t>
            </a:r>
          </a:p>
        </p:txBody>
      </p:sp>
    </p:spTree>
    <p:extLst>
      <p:ext uri="{BB962C8B-B14F-4D97-AF65-F5344CB8AC3E}">
        <p14:creationId xmlns:p14="http://schemas.microsoft.com/office/powerpoint/2010/main" val="113532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Başlık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endParaRPr lang="en-US" altLang="tr-TR" smtClean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Bilinç düzeyi AVPU ölçeğine göre dört şekilde sınıflandırılır: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tr-TR" sz="2800" dirty="0" smtClean="0"/>
              <a:t> </a:t>
            </a:r>
            <a:r>
              <a:rPr lang="tr-TR" sz="2800" dirty="0" err="1" smtClean="0"/>
              <a:t>Alert</a:t>
            </a:r>
            <a:r>
              <a:rPr lang="tr-TR" sz="2800" dirty="0" smtClean="0"/>
              <a:t> (Uyanıklık) (</a:t>
            </a:r>
            <a:r>
              <a:rPr lang="tr-TR" sz="2800" b="1" dirty="0" smtClean="0"/>
              <a:t>bilinçli)</a:t>
            </a:r>
            <a:endParaRPr lang="tr-TR" sz="2800" dirty="0" smtClean="0"/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tr-TR" sz="2800" dirty="0" smtClean="0"/>
              <a:t> (</a:t>
            </a:r>
            <a:r>
              <a:rPr lang="tr-TR" sz="2800" dirty="0" err="1" smtClean="0"/>
              <a:t>Verbal</a:t>
            </a:r>
            <a:r>
              <a:rPr lang="tr-TR" sz="2800" dirty="0" smtClean="0"/>
              <a:t>) Sesli uyaranlara cevap verme </a:t>
            </a:r>
            <a:r>
              <a:rPr lang="tr-TR" sz="2800" b="1" dirty="0" smtClean="0"/>
              <a:t>(</a:t>
            </a:r>
            <a:r>
              <a:rPr lang="tr-TR" sz="2800" b="1" dirty="0" err="1" smtClean="0"/>
              <a:t>laterji</a:t>
            </a:r>
            <a:r>
              <a:rPr lang="tr-TR" sz="2800" b="1" dirty="0" smtClean="0"/>
              <a:t>)</a:t>
            </a:r>
            <a:endParaRPr lang="tr-TR" sz="2800" dirty="0" smtClean="0"/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800" dirty="0" smtClean="0"/>
              <a:t>(</a:t>
            </a:r>
            <a:r>
              <a:rPr lang="tr-TR" sz="2800" dirty="0" err="1" smtClean="0"/>
              <a:t>Pain</a:t>
            </a:r>
            <a:r>
              <a:rPr lang="tr-TR" sz="2800" dirty="0" smtClean="0"/>
              <a:t>) Ağrılı uyaranlara cevap </a:t>
            </a:r>
            <a:r>
              <a:rPr lang="tr-TR" sz="2800" b="1" dirty="0" smtClean="0"/>
              <a:t>(</a:t>
            </a:r>
            <a:r>
              <a:rPr lang="tr-TR" sz="2800" b="1" dirty="0" err="1" smtClean="0"/>
              <a:t>stupor</a:t>
            </a:r>
            <a:r>
              <a:rPr lang="tr-TR" sz="2800" b="1" dirty="0" smtClean="0"/>
              <a:t>)</a:t>
            </a:r>
            <a:endParaRPr lang="tr-TR" sz="2800" dirty="0" smtClean="0"/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tr-TR" sz="2800" dirty="0" smtClean="0"/>
              <a:t> (</a:t>
            </a:r>
            <a:r>
              <a:rPr lang="tr-TR" sz="2800" dirty="0" err="1" smtClean="0"/>
              <a:t>Unresponsive</a:t>
            </a:r>
            <a:r>
              <a:rPr lang="tr-TR" sz="2800" dirty="0" smtClean="0"/>
              <a:t>) Tepkisiz </a:t>
            </a:r>
            <a:r>
              <a:rPr lang="tr-TR" sz="2800" b="1" dirty="0" smtClean="0"/>
              <a:t>(koma)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7955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447800"/>
            <a:ext cx="88392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Şok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Senkop/bayılma, koma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Kafa travması 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Asfiksi (boğulma)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Beyin kanaması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Beynin oksijensiz kalması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Havale (febril konvülziyon)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Epilepsi (sara) nöbeti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Zehirlenmeler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Yüksek ve düşük ısı (donmalar, güneş çarpması)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Endokrin bozukluklar (hipoglisemi, hiperglisemi)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Üremi, Histeri nöbeti</a:t>
            </a:r>
          </a:p>
          <a:p>
            <a:pPr eaLnBrk="1" hangingPunct="1">
              <a:lnSpc>
                <a:spcPct val="80000"/>
              </a:lnSpc>
            </a:pPr>
            <a:endParaRPr lang="tr-TR" altLang="tr-TR" sz="2800" smtClean="0"/>
          </a:p>
        </p:txBody>
      </p:sp>
      <p:sp>
        <p:nvSpPr>
          <p:cNvPr id="4" name="3 Dikdörtgen"/>
          <p:cNvSpPr/>
          <p:nvPr/>
        </p:nvSpPr>
        <p:spPr>
          <a:xfrm>
            <a:off x="533400" y="152400"/>
            <a:ext cx="8458200" cy="1724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dirty="0">
              <a:solidFill>
                <a:prstClr val="black"/>
              </a:solidFill>
              <a:latin typeface="Garamond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4400" b="1" dirty="0">
                <a:solidFill>
                  <a:srgbClr val="DD8047">
                    <a:lumMod val="75000"/>
                  </a:srgbClr>
                </a:solidFill>
                <a:latin typeface="Garamond" pitchFamily="18" charset="0"/>
              </a:rPr>
              <a:t>Bilinç bozukluklarının nedenleri</a:t>
            </a:r>
            <a:br>
              <a:rPr lang="tr-TR" sz="4400" b="1" dirty="0">
                <a:solidFill>
                  <a:srgbClr val="DD8047">
                    <a:lumMod val="75000"/>
                  </a:srgbClr>
                </a:solidFill>
                <a:latin typeface="Garamond" pitchFamily="18" charset="0"/>
              </a:rPr>
            </a:br>
            <a:endParaRPr lang="tr-TR" sz="4400" b="1" dirty="0">
              <a:solidFill>
                <a:srgbClr val="DD8047">
                  <a:lumMod val="75000"/>
                </a:srgb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9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305800" cy="762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b="1" dirty="0" smtClean="0"/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Bilinç bozukluklarının belirtileri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endParaRPr lang="tr-TR" sz="4000" b="1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752600"/>
            <a:ext cx="8763000" cy="4346575"/>
          </a:xfrm>
        </p:spPr>
        <p:txBody>
          <a:bodyPr/>
          <a:lstStyle/>
          <a:p>
            <a:pPr marL="273050" indent="-273050" eaLnBrk="1" hangingPunct="1">
              <a:buFont typeface="Wingdings 2" pitchFamily="18" charset="2"/>
              <a:buChar char=""/>
            </a:pPr>
            <a:r>
              <a:rPr lang="tr-TR" altLang="tr-TR" u="sng" smtClean="0">
                <a:solidFill>
                  <a:srgbClr val="C00000"/>
                </a:solidFill>
              </a:rPr>
              <a:t>Şokta;</a:t>
            </a:r>
            <a:r>
              <a:rPr lang="tr-TR" altLang="tr-TR" u="sng" smtClean="0"/>
              <a:t> bilinç yarı kapalıdır </a:t>
            </a:r>
            <a:r>
              <a:rPr lang="tr-TR" altLang="tr-TR" smtClean="0"/>
              <a:t>ve uyaranlara yanıt vardır.</a:t>
            </a:r>
          </a:p>
          <a:p>
            <a:pPr marL="273050" indent="-273050" eaLnBrk="1" hangingPunct="1">
              <a:buFont typeface="Wingdings 2" pitchFamily="18" charset="2"/>
              <a:buChar char=""/>
            </a:pPr>
            <a:r>
              <a:rPr lang="tr-TR" altLang="tr-TR" smtClean="0">
                <a:solidFill>
                  <a:srgbClr val="C00000"/>
                </a:solidFill>
              </a:rPr>
              <a:t>Komada;</a:t>
            </a:r>
            <a:r>
              <a:rPr lang="tr-TR" altLang="tr-TR" smtClean="0"/>
              <a:t> </a:t>
            </a:r>
            <a:r>
              <a:rPr lang="tr-TR" altLang="tr-TR" smtClean="0">
                <a:solidFill>
                  <a:srgbClr val="C00000"/>
                </a:solidFill>
              </a:rPr>
              <a:t>bilinç uzun süreli kapalıdır, </a:t>
            </a:r>
            <a:r>
              <a:rPr lang="tr-TR" altLang="tr-TR" smtClean="0"/>
              <a:t>uyaranlara refleksif olarak bile yanıt yoktur. </a:t>
            </a:r>
          </a:p>
          <a:p>
            <a:pPr marL="273050" indent="-273050" eaLnBrk="1" hangingPunct="1">
              <a:buFont typeface="Wingdings 2" pitchFamily="18" charset="2"/>
              <a:buChar char=""/>
            </a:pPr>
            <a:r>
              <a:rPr lang="tr-TR" altLang="tr-TR" smtClean="0">
                <a:solidFill>
                  <a:srgbClr val="C00000"/>
                </a:solidFill>
              </a:rPr>
              <a:t>Koma;</a:t>
            </a:r>
            <a:r>
              <a:rPr lang="tr-TR" altLang="tr-TR" smtClean="0"/>
              <a:t> Fizyolojik nedenlerle hastanın duyma, anlama ve hareket yetilerini kısmen veya tamamen yitirmesi ile meydana gelen </a:t>
            </a:r>
            <a:r>
              <a:rPr lang="tr-TR" altLang="tr-TR" b="1" smtClean="0">
                <a:solidFill>
                  <a:srgbClr val="C00000"/>
                </a:solidFill>
              </a:rPr>
              <a:t>derin</a:t>
            </a:r>
            <a:r>
              <a:rPr lang="tr-TR" altLang="tr-TR" smtClean="0"/>
              <a:t> baygınlık durumudur.</a:t>
            </a:r>
          </a:p>
          <a:p>
            <a:pPr marL="273050" indent="-273050" eaLnBrk="1" hangingPunct="1">
              <a:buFont typeface="Wingdings 2" pitchFamily="18" charset="2"/>
              <a:buChar char=""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11636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7B9899"/>
                </a:solidFill>
              </a:rPr>
              <a:t>İlk Yardım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87630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Bilinç kontrolü yapılır ve bilinç düzeyi belirlenir.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Koma durumunun nedenleri araştırılır.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Çevrede ilaç, alkol, uyuşturucu madde olup olmadığı araştırılarak koma nedeni belirlemeye çalışılır.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Hasta/yaralının kimliği belirlenir ve önemli bir hastalığı olup olmadığı araştırılır.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Bilinç kaybının nedeni ortadan kaldırılmaya çalışılır.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Koma nedeni ortamla ilgili ise (gazla zehirlenme) pencere ve kapılar açılır, h/y hemen bulunduğu yerden alınarak temiz havaya çıkarılır.</a:t>
            </a:r>
          </a:p>
        </p:txBody>
      </p:sp>
    </p:spTree>
    <p:extLst>
      <p:ext uri="{BB962C8B-B14F-4D97-AF65-F5344CB8AC3E}">
        <p14:creationId xmlns:p14="http://schemas.microsoft.com/office/powerpoint/2010/main" val="267159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1 Başlık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endParaRPr lang="en-US" altLang="tr-TR" smtClean="0">
              <a:solidFill>
                <a:srgbClr val="7B9899"/>
              </a:solidFill>
            </a:endParaRPr>
          </a:p>
        </p:txBody>
      </p:sp>
      <p:sp>
        <p:nvSpPr>
          <p:cNvPr id="82947" name="2 İçerik Yer Tutucusu"/>
          <p:cNvSpPr>
            <a:spLocks noGrp="1"/>
          </p:cNvSpPr>
          <p:nvPr>
            <p:ph sz="quarter" idx="1"/>
          </p:nvPr>
        </p:nvSpPr>
        <p:spPr>
          <a:xfrm>
            <a:off x="228600" y="1527175"/>
            <a:ext cx="8915400" cy="4797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Hasta/yaralının sıkı giysileri (kemer, elbise, kravat) gevşetilir.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Ağız içi kontrolü yapılır, temizlenir ve hava yolu açık tutulur.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Yaşamsal bulguları sık izlenir ve kaydedilir.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Solunum ve kardiyak arrest varsa CPR yapılır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Hasta/yaralı battaniye ile sıcak tutulur.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Sıvı ya da katı yiyecek ve içecekler verilmez.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Hasta/yaralı yalnız bırakılmaz.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Hasta/yaralı koma pozisyonunda sağlık kuruluşuna götürülür.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50433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600" cy="987425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Koma pozisyonu </a:t>
            </a:r>
            <a:b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(yarı yüzükoyun-yan pozisyon)  </a:t>
            </a:r>
          </a:p>
        </p:txBody>
      </p:sp>
      <p:sp>
        <p:nvSpPr>
          <p:cNvPr id="83971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152400" y="1447800"/>
            <a:ext cx="4648200" cy="5181600"/>
          </a:xfrm>
        </p:spPr>
        <p:txBody>
          <a:bodyPr/>
          <a:lstStyle/>
          <a:p>
            <a:pPr eaLnBrk="1" hangingPunct="1"/>
            <a:r>
              <a:rPr lang="tr-TR" altLang="tr-TR" sz="2800" smtClean="0"/>
              <a:t>Hasta/yaralının döndürüleceği tarafa diz çökülür.</a:t>
            </a:r>
          </a:p>
          <a:p>
            <a:pPr eaLnBrk="1" hangingPunct="1"/>
            <a:r>
              <a:rPr lang="tr-TR" altLang="tr-TR" sz="2800" smtClean="0"/>
              <a:t>Hasta/yaralının karşı tarafta kalan kolu karnının üzerine konur,</a:t>
            </a:r>
          </a:p>
          <a:p>
            <a:pPr eaLnBrk="1" hangingPunct="1"/>
            <a:r>
              <a:rPr lang="tr-TR" altLang="tr-TR" sz="2800" smtClean="0"/>
              <a:t>Karşı taraftaki bacağı dik açı yapacak şekilde kıvrılır,</a:t>
            </a:r>
          </a:p>
          <a:p>
            <a:pPr eaLnBrk="1" hangingPunct="1"/>
            <a:r>
              <a:rPr lang="tr-TR" altLang="tr-TR" sz="2800" smtClean="0"/>
              <a:t>İlkyardımcıya yakın kolu baş hizasında omuzdan yukarı uzatılır,</a:t>
            </a:r>
          </a:p>
        </p:txBody>
      </p:sp>
      <p:sp>
        <p:nvSpPr>
          <p:cNvPr id="83972" name="Rectangle 11"/>
          <p:cNvSpPr>
            <a:spLocks noGrp="1" noChangeArrowheads="1"/>
          </p:cNvSpPr>
          <p:nvPr>
            <p:ph sz="quarter" idx="2"/>
          </p:nvPr>
        </p:nvSpPr>
        <p:spPr>
          <a:xfrm>
            <a:off x="4845050" y="1589088"/>
            <a:ext cx="3886200" cy="4572000"/>
          </a:xfrm>
        </p:spPr>
        <p:txBody>
          <a:bodyPr/>
          <a:lstStyle/>
          <a:p>
            <a:pPr eaLnBrk="1" hangingPunct="1"/>
            <a:endParaRPr lang="en-US" altLang="tr-TR" sz="2400" smtClean="0"/>
          </a:p>
        </p:txBody>
      </p:sp>
      <p:pic>
        <p:nvPicPr>
          <p:cNvPr id="83973" name="Picture 12" descr="komapo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00200"/>
            <a:ext cx="4343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70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talama">
  <a:themeElements>
    <a:clrScheme name="Ortalam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talama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717</Words>
  <Application>Microsoft Office PowerPoint</Application>
  <PresentationFormat>Ekran Gösterisi (4:3)</PresentationFormat>
  <Paragraphs>107</Paragraphs>
  <Slides>16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Ortalama</vt:lpstr>
      <vt:lpstr>BİLİNÇ BOZUKLUKLARINDA İLK VE ACİL YARDIM</vt:lpstr>
      <vt:lpstr>BİLİNÇ </vt:lpstr>
      <vt:lpstr>BİLİNÇ BOZUKLUĞU</vt:lpstr>
      <vt:lpstr>PowerPoint Sunusu</vt:lpstr>
      <vt:lpstr>  </vt:lpstr>
      <vt:lpstr>  Bilinç bozukluklarının belirtileri   </vt:lpstr>
      <vt:lpstr>İlk Yardım</vt:lpstr>
      <vt:lpstr>PowerPoint Sunusu</vt:lpstr>
      <vt:lpstr>Koma pozisyonu  (yarı yüzükoyun-yan pozisyon)  </vt:lpstr>
      <vt:lpstr>Koma pozisyonu  (yarı yüzükoyun-yan pozisyon) </vt:lpstr>
      <vt:lpstr>Koma pozisyonu  (yarı yüzükoyun-yan pozisyon)  </vt:lpstr>
      <vt:lpstr>BAYILMA (SENKOP) </vt:lpstr>
      <vt:lpstr>BAYILMA (SENKOP) </vt:lpstr>
      <vt:lpstr>BAYILMA (SENKOP) </vt:lpstr>
      <vt:lpstr> Bayılmalarda ilk yardım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BİLİNÇ BOZUKLUKLARINDA İLK VE ACİL YARDIM</dc:title>
  <dc:creator>Behire</dc:creator>
  <cp:lastModifiedBy>hp</cp:lastModifiedBy>
  <cp:revision>1</cp:revision>
  <dcterms:created xsi:type="dcterms:W3CDTF">2019-09-08T07:53:15Z</dcterms:created>
  <dcterms:modified xsi:type="dcterms:W3CDTF">2019-09-08T07:56:25Z</dcterms:modified>
</cp:coreProperties>
</file>