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59"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3116AC95-15E8-43FC-B0C6-B2AECF754150}" type="datetimeFigureOut">
              <a:rPr lang="tr-TR" smtClean="0"/>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1D10515-065F-4FE4-B997-1E3956E70DC2}"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116AC95-15E8-43FC-B0C6-B2AECF754150}" type="datetimeFigureOut">
              <a:rPr lang="tr-TR" smtClean="0"/>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1D10515-065F-4FE4-B997-1E3956E70DC2}"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116AC95-15E8-43FC-B0C6-B2AECF754150}" type="datetimeFigureOut">
              <a:rPr lang="tr-TR" smtClean="0"/>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1D10515-065F-4FE4-B997-1E3956E70DC2}"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116AC95-15E8-43FC-B0C6-B2AECF754150}" type="datetimeFigureOut">
              <a:rPr lang="tr-TR" smtClean="0"/>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1D10515-065F-4FE4-B997-1E3956E70DC2}"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3116AC95-15E8-43FC-B0C6-B2AECF754150}" type="datetimeFigureOut">
              <a:rPr lang="tr-TR" smtClean="0"/>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1D10515-065F-4FE4-B997-1E3956E70DC2}"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3116AC95-15E8-43FC-B0C6-B2AECF754150}" type="datetimeFigureOut">
              <a:rPr lang="tr-TR" smtClean="0"/>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1D10515-065F-4FE4-B997-1E3956E70DC2}"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3116AC95-15E8-43FC-B0C6-B2AECF754150}" type="datetimeFigureOut">
              <a:rPr lang="tr-TR" smtClean="0"/>
              <a:t>13.2.2018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1D10515-065F-4FE4-B997-1E3956E70DC2}"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3116AC95-15E8-43FC-B0C6-B2AECF754150}" type="datetimeFigureOut">
              <a:rPr lang="tr-TR" smtClean="0"/>
              <a:t>13.2.2018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1D10515-065F-4FE4-B997-1E3956E70DC2}"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116AC95-15E8-43FC-B0C6-B2AECF754150}" type="datetimeFigureOut">
              <a:rPr lang="tr-TR" smtClean="0"/>
              <a:t>13.2.2018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1D10515-065F-4FE4-B997-1E3956E70DC2}"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116AC95-15E8-43FC-B0C6-B2AECF754150}" type="datetimeFigureOut">
              <a:rPr lang="tr-TR" smtClean="0"/>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1D10515-065F-4FE4-B997-1E3956E70DC2}"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116AC95-15E8-43FC-B0C6-B2AECF754150}" type="datetimeFigureOut">
              <a:rPr lang="tr-TR" smtClean="0"/>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1D10515-065F-4FE4-B997-1E3956E70DC2}"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16AC95-15E8-43FC-B0C6-B2AECF754150}" type="datetimeFigureOut">
              <a:rPr lang="tr-TR" smtClean="0"/>
              <a:t>13.2.2018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D10515-065F-4FE4-B997-1E3956E70DC2}"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err="1" smtClean="0"/>
              <a:t>Adenovirus</a:t>
            </a:r>
            <a:r>
              <a:rPr lang="tr-TR" dirty="0" smtClean="0"/>
              <a:t> – Clinical </a:t>
            </a:r>
            <a:r>
              <a:rPr lang="tr-TR" smtClean="0"/>
              <a:t>Applications</a:t>
            </a:r>
            <a:endParaRPr lang="tr-TR"/>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smtClean="0"/>
              <a:t>Applications</a:t>
            </a:r>
            <a:r>
              <a:rPr lang="tr-TR" b="1" dirty="0" smtClean="0"/>
              <a:t> and Clinical </a:t>
            </a:r>
            <a:r>
              <a:rPr lang="tr-TR" b="1" dirty="0" err="1" smtClean="0"/>
              <a:t>Perspectives</a:t>
            </a:r>
            <a:r>
              <a:rPr lang="tr-TR" b="1" dirty="0" smtClean="0"/>
              <a:t> </a:t>
            </a:r>
            <a:endParaRPr lang="tr-TR" dirty="0"/>
          </a:p>
        </p:txBody>
      </p:sp>
      <p:sp>
        <p:nvSpPr>
          <p:cNvPr id="3" name="2 İçerik Yer Tutucusu"/>
          <p:cNvSpPr>
            <a:spLocks noGrp="1"/>
          </p:cNvSpPr>
          <p:nvPr>
            <p:ph idx="1"/>
          </p:nvPr>
        </p:nvSpPr>
        <p:spPr/>
        <p:txBody>
          <a:bodyPr>
            <a:normAutofit fontScale="55000" lnSpcReduction="20000"/>
          </a:bodyPr>
          <a:lstStyle/>
          <a:p>
            <a:r>
              <a:rPr lang="en-US" dirty="0" smtClean="0"/>
              <a:t>Ad</a:t>
            </a:r>
            <a:r>
              <a:rPr lang="en-US" dirty="0"/>
              <a:t>, especially serotypes 2 and 5, have been tested in many protocols including clinical trials with cancer, α1-anti-trypsin deficiency, cystic fibrosis, coronary artery disease, </a:t>
            </a:r>
            <a:r>
              <a:rPr lang="en-US" dirty="0" err="1"/>
              <a:t>haemophilia</a:t>
            </a:r>
            <a:r>
              <a:rPr lang="en-US" dirty="0"/>
              <a:t> A and B (</a:t>
            </a:r>
            <a:r>
              <a:rPr lang="en-US" dirty="0" err="1"/>
              <a:t>Gao</a:t>
            </a:r>
            <a:r>
              <a:rPr lang="en-US" dirty="0"/>
              <a:t> et al. 2007). </a:t>
            </a:r>
            <a:endParaRPr lang="tr-TR" dirty="0" smtClean="0"/>
          </a:p>
          <a:p>
            <a:endParaRPr lang="tr-TR" dirty="0"/>
          </a:p>
          <a:p>
            <a:r>
              <a:rPr lang="en-US" dirty="0" smtClean="0"/>
              <a:t>Recombinant </a:t>
            </a:r>
            <a:r>
              <a:rPr lang="en-US" dirty="0"/>
              <a:t>Ad vectors have been rendered replication deficient through deletion of essential viral genes. Deletion of the viral genes allows for insertion of a novel genetic expression cassette, which when transcribed in the target cells, leads to the production of a therapeutic protein. </a:t>
            </a:r>
            <a:endParaRPr lang="tr-TR" dirty="0" smtClean="0"/>
          </a:p>
          <a:p>
            <a:endParaRPr lang="tr-TR" dirty="0"/>
          </a:p>
          <a:p>
            <a:r>
              <a:rPr lang="en-US" dirty="0" smtClean="0"/>
              <a:t>Three </a:t>
            </a:r>
            <a:r>
              <a:rPr lang="en-US" dirty="0"/>
              <a:t>classes of recombinant Ad vectors have been developed for gene therapy purposes (</a:t>
            </a:r>
            <a:r>
              <a:rPr lang="en-US" dirty="0" err="1"/>
              <a:t>Danthinne</a:t>
            </a:r>
            <a:r>
              <a:rPr lang="en-US" dirty="0"/>
              <a:t> and </a:t>
            </a:r>
            <a:r>
              <a:rPr lang="en-US" dirty="0" err="1"/>
              <a:t>Imperiale</a:t>
            </a:r>
            <a:r>
              <a:rPr lang="en-US" dirty="0"/>
              <a:t> 2000; </a:t>
            </a:r>
            <a:r>
              <a:rPr lang="en-US" dirty="0" err="1"/>
              <a:t>Giacca</a:t>
            </a:r>
            <a:r>
              <a:rPr lang="en-US" dirty="0"/>
              <a:t> 2010; </a:t>
            </a:r>
            <a:r>
              <a:rPr lang="en-US" dirty="0" err="1"/>
              <a:t>Khare</a:t>
            </a:r>
            <a:r>
              <a:rPr lang="en-US" dirty="0"/>
              <a:t> et al. 2011b; </a:t>
            </a:r>
            <a:r>
              <a:rPr lang="en-US" dirty="0" err="1"/>
              <a:t>Seregin</a:t>
            </a:r>
            <a:r>
              <a:rPr lang="en-US" dirty="0"/>
              <a:t> and </a:t>
            </a:r>
            <a:r>
              <a:rPr lang="en-US" dirty="0" err="1"/>
              <a:t>Amalfitano</a:t>
            </a:r>
            <a:r>
              <a:rPr lang="en-US" dirty="0"/>
              <a:t> 2010). In first-generation Ad vectors, the </a:t>
            </a:r>
            <a:r>
              <a:rPr lang="en-US" dirty="0" err="1"/>
              <a:t>transgene</a:t>
            </a:r>
            <a:r>
              <a:rPr lang="en-US" dirty="0"/>
              <a:t> expression cassette (8 </a:t>
            </a:r>
            <a:r>
              <a:rPr lang="en-US" dirty="0" err="1"/>
              <a:t>kilobase</a:t>
            </a:r>
            <a:r>
              <a:rPr lang="en-US" dirty="0"/>
              <a:t> – kb) was replaced by E1 and E3 viral genes (Alba et al. 2005). These vectors elicit a significant immune response </a:t>
            </a:r>
            <a:r>
              <a:rPr lang="en-US" i="1" dirty="0"/>
              <a:t>in vivo, therefore, additional genes necessary for viral DNA replication (E2 and E4) have been deleted, giving rise to the second generation of Ad vectors that can carry a genetic payload of 14 kb (</a:t>
            </a:r>
            <a:r>
              <a:rPr lang="en-US" i="1" dirty="0" err="1"/>
              <a:t>Danthinne</a:t>
            </a:r>
            <a:r>
              <a:rPr lang="en-US" i="1" dirty="0"/>
              <a:t> and </a:t>
            </a:r>
            <a:r>
              <a:rPr lang="en-US" i="1" dirty="0" err="1"/>
              <a:t>Imperiale</a:t>
            </a:r>
            <a:r>
              <a:rPr lang="en-US" i="1" dirty="0"/>
              <a:t> 2000). In the third class of Ad vectors (gutless or helper-dependent Ad), all the viral genes are deleted in order to accommodate multiple </a:t>
            </a:r>
            <a:r>
              <a:rPr lang="en-US" i="1" dirty="0" err="1"/>
              <a:t>transgenes</a:t>
            </a:r>
            <a:r>
              <a:rPr lang="en-US" i="1" dirty="0"/>
              <a:t>, up to 37 kb (Parks et al. 1996). </a:t>
            </a:r>
            <a:endParaRPr lang="tr-TR" i="1" dirty="0" smtClean="0"/>
          </a:p>
          <a:p>
            <a:endParaRPr lang="en-US" i="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smtClean="0"/>
              <a:t>Clinical </a:t>
            </a:r>
            <a:r>
              <a:rPr lang="tr-TR" dirty="0" err="1" smtClean="0"/>
              <a:t>trials</a:t>
            </a:r>
            <a:endParaRPr lang="tr-TR" dirty="0"/>
          </a:p>
        </p:txBody>
      </p:sp>
      <p:sp>
        <p:nvSpPr>
          <p:cNvPr id="3" name="2 İçerik Yer Tutucusu"/>
          <p:cNvSpPr>
            <a:spLocks noGrp="1"/>
          </p:cNvSpPr>
          <p:nvPr>
            <p:ph idx="1"/>
          </p:nvPr>
        </p:nvSpPr>
        <p:spPr/>
        <p:txBody>
          <a:bodyPr>
            <a:normAutofit fontScale="92500" lnSpcReduction="20000"/>
          </a:bodyPr>
          <a:lstStyle/>
          <a:p>
            <a:r>
              <a:rPr lang="en-US" dirty="0" smtClean="0"/>
              <a:t>Ad vectors are being tested for different genetic diseases including cardiovascular diseases, cystic fibrosis and cancer or as vaccines for infectious diseases (http://www.wiley.co.uk/genmed/clinical). Despite the ongoing clinical trials, the clinical efficacy of these vectors has yet to be proven. For cystic fibrosis (CF) for example, despite the encouraging results in nasal and pulmonary tissues of pre-clinical models and being well tolerated at low-to-intermediate doses in humans, </a:t>
            </a:r>
            <a:endParaRPr lang="tr-TR" dirty="0" smtClean="0"/>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Examples</a:t>
            </a:r>
            <a:endParaRPr lang="tr-TR" dirty="0"/>
          </a:p>
        </p:txBody>
      </p:sp>
      <p:sp>
        <p:nvSpPr>
          <p:cNvPr id="3" name="2 İçerik Yer Tutucusu"/>
          <p:cNvSpPr>
            <a:spLocks noGrp="1"/>
          </p:cNvSpPr>
          <p:nvPr>
            <p:ph idx="1"/>
          </p:nvPr>
        </p:nvSpPr>
        <p:spPr/>
        <p:txBody>
          <a:bodyPr>
            <a:normAutofit fontScale="85000" lnSpcReduction="20000"/>
          </a:bodyPr>
          <a:lstStyle/>
          <a:p>
            <a:r>
              <a:rPr lang="en-US" dirty="0"/>
              <a:t>Ad-mediated gene transfer in the absence of epithelial damage has been inefficient in CF patients (Joseph et al. 2001). The use of adenoviral vectors for CF gene therapy is therefore currently limited by low </a:t>
            </a:r>
            <a:r>
              <a:rPr lang="en-US" dirty="0" err="1"/>
              <a:t>transfection</a:t>
            </a:r>
            <a:r>
              <a:rPr lang="en-US" dirty="0"/>
              <a:t> efficiency and inability of repeated administration (</a:t>
            </a:r>
            <a:r>
              <a:rPr lang="en-US" dirty="0" err="1"/>
              <a:t>Griesenbach</a:t>
            </a:r>
            <a:r>
              <a:rPr lang="en-US" dirty="0"/>
              <a:t> et al. 2004). </a:t>
            </a:r>
          </a:p>
          <a:p>
            <a:r>
              <a:rPr lang="en-US" dirty="0"/>
              <a:t>Ad vectors have been explored as potential vaccine candidates for a variety of infectious diseases including malaria, SARS and HIV infections (Bassett et al. 2011; Thacker et al. 2009). Ad-based vaccines are particularly effective because high antigen-specific immune responses can be induced against encoded </a:t>
            </a:r>
            <a:r>
              <a:rPr lang="en-US" dirty="0" err="1"/>
              <a:t>transgenes</a:t>
            </a:r>
            <a:r>
              <a:rPr lang="en-US" dirty="0"/>
              <a:t>.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Examples</a:t>
            </a:r>
            <a:endParaRPr lang="tr-TR" dirty="0"/>
          </a:p>
        </p:txBody>
      </p:sp>
      <p:sp>
        <p:nvSpPr>
          <p:cNvPr id="3" name="2 İçerik Yer Tutucusu"/>
          <p:cNvSpPr>
            <a:spLocks noGrp="1"/>
          </p:cNvSpPr>
          <p:nvPr>
            <p:ph idx="1"/>
          </p:nvPr>
        </p:nvSpPr>
        <p:spPr/>
        <p:txBody>
          <a:bodyPr>
            <a:normAutofit fontScale="77500" lnSpcReduction="20000"/>
          </a:bodyPr>
          <a:lstStyle/>
          <a:p>
            <a:r>
              <a:rPr lang="en-US" dirty="0" err="1"/>
              <a:t>Oncolytic</a:t>
            </a:r>
            <a:r>
              <a:rPr lang="en-US" dirty="0"/>
              <a:t> </a:t>
            </a:r>
            <a:r>
              <a:rPr lang="en-US" dirty="0" err="1"/>
              <a:t>virotherapy</a:t>
            </a:r>
            <a:r>
              <a:rPr lang="en-US" dirty="0"/>
              <a:t>, on the other hand, is a promising form of gene therapy in cancer that has emerged in the late 1900s. To date, </a:t>
            </a:r>
            <a:r>
              <a:rPr lang="en-US" dirty="0" err="1"/>
              <a:t>virotherapy</a:t>
            </a:r>
            <a:r>
              <a:rPr lang="en-US" dirty="0"/>
              <a:t> has been shown to be safe and has generated clinical responses in </a:t>
            </a:r>
            <a:r>
              <a:rPr lang="en-US" dirty="0" err="1"/>
              <a:t>tumours</a:t>
            </a:r>
            <a:r>
              <a:rPr lang="en-US" dirty="0"/>
              <a:t> that are resistant to chemotherapy or radiotherapy (</a:t>
            </a:r>
            <a:r>
              <a:rPr lang="en-US" dirty="0" err="1"/>
              <a:t>Choi</a:t>
            </a:r>
            <a:r>
              <a:rPr lang="en-US" dirty="0"/>
              <a:t> et al. 2011; </a:t>
            </a:r>
            <a:r>
              <a:rPr lang="en-US" dirty="0" err="1"/>
              <a:t>Toth</a:t>
            </a:r>
            <a:r>
              <a:rPr lang="en-US" dirty="0"/>
              <a:t> and </a:t>
            </a:r>
            <a:r>
              <a:rPr lang="en-US" dirty="0" err="1"/>
              <a:t>Wold</a:t>
            </a:r>
            <a:r>
              <a:rPr lang="en-US" dirty="0"/>
              <a:t> 2010). The major challenge for the researchers and clinicians is to maximize the efficacy of these viral therapeutics. Ad can be modified in a wide variety of ways to improve their selectivity and efficacy. The viral genome can be easily engineered to incorporate different </a:t>
            </a:r>
            <a:r>
              <a:rPr lang="en-US" dirty="0" err="1"/>
              <a:t>tumour</a:t>
            </a:r>
            <a:r>
              <a:rPr lang="en-US" dirty="0"/>
              <a:t> targeting mechanisms or therapeutic </a:t>
            </a:r>
            <a:r>
              <a:rPr lang="en-US" dirty="0" err="1"/>
              <a:t>transgenes</a:t>
            </a:r>
            <a:r>
              <a:rPr lang="en-US" dirty="0"/>
              <a:t> for improved anti-</a:t>
            </a:r>
            <a:r>
              <a:rPr lang="en-US" dirty="0" err="1"/>
              <a:t>tumour</a:t>
            </a:r>
            <a:r>
              <a:rPr lang="en-US" dirty="0"/>
              <a:t> properties (Cody and Douglas 2009; Eager and </a:t>
            </a:r>
            <a:r>
              <a:rPr lang="en-US" dirty="0" err="1"/>
              <a:t>Nemunaitis</a:t>
            </a:r>
            <a:r>
              <a:rPr lang="en-US" dirty="0"/>
              <a:t> 2011; </a:t>
            </a:r>
            <a:r>
              <a:rPr lang="en-US" dirty="0" err="1"/>
              <a:t>Pesonen</a:t>
            </a:r>
            <a:r>
              <a:rPr lang="en-US" dirty="0"/>
              <a:t> et al. 2010).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565</Words>
  <Application>Microsoft Office PowerPoint</Application>
  <PresentationFormat>Ekran Gösterisi (4:3)</PresentationFormat>
  <Paragraphs>14</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Adenovirus – Clinical Applications</vt:lpstr>
      <vt:lpstr>Applications and Clinical Perspectives </vt:lpstr>
      <vt:lpstr>Clinical trials</vt:lpstr>
      <vt:lpstr>Examples</vt:lpstr>
      <vt:lpstr>Examples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Adenovirus – Clinical Applications</dc:title>
  <dc:creator>Pc Hp</dc:creator>
  <cp:lastModifiedBy>Pc Hp</cp:lastModifiedBy>
  <cp:revision>1</cp:revision>
  <dcterms:created xsi:type="dcterms:W3CDTF">2018-02-13T11:23:59Z</dcterms:created>
  <dcterms:modified xsi:type="dcterms:W3CDTF">2018-02-13T11:30:25Z</dcterms:modified>
</cp:coreProperties>
</file>