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80" r:id="rId3"/>
    <p:sldId id="281" r:id="rId4"/>
    <p:sldId id="285" r:id="rId5"/>
    <p:sldId id="287" r:id="rId6"/>
    <p:sldId id="284" r:id="rId7"/>
    <p:sldId id="288" r:id="rId8"/>
    <p:sldId id="289" r:id="rId9"/>
    <p:sldId id="29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450761"/>
            <a:ext cx="3490175" cy="5022760"/>
          </a:xfrm>
        </p:spPr>
        <p:txBody>
          <a:bodyPr/>
          <a:lstStyle/>
          <a:p>
            <a:pPr lvl="0"/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tr-T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1544" y="0"/>
            <a:ext cx="7890456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283335" y="1223493"/>
            <a:ext cx="37091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Çin’in Yeni İpek Yolu Stratejisi ve Doğu Türkistan’ın Önemi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xmlns="" val="4833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4355715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Çin’in Yeni İpek Yolu Stratejisi ve Doğu Türkistan’ın Önemi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6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733310" y="1842655"/>
            <a:ext cx="1274618" cy="11083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CN" altLang="en-US" sz="240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518104" y="13075"/>
            <a:ext cx="767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Çin’in Temel Amacı Avrupa Pazarı ile Çin Pazarını Bağlamaktır</a:t>
            </a:r>
            <a:endParaRPr lang="tr-T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3029" y="4557517"/>
            <a:ext cx="12088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Çin’in Çözmesi Gereken 3 Sorun: </a:t>
            </a:r>
          </a:p>
          <a:p>
            <a:pPr marL="457200" indent="-457200">
              <a:buAutoNum type="arabicPeriod"/>
            </a:pPr>
            <a:r>
              <a:rPr lang="tr-T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ABD’nin Asya’ya Geri Dönüş Stratejisi</a:t>
            </a:r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tr-TR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Indo</a:t>
            </a:r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-Pacific </a:t>
            </a:r>
            <a:r>
              <a:rPr lang="tr-TR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Strategy</a:t>
            </a:r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Asya NATO’su)</a:t>
            </a:r>
          </a:p>
          <a:p>
            <a:pPr marL="457200" indent="-457200">
              <a:buAutoNum type="arabicPeriod"/>
            </a:pPr>
            <a:r>
              <a:rPr lang="tr-T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İpek Yolu Ülkelerin Desteği </a:t>
            </a:r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(Kolektif Güvenlik Anlaşma Örgütü, Avrasya Birliği, Rusya çıkarları)</a:t>
            </a:r>
          </a:p>
          <a:p>
            <a:pPr marL="457200" indent="-457200">
              <a:buAutoNum type="arabicPeriod"/>
            </a:pPr>
            <a:r>
              <a:rPr lang="tr-T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Çin’in Siyasal ve </a:t>
            </a: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Ekonomik </a:t>
            </a:r>
            <a:r>
              <a:rPr lang="tr-T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Riskleri</a:t>
            </a:r>
            <a:endParaRPr lang="tr-T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7239780" y="521198"/>
            <a:ext cx="4820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rgbClr val="C00000"/>
                </a:solidFill>
              </a:rPr>
              <a:t>ABD ve Japonya gibi ülkeleri Dışlamış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rgbClr val="C00000"/>
                </a:solidFill>
              </a:rPr>
              <a:t>Rusya’nın Uzakdoğu Bölgesi Bırakılmış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rgbClr val="C00000"/>
                </a:solidFill>
              </a:rPr>
              <a:t>Trans-Sibirya Demiryolu pasifiz edilmiş</a:t>
            </a:r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09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30926" y="237506"/>
            <a:ext cx="1180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2013 yılında Başkan </a:t>
            </a:r>
            <a:r>
              <a:rPr lang="tr-TR" sz="2400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Xi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Jinping’in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Kazakistan ve Endonezya’da beyan eden </a:t>
            </a:r>
            <a:r>
              <a:rPr lang="tr-TR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İpek Yolu Ekonomik Kuşağı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Book Antiqua" panose="02040602050305030304" pitchFamily="18" charset="0"/>
              </a:rPr>
              <a:t>ve </a:t>
            </a:r>
            <a:r>
              <a:rPr lang="tr-TR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21. Yüzyıl Deniz İpek </a:t>
            </a:r>
            <a:r>
              <a:rPr lang="tr-TR" sz="24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Yolu </a:t>
            </a:r>
            <a:r>
              <a:rPr lang="tr-TR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(Bir Kuşak </a:t>
            </a:r>
            <a:r>
              <a:rPr lang="tr-TR" dirty="0">
                <a:solidFill>
                  <a:schemeClr val="bg1"/>
                </a:solidFill>
                <a:latin typeface="Book Antiqua" panose="02040602050305030304" pitchFamily="18" charset="0"/>
              </a:rPr>
              <a:t>ve </a:t>
            </a:r>
            <a:r>
              <a:rPr lang="tr-TR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Bir Yol ) 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projesi, 50-60 ülkelerin 4.4 milyar nüfusu</a:t>
            </a:r>
            <a:r>
              <a:rPr lang="tr-TR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(dünya nüfusun %43) 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kapsamakta ve bölgesel ekonomik büyüklüğü 21 trilyon dolar </a:t>
            </a:r>
            <a:r>
              <a:rPr lang="tr-TR" dirty="0">
                <a:solidFill>
                  <a:schemeClr val="bg1"/>
                </a:solidFill>
                <a:latin typeface="Book Antiqua" panose="02040602050305030304" pitchFamily="18" charset="0"/>
              </a:rPr>
              <a:t>(dünya </a:t>
            </a:r>
            <a:r>
              <a:rPr lang="tr-TR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GSYH’nin %</a:t>
            </a:r>
            <a:r>
              <a:rPr lang="tr-TR" altLang="zh-CN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30</a:t>
            </a:r>
            <a:r>
              <a:rPr lang="tr-TR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)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olarak belirtmektedir.</a:t>
            </a:r>
            <a:endParaRPr lang="tr-TR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30926" y="1923389"/>
            <a:ext cx="1167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Söz konusu Yeni İpek Yolu, kara yolları, hava yolları, demiryolu, enerji yolu ve internet yollarından oluşmaktadır.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7754" y="2935876"/>
            <a:ext cx="7844246" cy="392212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7925900" y="5807425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>
                <a:solidFill>
                  <a:srgbClr val="C00000"/>
                </a:solidFill>
                <a:latin typeface="Book Antiqua" panose="02040602050305030304" pitchFamily="18" charset="0"/>
              </a:rPr>
              <a:t>İpek Yolu Ekonomik Kuşağı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44985" y="2949409"/>
            <a:ext cx="273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>
                <a:solidFill>
                  <a:srgbClr val="C00000"/>
                </a:solidFill>
                <a:latin typeface="Book Antiqua" panose="02040602050305030304" pitchFamily="18" charset="0"/>
              </a:rPr>
              <a:t>21. Yüzyıl Deniz İpek Yolu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230926" y="2878527"/>
            <a:ext cx="421405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>
                <a:solidFill>
                  <a:schemeClr val="bg1"/>
                </a:solidFill>
                <a:latin typeface="Book Antiqua" panose="02040602050305030304" pitchFamily="18" charset="0"/>
              </a:rPr>
              <a:t>Avrupa’ya giden yoldaki yatırımlar daha çok ulaştırma </a:t>
            </a:r>
            <a:r>
              <a:rPr lang="tr-TR" sz="2200" dirty="0" err="1">
                <a:solidFill>
                  <a:schemeClr val="bg1"/>
                </a:solidFill>
                <a:latin typeface="Book Antiqua" panose="02040602050305030304" pitchFamily="18" charset="0"/>
              </a:rPr>
              <a:t>altıyapı</a:t>
            </a:r>
            <a:r>
              <a:rPr lang="tr-TR" sz="2200" dirty="0">
                <a:solidFill>
                  <a:schemeClr val="bg1"/>
                </a:solidFill>
                <a:latin typeface="Book Antiqua" panose="02040602050305030304" pitchFamily="18" charset="0"/>
              </a:rPr>
              <a:t> üzerinde dinamik kazanmaktadır, çeşitli güzergâhlar, ekonomik </a:t>
            </a:r>
            <a:r>
              <a:rPr lang="tr-TR" sz="2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ticaret </a:t>
            </a:r>
            <a:r>
              <a:rPr lang="tr-TR" sz="2200" dirty="0">
                <a:solidFill>
                  <a:schemeClr val="bg1"/>
                </a:solidFill>
                <a:latin typeface="Book Antiqua" panose="02040602050305030304" pitchFamily="18" charset="0"/>
              </a:rPr>
              <a:t>bölgeleri, uluslararası </a:t>
            </a:r>
            <a:r>
              <a:rPr lang="tr-TR" sz="2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koridorlar</a:t>
            </a:r>
            <a:r>
              <a:rPr lang="tr-TR" sz="2200" dirty="0">
                <a:solidFill>
                  <a:schemeClr val="bg1"/>
                </a:solidFill>
                <a:latin typeface="Book Antiqua" panose="02040602050305030304" pitchFamily="18" charset="0"/>
              </a:rPr>
              <a:t>, şehirler arasında demiryolu, kara yollar, limanlar,  sanayi parkı ve lojistik merkezlerle Asya ile Avrupa pazarını </a:t>
            </a:r>
            <a:r>
              <a:rPr lang="tr-TR" sz="2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bağlayacaktır.</a:t>
            </a:r>
            <a:endParaRPr lang="tr-TR" sz="2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4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61655" y="242271"/>
            <a:ext cx="35513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Bu planı gerçekleştirebilmek için ülkelerarası politika </a:t>
            </a:r>
            <a:r>
              <a:rPr lang="tr-TR" sz="2400" dirty="0">
                <a:solidFill>
                  <a:schemeClr val="bg1"/>
                </a:solidFill>
                <a:latin typeface="Book Antiqua" panose="02040602050305030304" pitchFamily="18" charset="0"/>
              </a:rPr>
              <a:t>iletişimi, yol bağlantıları, ticaret engelsiz 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akışını, </a:t>
            </a:r>
            <a:r>
              <a:rPr lang="tr-TR" sz="2400" dirty="0">
                <a:solidFill>
                  <a:schemeClr val="bg1"/>
                </a:solidFill>
                <a:latin typeface="Book Antiqua" panose="02040602050305030304" pitchFamily="18" charset="0"/>
              </a:rPr>
              <a:t>para sirkülasyonu ve insanların kalbinin bağlanmasını 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sağlanması gerekmektedir. </a:t>
            </a:r>
            <a:endParaRPr lang="en-US" sz="24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Amacı da küresel </a:t>
            </a:r>
            <a:r>
              <a:rPr lang="tr-TR" sz="2400" dirty="0">
                <a:solidFill>
                  <a:schemeClr val="bg1"/>
                </a:solidFill>
                <a:latin typeface="Book Antiqua" panose="02040602050305030304" pitchFamily="18" charset="0"/>
              </a:rPr>
              <a:t>çapında ulaştırma, ekonomik, ticaret, finansal ve parasal 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entegrasyonu tesis etmektir.</a:t>
            </a:r>
            <a:endParaRPr lang="tr-TR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6036" y="788287"/>
            <a:ext cx="8575963" cy="60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3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0218" y="376812"/>
            <a:ext cx="115685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Yeni İpek Yolu Projesi Çin’e Ne Kazandırabilir ?</a:t>
            </a:r>
            <a:endParaRPr lang="en-US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tr-TR" altLang="zh-CN" sz="24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zh-CN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Kuzeybatı Çin’in ekonomik kalkınması </a:t>
            </a:r>
            <a:r>
              <a:rPr lang="tr-TR" altLang="zh-CN" sz="2400" dirty="0">
                <a:solidFill>
                  <a:schemeClr val="bg1"/>
                </a:solidFill>
                <a:latin typeface="Book Antiqua" panose="02040602050305030304" pitchFamily="18" charset="0"/>
              </a:rPr>
              <a:t>ve </a:t>
            </a:r>
            <a:r>
              <a:rPr lang="tr-TR" altLang="zh-CN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Çin’in </a:t>
            </a:r>
            <a:r>
              <a:rPr lang="tr-TR" altLang="zh-CN" sz="2400" dirty="0">
                <a:solidFill>
                  <a:schemeClr val="bg1"/>
                </a:solidFill>
                <a:latin typeface="Book Antiqua" panose="02040602050305030304" pitchFamily="18" charset="0"/>
              </a:rPr>
              <a:t>bölgeleri </a:t>
            </a:r>
            <a:r>
              <a:rPr lang="tr-TR" altLang="zh-CN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arasındaki ekonomik farlılıkların azaltmasına yararlı olma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zh-CN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Çin’in fazla üretim yapan imalat ve inşaat sektörlerin yurtdışında fırsat arama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latin typeface="Book Antiqua" panose="02040602050305030304" pitchFamily="18" charset="0"/>
              </a:rPr>
              <a:t>Yurtiçi altyapı yatırımlarının büyümesini sağla</a:t>
            </a:r>
            <a:r>
              <a:rPr lang="en-US" altLang="zh-CN" sz="2400" dirty="0">
                <a:solidFill>
                  <a:schemeClr val="bg1"/>
                </a:solidFill>
                <a:latin typeface="Book Antiqua" panose="02040602050305030304" pitchFamily="18" charset="0"/>
              </a:rPr>
              <a:t>ma</a:t>
            </a:r>
            <a:endParaRPr lang="tr-TR" altLang="zh-CN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zh-CN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aşıma </a:t>
            </a:r>
            <a:r>
              <a:rPr lang="tr-TR" sz="2400" dirty="0">
                <a:solidFill>
                  <a:schemeClr val="bg1"/>
                </a:solidFill>
                <a:latin typeface="Book Antiqua" panose="02040602050305030304" pitchFamily="18" charset="0"/>
              </a:rPr>
              <a:t>maliyetlerini 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azaltma</a:t>
            </a:r>
            <a:endParaRPr lang="tr-TR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7454" y="3628429"/>
            <a:ext cx="6234545" cy="3229571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60218" y="3239134"/>
            <a:ext cx="55972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bg1"/>
                </a:solidFill>
                <a:latin typeface="Book Antiqua" panose="02040602050305030304" pitchFamily="18" charset="0"/>
              </a:rPr>
              <a:t>Orta Asya, Rusya, Ortadoğu ve Güneydoğu Asya enerji güvenliğini koruma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bg1"/>
                </a:solidFill>
                <a:latin typeface="Book Antiqua" panose="02040602050305030304" pitchFamily="18" charset="0"/>
              </a:rPr>
              <a:t>Bölge ülkelerin </a:t>
            </a:r>
            <a:r>
              <a:rPr lang="tr-TR" sz="2200" dirty="0" err="1">
                <a:solidFill>
                  <a:schemeClr val="bg1"/>
                </a:solidFill>
                <a:latin typeface="Book Antiqua" panose="02040602050305030304" pitchFamily="18" charset="0"/>
              </a:rPr>
              <a:t>altıyapı</a:t>
            </a:r>
            <a:r>
              <a:rPr lang="tr-TR" sz="2200" dirty="0">
                <a:solidFill>
                  <a:schemeClr val="bg1"/>
                </a:solidFill>
                <a:latin typeface="Book Antiqua" panose="02040602050305030304" pitchFamily="18" charset="0"/>
              </a:rPr>
              <a:t> alanındaki yatırım ile ekonomilerini canlandırmak ve Çin mallarına olan talepleri arttırma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bg1"/>
                </a:solidFill>
                <a:latin typeface="Book Antiqua" panose="02040602050305030304" pitchFamily="18" charset="0"/>
              </a:rPr>
              <a:t>Çin parası </a:t>
            </a:r>
            <a:r>
              <a:rPr lang="tr-TR" sz="2200" dirty="0" err="1">
                <a:solidFill>
                  <a:schemeClr val="bg1"/>
                </a:solidFill>
                <a:latin typeface="Book Antiqua" panose="02040602050305030304" pitchFamily="18" charset="0"/>
              </a:rPr>
              <a:t>Renminbi’nin</a:t>
            </a:r>
            <a:r>
              <a:rPr lang="tr-TR" sz="2200" dirty="0">
                <a:solidFill>
                  <a:schemeClr val="bg1"/>
                </a:solidFill>
                <a:latin typeface="Book Antiqua" panose="02040602050305030304" pitchFamily="18" charset="0"/>
              </a:rPr>
              <a:t> uluslararası rezerv para konumunu tesis etme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bg1"/>
                </a:solidFill>
                <a:latin typeface="Book Antiqua" panose="02040602050305030304" pitchFamily="18" charset="0"/>
              </a:rPr>
              <a:t>Çin’in uluslararası toplumdaki itibarı ve büyük ülke imajını yaratma</a:t>
            </a:r>
            <a:endParaRPr lang="en-US" sz="2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8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35528" y="210026"/>
            <a:ext cx="1154083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Yeni İpek Yolu </a:t>
            </a:r>
            <a:r>
              <a:rPr lang="tr-TR" sz="32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Projesi Hangi Sonucu Getirebilir ?</a:t>
            </a:r>
          </a:p>
          <a:p>
            <a:endParaRPr lang="tr-TR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Marshall </a:t>
            </a:r>
            <a:r>
              <a:rPr lang="tr-TR" sz="2400" dirty="0">
                <a:solidFill>
                  <a:schemeClr val="bg1"/>
                </a:solidFill>
                <a:latin typeface="Book Antiqua" panose="02040602050305030304" pitchFamily="18" charset="0"/>
              </a:rPr>
              <a:t>Planı’na benzer Çin’in bu 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stratejisinin </a:t>
            </a:r>
            <a:r>
              <a:rPr lang="tr-TR" sz="2400" dirty="0">
                <a:solidFill>
                  <a:schemeClr val="bg1"/>
                </a:solidFill>
                <a:latin typeface="Book Antiqua" panose="02040602050305030304" pitchFamily="18" charset="0"/>
              </a:rPr>
              <a:t>temel amacı Avrasya ekonomik alanını oluşturarak dünya ekonomik gücünün %40, ticaret gücünün %60’i elde etmesini hedeflenmişti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latin typeface="Book Antiqua" panose="02040602050305030304" pitchFamily="18" charset="0"/>
              </a:rPr>
              <a:t> Çin, sahip olduğu bu güç ile dünya ekonomik ve ticarî kuraları oluşturma planını yapmaktadır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tr-TR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35527" y="2960128"/>
            <a:ext cx="562494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bg1"/>
                </a:solidFill>
                <a:latin typeface="Book Antiqua" panose="02040602050305030304" pitchFamily="18" charset="0"/>
              </a:rPr>
              <a:t>Çin, ekonomik araç ile dünyaya yayılmaya çalışıyor, bu da Batılıların güce (</a:t>
            </a:r>
            <a:r>
              <a:rPr lang="tr-TR" sz="23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power</a:t>
            </a:r>
            <a:r>
              <a:rPr lang="tr-TR" sz="2300" dirty="0">
                <a:solidFill>
                  <a:schemeClr val="bg1"/>
                </a:solidFill>
                <a:latin typeface="Book Antiqua" panose="02040602050305030304" pitchFamily="18" charset="0"/>
              </a:rPr>
              <a:t>) dayandırarak dünyaya yayılması ile farklıdır, ancak belli ölçüde daha etkili olacaktır.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bg1"/>
                </a:solidFill>
                <a:latin typeface="Book Antiqua" panose="02040602050305030304" pitchFamily="18" charset="0"/>
              </a:rPr>
              <a:t>Yani Çin, uluslararası sistem, uluslararası düzen ve uluslararası değerleri değiştirebilir, yeni uluslararası sistem, düzen ve değerleri yaratılabilir.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8182" y="2536710"/>
            <a:ext cx="6303818" cy="43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4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74073" y="263088"/>
            <a:ext cx="11540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Doğu Türkistan’ın Yeni İpek Yolu Stratejisindeki Yeri</a:t>
            </a:r>
            <a:endParaRPr lang="tr-TR" sz="3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4218" y="2666930"/>
            <a:ext cx="6497782" cy="4191069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77091" y="927484"/>
            <a:ext cx="11637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Doğu Türkistan bölgesi, Yeni İ</a:t>
            </a:r>
            <a:r>
              <a:rPr lang="tr-TR" altLang="zh-CN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pek Yolu projesinin karadaki kolu yani </a:t>
            </a:r>
            <a:r>
              <a:rPr lang="tr-TR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İpek Yolu Ekonomik </a:t>
            </a:r>
            <a:r>
              <a:rPr lang="tr-TR" sz="24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Kuşağı’n 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batıya doğru açılan kapı veya köprü rolünü üstlenmektedir. Kapının kapanması veya köprünün yıkılması, yani bölgede istikrarsızlık yaşandığında bu projenin bir ayağı kırılmış olacaktır. </a:t>
            </a:r>
            <a:endParaRPr lang="tr-TR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77090" y="2576765"/>
            <a:ext cx="54171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Bu projede Doğu Türkistan ayrıca «Beş Merkez» rolünü de üstlenmektedir:</a:t>
            </a:r>
          </a:p>
          <a:p>
            <a:pPr marL="457200" indent="-457200"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Ulaştırma </a:t>
            </a:r>
            <a:r>
              <a:rPr lang="tr-TR" sz="2400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Hubın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Merkezi</a:t>
            </a:r>
          </a:p>
          <a:p>
            <a:pPr marL="457200" indent="-457200">
              <a:buAutoNum type="arabicPeriod"/>
            </a:pPr>
            <a:r>
              <a:rPr lang="tr-TR" sz="2400" dirty="0">
                <a:solidFill>
                  <a:schemeClr val="bg1"/>
                </a:solidFill>
                <a:latin typeface="Book Antiqua" panose="02040602050305030304" pitchFamily="18" charset="0"/>
              </a:rPr>
              <a:t>Ticaret ve 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Lojistik Merkezi</a:t>
            </a:r>
            <a:endParaRPr lang="en-US" sz="24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457200" indent="-457200"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Kültür</a:t>
            </a:r>
            <a:r>
              <a:rPr lang="en-US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ve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Book Antiqua" panose="02040602050305030304" pitchFamily="18" charset="0"/>
              </a:rPr>
              <a:t>Bilimler 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Merkezi</a:t>
            </a:r>
          </a:p>
          <a:p>
            <a:pPr marL="457200" indent="-457200"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Tıbbi Hizmetler Merkezi</a:t>
            </a:r>
          </a:p>
          <a:p>
            <a:pPr marL="457200" indent="-457200">
              <a:buAutoNum type="arabicPeriod"/>
            </a:pPr>
            <a:r>
              <a:rPr lang="tr-TR" sz="2400" dirty="0">
                <a:solidFill>
                  <a:schemeClr val="bg1"/>
                </a:solidFill>
                <a:latin typeface="Book Antiqua" panose="02040602050305030304" pitchFamily="18" charset="0"/>
              </a:rPr>
              <a:t>Bölgesel finans </a:t>
            </a:r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merkezi</a:t>
            </a:r>
          </a:p>
          <a:p>
            <a:endParaRPr lang="tr-TR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tr-T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Bu rollerin icraatı için bölgenin istikrarın sağlanması ilk şartı olacaktır</a:t>
            </a:r>
          </a:p>
        </p:txBody>
      </p:sp>
    </p:spTree>
    <p:extLst>
      <p:ext uri="{BB962C8B-B14F-4D97-AF65-F5344CB8AC3E}">
        <p14:creationId xmlns:p14="http://schemas.microsoft.com/office/powerpoint/2010/main" xmlns="" val="27054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60218" y="581891"/>
            <a:ext cx="114161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Uluslararası Üzerinden Çözüm Arayış</a:t>
            </a:r>
          </a:p>
          <a:p>
            <a:endParaRPr lang="tr-TR" sz="28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tr-TR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Çin </a:t>
            </a:r>
            <a:r>
              <a:rPr lang="tr-TR" sz="2800" dirty="0">
                <a:solidFill>
                  <a:schemeClr val="bg1"/>
                </a:solidFill>
                <a:latin typeface="Book Antiqua" panose="02040602050305030304" pitchFamily="18" charset="0"/>
              </a:rPr>
              <a:t>Üzerinden Çözüm </a:t>
            </a:r>
            <a:r>
              <a:rPr lang="tr-TR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Arayış</a:t>
            </a:r>
          </a:p>
          <a:p>
            <a:endParaRPr lang="tr-TR" sz="28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tr-TR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Doğu </a:t>
            </a:r>
            <a:r>
              <a:rPr lang="tr-TR" sz="2800" dirty="0">
                <a:solidFill>
                  <a:schemeClr val="bg1"/>
                </a:solidFill>
                <a:latin typeface="Book Antiqua" panose="02040602050305030304" pitchFamily="18" charset="0"/>
              </a:rPr>
              <a:t>Türkistan Üzerinden Çözüm Arayış</a:t>
            </a:r>
          </a:p>
          <a:p>
            <a:endParaRPr lang="tr-TR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6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Büyük Şehir</Template>
  <TotalTime>12303</TotalTime>
  <Words>540</Words>
  <Application>Microsoft Office PowerPoint</Application>
  <PresentationFormat>Özel</PresentationFormat>
  <Paragraphs>49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Metropolitan</vt:lpstr>
      <vt:lpstr>        </vt:lpstr>
      <vt:lpstr>Çin’in Yeni İpek Yolu Stratejisi ve Doğu Türkistan’ın Önemi</vt:lpstr>
      <vt:lpstr>Slayt 3</vt:lpstr>
      <vt:lpstr>Slayt 4</vt:lpstr>
      <vt:lpstr>Slayt 5</vt:lpstr>
      <vt:lpstr>Slayt 6</vt:lpstr>
      <vt:lpstr>Slayt 7</vt:lpstr>
      <vt:lpstr>Slayt 8</vt:lpstr>
      <vt:lpstr>Slayt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Erkin</dc:creator>
  <cp:lastModifiedBy>Toshiba PC</cp:lastModifiedBy>
  <cp:revision>124</cp:revision>
  <dcterms:created xsi:type="dcterms:W3CDTF">2018-03-24T13:31:42Z</dcterms:created>
  <dcterms:modified xsi:type="dcterms:W3CDTF">2019-04-09T20:54:06Z</dcterms:modified>
</cp:coreProperties>
</file>