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6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/>
          <a:p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235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CB0BE65F-5C53-4B9E-AAB8-0FCD7079E20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0492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wmf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5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jpeg"/><Relationship Id="rId5" Type="http://schemas.openxmlformats.org/officeDocument/2006/relationships/image" Target="../media/image6.jpeg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5.jpe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5.wmf"/><Relationship Id="rId5" Type="http://schemas.openxmlformats.org/officeDocument/2006/relationships/image" Target="../media/image7.jpeg"/><Relationship Id="rId10" Type="http://schemas.openxmlformats.org/officeDocument/2006/relationships/oleObject" Target="../embeddings/oleObject9.bin"/><Relationship Id="rId4" Type="http://schemas.openxmlformats.org/officeDocument/2006/relationships/image" Target="../media/image6.jpeg"/><Relationship Id="rId9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 err="1"/>
              <a:t>Anaoksit</a:t>
            </a:r>
            <a:r>
              <a:rPr lang="tr-TR" b="1" dirty="0"/>
              <a:t> elementlerin dağılımları </a:t>
            </a:r>
            <a:r>
              <a:rPr lang="tr-TR" b="1" dirty="0" err="1"/>
              <a:t>Uyg</a:t>
            </a:r>
            <a:r>
              <a:rPr lang="tr-TR" b="1" dirty="0"/>
              <a:t>: Kayaçların </a:t>
            </a:r>
            <a:r>
              <a:rPr lang="tr-TR" b="1" dirty="0" err="1"/>
              <a:t>jeokimyasal</a:t>
            </a:r>
            <a:r>
              <a:rPr lang="tr-TR" b="1" dirty="0"/>
              <a:t> diyagramlarla adlandırılması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>
                <a:solidFill>
                  <a:srgbClr val="003399"/>
                </a:solidFill>
              </a:rPr>
              <a:t>Tüm Kayaç Jeokimyası</a:t>
            </a:r>
            <a:br>
              <a:rPr lang="tr-TR" altLang="tr-TR" sz="3600" b="1">
                <a:solidFill>
                  <a:srgbClr val="003399"/>
                </a:solidFill>
              </a:rPr>
            </a:br>
            <a:r>
              <a:rPr lang="tr-TR" altLang="tr-TR" sz="3600" b="1">
                <a:solidFill>
                  <a:srgbClr val="003399"/>
                </a:solidFill>
              </a:rPr>
              <a:t>Whole Rock Geochemistry</a:t>
            </a:r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181600" y="2362200"/>
          <a:ext cx="5105400" cy="389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harisma Object" r:id="rId3" imgW="4010760" imgH="3056760" progId="Charisma">
                  <p:embed/>
                </p:oleObj>
              </mc:Choice>
              <mc:Fallback>
                <p:oleObj name="Charisma Object" r:id="rId3" imgW="4010760" imgH="3056760" progId="Charisma">
                  <p:embed/>
                  <p:pic>
                    <p:nvPicPr>
                      <p:cNvPr id="563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362200"/>
                        <a:ext cx="5105400" cy="3892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324" name="Group 4"/>
          <p:cNvGrpSpPr>
            <a:grpSpLocks/>
          </p:cNvGrpSpPr>
          <p:nvPr/>
        </p:nvGrpSpPr>
        <p:grpSpPr bwMode="auto">
          <a:xfrm>
            <a:off x="1752601" y="2438400"/>
            <a:ext cx="1808163" cy="3784600"/>
            <a:chOff x="144" y="1536"/>
            <a:chExt cx="1139" cy="2384"/>
          </a:xfrm>
        </p:grpSpPr>
        <p:grpSp>
          <p:nvGrpSpPr>
            <p:cNvPr id="56325" name="Group 5"/>
            <p:cNvGrpSpPr>
              <a:grpSpLocks/>
            </p:cNvGrpSpPr>
            <p:nvPr/>
          </p:nvGrpSpPr>
          <p:grpSpPr bwMode="auto">
            <a:xfrm>
              <a:off x="144" y="3024"/>
              <a:ext cx="1124" cy="896"/>
              <a:chOff x="144" y="1584"/>
              <a:chExt cx="1124" cy="896"/>
            </a:xfrm>
          </p:grpSpPr>
          <p:pic>
            <p:nvPicPr>
              <p:cNvPr id="56326" name="Picture 6" descr="granitEnclave"/>
              <p:cNvPicPr>
                <a:picLocks noChangeAspect="1" noChangeArrowheads="1"/>
              </p:cNvPicPr>
              <p:nvPr/>
            </p:nvPicPr>
            <p:blipFill>
              <a:blip r:embed="rId5" cstate="print">
                <a:lum bright="24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1584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327" name="Text Box 7"/>
              <p:cNvSpPr txBox="1">
                <a:spLocks noChangeArrowheads="1"/>
              </p:cNvSpPr>
              <p:nvPr/>
            </p:nvSpPr>
            <p:spPr bwMode="auto">
              <a:xfrm>
                <a:off x="720" y="2073"/>
                <a:ext cx="548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tr-TR" altLang="tr-TR"/>
                  <a:t>Granite</a:t>
                </a:r>
                <a:endParaRPr lang="en-US" altLang="tr-TR"/>
              </a:p>
            </p:txBody>
          </p:sp>
        </p:grpSp>
        <p:grpSp>
          <p:nvGrpSpPr>
            <p:cNvPr id="56328" name="Group 8"/>
            <p:cNvGrpSpPr>
              <a:grpSpLocks/>
            </p:cNvGrpSpPr>
            <p:nvPr/>
          </p:nvGrpSpPr>
          <p:grpSpPr bwMode="auto">
            <a:xfrm>
              <a:off x="144" y="2288"/>
              <a:ext cx="1139" cy="736"/>
              <a:chOff x="144" y="2288"/>
              <a:chExt cx="1139" cy="736"/>
            </a:xfrm>
          </p:grpSpPr>
          <p:pic>
            <p:nvPicPr>
              <p:cNvPr id="56329" name="Picture 9" descr="Monzoparl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2288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330" name="Text Box 10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75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Monzonite</a:t>
                </a:r>
                <a:endParaRPr lang="en-US" altLang="tr-TR"/>
              </a:p>
            </p:txBody>
          </p:sp>
        </p:grpSp>
        <p:grpSp>
          <p:nvGrpSpPr>
            <p:cNvPr id="56331" name="Group 11"/>
            <p:cNvGrpSpPr>
              <a:grpSpLocks/>
            </p:cNvGrpSpPr>
            <p:nvPr/>
          </p:nvGrpSpPr>
          <p:grpSpPr bwMode="auto">
            <a:xfrm>
              <a:off x="144" y="1536"/>
              <a:ext cx="1104" cy="784"/>
              <a:chOff x="144" y="3008"/>
              <a:chExt cx="1104" cy="784"/>
            </a:xfrm>
          </p:grpSpPr>
          <p:pic>
            <p:nvPicPr>
              <p:cNvPr id="56332" name="Picture 12" descr="NefsyeniteMel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3008"/>
                <a:ext cx="1104" cy="7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6333" name="Text Box 13"/>
              <p:cNvSpPr txBox="1">
                <a:spLocks noChangeArrowheads="1"/>
              </p:cNvSpPr>
              <p:nvPr/>
            </p:nvSpPr>
            <p:spPr bwMode="auto">
              <a:xfrm>
                <a:off x="700" y="3561"/>
                <a:ext cx="54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Syenite</a:t>
                </a:r>
                <a:endParaRPr lang="en-US" altLang="tr-TR"/>
              </a:p>
            </p:txBody>
          </p:sp>
        </p:grpSp>
      </p:grpSp>
      <p:graphicFrame>
        <p:nvGraphicFramePr>
          <p:cNvPr id="56334" name="Object 14"/>
          <p:cNvGraphicFramePr>
            <a:graphicFrameLocks noChangeAspect="1"/>
          </p:cNvGraphicFramePr>
          <p:nvPr/>
        </p:nvGraphicFramePr>
        <p:xfrm>
          <a:off x="3657600" y="3276601"/>
          <a:ext cx="115888" cy="210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harisma Object" r:id="rId8" imgW="115200" imgH="2099520" progId="Charisma">
                  <p:embed/>
                </p:oleObj>
              </mc:Choice>
              <mc:Fallback>
                <p:oleObj name="Charisma Object" r:id="rId8" imgW="115200" imgH="2099520" progId="Charisma">
                  <p:embed/>
                  <p:pic>
                    <p:nvPicPr>
                      <p:cNvPr id="563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276601"/>
                        <a:ext cx="115888" cy="210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3794126" y="3162300"/>
            <a:ext cx="50206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/>
              <a:t>SSS</a:t>
            </a:r>
            <a:endParaRPr lang="en-US" altLang="tr-TR"/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3810000" y="4191000"/>
            <a:ext cx="5934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/>
              <a:t>MSS</a:t>
            </a:r>
            <a:endParaRPr lang="en-US" altLang="tr-TR"/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3810000" y="5105400"/>
            <a:ext cx="5421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/>
              <a:t>GSS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05115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346" name="Group 2"/>
          <p:cNvGrpSpPr>
            <a:grpSpLocks/>
          </p:cNvGrpSpPr>
          <p:nvPr/>
        </p:nvGrpSpPr>
        <p:grpSpPr bwMode="auto">
          <a:xfrm>
            <a:off x="1828801" y="990600"/>
            <a:ext cx="1808163" cy="2565400"/>
            <a:chOff x="144" y="2304"/>
            <a:chExt cx="1139" cy="1616"/>
          </a:xfrm>
        </p:grpSpPr>
        <p:grpSp>
          <p:nvGrpSpPr>
            <p:cNvPr id="57347" name="Group 3"/>
            <p:cNvGrpSpPr>
              <a:grpSpLocks/>
            </p:cNvGrpSpPr>
            <p:nvPr/>
          </p:nvGrpSpPr>
          <p:grpSpPr bwMode="auto">
            <a:xfrm>
              <a:off x="144" y="3024"/>
              <a:ext cx="1124" cy="896"/>
              <a:chOff x="144" y="1584"/>
              <a:chExt cx="1124" cy="896"/>
            </a:xfrm>
          </p:grpSpPr>
          <p:pic>
            <p:nvPicPr>
              <p:cNvPr id="57348" name="Picture 4" descr="granitEnclave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24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1584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7349" name="Text Box 5"/>
              <p:cNvSpPr txBox="1">
                <a:spLocks noChangeArrowheads="1"/>
              </p:cNvSpPr>
              <p:nvPr/>
            </p:nvSpPr>
            <p:spPr bwMode="auto">
              <a:xfrm>
                <a:off x="720" y="2073"/>
                <a:ext cx="548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tr-TR" altLang="tr-TR"/>
                  <a:t>Granite</a:t>
                </a:r>
                <a:endParaRPr lang="en-US" altLang="tr-TR"/>
              </a:p>
            </p:txBody>
          </p:sp>
        </p:grpSp>
        <p:grpSp>
          <p:nvGrpSpPr>
            <p:cNvPr id="57350" name="Group 6"/>
            <p:cNvGrpSpPr>
              <a:grpSpLocks/>
            </p:cNvGrpSpPr>
            <p:nvPr/>
          </p:nvGrpSpPr>
          <p:grpSpPr bwMode="auto">
            <a:xfrm>
              <a:off x="144" y="2304"/>
              <a:ext cx="1139" cy="736"/>
              <a:chOff x="144" y="2288"/>
              <a:chExt cx="1139" cy="736"/>
            </a:xfrm>
          </p:grpSpPr>
          <p:pic>
            <p:nvPicPr>
              <p:cNvPr id="57351" name="Picture 7" descr="Monzoparl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2288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7352" name="Text Box 8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75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Monzonite</a:t>
                </a:r>
                <a:endParaRPr lang="en-US" altLang="tr-TR"/>
              </a:p>
            </p:txBody>
          </p:sp>
        </p:grpSp>
      </p:grpSp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4800600" y="1371600"/>
          <a:ext cx="5257800" cy="452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Charisma Object" r:id="rId5" imgW="4023000" imgH="3458880" progId="Charisma">
                  <p:embed/>
                </p:oleObj>
              </mc:Choice>
              <mc:Fallback>
                <p:oleObj name="Charisma Object" r:id="rId5" imgW="4023000" imgH="3458880" progId="Charisma">
                  <p:embed/>
                  <p:pic>
                    <p:nvPicPr>
                      <p:cNvPr id="5735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371600"/>
                        <a:ext cx="5257800" cy="452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7239000" y="914400"/>
            <a:ext cx="3497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 sz="2800"/>
              <a:t>F</a:t>
            </a:r>
            <a:endParaRPr lang="en-US" altLang="tr-TR" sz="2800"/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4419601" y="54102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tr-TR" sz="2800"/>
              <a:t>A</a:t>
            </a:r>
            <a:endParaRPr lang="en-US" altLang="tr-TR" sz="2800"/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9982201" y="5410200"/>
            <a:ext cx="4924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 sz="2800"/>
              <a:t>M</a:t>
            </a:r>
            <a:endParaRPr lang="en-US" altLang="tr-TR" sz="2800"/>
          </a:p>
        </p:txBody>
      </p:sp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3886201" y="1676401"/>
          <a:ext cx="93663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Charisma Object" r:id="rId7" imgW="93960" imgH="1069200" progId="Charisma">
                  <p:embed/>
                </p:oleObj>
              </mc:Choice>
              <mc:Fallback>
                <p:oleObj name="Charisma Object" r:id="rId7" imgW="93960" imgH="1069200" progId="Charisma">
                  <p:embed/>
                  <p:pic>
                    <p:nvPicPr>
                      <p:cNvPr id="5735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1" y="1676401"/>
                        <a:ext cx="93663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3962400" y="1371601"/>
            <a:ext cx="1289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tr-TR"/>
              <a:t>MSS</a:t>
            </a:r>
            <a:endParaRPr lang="en-US" altLang="tr-TR"/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>
            <a:off x="4038600" y="236220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SSS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6810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4419600" y="1524000"/>
          <a:ext cx="6019800" cy="491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Charisma Object" r:id="rId3" imgW="3840120" imgH="3135960" progId="Charisma">
                  <p:embed/>
                </p:oleObj>
              </mc:Choice>
              <mc:Fallback>
                <p:oleObj name="Charisma Object" r:id="rId3" imgW="3840120" imgH="3135960" progId="Charisma">
                  <p:embed/>
                  <p:pic>
                    <p:nvPicPr>
                      <p:cNvPr id="583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24000"/>
                        <a:ext cx="6019800" cy="491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371" name="Group 3"/>
          <p:cNvGrpSpPr>
            <a:grpSpLocks/>
          </p:cNvGrpSpPr>
          <p:nvPr/>
        </p:nvGrpSpPr>
        <p:grpSpPr bwMode="auto">
          <a:xfrm>
            <a:off x="1524001" y="620713"/>
            <a:ext cx="1808163" cy="2565400"/>
            <a:chOff x="144" y="1392"/>
            <a:chExt cx="1139" cy="1616"/>
          </a:xfrm>
        </p:grpSpPr>
        <p:grpSp>
          <p:nvGrpSpPr>
            <p:cNvPr id="58372" name="Group 4"/>
            <p:cNvGrpSpPr>
              <a:grpSpLocks/>
            </p:cNvGrpSpPr>
            <p:nvPr/>
          </p:nvGrpSpPr>
          <p:grpSpPr bwMode="auto">
            <a:xfrm>
              <a:off x="144" y="1392"/>
              <a:ext cx="1139" cy="736"/>
              <a:chOff x="144" y="2288"/>
              <a:chExt cx="1139" cy="736"/>
            </a:xfrm>
          </p:grpSpPr>
          <p:pic>
            <p:nvPicPr>
              <p:cNvPr id="58373" name="Picture 5" descr="Monzoparl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2288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374" name="Text Box 6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75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Monzonite</a:t>
                </a:r>
                <a:endParaRPr lang="en-US" altLang="tr-TR"/>
              </a:p>
            </p:txBody>
          </p:sp>
        </p:grpSp>
        <p:grpSp>
          <p:nvGrpSpPr>
            <p:cNvPr id="58375" name="Group 7"/>
            <p:cNvGrpSpPr>
              <a:grpSpLocks/>
            </p:cNvGrpSpPr>
            <p:nvPr/>
          </p:nvGrpSpPr>
          <p:grpSpPr bwMode="auto">
            <a:xfrm>
              <a:off x="144" y="2112"/>
              <a:ext cx="1124" cy="896"/>
              <a:chOff x="144" y="1584"/>
              <a:chExt cx="1124" cy="896"/>
            </a:xfrm>
          </p:grpSpPr>
          <p:pic>
            <p:nvPicPr>
              <p:cNvPr id="58376" name="Picture 8" descr="granitEnclave"/>
              <p:cNvPicPr>
                <a:picLocks noChangeAspect="1" noChangeArrowheads="1"/>
              </p:cNvPicPr>
              <p:nvPr/>
            </p:nvPicPr>
            <p:blipFill>
              <a:blip r:embed="rId6" cstate="print">
                <a:lum bright="24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1584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377" name="Text Box 9"/>
              <p:cNvSpPr txBox="1">
                <a:spLocks noChangeArrowheads="1"/>
              </p:cNvSpPr>
              <p:nvPr/>
            </p:nvSpPr>
            <p:spPr bwMode="auto">
              <a:xfrm>
                <a:off x="720" y="2073"/>
                <a:ext cx="548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tr-TR" altLang="tr-TR"/>
                  <a:t>Granite</a:t>
                </a:r>
                <a:endParaRPr lang="en-US" altLang="tr-TR"/>
              </a:p>
            </p:txBody>
          </p:sp>
        </p:grpSp>
      </p:grpSp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3505201" y="914401"/>
          <a:ext cx="93663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Charisma Object" r:id="rId7" imgW="93960" imgH="1069200" progId="Charisma">
                  <p:embed/>
                </p:oleObj>
              </mc:Choice>
              <mc:Fallback>
                <p:oleObj name="Charisma Object" r:id="rId7" imgW="93960" imgH="1069200" progId="Charisma">
                  <p:embed/>
                  <p:pic>
                    <p:nvPicPr>
                      <p:cNvPr id="5837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1" y="914401"/>
                        <a:ext cx="93663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3575050" y="765176"/>
            <a:ext cx="1289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tr-TR"/>
              <a:t>MSS</a:t>
            </a:r>
            <a:endParaRPr lang="en-US" altLang="tr-TR"/>
          </a:p>
        </p:txBody>
      </p:sp>
      <p:sp>
        <p:nvSpPr>
          <p:cNvPr id="58380" name="Rectangle 12"/>
          <p:cNvSpPr>
            <a:spLocks noChangeArrowheads="1"/>
          </p:cNvSpPr>
          <p:nvPr/>
        </p:nvSpPr>
        <p:spPr bwMode="auto">
          <a:xfrm>
            <a:off x="3648075" y="1773238"/>
            <a:ext cx="1066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/>
              <a:t>SSS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7883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2514601" y="1828800"/>
            <a:ext cx="1808163" cy="3784600"/>
            <a:chOff x="144" y="1536"/>
            <a:chExt cx="1139" cy="2384"/>
          </a:xfrm>
        </p:grpSpPr>
        <p:grpSp>
          <p:nvGrpSpPr>
            <p:cNvPr id="59395" name="Group 3"/>
            <p:cNvGrpSpPr>
              <a:grpSpLocks/>
            </p:cNvGrpSpPr>
            <p:nvPr/>
          </p:nvGrpSpPr>
          <p:grpSpPr bwMode="auto">
            <a:xfrm>
              <a:off x="144" y="3024"/>
              <a:ext cx="1124" cy="896"/>
              <a:chOff x="144" y="1584"/>
              <a:chExt cx="1124" cy="896"/>
            </a:xfrm>
          </p:grpSpPr>
          <p:pic>
            <p:nvPicPr>
              <p:cNvPr id="59396" name="Picture 4" descr="granitEnclave"/>
              <p:cNvPicPr>
                <a:picLocks noChangeAspect="1" noChangeArrowheads="1"/>
              </p:cNvPicPr>
              <p:nvPr/>
            </p:nvPicPr>
            <p:blipFill>
              <a:blip r:embed="rId2" cstate="print">
                <a:lum bright="24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1584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9397" name="Text Box 5"/>
              <p:cNvSpPr txBox="1">
                <a:spLocks noChangeArrowheads="1"/>
              </p:cNvSpPr>
              <p:nvPr/>
            </p:nvSpPr>
            <p:spPr bwMode="auto">
              <a:xfrm>
                <a:off x="720" y="2073"/>
                <a:ext cx="548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tr-TR" altLang="tr-TR"/>
                  <a:t>Granite</a:t>
                </a:r>
                <a:endParaRPr lang="en-US" altLang="tr-TR"/>
              </a:p>
            </p:txBody>
          </p:sp>
        </p:grpSp>
        <p:grpSp>
          <p:nvGrpSpPr>
            <p:cNvPr id="59398" name="Group 6"/>
            <p:cNvGrpSpPr>
              <a:grpSpLocks/>
            </p:cNvGrpSpPr>
            <p:nvPr/>
          </p:nvGrpSpPr>
          <p:grpSpPr bwMode="auto">
            <a:xfrm>
              <a:off x="144" y="2288"/>
              <a:ext cx="1139" cy="736"/>
              <a:chOff x="144" y="2288"/>
              <a:chExt cx="1139" cy="736"/>
            </a:xfrm>
          </p:grpSpPr>
          <p:pic>
            <p:nvPicPr>
              <p:cNvPr id="59399" name="Picture 7" descr="Monzoparl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2288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9400" name="Text Box 8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75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Monzonite</a:t>
                </a:r>
                <a:endParaRPr lang="en-US" altLang="tr-TR"/>
              </a:p>
            </p:txBody>
          </p:sp>
        </p:grpSp>
        <p:grpSp>
          <p:nvGrpSpPr>
            <p:cNvPr id="59401" name="Group 9"/>
            <p:cNvGrpSpPr>
              <a:grpSpLocks/>
            </p:cNvGrpSpPr>
            <p:nvPr/>
          </p:nvGrpSpPr>
          <p:grpSpPr bwMode="auto">
            <a:xfrm>
              <a:off x="144" y="1536"/>
              <a:ext cx="1104" cy="784"/>
              <a:chOff x="144" y="3008"/>
              <a:chExt cx="1104" cy="784"/>
            </a:xfrm>
          </p:grpSpPr>
          <p:pic>
            <p:nvPicPr>
              <p:cNvPr id="59402" name="Picture 10" descr="NefsyeniteMel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3008"/>
                <a:ext cx="1104" cy="7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9403" name="Text Box 11"/>
              <p:cNvSpPr txBox="1">
                <a:spLocks noChangeArrowheads="1"/>
              </p:cNvSpPr>
              <p:nvPr/>
            </p:nvSpPr>
            <p:spPr bwMode="auto">
              <a:xfrm>
                <a:off x="700" y="3561"/>
                <a:ext cx="54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Syenite</a:t>
                </a:r>
                <a:endParaRPr lang="en-US" altLang="tr-TR"/>
              </a:p>
            </p:txBody>
          </p:sp>
        </p:grpSp>
      </p:grpSp>
      <p:grpSp>
        <p:nvGrpSpPr>
          <p:cNvPr id="59406" name="Group 14"/>
          <p:cNvGrpSpPr>
            <a:grpSpLocks noChangeAspect="1"/>
          </p:cNvGrpSpPr>
          <p:nvPr/>
        </p:nvGrpSpPr>
        <p:grpSpPr bwMode="auto">
          <a:xfrm>
            <a:off x="4656138" y="457200"/>
            <a:ext cx="4984750" cy="6402388"/>
            <a:chOff x="1980" y="96"/>
            <a:chExt cx="3140" cy="4033"/>
          </a:xfrm>
        </p:grpSpPr>
        <p:sp>
          <p:nvSpPr>
            <p:cNvPr id="59405" name="AutoShape 13"/>
            <p:cNvSpPr>
              <a:spLocks noChangeAspect="1" noChangeArrowheads="1" noTextEdit="1"/>
            </p:cNvSpPr>
            <p:nvPr/>
          </p:nvSpPr>
          <p:spPr bwMode="auto">
            <a:xfrm>
              <a:off x="1980" y="96"/>
              <a:ext cx="3031" cy="4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59607" name="Group 215"/>
            <p:cNvGrpSpPr>
              <a:grpSpLocks/>
            </p:cNvGrpSpPr>
            <p:nvPr/>
          </p:nvGrpSpPr>
          <p:grpSpPr bwMode="auto">
            <a:xfrm>
              <a:off x="2268" y="2944"/>
              <a:ext cx="2725" cy="1051"/>
              <a:chOff x="2268" y="2944"/>
              <a:chExt cx="2725" cy="1051"/>
            </a:xfrm>
          </p:grpSpPr>
          <p:sp>
            <p:nvSpPr>
              <p:cNvPr id="59407" name="Rectangle 15"/>
              <p:cNvSpPr>
                <a:spLocks noChangeArrowheads="1"/>
              </p:cNvSpPr>
              <p:nvPr/>
            </p:nvSpPr>
            <p:spPr bwMode="auto">
              <a:xfrm>
                <a:off x="2268" y="2944"/>
                <a:ext cx="2725" cy="1051"/>
              </a:xfrm>
              <a:prstGeom prst="rect">
                <a:avLst/>
              </a:prstGeom>
              <a:solidFill>
                <a:srgbClr val="FFECB3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08" name="Freeform 16"/>
              <p:cNvSpPr>
                <a:spLocks/>
              </p:cNvSpPr>
              <p:nvPr/>
            </p:nvSpPr>
            <p:spPr bwMode="auto">
              <a:xfrm>
                <a:off x="2476" y="3234"/>
                <a:ext cx="2307" cy="669"/>
              </a:xfrm>
              <a:custGeom>
                <a:avLst/>
                <a:gdLst>
                  <a:gd name="T0" fmla="*/ 0 w 2307"/>
                  <a:gd name="T1" fmla="*/ 131 h 669"/>
                  <a:gd name="T2" fmla="*/ 210 w 2307"/>
                  <a:gd name="T3" fmla="*/ 0 h 669"/>
                  <a:gd name="T4" fmla="*/ 420 w 2307"/>
                  <a:gd name="T5" fmla="*/ 148 h 669"/>
                  <a:gd name="T6" fmla="*/ 630 w 2307"/>
                  <a:gd name="T7" fmla="*/ 59 h 669"/>
                  <a:gd name="T8" fmla="*/ 840 w 2307"/>
                  <a:gd name="T9" fmla="*/ 245 h 669"/>
                  <a:gd name="T10" fmla="*/ 1049 w 2307"/>
                  <a:gd name="T11" fmla="*/ 314 h 669"/>
                  <a:gd name="T12" fmla="*/ 1259 w 2307"/>
                  <a:gd name="T13" fmla="*/ 281 h 669"/>
                  <a:gd name="T14" fmla="*/ 1469 w 2307"/>
                  <a:gd name="T15" fmla="*/ 416 h 669"/>
                  <a:gd name="T16" fmla="*/ 1679 w 2307"/>
                  <a:gd name="T17" fmla="*/ 416 h 669"/>
                  <a:gd name="T18" fmla="*/ 1889 w 2307"/>
                  <a:gd name="T19" fmla="*/ 383 h 669"/>
                  <a:gd name="T20" fmla="*/ 2098 w 2307"/>
                  <a:gd name="T21" fmla="*/ 448 h 669"/>
                  <a:gd name="T22" fmla="*/ 2307 w 2307"/>
                  <a:gd name="T23" fmla="*/ 669 h 6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69">
                    <a:moveTo>
                      <a:pt x="0" y="131"/>
                    </a:moveTo>
                    <a:lnTo>
                      <a:pt x="210" y="0"/>
                    </a:lnTo>
                    <a:lnTo>
                      <a:pt x="420" y="148"/>
                    </a:lnTo>
                    <a:lnTo>
                      <a:pt x="630" y="59"/>
                    </a:lnTo>
                    <a:lnTo>
                      <a:pt x="840" y="245"/>
                    </a:lnTo>
                    <a:lnTo>
                      <a:pt x="1049" y="314"/>
                    </a:lnTo>
                    <a:lnTo>
                      <a:pt x="1259" y="281"/>
                    </a:lnTo>
                    <a:lnTo>
                      <a:pt x="1469" y="416"/>
                    </a:lnTo>
                    <a:lnTo>
                      <a:pt x="1679" y="416"/>
                    </a:lnTo>
                    <a:lnTo>
                      <a:pt x="1889" y="383"/>
                    </a:lnTo>
                    <a:lnTo>
                      <a:pt x="2098" y="448"/>
                    </a:lnTo>
                    <a:lnTo>
                      <a:pt x="2307" y="669"/>
                    </a:lnTo>
                  </a:path>
                </a:pathLst>
              </a:cu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09" name="Freeform 17"/>
              <p:cNvSpPr>
                <a:spLocks/>
              </p:cNvSpPr>
              <p:nvPr/>
            </p:nvSpPr>
            <p:spPr bwMode="auto">
              <a:xfrm>
                <a:off x="2476" y="3234"/>
                <a:ext cx="2307" cy="669"/>
              </a:xfrm>
              <a:custGeom>
                <a:avLst/>
                <a:gdLst>
                  <a:gd name="T0" fmla="*/ 0 w 2307"/>
                  <a:gd name="T1" fmla="*/ 130 h 669"/>
                  <a:gd name="T2" fmla="*/ 210 w 2307"/>
                  <a:gd name="T3" fmla="*/ 0 h 669"/>
                  <a:gd name="T4" fmla="*/ 420 w 2307"/>
                  <a:gd name="T5" fmla="*/ 141 h 669"/>
                  <a:gd name="T6" fmla="*/ 630 w 2307"/>
                  <a:gd name="T7" fmla="*/ 66 h 669"/>
                  <a:gd name="T8" fmla="*/ 840 w 2307"/>
                  <a:gd name="T9" fmla="*/ 317 h 669"/>
                  <a:gd name="T10" fmla="*/ 1049 w 2307"/>
                  <a:gd name="T11" fmla="*/ 329 h 669"/>
                  <a:gd name="T12" fmla="*/ 1259 w 2307"/>
                  <a:gd name="T13" fmla="*/ 289 h 669"/>
                  <a:gd name="T14" fmla="*/ 1469 w 2307"/>
                  <a:gd name="T15" fmla="*/ 421 h 669"/>
                  <a:gd name="T16" fmla="*/ 1679 w 2307"/>
                  <a:gd name="T17" fmla="*/ 421 h 669"/>
                  <a:gd name="T18" fmla="*/ 1889 w 2307"/>
                  <a:gd name="T19" fmla="*/ 387 h 669"/>
                  <a:gd name="T20" fmla="*/ 2098 w 2307"/>
                  <a:gd name="T21" fmla="*/ 444 h 669"/>
                  <a:gd name="T22" fmla="*/ 2307 w 2307"/>
                  <a:gd name="T23" fmla="*/ 669 h 6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69">
                    <a:moveTo>
                      <a:pt x="0" y="130"/>
                    </a:moveTo>
                    <a:lnTo>
                      <a:pt x="210" y="0"/>
                    </a:lnTo>
                    <a:lnTo>
                      <a:pt x="420" y="141"/>
                    </a:lnTo>
                    <a:lnTo>
                      <a:pt x="630" y="66"/>
                    </a:lnTo>
                    <a:lnTo>
                      <a:pt x="840" y="317"/>
                    </a:lnTo>
                    <a:lnTo>
                      <a:pt x="1049" y="329"/>
                    </a:lnTo>
                    <a:lnTo>
                      <a:pt x="1259" y="289"/>
                    </a:lnTo>
                    <a:lnTo>
                      <a:pt x="1469" y="421"/>
                    </a:lnTo>
                    <a:lnTo>
                      <a:pt x="1679" y="421"/>
                    </a:lnTo>
                    <a:lnTo>
                      <a:pt x="1889" y="387"/>
                    </a:lnTo>
                    <a:lnTo>
                      <a:pt x="2098" y="444"/>
                    </a:lnTo>
                    <a:lnTo>
                      <a:pt x="2307" y="669"/>
                    </a:lnTo>
                  </a:path>
                </a:pathLst>
              </a:cu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0" name="Freeform 18"/>
              <p:cNvSpPr>
                <a:spLocks/>
              </p:cNvSpPr>
              <p:nvPr/>
            </p:nvSpPr>
            <p:spPr bwMode="auto">
              <a:xfrm>
                <a:off x="2476" y="3241"/>
                <a:ext cx="2307" cy="677"/>
              </a:xfrm>
              <a:custGeom>
                <a:avLst/>
                <a:gdLst>
                  <a:gd name="T0" fmla="*/ 0 w 2307"/>
                  <a:gd name="T1" fmla="*/ 118 h 677"/>
                  <a:gd name="T2" fmla="*/ 210 w 2307"/>
                  <a:gd name="T3" fmla="*/ 0 h 677"/>
                  <a:gd name="T4" fmla="*/ 420 w 2307"/>
                  <a:gd name="T5" fmla="*/ 95 h 677"/>
                  <a:gd name="T6" fmla="*/ 630 w 2307"/>
                  <a:gd name="T7" fmla="*/ 74 h 677"/>
                  <a:gd name="T8" fmla="*/ 840 w 2307"/>
                  <a:gd name="T9" fmla="*/ 310 h 677"/>
                  <a:gd name="T10" fmla="*/ 1049 w 2307"/>
                  <a:gd name="T11" fmla="*/ 325 h 677"/>
                  <a:gd name="T12" fmla="*/ 1259 w 2307"/>
                  <a:gd name="T13" fmla="*/ 288 h 677"/>
                  <a:gd name="T14" fmla="*/ 1469 w 2307"/>
                  <a:gd name="T15" fmla="*/ 414 h 677"/>
                  <a:gd name="T16" fmla="*/ 1679 w 2307"/>
                  <a:gd name="T17" fmla="*/ 409 h 677"/>
                  <a:gd name="T18" fmla="*/ 1889 w 2307"/>
                  <a:gd name="T19" fmla="*/ 394 h 677"/>
                  <a:gd name="T20" fmla="*/ 2098 w 2307"/>
                  <a:gd name="T21" fmla="*/ 454 h 677"/>
                  <a:gd name="T22" fmla="*/ 2307 w 2307"/>
                  <a:gd name="T23" fmla="*/ 677 h 6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77">
                    <a:moveTo>
                      <a:pt x="0" y="118"/>
                    </a:moveTo>
                    <a:lnTo>
                      <a:pt x="210" y="0"/>
                    </a:lnTo>
                    <a:lnTo>
                      <a:pt x="420" y="95"/>
                    </a:lnTo>
                    <a:lnTo>
                      <a:pt x="630" y="74"/>
                    </a:lnTo>
                    <a:lnTo>
                      <a:pt x="840" y="310"/>
                    </a:lnTo>
                    <a:lnTo>
                      <a:pt x="1049" y="325"/>
                    </a:lnTo>
                    <a:lnTo>
                      <a:pt x="1259" y="288"/>
                    </a:lnTo>
                    <a:lnTo>
                      <a:pt x="1469" y="414"/>
                    </a:lnTo>
                    <a:lnTo>
                      <a:pt x="1679" y="409"/>
                    </a:lnTo>
                    <a:lnTo>
                      <a:pt x="1889" y="394"/>
                    </a:lnTo>
                    <a:lnTo>
                      <a:pt x="2098" y="454"/>
                    </a:lnTo>
                    <a:lnTo>
                      <a:pt x="2307" y="677"/>
                    </a:lnTo>
                  </a:path>
                </a:pathLst>
              </a:custGeom>
              <a:noFill/>
              <a:ln w="0">
                <a:solidFill>
                  <a:srgbClr val="00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1" name="Freeform 19"/>
              <p:cNvSpPr>
                <a:spLocks/>
              </p:cNvSpPr>
              <p:nvPr/>
            </p:nvSpPr>
            <p:spPr bwMode="auto">
              <a:xfrm>
                <a:off x="2476" y="3244"/>
                <a:ext cx="2307" cy="663"/>
              </a:xfrm>
              <a:custGeom>
                <a:avLst/>
                <a:gdLst>
                  <a:gd name="T0" fmla="*/ 0 w 2307"/>
                  <a:gd name="T1" fmla="*/ 115 h 663"/>
                  <a:gd name="T2" fmla="*/ 210 w 2307"/>
                  <a:gd name="T3" fmla="*/ 0 h 663"/>
                  <a:gd name="T4" fmla="*/ 420 w 2307"/>
                  <a:gd name="T5" fmla="*/ 108 h 663"/>
                  <a:gd name="T6" fmla="*/ 630 w 2307"/>
                  <a:gd name="T7" fmla="*/ 43 h 663"/>
                  <a:gd name="T8" fmla="*/ 840 w 2307"/>
                  <a:gd name="T9" fmla="*/ 288 h 663"/>
                  <a:gd name="T10" fmla="*/ 1049 w 2307"/>
                  <a:gd name="T11" fmla="*/ 311 h 663"/>
                  <a:gd name="T12" fmla="*/ 1259 w 2307"/>
                  <a:gd name="T13" fmla="*/ 273 h 663"/>
                  <a:gd name="T14" fmla="*/ 1469 w 2307"/>
                  <a:gd name="T15" fmla="*/ 406 h 663"/>
                  <a:gd name="T16" fmla="*/ 1679 w 2307"/>
                  <a:gd name="T17" fmla="*/ 411 h 663"/>
                  <a:gd name="T18" fmla="*/ 1889 w 2307"/>
                  <a:gd name="T19" fmla="*/ 379 h 663"/>
                  <a:gd name="T20" fmla="*/ 2098 w 2307"/>
                  <a:gd name="T21" fmla="*/ 435 h 663"/>
                  <a:gd name="T22" fmla="*/ 2307 w 2307"/>
                  <a:gd name="T23" fmla="*/ 663 h 6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63">
                    <a:moveTo>
                      <a:pt x="0" y="115"/>
                    </a:moveTo>
                    <a:lnTo>
                      <a:pt x="210" y="0"/>
                    </a:lnTo>
                    <a:lnTo>
                      <a:pt x="420" y="108"/>
                    </a:lnTo>
                    <a:lnTo>
                      <a:pt x="630" y="43"/>
                    </a:lnTo>
                    <a:lnTo>
                      <a:pt x="840" y="288"/>
                    </a:lnTo>
                    <a:lnTo>
                      <a:pt x="1049" y="311"/>
                    </a:lnTo>
                    <a:lnTo>
                      <a:pt x="1259" y="273"/>
                    </a:lnTo>
                    <a:lnTo>
                      <a:pt x="1469" y="406"/>
                    </a:lnTo>
                    <a:lnTo>
                      <a:pt x="1679" y="411"/>
                    </a:lnTo>
                    <a:lnTo>
                      <a:pt x="1889" y="379"/>
                    </a:lnTo>
                    <a:lnTo>
                      <a:pt x="2098" y="435"/>
                    </a:lnTo>
                    <a:lnTo>
                      <a:pt x="2307" y="663"/>
                    </a:lnTo>
                  </a:path>
                </a:pathLst>
              </a:custGeom>
              <a:noFill/>
              <a:ln w="0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2" name="Freeform 20"/>
              <p:cNvSpPr>
                <a:spLocks/>
              </p:cNvSpPr>
              <p:nvPr/>
            </p:nvSpPr>
            <p:spPr bwMode="auto">
              <a:xfrm>
                <a:off x="2476" y="3231"/>
                <a:ext cx="2307" cy="669"/>
              </a:xfrm>
              <a:custGeom>
                <a:avLst/>
                <a:gdLst>
                  <a:gd name="T0" fmla="*/ 0 w 2307"/>
                  <a:gd name="T1" fmla="*/ 134 h 669"/>
                  <a:gd name="T2" fmla="*/ 210 w 2307"/>
                  <a:gd name="T3" fmla="*/ 0 h 669"/>
                  <a:gd name="T4" fmla="*/ 420 w 2307"/>
                  <a:gd name="T5" fmla="*/ 148 h 669"/>
                  <a:gd name="T6" fmla="*/ 630 w 2307"/>
                  <a:gd name="T7" fmla="*/ 39 h 669"/>
                  <a:gd name="T8" fmla="*/ 840 w 2307"/>
                  <a:gd name="T9" fmla="*/ 301 h 669"/>
                  <a:gd name="T10" fmla="*/ 1049 w 2307"/>
                  <a:gd name="T11" fmla="*/ 323 h 669"/>
                  <a:gd name="T12" fmla="*/ 1259 w 2307"/>
                  <a:gd name="T13" fmla="*/ 284 h 669"/>
                  <a:gd name="T14" fmla="*/ 1469 w 2307"/>
                  <a:gd name="T15" fmla="*/ 419 h 669"/>
                  <a:gd name="T16" fmla="*/ 1679 w 2307"/>
                  <a:gd name="T17" fmla="*/ 419 h 669"/>
                  <a:gd name="T18" fmla="*/ 1889 w 2307"/>
                  <a:gd name="T19" fmla="*/ 396 h 669"/>
                  <a:gd name="T20" fmla="*/ 2098 w 2307"/>
                  <a:gd name="T21" fmla="*/ 447 h 669"/>
                  <a:gd name="T22" fmla="*/ 2307 w 2307"/>
                  <a:gd name="T23" fmla="*/ 669 h 6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69">
                    <a:moveTo>
                      <a:pt x="0" y="134"/>
                    </a:moveTo>
                    <a:lnTo>
                      <a:pt x="210" y="0"/>
                    </a:lnTo>
                    <a:lnTo>
                      <a:pt x="420" y="148"/>
                    </a:lnTo>
                    <a:lnTo>
                      <a:pt x="630" y="39"/>
                    </a:lnTo>
                    <a:lnTo>
                      <a:pt x="840" y="301"/>
                    </a:lnTo>
                    <a:lnTo>
                      <a:pt x="1049" y="323"/>
                    </a:lnTo>
                    <a:lnTo>
                      <a:pt x="1259" y="284"/>
                    </a:lnTo>
                    <a:lnTo>
                      <a:pt x="1469" y="419"/>
                    </a:lnTo>
                    <a:lnTo>
                      <a:pt x="1679" y="419"/>
                    </a:lnTo>
                    <a:lnTo>
                      <a:pt x="1889" y="396"/>
                    </a:lnTo>
                    <a:lnTo>
                      <a:pt x="2098" y="447"/>
                    </a:lnTo>
                    <a:lnTo>
                      <a:pt x="2307" y="669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3" name="Freeform 21"/>
              <p:cNvSpPr>
                <a:spLocks/>
              </p:cNvSpPr>
              <p:nvPr/>
            </p:nvSpPr>
            <p:spPr bwMode="auto">
              <a:xfrm>
                <a:off x="2476" y="3237"/>
                <a:ext cx="2307" cy="660"/>
              </a:xfrm>
              <a:custGeom>
                <a:avLst/>
                <a:gdLst>
                  <a:gd name="T0" fmla="*/ 0 w 2307"/>
                  <a:gd name="T1" fmla="*/ 130 h 660"/>
                  <a:gd name="T2" fmla="*/ 210 w 2307"/>
                  <a:gd name="T3" fmla="*/ 0 h 660"/>
                  <a:gd name="T4" fmla="*/ 420 w 2307"/>
                  <a:gd name="T5" fmla="*/ 142 h 660"/>
                  <a:gd name="T6" fmla="*/ 630 w 2307"/>
                  <a:gd name="T7" fmla="*/ 27 h 660"/>
                  <a:gd name="T8" fmla="*/ 840 w 2307"/>
                  <a:gd name="T9" fmla="*/ 288 h 660"/>
                  <a:gd name="T10" fmla="*/ 1049 w 2307"/>
                  <a:gd name="T11" fmla="*/ 311 h 660"/>
                  <a:gd name="T12" fmla="*/ 1259 w 2307"/>
                  <a:gd name="T13" fmla="*/ 268 h 660"/>
                  <a:gd name="T14" fmla="*/ 1469 w 2307"/>
                  <a:gd name="T15" fmla="*/ 413 h 660"/>
                  <a:gd name="T16" fmla="*/ 1679 w 2307"/>
                  <a:gd name="T17" fmla="*/ 413 h 660"/>
                  <a:gd name="T18" fmla="*/ 1889 w 2307"/>
                  <a:gd name="T19" fmla="*/ 383 h 660"/>
                  <a:gd name="T20" fmla="*/ 2098 w 2307"/>
                  <a:gd name="T21" fmla="*/ 435 h 660"/>
                  <a:gd name="T22" fmla="*/ 2307 w 2307"/>
                  <a:gd name="T23" fmla="*/ 660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60">
                    <a:moveTo>
                      <a:pt x="0" y="130"/>
                    </a:moveTo>
                    <a:lnTo>
                      <a:pt x="210" y="0"/>
                    </a:lnTo>
                    <a:lnTo>
                      <a:pt x="420" y="142"/>
                    </a:lnTo>
                    <a:lnTo>
                      <a:pt x="630" y="27"/>
                    </a:lnTo>
                    <a:lnTo>
                      <a:pt x="840" y="288"/>
                    </a:lnTo>
                    <a:lnTo>
                      <a:pt x="1049" y="311"/>
                    </a:lnTo>
                    <a:lnTo>
                      <a:pt x="1259" y="268"/>
                    </a:lnTo>
                    <a:lnTo>
                      <a:pt x="1469" y="413"/>
                    </a:lnTo>
                    <a:lnTo>
                      <a:pt x="1679" y="413"/>
                    </a:lnTo>
                    <a:lnTo>
                      <a:pt x="1889" y="383"/>
                    </a:lnTo>
                    <a:lnTo>
                      <a:pt x="2098" y="435"/>
                    </a:lnTo>
                    <a:lnTo>
                      <a:pt x="2307" y="660"/>
                    </a:lnTo>
                  </a:path>
                </a:pathLst>
              </a:custGeom>
              <a:noFill/>
              <a:ln w="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4" name="Freeform 22"/>
              <p:cNvSpPr>
                <a:spLocks/>
              </p:cNvSpPr>
              <p:nvPr/>
            </p:nvSpPr>
            <p:spPr bwMode="auto">
              <a:xfrm>
                <a:off x="2476" y="3237"/>
                <a:ext cx="2307" cy="677"/>
              </a:xfrm>
              <a:custGeom>
                <a:avLst/>
                <a:gdLst>
                  <a:gd name="T0" fmla="*/ 0 w 2307"/>
                  <a:gd name="T1" fmla="*/ 119 h 677"/>
                  <a:gd name="T2" fmla="*/ 210 w 2307"/>
                  <a:gd name="T3" fmla="*/ 0 h 677"/>
                  <a:gd name="T4" fmla="*/ 420 w 2307"/>
                  <a:gd name="T5" fmla="*/ 115 h 677"/>
                  <a:gd name="T6" fmla="*/ 630 w 2307"/>
                  <a:gd name="T7" fmla="*/ 43 h 677"/>
                  <a:gd name="T8" fmla="*/ 840 w 2307"/>
                  <a:gd name="T9" fmla="*/ 314 h 677"/>
                  <a:gd name="T10" fmla="*/ 1049 w 2307"/>
                  <a:gd name="T11" fmla="*/ 326 h 677"/>
                  <a:gd name="T12" fmla="*/ 1259 w 2307"/>
                  <a:gd name="T13" fmla="*/ 283 h 677"/>
                  <a:gd name="T14" fmla="*/ 1469 w 2307"/>
                  <a:gd name="T15" fmla="*/ 435 h 677"/>
                  <a:gd name="T16" fmla="*/ 1679 w 2307"/>
                  <a:gd name="T17" fmla="*/ 436 h 677"/>
                  <a:gd name="T18" fmla="*/ 1889 w 2307"/>
                  <a:gd name="T19" fmla="*/ 395 h 677"/>
                  <a:gd name="T20" fmla="*/ 2098 w 2307"/>
                  <a:gd name="T21" fmla="*/ 453 h 677"/>
                  <a:gd name="T22" fmla="*/ 2307 w 2307"/>
                  <a:gd name="T23" fmla="*/ 677 h 6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77">
                    <a:moveTo>
                      <a:pt x="0" y="119"/>
                    </a:moveTo>
                    <a:lnTo>
                      <a:pt x="210" y="0"/>
                    </a:lnTo>
                    <a:lnTo>
                      <a:pt x="420" y="115"/>
                    </a:lnTo>
                    <a:lnTo>
                      <a:pt x="630" y="43"/>
                    </a:lnTo>
                    <a:lnTo>
                      <a:pt x="840" y="314"/>
                    </a:lnTo>
                    <a:lnTo>
                      <a:pt x="1049" y="326"/>
                    </a:lnTo>
                    <a:lnTo>
                      <a:pt x="1259" y="283"/>
                    </a:lnTo>
                    <a:lnTo>
                      <a:pt x="1469" y="435"/>
                    </a:lnTo>
                    <a:lnTo>
                      <a:pt x="1679" y="436"/>
                    </a:lnTo>
                    <a:lnTo>
                      <a:pt x="1889" y="395"/>
                    </a:lnTo>
                    <a:lnTo>
                      <a:pt x="2098" y="453"/>
                    </a:lnTo>
                    <a:lnTo>
                      <a:pt x="2307" y="677"/>
                    </a:lnTo>
                  </a:path>
                </a:pathLst>
              </a:custGeom>
              <a:noFill/>
              <a:ln w="0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5" name="Freeform 23"/>
              <p:cNvSpPr>
                <a:spLocks/>
              </p:cNvSpPr>
              <p:nvPr/>
            </p:nvSpPr>
            <p:spPr bwMode="auto">
              <a:xfrm>
                <a:off x="2476" y="3249"/>
                <a:ext cx="2307" cy="651"/>
              </a:xfrm>
              <a:custGeom>
                <a:avLst/>
                <a:gdLst>
                  <a:gd name="T0" fmla="*/ 0 w 2307"/>
                  <a:gd name="T1" fmla="*/ 123 h 651"/>
                  <a:gd name="T2" fmla="*/ 210 w 2307"/>
                  <a:gd name="T3" fmla="*/ 0 h 651"/>
                  <a:gd name="T4" fmla="*/ 420 w 2307"/>
                  <a:gd name="T5" fmla="*/ 119 h 651"/>
                  <a:gd name="T6" fmla="*/ 630 w 2307"/>
                  <a:gd name="T7" fmla="*/ 67 h 651"/>
                  <a:gd name="T8" fmla="*/ 840 w 2307"/>
                  <a:gd name="T9" fmla="*/ 292 h 651"/>
                  <a:gd name="T10" fmla="*/ 1049 w 2307"/>
                  <a:gd name="T11" fmla="*/ 309 h 651"/>
                  <a:gd name="T12" fmla="*/ 1259 w 2307"/>
                  <a:gd name="T13" fmla="*/ 266 h 651"/>
                  <a:gd name="T14" fmla="*/ 1469 w 2307"/>
                  <a:gd name="T15" fmla="*/ 409 h 651"/>
                  <a:gd name="T16" fmla="*/ 1679 w 2307"/>
                  <a:gd name="T17" fmla="*/ 406 h 651"/>
                  <a:gd name="T18" fmla="*/ 1889 w 2307"/>
                  <a:gd name="T19" fmla="*/ 366 h 651"/>
                  <a:gd name="T20" fmla="*/ 2098 w 2307"/>
                  <a:gd name="T21" fmla="*/ 429 h 651"/>
                  <a:gd name="T22" fmla="*/ 2307 w 2307"/>
                  <a:gd name="T23" fmla="*/ 651 h 6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51">
                    <a:moveTo>
                      <a:pt x="0" y="123"/>
                    </a:moveTo>
                    <a:lnTo>
                      <a:pt x="210" y="0"/>
                    </a:lnTo>
                    <a:lnTo>
                      <a:pt x="420" y="119"/>
                    </a:lnTo>
                    <a:lnTo>
                      <a:pt x="630" y="67"/>
                    </a:lnTo>
                    <a:lnTo>
                      <a:pt x="840" y="292"/>
                    </a:lnTo>
                    <a:lnTo>
                      <a:pt x="1049" y="309"/>
                    </a:lnTo>
                    <a:lnTo>
                      <a:pt x="1259" y="266"/>
                    </a:lnTo>
                    <a:lnTo>
                      <a:pt x="1469" y="409"/>
                    </a:lnTo>
                    <a:lnTo>
                      <a:pt x="1679" y="406"/>
                    </a:lnTo>
                    <a:lnTo>
                      <a:pt x="1889" y="366"/>
                    </a:lnTo>
                    <a:lnTo>
                      <a:pt x="2098" y="429"/>
                    </a:lnTo>
                    <a:lnTo>
                      <a:pt x="2307" y="651"/>
                    </a:lnTo>
                  </a:path>
                </a:pathLst>
              </a:custGeom>
              <a:noFill/>
              <a:ln w="0">
                <a:solidFill>
                  <a:srgbClr val="8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6" name="Freeform 24"/>
              <p:cNvSpPr>
                <a:spLocks/>
              </p:cNvSpPr>
              <p:nvPr/>
            </p:nvSpPr>
            <p:spPr bwMode="auto">
              <a:xfrm>
                <a:off x="2476" y="3238"/>
                <a:ext cx="2307" cy="677"/>
              </a:xfrm>
              <a:custGeom>
                <a:avLst/>
                <a:gdLst>
                  <a:gd name="T0" fmla="*/ 0 w 2307"/>
                  <a:gd name="T1" fmla="*/ 124 h 677"/>
                  <a:gd name="T2" fmla="*/ 210 w 2307"/>
                  <a:gd name="T3" fmla="*/ 0 h 677"/>
                  <a:gd name="T4" fmla="*/ 420 w 2307"/>
                  <a:gd name="T5" fmla="*/ 144 h 677"/>
                  <a:gd name="T6" fmla="*/ 630 w 2307"/>
                  <a:gd name="T7" fmla="*/ 58 h 677"/>
                  <a:gd name="T8" fmla="*/ 840 w 2307"/>
                  <a:gd name="T9" fmla="*/ 313 h 677"/>
                  <a:gd name="T10" fmla="*/ 1049 w 2307"/>
                  <a:gd name="T11" fmla="*/ 328 h 677"/>
                  <a:gd name="T12" fmla="*/ 1259 w 2307"/>
                  <a:gd name="T13" fmla="*/ 285 h 677"/>
                  <a:gd name="T14" fmla="*/ 1469 w 2307"/>
                  <a:gd name="T15" fmla="*/ 415 h 677"/>
                  <a:gd name="T16" fmla="*/ 1679 w 2307"/>
                  <a:gd name="T17" fmla="*/ 415 h 677"/>
                  <a:gd name="T18" fmla="*/ 1889 w 2307"/>
                  <a:gd name="T19" fmla="*/ 394 h 677"/>
                  <a:gd name="T20" fmla="*/ 2098 w 2307"/>
                  <a:gd name="T21" fmla="*/ 454 h 677"/>
                  <a:gd name="T22" fmla="*/ 2307 w 2307"/>
                  <a:gd name="T23" fmla="*/ 677 h 6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77">
                    <a:moveTo>
                      <a:pt x="0" y="124"/>
                    </a:moveTo>
                    <a:lnTo>
                      <a:pt x="210" y="0"/>
                    </a:lnTo>
                    <a:lnTo>
                      <a:pt x="420" y="144"/>
                    </a:lnTo>
                    <a:lnTo>
                      <a:pt x="630" y="58"/>
                    </a:lnTo>
                    <a:lnTo>
                      <a:pt x="840" y="313"/>
                    </a:lnTo>
                    <a:lnTo>
                      <a:pt x="1049" y="328"/>
                    </a:lnTo>
                    <a:lnTo>
                      <a:pt x="1259" y="285"/>
                    </a:lnTo>
                    <a:lnTo>
                      <a:pt x="1469" y="415"/>
                    </a:lnTo>
                    <a:lnTo>
                      <a:pt x="1679" y="415"/>
                    </a:lnTo>
                    <a:lnTo>
                      <a:pt x="1889" y="394"/>
                    </a:lnTo>
                    <a:lnTo>
                      <a:pt x="2098" y="454"/>
                    </a:lnTo>
                    <a:lnTo>
                      <a:pt x="2307" y="677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7" name="Freeform 25"/>
              <p:cNvSpPr>
                <a:spLocks/>
              </p:cNvSpPr>
              <p:nvPr/>
            </p:nvSpPr>
            <p:spPr bwMode="auto">
              <a:xfrm>
                <a:off x="2476" y="3240"/>
                <a:ext cx="2307" cy="663"/>
              </a:xfrm>
              <a:custGeom>
                <a:avLst/>
                <a:gdLst>
                  <a:gd name="T0" fmla="*/ 0 w 2307"/>
                  <a:gd name="T1" fmla="*/ 124 h 663"/>
                  <a:gd name="T2" fmla="*/ 210 w 2307"/>
                  <a:gd name="T3" fmla="*/ 0 h 663"/>
                  <a:gd name="T4" fmla="*/ 420 w 2307"/>
                  <a:gd name="T5" fmla="*/ 113 h 663"/>
                  <a:gd name="T6" fmla="*/ 630 w 2307"/>
                  <a:gd name="T7" fmla="*/ 47 h 663"/>
                  <a:gd name="T8" fmla="*/ 840 w 2307"/>
                  <a:gd name="T9" fmla="*/ 292 h 663"/>
                  <a:gd name="T10" fmla="*/ 1049 w 2307"/>
                  <a:gd name="T11" fmla="*/ 318 h 663"/>
                  <a:gd name="T12" fmla="*/ 1259 w 2307"/>
                  <a:gd name="T13" fmla="*/ 274 h 663"/>
                  <a:gd name="T14" fmla="*/ 1469 w 2307"/>
                  <a:gd name="T15" fmla="*/ 418 h 663"/>
                  <a:gd name="T16" fmla="*/ 1679 w 2307"/>
                  <a:gd name="T17" fmla="*/ 413 h 663"/>
                  <a:gd name="T18" fmla="*/ 1889 w 2307"/>
                  <a:gd name="T19" fmla="*/ 380 h 663"/>
                  <a:gd name="T20" fmla="*/ 2098 w 2307"/>
                  <a:gd name="T21" fmla="*/ 433 h 663"/>
                  <a:gd name="T22" fmla="*/ 2307 w 2307"/>
                  <a:gd name="T23" fmla="*/ 663 h 6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63">
                    <a:moveTo>
                      <a:pt x="0" y="124"/>
                    </a:moveTo>
                    <a:lnTo>
                      <a:pt x="210" y="0"/>
                    </a:lnTo>
                    <a:lnTo>
                      <a:pt x="420" y="113"/>
                    </a:lnTo>
                    <a:lnTo>
                      <a:pt x="630" y="47"/>
                    </a:lnTo>
                    <a:lnTo>
                      <a:pt x="840" y="292"/>
                    </a:lnTo>
                    <a:lnTo>
                      <a:pt x="1049" y="318"/>
                    </a:lnTo>
                    <a:lnTo>
                      <a:pt x="1259" y="274"/>
                    </a:lnTo>
                    <a:lnTo>
                      <a:pt x="1469" y="418"/>
                    </a:lnTo>
                    <a:lnTo>
                      <a:pt x="1679" y="413"/>
                    </a:lnTo>
                    <a:lnTo>
                      <a:pt x="1889" y="380"/>
                    </a:lnTo>
                    <a:lnTo>
                      <a:pt x="2098" y="433"/>
                    </a:lnTo>
                    <a:lnTo>
                      <a:pt x="2307" y="663"/>
                    </a:lnTo>
                  </a:path>
                </a:pathLst>
              </a:custGeom>
              <a:noFill/>
              <a:ln w="0">
                <a:solidFill>
                  <a:srgbClr val="0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8" name="Freeform 26"/>
              <p:cNvSpPr>
                <a:spLocks/>
              </p:cNvSpPr>
              <p:nvPr/>
            </p:nvSpPr>
            <p:spPr bwMode="auto">
              <a:xfrm>
                <a:off x="2476" y="3244"/>
                <a:ext cx="2307" cy="665"/>
              </a:xfrm>
              <a:custGeom>
                <a:avLst/>
                <a:gdLst>
                  <a:gd name="T0" fmla="*/ 0 w 2307"/>
                  <a:gd name="T1" fmla="*/ 121 h 665"/>
                  <a:gd name="T2" fmla="*/ 210 w 2307"/>
                  <a:gd name="T3" fmla="*/ 0 h 665"/>
                  <a:gd name="T4" fmla="*/ 420 w 2307"/>
                  <a:gd name="T5" fmla="*/ 124 h 665"/>
                  <a:gd name="T6" fmla="*/ 630 w 2307"/>
                  <a:gd name="T7" fmla="*/ 57 h 665"/>
                  <a:gd name="T8" fmla="*/ 840 w 2307"/>
                  <a:gd name="T9" fmla="*/ 288 h 665"/>
                  <a:gd name="T10" fmla="*/ 1049 w 2307"/>
                  <a:gd name="T11" fmla="*/ 314 h 665"/>
                  <a:gd name="T12" fmla="*/ 1259 w 2307"/>
                  <a:gd name="T13" fmla="*/ 273 h 665"/>
                  <a:gd name="T14" fmla="*/ 1469 w 2307"/>
                  <a:gd name="T15" fmla="*/ 414 h 665"/>
                  <a:gd name="T16" fmla="*/ 1679 w 2307"/>
                  <a:gd name="T17" fmla="*/ 408 h 665"/>
                  <a:gd name="T18" fmla="*/ 1889 w 2307"/>
                  <a:gd name="T19" fmla="*/ 386 h 665"/>
                  <a:gd name="T20" fmla="*/ 2098 w 2307"/>
                  <a:gd name="T21" fmla="*/ 437 h 665"/>
                  <a:gd name="T22" fmla="*/ 2307 w 2307"/>
                  <a:gd name="T23" fmla="*/ 665 h 6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65">
                    <a:moveTo>
                      <a:pt x="0" y="121"/>
                    </a:moveTo>
                    <a:lnTo>
                      <a:pt x="210" y="0"/>
                    </a:lnTo>
                    <a:lnTo>
                      <a:pt x="420" y="124"/>
                    </a:lnTo>
                    <a:lnTo>
                      <a:pt x="630" y="57"/>
                    </a:lnTo>
                    <a:lnTo>
                      <a:pt x="840" y="288"/>
                    </a:lnTo>
                    <a:lnTo>
                      <a:pt x="1049" y="314"/>
                    </a:lnTo>
                    <a:lnTo>
                      <a:pt x="1259" y="273"/>
                    </a:lnTo>
                    <a:lnTo>
                      <a:pt x="1469" y="414"/>
                    </a:lnTo>
                    <a:lnTo>
                      <a:pt x="1679" y="408"/>
                    </a:lnTo>
                    <a:lnTo>
                      <a:pt x="1889" y="386"/>
                    </a:lnTo>
                    <a:lnTo>
                      <a:pt x="2098" y="437"/>
                    </a:lnTo>
                    <a:lnTo>
                      <a:pt x="2307" y="665"/>
                    </a:lnTo>
                  </a:path>
                </a:pathLst>
              </a:custGeom>
              <a:noFill/>
              <a:ln w="0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19" name="Freeform 27"/>
              <p:cNvSpPr>
                <a:spLocks/>
              </p:cNvSpPr>
              <p:nvPr/>
            </p:nvSpPr>
            <p:spPr bwMode="auto">
              <a:xfrm>
                <a:off x="2476" y="3217"/>
                <a:ext cx="2307" cy="694"/>
              </a:xfrm>
              <a:custGeom>
                <a:avLst/>
                <a:gdLst>
                  <a:gd name="T0" fmla="*/ 0 w 2307"/>
                  <a:gd name="T1" fmla="*/ 138 h 694"/>
                  <a:gd name="T2" fmla="*/ 210 w 2307"/>
                  <a:gd name="T3" fmla="*/ 0 h 694"/>
                  <a:gd name="T4" fmla="*/ 420 w 2307"/>
                  <a:gd name="T5" fmla="*/ 162 h 694"/>
                  <a:gd name="T6" fmla="*/ 630 w 2307"/>
                  <a:gd name="T7" fmla="*/ 43 h 694"/>
                  <a:gd name="T8" fmla="*/ 840 w 2307"/>
                  <a:gd name="T9" fmla="*/ 324 h 694"/>
                  <a:gd name="T10" fmla="*/ 1049 w 2307"/>
                  <a:gd name="T11" fmla="*/ 346 h 694"/>
                  <a:gd name="T12" fmla="*/ 1259 w 2307"/>
                  <a:gd name="T13" fmla="*/ 309 h 694"/>
                  <a:gd name="T14" fmla="*/ 1469 w 2307"/>
                  <a:gd name="T15" fmla="*/ 441 h 694"/>
                  <a:gd name="T16" fmla="*/ 1679 w 2307"/>
                  <a:gd name="T17" fmla="*/ 441 h 694"/>
                  <a:gd name="T18" fmla="*/ 1889 w 2307"/>
                  <a:gd name="T19" fmla="*/ 423 h 694"/>
                  <a:gd name="T20" fmla="*/ 2098 w 2307"/>
                  <a:gd name="T21" fmla="*/ 473 h 694"/>
                  <a:gd name="T22" fmla="*/ 2307 w 2307"/>
                  <a:gd name="T23" fmla="*/ 694 h 6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94">
                    <a:moveTo>
                      <a:pt x="0" y="138"/>
                    </a:moveTo>
                    <a:lnTo>
                      <a:pt x="210" y="0"/>
                    </a:lnTo>
                    <a:lnTo>
                      <a:pt x="420" y="162"/>
                    </a:lnTo>
                    <a:lnTo>
                      <a:pt x="630" y="43"/>
                    </a:lnTo>
                    <a:lnTo>
                      <a:pt x="840" y="324"/>
                    </a:lnTo>
                    <a:lnTo>
                      <a:pt x="1049" y="346"/>
                    </a:lnTo>
                    <a:lnTo>
                      <a:pt x="1259" y="309"/>
                    </a:lnTo>
                    <a:lnTo>
                      <a:pt x="1469" y="441"/>
                    </a:lnTo>
                    <a:lnTo>
                      <a:pt x="1679" y="441"/>
                    </a:lnTo>
                    <a:lnTo>
                      <a:pt x="1889" y="423"/>
                    </a:lnTo>
                    <a:lnTo>
                      <a:pt x="2098" y="473"/>
                    </a:lnTo>
                    <a:lnTo>
                      <a:pt x="2307" y="694"/>
                    </a:lnTo>
                  </a:path>
                </a:pathLst>
              </a:custGeom>
              <a:noFill/>
              <a:ln w="0">
                <a:solidFill>
                  <a:srgbClr val="8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0" name="Freeform 28"/>
              <p:cNvSpPr>
                <a:spLocks/>
              </p:cNvSpPr>
              <p:nvPr/>
            </p:nvSpPr>
            <p:spPr bwMode="auto">
              <a:xfrm>
                <a:off x="2476" y="3214"/>
                <a:ext cx="2307" cy="713"/>
              </a:xfrm>
              <a:custGeom>
                <a:avLst/>
                <a:gdLst>
                  <a:gd name="T0" fmla="*/ 0 w 2307"/>
                  <a:gd name="T1" fmla="*/ 136 h 713"/>
                  <a:gd name="T2" fmla="*/ 210 w 2307"/>
                  <a:gd name="T3" fmla="*/ 0 h 713"/>
                  <a:gd name="T4" fmla="*/ 420 w 2307"/>
                  <a:gd name="T5" fmla="*/ 171 h 713"/>
                  <a:gd name="T6" fmla="*/ 630 w 2307"/>
                  <a:gd name="T7" fmla="*/ 58 h 713"/>
                  <a:gd name="T8" fmla="*/ 840 w 2307"/>
                  <a:gd name="T9" fmla="*/ 337 h 713"/>
                  <a:gd name="T10" fmla="*/ 1049 w 2307"/>
                  <a:gd name="T11" fmla="*/ 357 h 713"/>
                  <a:gd name="T12" fmla="*/ 1259 w 2307"/>
                  <a:gd name="T13" fmla="*/ 321 h 713"/>
                  <a:gd name="T14" fmla="*/ 1469 w 2307"/>
                  <a:gd name="T15" fmla="*/ 455 h 713"/>
                  <a:gd name="T16" fmla="*/ 1679 w 2307"/>
                  <a:gd name="T17" fmla="*/ 459 h 713"/>
                  <a:gd name="T18" fmla="*/ 1889 w 2307"/>
                  <a:gd name="T19" fmla="*/ 448 h 713"/>
                  <a:gd name="T20" fmla="*/ 2098 w 2307"/>
                  <a:gd name="T21" fmla="*/ 494 h 713"/>
                  <a:gd name="T22" fmla="*/ 2307 w 2307"/>
                  <a:gd name="T23" fmla="*/ 713 h 7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713">
                    <a:moveTo>
                      <a:pt x="0" y="136"/>
                    </a:moveTo>
                    <a:lnTo>
                      <a:pt x="210" y="0"/>
                    </a:lnTo>
                    <a:lnTo>
                      <a:pt x="420" y="171"/>
                    </a:lnTo>
                    <a:lnTo>
                      <a:pt x="630" y="58"/>
                    </a:lnTo>
                    <a:lnTo>
                      <a:pt x="840" y="337"/>
                    </a:lnTo>
                    <a:lnTo>
                      <a:pt x="1049" y="357"/>
                    </a:lnTo>
                    <a:lnTo>
                      <a:pt x="1259" y="321"/>
                    </a:lnTo>
                    <a:lnTo>
                      <a:pt x="1469" y="455"/>
                    </a:lnTo>
                    <a:lnTo>
                      <a:pt x="1679" y="459"/>
                    </a:lnTo>
                    <a:lnTo>
                      <a:pt x="1889" y="448"/>
                    </a:lnTo>
                    <a:lnTo>
                      <a:pt x="2098" y="494"/>
                    </a:lnTo>
                    <a:lnTo>
                      <a:pt x="2307" y="713"/>
                    </a:lnTo>
                  </a:path>
                </a:pathLst>
              </a:custGeom>
              <a:noFill/>
              <a:ln w="0">
                <a:solidFill>
                  <a:srgbClr val="8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1" name="Freeform 29"/>
              <p:cNvSpPr>
                <a:spLocks/>
              </p:cNvSpPr>
              <p:nvPr/>
            </p:nvSpPr>
            <p:spPr bwMode="auto">
              <a:xfrm>
                <a:off x="2476" y="3225"/>
                <a:ext cx="2307" cy="698"/>
              </a:xfrm>
              <a:custGeom>
                <a:avLst/>
                <a:gdLst>
                  <a:gd name="T0" fmla="*/ 0 w 2307"/>
                  <a:gd name="T1" fmla="*/ 130 h 698"/>
                  <a:gd name="T2" fmla="*/ 210 w 2307"/>
                  <a:gd name="T3" fmla="*/ 0 h 698"/>
                  <a:gd name="T4" fmla="*/ 420 w 2307"/>
                  <a:gd name="T5" fmla="*/ 151 h 698"/>
                  <a:gd name="T6" fmla="*/ 630 w 2307"/>
                  <a:gd name="T7" fmla="*/ 61 h 698"/>
                  <a:gd name="T8" fmla="*/ 840 w 2307"/>
                  <a:gd name="T9" fmla="*/ 326 h 698"/>
                  <a:gd name="T10" fmla="*/ 1049 w 2307"/>
                  <a:gd name="T11" fmla="*/ 338 h 698"/>
                  <a:gd name="T12" fmla="*/ 1259 w 2307"/>
                  <a:gd name="T13" fmla="*/ 307 h 698"/>
                  <a:gd name="T14" fmla="*/ 1469 w 2307"/>
                  <a:gd name="T15" fmla="*/ 433 h 698"/>
                  <a:gd name="T16" fmla="*/ 1679 w 2307"/>
                  <a:gd name="T17" fmla="*/ 444 h 698"/>
                  <a:gd name="T18" fmla="*/ 1889 w 2307"/>
                  <a:gd name="T19" fmla="*/ 422 h 698"/>
                  <a:gd name="T20" fmla="*/ 2098 w 2307"/>
                  <a:gd name="T21" fmla="*/ 476 h 698"/>
                  <a:gd name="T22" fmla="*/ 2307 w 2307"/>
                  <a:gd name="T23" fmla="*/ 698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98">
                    <a:moveTo>
                      <a:pt x="0" y="130"/>
                    </a:moveTo>
                    <a:lnTo>
                      <a:pt x="210" y="0"/>
                    </a:lnTo>
                    <a:lnTo>
                      <a:pt x="420" y="151"/>
                    </a:lnTo>
                    <a:lnTo>
                      <a:pt x="630" y="61"/>
                    </a:lnTo>
                    <a:lnTo>
                      <a:pt x="840" y="326"/>
                    </a:lnTo>
                    <a:lnTo>
                      <a:pt x="1049" y="338"/>
                    </a:lnTo>
                    <a:lnTo>
                      <a:pt x="1259" y="307"/>
                    </a:lnTo>
                    <a:lnTo>
                      <a:pt x="1469" y="433"/>
                    </a:lnTo>
                    <a:lnTo>
                      <a:pt x="1679" y="444"/>
                    </a:lnTo>
                    <a:lnTo>
                      <a:pt x="1889" y="422"/>
                    </a:lnTo>
                    <a:lnTo>
                      <a:pt x="2098" y="476"/>
                    </a:lnTo>
                    <a:lnTo>
                      <a:pt x="2307" y="698"/>
                    </a:lnTo>
                  </a:path>
                </a:pathLst>
              </a:cu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2" name="Freeform 30"/>
              <p:cNvSpPr>
                <a:spLocks/>
              </p:cNvSpPr>
              <p:nvPr/>
            </p:nvSpPr>
            <p:spPr bwMode="auto">
              <a:xfrm>
                <a:off x="2476" y="3220"/>
                <a:ext cx="2307" cy="692"/>
              </a:xfrm>
              <a:custGeom>
                <a:avLst/>
                <a:gdLst>
                  <a:gd name="T0" fmla="*/ 0 w 2307"/>
                  <a:gd name="T1" fmla="*/ 147 h 692"/>
                  <a:gd name="T2" fmla="*/ 210 w 2307"/>
                  <a:gd name="T3" fmla="*/ 0 h 692"/>
                  <a:gd name="T4" fmla="*/ 420 w 2307"/>
                  <a:gd name="T5" fmla="*/ 231 h 692"/>
                  <a:gd name="T6" fmla="*/ 630 w 2307"/>
                  <a:gd name="T7" fmla="*/ 54 h 692"/>
                  <a:gd name="T8" fmla="*/ 840 w 2307"/>
                  <a:gd name="T9" fmla="*/ 331 h 692"/>
                  <a:gd name="T10" fmla="*/ 1049 w 2307"/>
                  <a:gd name="T11" fmla="*/ 346 h 692"/>
                  <a:gd name="T12" fmla="*/ 1259 w 2307"/>
                  <a:gd name="T13" fmla="*/ 308 h 692"/>
                  <a:gd name="T14" fmla="*/ 1469 w 2307"/>
                  <a:gd name="T15" fmla="*/ 438 h 692"/>
                  <a:gd name="T16" fmla="*/ 1679 w 2307"/>
                  <a:gd name="T17" fmla="*/ 442 h 692"/>
                  <a:gd name="T18" fmla="*/ 1889 w 2307"/>
                  <a:gd name="T19" fmla="*/ 427 h 692"/>
                  <a:gd name="T20" fmla="*/ 2098 w 2307"/>
                  <a:gd name="T21" fmla="*/ 472 h 692"/>
                  <a:gd name="T22" fmla="*/ 2307 w 2307"/>
                  <a:gd name="T23" fmla="*/ 692 h 6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7" h="692">
                    <a:moveTo>
                      <a:pt x="0" y="147"/>
                    </a:moveTo>
                    <a:lnTo>
                      <a:pt x="210" y="0"/>
                    </a:lnTo>
                    <a:lnTo>
                      <a:pt x="420" y="231"/>
                    </a:lnTo>
                    <a:lnTo>
                      <a:pt x="630" y="54"/>
                    </a:lnTo>
                    <a:lnTo>
                      <a:pt x="840" y="331"/>
                    </a:lnTo>
                    <a:lnTo>
                      <a:pt x="1049" y="346"/>
                    </a:lnTo>
                    <a:lnTo>
                      <a:pt x="1259" y="308"/>
                    </a:lnTo>
                    <a:lnTo>
                      <a:pt x="1469" y="438"/>
                    </a:lnTo>
                    <a:lnTo>
                      <a:pt x="1679" y="442"/>
                    </a:lnTo>
                    <a:lnTo>
                      <a:pt x="1889" y="427"/>
                    </a:lnTo>
                    <a:lnTo>
                      <a:pt x="2098" y="472"/>
                    </a:lnTo>
                    <a:lnTo>
                      <a:pt x="2307" y="692"/>
                    </a:lnTo>
                  </a:path>
                </a:pathLst>
              </a:cu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3" name="Rectangle 31"/>
              <p:cNvSpPr>
                <a:spLocks noChangeArrowheads="1"/>
              </p:cNvSpPr>
              <p:nvPr/>
            </p:nvSpPr>
            <p:spPr bwMode="auto">
              <a:xfrm>
                <a:off x="2458" y="3347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4" name="Rectangle 32"/>
              <p:cNvSpPr>
                <a:spLocks noChangeArrowheads="1"/>
              </p:cNvSpPr>
              <p:nvPr/>
            </p:nvSpPr>
            <p:spPr bwMode="auto">
              <a:xfrm>
                <a:off x="2668" y="3214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5" name="Rectangle 33"/>
              <p:cNvSpPr>
                <a:spLocks noChangeArrowheads="1"/>
              </p:cNvSpPr>
              <p:nvPr/>
            </p:nvSpPr>
            <p:spPr bwMode="auto">
              <a:xfrm>
                <a:off x="2878" y="3362"/>
                <a:ext cx="38" cy="39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6" name="Rectangle 34"/>
              <p:cNvSpPr>
                <a:spLocks noChangeArrowheads="1"/>
              </p:cNvSpPr>
              <p:nvPr/>
            </p:nvSpPr>
            <p:spPr bwMode="auto">
              <a:xfrm>
                <a:off x="3087" y="3275"/>
                <a:ext cx="39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7" name="Rectangle 35"/>
              <p:cNvSpPr>
                <a:spLocks noChangeArrowheads="1"/>
              </p:cNvSpPr>
              <p:nvPr/>
            </p:nvSpPr>
            <p:spPr bwMode="auto">
              <a:xfrm>
                <a:off x="3296" y="3459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8" name="Rectangle 36"/>
              <p:cNvSpPr>
                <a:spLocks noChangeArrowheads="1"/>
              </p:cNvSpPr>
              <p:nvPr/>
            </p:nvSpPr>
            <p:spPr bwMode="auto">
              <a:xfrm>
                <a:off x="3505" y="3528"/>
                <a:ext cx="39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29" name="Rectangle 37"/>
              <p:cNvSpPr>
                <a:spLocks noChangeArrowheads="1"/>
              </p:cNvSpPr>
              <p:nvPr/>
            </p:nvSpPr>
            <p:spPr bwMode="auto">
              <a:xfrm>
                <a:off x="3717" y="3496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0" name="Rectangle 38"/>
              <p:cNvSpPr>
                <a:spLocks noChangeArrowheads="1"/>
              </p:cNvSpPr>
              <p:nvPr/>
            </p:nvSpPr>
            <p:spPr bwMode="auto">
              <a:xfrm>
                <a:off x="3927" y="3632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1" name="Rectangle 39"/>
              <p:cNvSpPr>
                <a:spLocks noChangeArrowheads="1"/>
              </p:cNvSpPr>
              <p:nvPr/>
            </p:nvSpPr>
            <p:spPr bwMode="auto">
              <a:xfrm>
                <a:off x="4135" y="3630"/>
                <a:ext cx="38" cy="39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2" name="Rectangle 40"/>
              <p:cNvSpPr>
                <a:spLocks noChangeArrowheads="1"/>
              </p:cNvSpPr>
              <p:nvPr/>
            </p:nvSpPr>
            <p:spPr bwMode="auto">
              <a:xfrm>
                <a:off x="4345" y="3598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3" name="Rectangle 41"/>
              <p:cNvSpPr>
                <a:spLocks noChangeArrowheads="1"/>
              </p:cNvSpPr>
              <p:nvPr/>
            </p:nvSpPr>
            <p:spPr bwMode="auto">
              <a:xfrm>
                <a:off x="4555" y="3664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4" name="Rectangle 42"/>
              <p:cNvSpPr>
                <a:spLocks noChangeArrowheads="1"/>
              </p:cNvSpPr>
              <p:nvPr/>
            </p:nvSpPr>
            <p:spPr bwMode="auto">
              <a:xfrm>
                <a:off x="4764" y="3883"/>
                <a:ext cx="39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5" name="Freeform 43"/>
              <p:cNvSpPr>
                <a:spLocks/>
              </p:cNvSpPr>
              <p:nvPr/>
            </p:nvSpPr>
            <p:spPr bwMode="auto">
              <a:xfrm>
                <a:off x="2453" y="3341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6" name="Freeform 44"/>
              <p:cNvSpPr>
                <a:spLocks/>
              </p:cNvSpPr>
              <p:nvPr/>
            </p:nvSpPr>
            <p:spPr bwMode="auto">
              <a:xfrm>
                <a:off x="2663" y="3211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7" name="Freeform 45"/>
              <p:cNvSpPr>
                <a:spLocks/>
              </p:cNvSpPr>
              <p:nvPr/>
            </p:nvSpPr>
            <p:spPr bwMode="auto">
              <a:xfrm>
                <a:off x="2873" y="3352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8" name="Freeform 46"/>
              <p:cNvSpPr>
                <a:spLocks/>
              </p:cNvSpPr>
              <p:nvPr/>
            </p:nvSpPr>
            <p:spPr bwMode="auto">
              <a:xfrm>
                <a:off x="3083" y="3277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4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4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39" name="Freeform 47"/>
              <p:cNvSpPr>
                <a:spLocks/>
              </p:cNvSpPr>
              <p:nvPr/>
            </p:nvSpPr>
            <p:spPr bwMode="auto">
              <a:xfrm>
                <a:off x="3293" y="3528"/>
                <a:ext cx="41" cy="46"/>
              </a:xfrm>
              <a:custGeom>
                <a:avLst/>
                <a:gdLst>
                  <a:gd name="T0" fmla="*/ 0 w 41"/>
                  <a:gd name="T1" fmla="*/ 46 h 46"/>
                  <a:gd name="T2" fmla="*/ 23 w 41"/>
                  <a:gd name="T3" fmla="*/ 0 h 46"/>
                  <a:gd name="T4" fmla="*/ 41 w 41"/>
                  <a:gd name="T5" fmla="*/ 46 h 46"/>
                  <a:gd name="T6" fmla="*/ 3 w 41"/>
                  <a:gd name="T7" fmla="*/ 46 h 46"/>
                  <a:gd name="T8" fmla="*/ 0 w 41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6">
                    <a:moveTo>
                      <a:pt x="0" y="46"/>
                    </a:moveTo>
                    <a:lnTo>
                      <a:pt x="23" y="0"/>
                    </a:lnTo>
                    <a:lnTo>
                      <a:pt x="41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0" name="Freeform 48"/>
              <p:cNvSpPr>
                <a:spLocks/>
              </p:cNvSpPr>
              <p:nvPr/>
            </p:nvSpPr>
            <p:spPr bwMode="auto">
              <a:xfrm>
                <a:off x="3502" y="3540"/>
                <a:ext cx="42" cy="46"/>
              </a:xfrm>
              <a:custGeom>
                <a:avLst/>
                <a:gdLst>
                  <a:gd name="T0" fmla="*/ 0 w 42"/>
                  <a:gd name="T1" fmla="*/ 46 h 46"/>
                  <a:gd name="T2" fmla="*/ 23 w 42"/>
                  <a:gd name="T3" fmla="*/ 0 h 46"/>
                  <a:gd name="T4" fmla="*/ 42 w 42"/>
                  <a:gd name="T5" fmla="*/ 46 h 46"/>
                  <a:gd name="T6" fmla="*/ 3 w 42"/>
                  <a:gd name="T7" fmla="*/ 46 h 46"/>
                  <a:gd name="T8" fmla="*/ 0 w 42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6">
                    <a:moveTo>
                      <a:pt x="0" y="46"/>
                    </a:moveTo>
                    <a:lnTo>
                      <a:pt x="23" y="0"/>
                    </a:lnTo>
                    <a:lnTo>
                      <a:pt x="42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1" name="Freeform 49"/>
              <p:cNvSpPr>
                <a:spLocks/>
              </p:cNvSpPr>
              <p:nvPr/>
            </p:nvSpPr>
            <p:spPr bwMode="auto">
              <a:xfrm>
                <a:off x="3712" y="3500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2" name="Freeform 50"/>
              <p:cNvSpPr>
                <a:spLocks/>
              </p:cNvSpPr>
              <p:nvPr/>
            </p:nvSpPr>
            <p:spPr bwMode="auto">
              <a:xfrm>
                <a:off x="3922" y="3632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3" name="Freeform 51"/>
              <p:cNvSpPr>
                <a:spLocks/>
              </p:cNvSpPr>
              <p:nvPr/>
            </p:nvSpPr>
            <p:spPr bwMode="auto">
              <a:xfrm>
                <a:off x="4132" y="3632"/>
                <a:ext cx="41" cy="46"/>
              </a:xfrm>
              <a:custGeom>
                <a:avLst/>
                <a:gdLst>
                  <a:gd name="T0" fmla="*/ 0 w 41"/>
                  <a:gd name="T1" fmla="*/ 46 h 46"/>
                  <a:gd name="T2" fmla="*/ 23 w 41"/>
                  <a:gd name="T3" fmla="*/ 0 h 46"/>
                  <a:gd name="T4" fmla="*/ 41 w 41"/>
                  <a:gd name="T5" fmla="*/ 46 h 46"/>
                  <a:gd name="T6" fmla="*/ 3 w 41"/>
                  <a:gd name="T7" fmla="*/ 46 h 46"/>
                  <a:gd name="T8" fmla="*/ 0 w 41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6">
                    <a:moveTo>
                      <a:pt x="0" y="46"/>
                    </a:moveTo>
                    <a:lnTo>
                      <a:pt x="23" y="0"/>
                    </a:lnTo>
                    <a:lnTo>
                      <a:pt x="41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4" name="Freeform 52"/>
              <p:cNvSpPr>
                <a:spLocks/>
              </p:cNvSpPr>
              <p:nvPr/>
            </p:nvSpPr>
            <p:spPr bwMode="auto">
              <a:xfrm>
                <a:off x="4342" y="3598"/>
                <a:ext cx="41" cy="46"/>
              </a:xfrm>
              <a:custGeom>
                <a:avLst/>
                <a:gdLst>
                  <a:gd name="T0" fmla="*/ 0 w 41"/>
                  <a:gd name="T1" fmla="*/ 46 h 46"/>
                  <a:gd name="T2" fmla="*/ 23 w 41"/>
                  <a:gd name="T3" fmla="*/ 0 h 46"/>
                  <a:gd name="T4" fmla="*/ 41 w 41"/>
                  <a:gd name="T5" fmla="*/ 46 h 46"/>
                  <a:gd name="T6" fmla="*/ 3 w 41"/>
                  <a:gd name="T7" fmla="*/ 46 h 46"/>
                  <a:gd name="T8" fmla="*/ 0 w 41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6">
                    <a:moveTo>
                      <a:pt x="0" y="46"/>
                    </a:moveTo>
                    <a:lnTo>
                      <a:pt x="23" y="0"/>
                    </a:lnTo>
                    <a:lnTo>
                      <a:pt x="41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5" name="Freeform 53"/>
              <p:cNvSpPr>
                <a:spLocks/>
              </p:cNvSpPr>
              <p:nvPr/>
            </p:nvSpPr>
            <p:spPr bwMode="auto">
              <a:xfrm>
                <a:off x="4552" y="3655"/>
                <a:ext cx="41" cy="46"/>
              </a:xfrm>
              <a:custGeom>
                <a:avLst/>
                <a:gdLst>
                  <a:gd name="T0" fmla="*/ 0 w 41"/>
                  <a:gd name="T1" fmla="*/ 46 h 46"/>
                  <a:gd name="T2" fmla="*/ 22 w 41"/>
                  <a:gd name="T3" fmla="*/ 0 h 46"/>
                  <a:gd name="T4" fmla="*/ 41 w 41"/>
                  <a:gd name="T5" fmla="*/ 46 h 46"/>
                  <a:gd name="T6" fmla="*/ 3 w 41"/>
                  <a:gd name="T7" fmla="*/ 46 h 46"/>
                  <a:gd name="T8" fmla="*/ 0 w 41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6">
                    <a:moveTo>
                      <a:pt x="0" y="46"/>
                    </a:moveTo>
                    <a:lnTo>
                      <a:pt x="22" y="0"/>
                    </a:lnTo>
                    <a:lnTo>
                      <a:pt x="41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6" name="Freeform 54"/>
              <p:cNvSpPr>
                <a:spLocks/>
              </p:cNvSpPr>
              <p:nvPr/>
            </p:nvSpPr>
            <p:spPr bwMode="auto">
              <a:xfrm>
                <a:off x="4760" y="3880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4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4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7" name="Oval 55"/>
              <p:cNvSpPr>
                <a:spLocks noChangeArrowheads="1"/>
              </p:cNvSpPr>
              <p:nvPr/>
            </p:nvSpPr>
            <p:spPr bwMode="auto">
              <a:xfrm>
                <a:off x="2458" y="3341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8" name="Oval 56"/>
              <p:cNvSpPr>
                <a:spLocks noChangeArrowheads="1"/>
              </p:cNvSpPr>
              <p:nvPr/>
            </p:nvSpPr>
            <p:spPr bwMode="auto">
              <a:xfrm>
                <a:off x="2668" y="3221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49" name="Oval 57"/>
              <p:cNvSpPr>
                <a:spLocks noChangeArrowheads="1"/>
              </p:cNvSpPr>
              <p:nvPr/>
            </p:nvSpPr>
            <p:spPr bwMode="auto">
              <a:xfrm>
                <a:off x="2878" y="3316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0" name="Oval 58"/>
              <p:cNvSpPr>
                <a:spLocks noChangeArrowheads="1"/>
              </p:cNvSpPr>
              <p:nvPr/>
            </p:nvSpPr>
            <p:spPr bwMode="auto">
              <a:xfrm>
                <a:off x="3087" y="3295"/>
                <a:ext cx="39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1" name="Oval 59"/>
              <p:cNvSpPr>
                <a:spLocks noChangeArrowheads="1"/>
              </p:cNvSpPr>
              <p:nvPr/>
            </p:nvSpPr>
            <p:spPr bwMode="auto">
              <a:xfrm>
                <a:off x="3296" y="3532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2" name="Oval 60"/>
              <p:cNvSpPr>
                <a:spLocks noChangeArrowheads="1"/>
              </p:cNvSpPr>
              <p:nvPr/>
            </p:nvSpPr>
            <p:spPr bwMode="auto">
              <a:xfrm>
                <a:off x="3505" y="3548"/>
                <a:ext cx="39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3" name="Oval 61"/>
              <p:cNvSpPr>
                <a:spLocks noChangeArrowheads="1"/>
              </p:cNvSpPr>
              <p:nvPr/>
            </p:nvSpPr>
            <p:spPr bwMode="auto">
              <a:xfrm>
                <a:off x="3717" y="3509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4" name="Oval 62"/>
              <p:cNvSpPr>
                <a:spLocks noChangeArrowheads="1"/>
              </p:cNvSpPr>
              <p:nvPr/>
            </p:nvSpPr>
            <p:spPr bwMode="auto">
              <a:xfrm>
                <a:off x="3927" y="3636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5" name="Oval 63"/>
              <p:cNvSpPr>
                <a:spLocks noChangeArrowheads="1"/>
              </p:cNvSpPr>
              <p:nvPr/>
            </p:nvSpPr>
            <p:spPr bwMode="auto">
              <a:xfrm>
                <a:off x="4135" y="3630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6" name="Oval 64"/>
              <p:cNvSpPr>
                <a:spLocks noChangeArrowheads="1"/>
              </p:cNvSpPr>
              <p:nvPr/>
            </p:nvSpPr>
            <p:spPr bwMode="auto">
              <a:xfrm>
                <a:off x="4345" y="3617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7" name="Oval 65"/>
              <p:cNvSpPr>
                <a:spLocks noChangeArrowheads="1"/>
              </p:cNvSpPr>
              <p:nvPr/>
            </p:nvSpPr>
            <p:spPr bwMode="auto">
              <a:xfrm>
                <a:off x="4555" y="3676"/>
                <a:ext cx="38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8" name="Oval 66"/>
              <p:cNvSpPr>
                <a:spLocks noChangeArrowheads="1"/>
              </p:cNvSpPr>
              <p:nvPr/>
            </p:nvSpPr>
            <p:spPr bwMode="auto">
              <a:xfrm>
                <a:off x="4764" y="3898"/>
                <a:ext cx="39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59" name="Freeform 67"/>
              <p:cNvSpPr>
                <a:spLocks/>
              </p:cNvSpPr>
              <p:nvPr/>
            </p:nvSpPr>
            <p:spPr bwMode="auto">
              <a:xfrm>
                <a:off x="2453" y="3336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0" name="Freeform 68"/>
              <p:cNvSpPr>
                <a:spLocks/>
              </p:cNvSpPr>
              <p:nvPr/>
            </p:nvSpPr>
            <p:spPr bwMode="auto">
              <a:xfrm>
                <a:off x="2663" y="3221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1" name="Freeform 69"/>
              <p:cNvSpPr>
                <a:spLocks/>
              </p:cNvSpPr>
              <p:nvPr/>
            </p:nvSpPr>
            <p:spPr bwMode="auto">
              <a:xfrm>
                <a:off x="2873" y="3329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2" name="Freeform 70"/>
              <p:cNvSpPr>
                <a:spLocks/>
              </p:cNvSpPr>
              <p:nvPr/>
            </p:nvSpPr>
            <p:spPr bwMode="auto">
              <a:xfrm>
                <a:off x="3083" y="3264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3" name="Freeform 71"/>
              <p:cNvSpPr>
                <a:spLocks/>
              </p:cNvSpPr>
              <p:nvPr/>
            </p:nvSpPr>
            <p:spPr bwMode="auto">
              <a:xfrm>
                <a:off x="3293" y="3509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4" name="Freeform 72"/>
              <p:cNvSpPr>
                <a:spLocks/>
              </p:cNvSpPr>
              <p:nvPr/>
            </p:nvSpPr>
            <p:spPr bwMode="auto">
              <a:xfrm>
                <a:off x="3502" y="3532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5" name="Freeform 73"/>
              <p:cNvSpPr>
                <a:spLocks/>
              </p:cNvSpPr>
              <p:nvPr/>
            </p:nvSpPr>
            <p:spPr bwMode="auto">
              <a:xfrm>
                <a:off x="3712" y="3494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6" name="Freeform 74"/>
              <p:cNvSpPr>
                <a:spLocks/>
              </p:cNvSpPr>
              <p:nvPr/>
            </p:nvSpPr>
            <p:spPr bwMode="auto">
              <a:xfrm>
                <a:off x="3922" y="3627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7" name="Freeform 75"/>
              <p:cNvSpPr>
                <a:spLocks/>
              </p:cNvSpPr>
              <p:nvPr/>
            </p:nvSpPr>
            <p:spPr bwMode="auto">
              <a:xfrm>
                <a:off x="4132" y="3632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8" name="Freeform 76"/>
              <p:cNvSpPr>
                <a:spLocks/>
              </p:cNvSpPr>
              <p:nvPr/>
            </p:nvSpPr>
            <p:spPr bwMode="auto">
              <a:xfrm>
                <a:off x="4342" y="3600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69" name="Freeform 77"/>
              <p:cNvSpPr>
                <a:spLocks/>
              </p:cNvSpPr>
              <p:nvPr/>
            </p:nvSpPr>
            <p:spPr bwMode="auto">
              <a:xfrm>
                <a:off x="4552" y="3656"/>
                <a:ext cx="45" cy="46"/>
              </a:xfrm>
              <a:custGeom>
                <a:avLst/>
                <a:gdLst>
                  <a:gd name="T0" fmla="*/ 0 w 45"/>
                  <a:gd name="T1" fmla="*/ 23 h 46"/>
                  <a:gd name="T2" fmla="*/ 22 w 45"/>
                  <a:gd name="T3" fmla="*/ 0 h 46"/>
                  <a:gd name="T4" fmla="*/ 45 w 45"/>
                  <a:gd name="T5" fmla="*/ 23 h 46"/>
                  <a:gd name="T6" fmla="*/ 22 w 45"/>
                  <a:gd name="T7" fmla="*/ 46 h 46"/>
                  <a:gd name="T8" fmla="*/ 0 w 45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46">
                    <a:moveTo>
                      <a:pt x="0" y="23"/>
                    </a:moveTo>
                    <a:lnTo>
                      <a:pt x="22" y="0"/>
                    </a:lnTo>
                    <a:lnTo>
                      <a:pt x="45" y="23"/>
                    </a:lnTo>
                    <a:lnTo>
                      <a:pt x="22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0" name="Freeform 78"/>
              <p:cNvSpPr>
                <a:spLocks/>
              </p:cNvSpPr>
              <p:nvPr/>
            </p:nvSpPr>
            <p:spPr bwMode="auto">
              <a:xfrm>
                <a:off x="4760" y="3885"/>
                <a:ext cx="46" cy="45"/>
              </a:xfrm>
              <a:custGeom>
                <a:avLst/>
                <a:gdLst>
                  <a:gd name="T0" fmla="*/ 0 w 46"/>
                  <a:gd name="T1" fmla="*/ 22 h 45"/>
                  <a:gd name="T2" fmla="*/ 23 w 46"/>
                  <a:gd name="T3" fmla="*/ 0 h 45"/>
                  <a:gd name="T4" fmla="*/ 46 w 46"/>
                  <a:gd name="T5" fmla="*/ 22 h 45"/>
                  <a:gd name="T6" fmla="*/ 23 w 46"/>
                  <a:gd name="T7" fmla="*/ 45 h 45"/>
                  <a:gd name="T8" fmla="*/ 0 w 46"/>
                  <a:gd name="T9" fmla="*/ 22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5">
                    <a:moveTo>
                      <a:pt x="0" y="22"/>
                    </a:moveTo>
                    <a:lnTo>
                      <a:pt x="23" y="0"/>
                    </a:lnTo>
                    <a:lnTo>
                      <a:pt x="46" y="22"/>
                    </a:lnTo>
                    <a:lnTo>
                      <a:pt x="23" y="45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1" name="Oval 79"/>
              <p:cNvSpPr>
                <a:spLocks noChangeArrowheads="1"/>
              </p:cNvSpPr>
              <p:nvPr/>
            </p:nvSpPr>
            <p:spPr bwMode="auto">
              <a:xfrm>
                <a:off x="2467" y="3356"/>
                <a:ext cx="20" cy="19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2" name="Oval 80"/>
              <p:cNvSpPr>
                <a:spLocks noChangeArrowheads="1"/>
              </p:cNvSpPr>
              <p:nvPr/>
            </p:nvSpPr>
            <p:spPr bwMode="auto">
              <a:xfrm>
                <a:off x="2677" y="3221"/>
                <a:ext cx="20" cy="19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3" name="Oval 81"/>
              <p:cNvSpPr>
                <a:spLocks noChangeArrowheads="1"/>
              </p:cNvSpPr>
              <p:nvPr/>
            </p:nvSpPr>
            <p:spPr bwMode="auto">
              <a:xfrm>
                <a:off x="2887" y="3370"/>
                <a:ext cx="18" cy="18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4" name="Oval 82"/>
              <p:cNvSpPr>
                <a:spLocks noChangeArrowheads="1"/>
              </p:cNvSpPr>
              <p:nvPr/>
            </p:nvSpPr>
            <p:spPr bwMode="auto">
              <a:xfrm>
                <a:off x="3097" y="3260"/>
                <a:ext cx="18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5" name="Oval 83"/>
              <p:cNvSpPr>
                <a:spLocks noChangeArrowheads="1"/>
              </p:cNvSpPr>
              <p:nvPr/>
            </p:nvSpPr>
            <p:spPr bwMode="auto">
              <a:xfrm>
                <a:off x="3306" y="3523"/>
                <a:ext cx="19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6" name="Oval 84"/>
              <p:cNvSpPr>
                <a:spLocks noChangeArrowheads="1"/>
              </p:cNvSpPr>
              <p:nvPr/>
            </p:nvSpPr>
            <p:spPr bwMode="auto">
              <a:xfrm>
                <a:off x="3515" y="3543"/>
                <a:ext cx="20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7" name="Oval 85"/>
              <p:cNvSpPr>
                <a:spLocks noChangeArrowheads="1"/>
              </p:cNvSpPr>
              <p:nvPr/>
            </p:nvSpPr>
            <p:spPr bwMode="auto">
              <a:xfrm>
                <a:off x="3726" y="3506"/>
                <a:ext cx="18" cy="19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8" name="Oval 86"/>
              <p:cNvSpPr>
                <a:spLocks noChangeArrowheads="1"/>
              </p:cNvSpPr>
              <p:nvPr/>
            </p:nvSpPr>
            <p:spPr bwMode="auto">
              <a:xfrm>
                <a:off x="3936" y="3641"/>
                <a:ext cx="18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79" name="Oval 87"/>
              <p:cNvSpPr>
                <a:spLocks noChangeArrowheads="1"/>
              </p:cNvSpPr>
              <p:nvPr/>
            </p:nvSpPr>
            <p:spPr bwMode="auto">
              <a:xfrm>
                <a:off x="4146" y="3641"/>
                <a:ext cx="18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0" name="Oval 88"/>
              <p:cNvSpPr>
                <a:spLocks noChangeArrowheads="1"/>
              </p:cNvSpPr>
              <p:nvPr/>
            </p:nvSpPr>
            <p:spPr bwMode="auto">
              <a:xfrm>
                <a:off x="4355" y="3618"/>
                <a:ext cx="19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1" name="Oval 89"/>
              <p:cNvSpPr>
                <a:spLocks noChangeArrowheads="1"/>
              </p:cNvSpPr>
              <p:nvPr/>
            </p:nvSpPr>
            <p:spPr bwMode="auto">
              <a:xfrm>
                <a:off x="4564" y="3669"/>
                <a:ext cx="20" cy="18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2" name="Oval 90"/>
              <p:cNvSpPr>
                <a:spLocks noChangeArrowheads="1"/>
              </p:cNvSpPr>
              <p:nvPr/>
            </p:nvSpPr>
            <p:spPr bwMode="auto">
              <a:xfrm>
                <a:off x="4774" y="3891"/>
                <a:ext cx="20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3" name="Line 91"/>
              <p:cNvSpPr>
                <a:spLocks noChangeShapeType="1"/>
              </p:cNvSpPr>
              <p:nvPr/>
            </p:nvSpPr>
            <p:spPr bwMode="auto">
              <a:xfrm>
                <a:off x="2458" y="3367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4" name="Line 92"/>
              <p:cNvSpPr>
                <a:spLocks noChangeShapeType="1"/>
              </p:cNvSpPr>
              <p:nvPr/>
            </p:nvSpPr>
            <p:spPr bwMode="auto">
              <a:xfrm>
                <a:off x="2476" y="3347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5" name="Line 93"/>
              <p:cNvSpPr>
                <a:spLocks noChangeShapeType="1"/>
              </p:cNvSpPr>
              <p:nvPr/>
            </p:nvSpPr>
            <p:spPr bwMode="auto">
              <a:xfrm>
                <a:off x="2668" y="3237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6" name="Line 94"/>
              <p:cNvSpPr>
                <a:spLocks noChangeShapeType="1"/>
              </p:cNvSpPr>
              <p:nvPr/>
            </p:nvSpPr>
            <p:spPr bwMode="auto">
              <a:xfrm>
                <a:off x="2686" y="3217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7" name="Line 95"/>
              <p:cNvSpPr>
                <a:spLocks noChangeShapeType="1"/>
              </p:cNvSpPr>
              <p:nvPr/>
            </p:nvSpPr>
            <p:spPr bwMode="auto">
              <a:xfrm>
                <a:off x="2878" y="3379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8" name="Line 96"/>
              <p:cNvSpPr>
                <a:spLocks noChangeShapeType="1"/>
              </p:cNvSpPr>
              <p:nvPr/>
            </p:nvSpPr>
            <p:spPr bwMode="auto">
              <a:xfrm>
                <a:off x="2896" y="3361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89" name="Line 97"/>
              <p:cNvSpPr>
                <a:spLocks noChangeShapeType="1"/>
              </p:cNvSpPr>
              <p:nvPr/>
            </p:nvSpPr>
            <p:spPr bwMode="auto">
              <a:xfrm>
                <a:off x="3087" y="326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0" name="Line 98"/>
              <p:cNvSpPr>
                <a:spLocks noChangeShapeType="1"/>
              </p:cNvSpPr>
              <p:nvPr/>
            </p:nvSpPr>
            <p:spPr bwMode="auto">
              <a:xfrm>
                <a:off x="3106" y="324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1" name="Line 99"/>
              <p:cNvSpPr>
                <a:spLocks noChangeShapeType="1"/>
              </p:cNvSpPr>
              <p:nvPr/>
            </p:nvSpPr>
            <p:spPr bwMode="auto">
              <a:xfrm>
                <a:off x="3296" y="352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2" name="Line 100"/>
              <p:cNvSpPr>
                <a:spLocks noChangeShapeType="1"/>
              </p:cNvSpPr>
              <p:nvPr/>
            </p:nvSpPr>
            <p:spPr bwMode="auto">
              <a:xfrm>
                <a:off x="3316" y="3506"/>
                <a:ext cx="1" cy="39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3" name="Line 101"/>
              <p:cNvSpPr>
                <a:spLocks noChangeShapeType="1"/>
              </p:cNvSpPr>
              <p:nvPr/>
            </p:nvSpPr>
            <p:spPr bwMode="auto">
              <a:xfrm>
                <a:off x="3505" y="3548"/>
                <a:ext cx="39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4" name="Line 102"/>
              <p:cNvSpPr>
                <a:spLocks noChangeShapeType="1"/>
              </p:cNvSpPr>
              <p:nvPr/>
            </p:nvSpPr>
            <p:spPr bwMode="auto">
              <a:xfrm>
                <a:off x="3525" y="3528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5" name="Line 103"/>
              <p:cNvSpPr>
                <a:spLocks noChangeShapeType="1"/>
              </p:cNvSpPr>
              <p:nvPr/>
            </p:nvSpPr>
            <p:spPr bwMode="auto">
              <a:xfrm>
                <a:off x="3717" y="350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6" name="Line 104"/>
              <p:cNvSpPr>
                <a:spLocks noChangeShapeType="1"/>
              </p:cNvSpPr>
              <p:nvPr/>
            </p:nvSpPr>
            <p:spPr bwMode="auto">
              <a:xfrm>
                <a:off x="3735" y="3486"/>
                <a:ext cx="1" cy="39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7" name="Line 105"/>
              <p:cNvSpPr>
                <a:spLocks noChangeShapeType="1"/>
              </p:cNvSpPr>
              <p:nvPr/>
            </p:nvSpPr>
            <p:spPr bwMode="auto">
              <a:xfrm>
                <a:off x="3927" y="365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8" name="Line 106"/>
              <p:cNvSpPr>
                <a:spLocks noChangeShapeType="1"/>
              </p:cNvSpPr>
              <p:nvPr/>
            </p:nvSpPr>
            <p:spPr bwMode="auto">
              <a:xfrm>
                <a:off x="3945" y="3632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499" name="Line 107"/>
              <p:cNvSpPr>
                <a:spLocks noChangeShapeType="1"/>
              </p:cNvSpPr>
              <p:nvPr/>
            </p:nvSpPr>
            <p:spPr bwMode="auto">
              <a:xfrm>
                <a:off x="4135" y="365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0" name="Line 108"/>
              <p:cNvSpPr>
                <a:spLocks noChangeShapeType="1"/>
              </p:cNvSpPr>
              <p:nvPr/>
            </p:nvSpPr>
            <p:spPr bwMode="auto">
              <a:xfrm>
                <a:off x="4155" y="3630"/>
                <a:ext cx="1" cy="39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1" name="Line 109"/>
              <p:cNvSpPr>
                <a:spLocks noChangeShapeType="1"/>
              </p:cNvSpPr>
              <p:nvPr/>
            </p:nvSpPr>
            <p:spPr bwMode="auto">
              <a:xfrm>
                <a:off x="4345" y="362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2" name="Line 110"/>
              <p:cNvSpPr>
                <a:spLocks noChangeShapeType="1"/>
              </p:cNvSpPr>
              <p:nvPr/>
            </p:nvSpPr>
            <p:spPr bwMode="auto">
              <a:xfrm>
                <a:off x="4365" y="360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3" name="Line 111"/>
              <p:cNvSpPr>
                <a:spLocks noChangeShapeType="1"/>
              </p:cNvSpPr>
              <p:nvPr/>
            </p:nvSpPr>
            <p:spPr bwMode="auto">
              <a:xfrm>
                <a:off x="4555" y="367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4" name="Line 112"/>
              <p:cNvSpPr>
                <a:spLocks noChangeShapeType="1"/>
              </p:cNvSpPr>
              <p:nvPr/>
            </p:nvSpPr>
            <p:spPr bwMode="auto">
              <a:xfrm>
                <a:off x="4574" y="3653"/>
                <a:ext cx="1" cy="37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5" name="Line 113"/>
              <p:cNvSpPr>
                <a:spLocks noChangeShapeType="1"/>
              </p:cNvSpPr>
              <p:nvPr/>
            </p:nvSpPr>
            <p:spPr bwMode="auto">
              <a:xfrm>
                <a:off x="4764" y="3897"/>
                <a:ext cx="39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6" name="Line 114"/>
              <p:cNvSpPr>
                <a:spLocks noChangeShapeType="1"/>
              </p:cNvSpPr>
              <p:nvPr/>
            </p:nvSpPr>
            <p:spPr bwMode="auto">
              <a:xfrm>
                <a:off x="4783" y="3878"/>
                <a:ext cx="1" cy="39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7" name="Oval 115"/>
              <p:cNvSpPr>
                <a:spLocks noChangeArrowheads="1"/>
              </p:cNvSpPr>
              <p:nvPr/>
            </p:nvSpPr>
            <p:spPr bwMode="auto">
              <a:xfrm>
                <a:off x="2458" y="3338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8" name="Oval 116"/>
              <p:cNvSpPr>
                <a:spLocks noChangeArrowheads="1"/>
              </p:cNvSpPr>
              <p:nvPr/>
            </p:nvSpPr>
            <p:spPr bwMode="auto">
              <a:xfrm>
                <a:off x="2668" y="3218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09" name="Oval 117"/>
              <p:cNvSpPr>
                <a:spLocks noChangeArrowheads="1"/>
              </p:cNvSpPr>
              <p:nvPr/>
            </p:nvSpPr>
            <p:spPr bwMode="auto">
              <a:xfrm>
                <a:off x="2878" y="3332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0" name="Oval 118"/>
              <p:cNvSpPr>
                <a:spLocks noChangeArrowheads="1"/>
              </p:cNvSpPr>
              <p:nvPr/>
            </p:nvSpPr>
            <p:spPr bwMode="auto">
              <a:xfrm>
                <a:off x="3087" y="3261"/>
                <a:ext cx="39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1" name="Oval 119"/>
              <p:cNvSpPr>
                <a:spLocks noChangeArrowheads="1"/>
              </p:cNvSpPr>
              <p:nvPr/>
            </p:nvSpPr>
            <p:spPr bwMode="auto">
              <a:xfrm>
                <a:off x="3296" y="3532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2" name="Oval 120"/>
              <p:cNvSpPr>
                <a:spLocks noChangeArrowheads="1"/>
              </p:cNvSpPr>
              <p:nvPr/>
            </p:nvSpPr>
            <p:spPr bwMode="auto">
              <a:xfrm>
                <a:off x="3505" y="3545"/>
                <a:ext cx="39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3" name="Oval 121"/>
              <p:cNvSpPr>
                <a:spLocks noChangeArrowheads="1"/>
              </p:cNvSpPr>
              <p:nvPr/>
            </p:nvSpPr>
            <p:spPr bwMode="auto">
              <a:xfrm>
                <a:off x="3717" y="3502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4" name="Oval 122"/>
              <p:cNvSpPr>
                <a:spLocks noChangeArrowheads="1"/>
              </p:cNvSpPr>
              <p:nvPr/>
            </p:nvSpPr>
            <p:spPr bwMode="auto">
              <a:xfrm>
                <a:off x="3927" y="3653"/>
                <a:ext cx="38" cy="37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5" name="Oval 123"/>
              <p:cNvSpPr>
                <a:spLocks noChangeArrowheads="1"/>
              </p:cNvSpPr>
              <p:nvPr/>
            </p:nvSpPr>
            <p:spPr bwMode="auto">
              <a:xfrm>
                <a:off x="4135" y="3653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6" name="Oval 124"/>
              <p:cNvSpPr>
                <a:spLocks noChangeArrowheads="1"/>
              </p:cNvSpPr>
              <p:nvPr/>
            </p:nvSpPr>
            <p:spPr bwMode="auto">
              <a:xfrm>
                <a:off x="4345" y="3612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7" name="Oval 125"/>
              <p:cNvSpPr>
                <a:spLocks noChangeArrowheads="1"/>
              </p:cNvSpPr>
              <p:nvPr/>
            </p:nvSpPr>
            <p:spPr bwMode="auto">
              <a:xfrm>
                <a:off x="4555" y="3670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8" name="Oval 126"/>
              <p:cNvSpPr>
                <a:spLocks noChangeArrowheads="1"/>
              </p:cNvSpPr>
              <p:nvPr/>
            </p:nvSpPr>
            <p:spPr bwMode="auto">
              <a:xfrm>
                <a:off x="4764" y="3895"/>
                <a:ext cx="39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19" name="Line 127"/>
              <p:cNvSpPr>
                <a:spLocks noChangeShapeType="1"/>
              </p:cNvSpPr>
              <p:nvPr/>
            </p:nvSpPr>
            <p:spPr bwMode="auto">
              <a:xfrm>
                <a:off x="2472" y="3352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0" name="Line 128"/>
              <p:cNvSpPr>
                <a:spLocks noChangeShapeType="1"/>
              </p:cNvSpPr>
              <p:nvPr/>
            </p:nvSpPr>
            <p:spPr bwMode="auto">
              <a:xfrm>
                <a:off x="2482" y="3352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1" name="Line 129"/>
              <p:cNvSpPr>
                <a:spLocks noChangeShapeType="1"/>
              </p:cNvSpPr>
              <p:nvPr/>
            </p:nvSpPr>
            <p:spPr bwMode="auto">
              <a:xfrm>
                <a:off x="2681" y="3231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2" name="Line 130"/>
              <p:cNvSpPr>
                <a:spLocks noChangeShapeType="1"/>
              </p:cNvSpPr>
              <p:nvPr/>
            </p:nvSpPr>
            <p:spPr bwMode="auto">
              <a:xfrm>
                <a:off x="2692" y="3231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3" name="Line 131"/>
              <p:cNvSpPr>
                <a:spLocks noChangeShapeType="1"/>
              </p:cNvSpPr>
              <p:nvPr/>
            </p:nvSpPr>
            <p:spPr bwMode="auto">
              <a:xfrm>
                <a:off x="2890" y="3349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4" name="Line 132"/>
              <p:cNvSpPr>
                <a:spLocks noChangeShapeType="1"/>
              </p:cNvSpPr>
              <p:nvPr/>
            </p:nvSpPr>
            <p:spPr bwMode="auto">
              <a:xfrm>
                <a:off x="2902" y="3349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5" name="Line 133"/>
              <p:cNvSpPr>
                <a:spLocks noChangeShapeType="1"/>
              </p:cNvSpPr>
              <p:nvPr/>
            </p:nvSpPr>
            <p:spPr bwMode="auto">
              <a:xfrm>
                <a:off x="3100" y="3296"/>
                <a:ext cx="1" cy="39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6" name="Line 134"/>
              <p:cNvSpPr>
                <a:spLocks noChangeShapeType="1"/>
              </p:cNvSpPr>
              <p:nvPr/>
            </p:nvSpPr>
            <p:spPr bwMode="auto">
              <a:xfrm>
                <a:off x="3112" y="3296"/>
                <a:ext cx="1" cy="39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7" name="Line 135"/>
              <p:cNvSpPr>
                <a:spLocks noChangeShapeType="1"/>
              </p:cNvSpPr>
              <p:nvPr/>
            </p:nvSpPr>
            <p:spPr bwMode="auto">
              <a:xfrm>
                <a:off x="3309" y="3523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8" name="Line 136"/>
              <p:cNvSpPr>
                <a:spLocks noChangeShapeType="1"/>
              </p:cNvSpPr>
              <p:nvPr/>
            </p:nvSpPr>
            <p:spPr bwMode="auto">
              <a:xfrm>
                <a:off x="3322" y="3523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29" name="Line 137"/>
              <p:cNvSpPr>
                <a:spLocks noChangeShapeType="1"/>
              </p:cNvSpPr>
              <p:nvPr/>
            </p:nvSpPr>
            <p:spPr bwMode="auto">
              <a:xfrm>
                <a:off x="3519" y="3538"/>
                <a:ext cx="1" cy="39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0" name="Line 138"/>
              <p:cNvSpPr>
                <a:spLocks noChangeShapeType="1"/>
              </p:cNvSpPr>
              <p:nvPr/>
            </p:nvSpPr>
            <p:spPr bwMode="auto">
              <a:xfrm>
                <a:off x="3530" y="3538"/>
                <a:ext cx="1" cy="39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1" name="Line 139"/>
              <p:cNvSpPr>
                <a:spLocks noChangeShapeType="1"/>
              </p:cNvSpPr>
              <p:nvPr/>
            </p:nvSpPr>
            <p:spPr bwMode="auto">
              <a:xfrm>
                <a:off x="3729" y="349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2" name="Line 140"/>
              <p:cNvSpPr>
                <a:spLocks noChangeShapeType="1"/>
              </p:cNvSpPr>
              <p:nvPr/>
            </p:nvSpPr>
            <p:spPr bwMode="auto">
              <a:xfrm>
                <a:off x="3741" y="349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3" name="Line 141"/>
              <p:cNvSpPr>
                <a:spLocks noChangeShapeType="1"/>
              </p:cNvSpPr>
              <p:nvPr/>
            </p:nvSpPr>
            <p:spPr bwMode="auto">
              <a:xfrm>
                <a:off x="3939" y="364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4" name="Line 142"/>
              <p:cNvSpPr>
                <a:spLocks noChangeShapeType="1"/>
              </p:cNvSpPr>
              <p:nvPr/>
            </p:nvSpPr>
            <p:spPr bwMode="auto">
              <a:xfrm>
                <a:off x="3951" y="364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5" name="Line 143"/>
              <p:cNvSpPr>
                <a:spLocks noChangeShapeType="1"/>
              </p:cNvSpPr>
              <p:nvPr/>
            </p:nvSpPr>
            <p:spPr bwMode="auto">
              <a:xfrm>
                <a:off x="4149" y="363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6" name="Line 144"/>
              <p:cNvSpPr>
                <a:spLocks noChangeShapeType="1"/>
              </p:cNvSpPr>
              <p:nvPr/>
            </p:nvSpPr>
            <p:spPr bwMode="auto">
              <a:xfrm>
                <a:off x="4161" y="363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7" name="Line 145"/>
              <p:cNvSpPr>
                <a:spLocks noChangeShapeType="1"/>
              </p:cNvSpPr>
              <p:nvPr/>
            </p:nvSpPr>
            <p:spPr bwMode="auto">
              <a:xfrm>
                <a:off x="4359" y="359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8" name="Line 146"/>
              <p:cNvSpPr>
                <a:spLocks noChangeShapeType="1"/>
              </p:cNvSpPr>
              <p:nvPr/>
            </p:nvSpPr>
            <p:spPr bwMode="auto">
              <a:xfrm>
                <a:off x="4371" y="359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39" name="Line 147"/>
              <p:cNvSpPr>
                <a:spLocks noChangeShapeType="1"/>
              </p:cNvSpPr>
              <p:nvPr/>
            </p:nvSpPr>
            <p:spPr bwMode="auto">
              <a:xfrm>
                <a:off x="4568" y="3658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0" name="Line 148"/>
              <p:cNvSpPr>
                <a:spLocks noChangeShapeType="1"/>
              </p:cNvSpPr>
              <p:nvPr/>
            </p:nvSpPr>
            <p:spPr bwMode="auto">
              <a:xfrm>
                <a:off x="4579" y="3658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1" name="Line 149"/>
              <p:cNvSpPr>
                <a:spLocks noChangeShapeType="1"/>
              </p:cNvSpPr>
              <p:nvPr/>
            </p:nvSpPr>
            <p:spPr bwMode="auto">
              <a:xfrm>
                <a:off x="4778" y="388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2" name="Line 150"/>
              <p:cNvSpPr>
                <a:spLocks noChangeShapeType="1"/>
              </p:cNvSpPr>
              <p:nvPr/>
            </p:nvSpPr>
            <p:spPr bwMode="auto">
              <a:xfrm>
                <a:off x="4789" y="388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3" name="Line 151"/>
              <p:cNvSpPr>
                <a:spLocks noChangeShapeType="1"/>
              </p:cNvSpPr>
              <p:nvPr/>
            </p:nvSpPr>
            <p:spPr bwMode="auto">
              <a:xfrm>
                <a:off x="2476" y="3342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4" name="Line 152"/>
              <p:cNvSpPr>
                <a:spLocks noChangeShapeType="1"/>
              </p:cNvSpPr>
              <p:nvPr/>
            </p:nvSpPr>
            <p:spPr bwMode="auto">
              <a:xfrm>
                <a:off x="2686" y="3218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5" name="Line 153"/>
              <p:cNvSpPr>
                <a:spLocks noChangeShapeType="1"/>
              </p:cNvSpPr>
              <p:nvPr/>
            </p:nvSpPr>
            <p:spPr bwMode="auto">
              <a:xfrm>
                <a:off x="2896" y="3364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6" name="Line 154"/>
              <p:cNvSpPr>
                <a:spLocks noChangeShapeType="1"/>
              </p:cNvSpPr>
              <p:nvPr/>
            </p:nvSpPr>
            <p:spPr bwMode="auto">
              <a:xfrm>
                <a:off x="3106" y="3278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7" name="Line 155"/>
              <p:cNvSpPr>
                <a:spLocks noChangeShapeType="1"/>
              </p:cNvSpPr>
              <p:nvPr/>
            </p:nvSpPr>
            <p:spPr bwMode="auto">
              <a:xfrm>
                <a:off x="3316" y="3532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8" name="Line 156"/>
              <p:cNvSpPr>
                <a:spLocks noChangeShapeType="1"/>
              </p:cNvSpPr>
              <p:nvPr/>
            </p:nvSpPr>
            <p:spPr bwMode="auto">
              <a:xfrm>
                <a:off x="3525" y="3548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49" name="Line 157"/>
              <p:cNvSpPr>
                <a:spLocks noChangeShapeType="1"/>
              </p:cNvSpPr>
              <p:nvPr/>
            </p:nvSpPr>
            <p:spPr bwMode="auto">
              <a:xfrm>
                <a:off x="3735" y="3503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0" name="Line 158"/>
              <p:cNvSpPr>
                <a:spLocks noChangeShapeType="1"/>
              </p:cNvSpPr>
              <p:nvPr/>
            </p:nvSpPr>
            <p:spPr bwMode="auto">
              <a:xfrm>
                <a:off x="3945" y="3633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1" name="Line 159"/>
              <p:cNvSpPr>
                <a:spLocks noChangeShapeType="1"/>
              </p:cNvSpPr>
              <p:nvPr/>
            </p:nvSpPr>
            <p:spPr bwMode="auto">
              <a:xfrm>
                <a:off x="4155" y="3633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2" name="Line 160"/>
              <p:cNvSpPr>
                <a:spLocks noChangeShapeType="1"/>
              </p:cNvSpPr>
              <p:nvPr/>
            </p:nvSpPr>
            <p:spPr bwMode="auto">
              <a:xfrm>
                <a:off x="4365" y="3612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3" name="Line 161"/>
              <p:cNvSpPr>
                <a:spLocks noChangeShapeType="1"/>
              </p:cNvSpPr>
              <p:nvPr/>
            </p:nvSpPr>
            <p:spPr bwMode="auto">
              <a:xfrm>
                <a:off x="4574" y="3673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4" name="Line 162"/>
              <p:cNvSpPr>
                <a:spLocks noChangeShapeType="1"/>
              </p:cNvSpPr>
              <p:nvPr/>
            </p:nvSpPr>
            <p:spPr bwMode="auto">
              <a:xfrm>
                <a:off x="4783" y="3895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5" name="Rectangle 163"/>
              <p:cNvSpPr>
                <a:spLocks noChangeArrowheads="1"/>
              </p:cNvSpPr>
              <p:nvPr/>
            </p:nvSpPr>
            <p:spPr bwMode="auto">
              <a:xfrm>
                <a:off x="2458" y="3347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6" name="Rectangle 164"/>
              <p:cNvSpPr>
                <a:spLocks noChangeArrowheads="1"/>
              </p:cNvSpPr>
              <p:nvPr/>
            </p:nvSpPr>
            <p:spPr bwMode="auto">
              <a:xfrm>
                <a:off x="2668" y="3225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7" name="Rectangle 165"/>
              <p:cNvSpPr>
                <a:spLocks noChangeArrowheads="1"/>
              </p:cNvSpPr>
              <p:nvPr/>
            </p:nvSpPr>
            <p:spPr bwMode="auto">
              <a:xfrm>
                <a:off x="2878" y="3349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8" name="Rectangle 166"/>
              <p:cNvSpPr>
                <a:spLocks noChangeArrowheads="1"/>
              </p:cNvSpPr>
              <p:nvPr/>
            </p:nvSpPr>
            <p:spPr bwMode="auto">
              <a:xfrm>
                <a:off x="3087" y="3281"/>
                <a:ext cx="39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59" name="Rectangle 167"/>
              <p:cNvSpPr>
                <a:spLocks noChangeArrowheads="1"/>
              </p:cNvSpPr>
              <p:nvPr/>
            </p:nvSpPr>
            <p:spPr bwMode="auto">
              <a:xfrm>
                <a:off x="3296" y="3514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0" name="Rectangle 168"/>
              <p:cNvSpPr>
                <a:spLocks noChangeArrowheads="1"/>
              </p:cNvSpPr>
              <p:nvPr/>
            </p:nvSpPr>
            <p:spPr bwMode="auto">
              <a:xfrm>
                <a:off x="3505" y="3540"/>
                <a:ext cx="39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1" name="Rectangle 169"/>
              <p:cNvSpPr>
                <a:spLocks noChangeArrowheads="1"/>
              </p:cNvSpPr>
              <p:nvPr/>
            </p:nvSpPr>
            <p:spPr bwMode="auto">
              <a:xfrm>
                <a:off x="3717" y="3499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2" name="Rectangle 170"/>
              <p:cNvSpPr>
                <a:spLocks noChangeArrowheads="1"/>
              </p:cNvSpPr>
              <p:nvPr/>
            </p:nvSpPr>
            <p:spPr bwMode="auto">
              <a:xfrm>
                <a:off x="3927" y="3640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3" name="Rectangle 171"/>
              <p:cNvSpPr>
                <a:spLocks noChangeArrowheads="1"/>
              </p:cNvSpPr>
              <p:nvPr/>
            </p:nvSpPr>
            <p:spPr bwMode="auto">
              <a:xfrm>
                <a:off x="4135" y="3632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4" name="Rectangle 172"/>
              <p:cNvSpPr>
                <a:spLocks noChangeArrowheads="1"/>
              </p:cNvSpPr>
              <p:nvPr/>
            </p:nvSpPr>
            <p:spPr bwMode="auto">
              <a:xfrm>
                <a:off x="4345" y="3610"/>
                <a:ext cx="38" cy="39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5" name="Rectangle 173"/>
              <p:cNvSpPr>
                <a:spLocks noChangeArrowheads="1"/>
              </p:cNvSpPr>
              <p:nvPr/>
            </p:nvSpPr>
            <p:spPr bwMode="auto">
              <a:xfrm>
                <a:off x="4555" y="3662"/>
                <a:ext cx="38" cy="39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6" name="Rectangle 174"/>
              <p:cNvSpPr>
                <a:spLocks noChangeArrowheads="1"/>
              </p:cNvSpPr>
              <p:nvPr/>
            </p:nvSpPr>
            <p:spPr bwMode="auto">
              <a:xfrm>
                <a:off x="4764" y="3889"/>
                <a:ext cx="39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7" name="Freeform 175"/>
              <p:cNvSpPr>
                <a:spLocks/>
              </p:cNvSpPr>
              <p:nvPr/>
            </p:nvSpPr>
            <p:spPr bwMode="auto">
              <a:xfrm>
                <a:off x="2453" y="3332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8" name="Freeform 176"/>
              <p:cNvSpPr>
                <a:spLocks/>
              </p:cNvSpPr>
              <p:nvPr/>
            </p:nvSpPr>
            <p:spPr bwMode="auto">
              <a:xfrm>
                <a:off x="2663" y="3194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69" name="Freeform 177"/>
              <p:cNvSpPr>
                <a:spLocks/>
              </p:cNvSpPr>
              <p:nvPr/>
            </p:nvSpPr>
            <p:spPr bwMode="auto">
              <a:xfrm>
                <a:off x="2873" y="3356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0" name="Freeform 178"/>
              <p:cNvSpPr>
                <a:spLocks/>
              </p:cNvSpPr>
              <p:nvPr/>
            </p:nvSpPr>
            <p:spPr bwMode="auto">
              <a:xfrm>
                <a:off x="3083" y="3237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4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4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1" name="Freeform 179"/>
              <p:cNvSpPr>
                <a:spLocks/>
              </p:cNvSpPr>
              <p:nvPr/>
            </p:nvSpPr>
            <p:spPr bwMode="auto">
              <a:xfrm>
                <a:off x="3293" y="3519"/>
                <a:ext cx="41" cy="45"/>
              </a:xfrm>
              <a:custGeom>
                <a:avLst/>
                <a:gdLst>
                  <a:gd name="T0" fmla="*/ 0 w 41"/>
                  <a:gd name="T1" fmla="*/ 45 h 45"/>
                  <a:gd name="T2" fmla="*/ 23 w 41"/>
                  <a:gd name="T3" fmla="*/ 0 h 45"/>
                  <a:gd name="T4" fmla="*/ 41 w 41"/>
                  <a:gd name="T5" fmla="*/ 45 h 45"/>
                  <a:gd name="T6" fmla="*/ 3 w 41"/>
                  <a:gd name="T7" fmla="*/ 45 h 45"/>
                  <a:gd name="T8" fmla="*/ 0 w 41"/>
                  <a:gd name="T9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5">
                    <a:moveTo>
                      <a:pt x="0" y="45"/>
                    </a:moveTo>
                    <a:lnTo>
                      <a:pt x="23" y="0"/>
                    </a:lnTo>
                    <a:lnTo>
                      <a:pt x="41" y="45"/>
                    </a:lnTo>
                    <a:lnTo>
                      <a:pt x="3" y="4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2" name="Freeform 180"/>
              <p:cNvSpPr>
                <a:spLocks/>
              </p:cNvSpPr>
              <p:nvPr/>
            </p:nvSpPr>
            <p:spPr bwMode="auto">
              <a:xfrm>
                <a:off x="3502" y="3540"/>
                <a:ext cx="42" cy="46"/>
              </a:xfrm>
              <a:custGeom>
                <a:avLst/>
                <a:gdLst>
                  <a:gd name="T0" fmla="*/ 0 w 42"/>
                  <a:gd name="T1" fmla="*/ 46 h 46"/>
                  <a:gd name="T2" fmla="*/ 23 w 42"/>
                  <a:gd name="T3" fmla="*/ 0 h 46"/>
                  <a:gd name="T4" fmla="*/ 42 w 42"/>
                  <a:gd name="T5" fmla="*/ 46 h 46"/>
                  <a:gd name="T6" fmla="*/ 3 w 42"/>
                  <a:gd name="T7" fmla="*/ 46 h 46"/>
                  <a:gd name="T8" fmla="*/ 0 w 42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6">
                    <a:moveTo>
                      <a:pt x="0" y="46"/>
                    </a:moveTo>
                    <a:lnTo>
                      <a:pt x="23" y="0"/>
                    </a:lnTo>
                    <a:lnTo>
                      <a:pt x="42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3" name="Freeform 181"/>
              <p:cNvSpPr>
                <a:spLocks/>
              </p:cNvSpPr>
              <p:nvPr/>
            </p:nvSpPr>
            <p:spPr bwMode="auto">
              <a:xfrm>
                <a:off x="3712" y="3503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4" name="Freeform 182"/>
              <p:cNvSpPr>
                <a:spLocks/>
              </p:cNvSpPr>
              <p:nvPr/>
            </p:nvSpPr>
            <p:spPr bwMode="auto">
              <a:xfrm>
                <a:off x="3922" y="3635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5" name="Freeform 183"/>
              <p:cNvSpPr>
                <a:spLocks/>
              </p:cNvSpPr>
              <p:nvPr/>
            </p:nvSpPr>
            <p:spPr bwMode="auto">
              <a:xfrm>
                <a:off x="4132" y="3635"/>
                <a:ext cx="41" cy="46"/>
              </a:xfrm>
              <a:custGeom>
                <a:avLst/>
                <a:gdLst>
                  <a:gd name="T0" fmla="*/ 0 w 41"/>
                  <a:gd name="T1" fmla="*/ 46 h 46"/>
                  <a:gd name="T2" fmla="*/ 23 w 41"/>
                  <a:gd name="T3" fmla="*/ 0 h 46"/>
                  <a:gd name="T4" fmla="*/ 41 w 41"/>
                  <a:gd name="T5" fmla="*/ 46 h 46"/>
                  <a:gd name="T6" fmla="*/ 3 w 41"/>
                  <a:gd name="T7" fmla="*/ 46 h 46"/>
                  <a:gd name="T8" fmla="*/ 0 w 41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6">
                    <a:moveTo>
                      <a:pt x="0" y="46"/>
                    </a:moveTo>
                    <a:lnTo>
                      <a:pt x="23" y="0"/>
                    </a:lnTo>
                    <a:lnTo>
                      <a:pt x="41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6" name="Freeform 184"/>
              <p:cNvSpPr>
                <a:spLocks/>
              </p:cNvSpPr>
              <p:nvPr/>
            </p:nvSpPr>
            <p:spPr bwMode="auto">
              <a:xfrm>
                <a:off x="4342" y="3617"/>
                <a:ext cx="41" cy="45"/>
              </a:xfrm>
              <a:custGeom>
                <a:avLst/>
                <a:gdLst>
                  <a:gd name="T0" fmla="*/ 0 w 41"/>
                  <a:gd name="T1" fmla="*/ 45 h 45"/>
                  <a:gd name="T2" fmla="*/ 23 w 41"/>
                  <a:gd name="T3" fmla="*/ 0 h 45"/>
                  <a:gd name="T4" fmla="*/ 41 w 41"/>
                  <a:gd name="T5" fmla="*/ 45 h 45"/>
                  <a:gd name="T6" fmla="*/ 3 w 41"/>
                  <a:gd name="T7" fmla="*/ 45 h 45"/>
                  <a:gd name="T8" fmla="*/ 0 w 41"/>
                  <a:gd name="T9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5">
                    <a:moveTo>
                      <a:pt x="0" y="45"/>
                    </a:moveTo>
                    <a:lnTo>
                      <a:pt x="23" y="0"/>
                    </a:lnTo>
                    <a:lnTo>
                      <a:pt x="41" y="45"/>
                    </a:lnTo>
                    <a:lnTo>
                      <a:pt x="3" y="4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7" name="Freeform 185"/>
              <p:cNvSpPr>
                <a:spLocks/>
              </p:cNvSpPr>
              <p:nvPr/>
            </p:nvSpPr>
            <p:spPr bwMode="auto">
              <a:xfrm>
                <a:off x="4552" y="3667"/>
                <a:ext cx="41" cy="46"/>
              </a:xfrm>
              <a:custGeom>
                <a:avLst/>
                <a:gdLst>
                  <a:gd name="T0" fmla="*/ 0 w 41"/>
                  <a:gd name="T1" fmla="*/ 46 h 46"/>
                  <a:gd name="T2" fmla="*/ 22 w 41"/>
                  <a:gd name="T3" fmla="*/ 0 h 46"/>
                  <a:gd name="T4" fmla="*/ 41 w 41"/>
                  <a:gd name="T5" fmla="*/ 46 h 46"/>
                  <a:gd name="T6" fmla="*/ 3 w 41"/>
                  <a:gd name="T7" fmla="*/ 46 h 46"/>
                  <a:gd name="T8" fmla="*/ 0 w 41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6">
                    <a:moveTo>
                      <a:pt x="0" y="46"/>
                    </a:moveTo>
                    <a:lnTo>
                      <a:pt x="22" y="0"/>
                    </a:lnTo>
                    <a:lnTo>
                      <a:pt x="41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8" name="Freeform 186"/>
              <p:cNvSpPr>
                <a:spLocks/>
              </p:cNvSpPr>
              <p:nvPr/>
            </p:nvSpPr>
            <p:spPr bwMode="auto">
              <a:xfrm>
                <a:off x="4760" y="3888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4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4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808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79" name="Oval 187"/>
              <p:cNvSpPr>
                <a:spLocks noChangeArrowheads="1"/>
              </p:cNvSpPr>
              <p:nvPr/>
            </p:nvSpPr>
            <p:spPr bwMode="auto">
              <a:xfrm>
                <a:off x="2458" y="3332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0" name="Oval 188"/>
              <p:cNvSpPr>
                <a:spLocks noChangeArrowheads="1"/>
              </p:cNvSpPr>
              <p:nvPr/>
            </p:nvSpPr>
            <p:spPr bwMode="auto">
              <a:xfrm>
                <a:off x="2668" y="3194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1" name="Oval 189"/>
              <p:cNvSpPr>
                <a:spLocks noChangeArrowheads="1"/>
              </p:cNvSpPr>
              <p:nvPr/>
            </p:nvSpPr>
            <p:spPr bwMode="auto">
              <a:xfrm>
                <a:off x="2878" y="3367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2" name="Oval 190"/>
              <p:cNvSpPr>
                <a:spLocks noChangeArrowheads="1"/>
              </p:cNvSpPr>
              <p:nvPr/>
            </p:nvSpPr>
            <p:spPr bwMode="auto">
              <a:xfrm>
                <a:off x="3087" y="3252"/>
                <a:ext cx="39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3" name="Oval 191"/>
              <p:cNvSpPr>
                <a:spLocks noChangeArrowheads="1"/>
              </p:cNvSpPr>
              <p:nvPr/>
            </p:nvSpPr>
            <p:spPr bwMode="auto">
              <a:xfrm>
                <a:off x="3296" y="3532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4" name="Oval 192"/>
              <p:cNvSpPr>
                <a:spLocks noChangeArrowheads="1"/>
              </p:cNvSpPr>
              <p:nvPr/>
            </p:nvSpPr>
            <p:spPr bwMode="auto">
              <a:xfrm>
                <a:off x="3505" y="3551"/>
                <a:ext cx="39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5" name="Oval 193"/>
              <p:cNvSpPr>
                <a:spLocks noChangeArrowheads="1"/>
              </p:cNvSpPr>
              <p:nvPr/>
            </p:nvSpPr>
            <p:spPr bwMode="auto">
              <a:xfrm>
                <a:off x="3717" y="3517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6" name="Oval 194"/>
              <p:cNvSpPr>
                <a:spLocks noChangeArrowheads="1"/>
              </p:cNvSpPr>
              <p:nvPr/>
            </p:nvSpPr>
            <p:spPr bwMode="auto">
              <a:xfrm>
                <a:off x="3927" y="3650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7" name="Oval 195"/>
              <p:cNvSpPr>
                <a:spLocks noChangeArrowheads="1"/>
              </p:cNvSpPr>
              <p:nvPr/>
            </p:nvSpPr>
            <p:spPr bwMode="auto">
              <a:xfrm>
                <a:off x="4135" y="3653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8" name="Oval 196"/>
              <p:cNvSpPr>
                <a:spLocks noChangeArrowheads="1"/>
              </p:cNvSpPr>
              <p:nvPr/>
            </p:nvSpPr>
            <p:spPr bwMode="auto">
              <a:xfrm>
                <a:off x="4345" y="3644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89" name="Oval 197"/>
              <p:cNvSpPr>
                <a:spLocks noChangeArrowheads="1"/>
              </p:cNvSpPr>
              <p:nvPr/>
            </p:nvSpPr>
            <p:spPr bwMode="auto">
              <a:xfrm>
                <a:off x="4555" y="3690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0" name="Oval 198"/>
              <p:cNvSpPr>
                <a:spLocks noChangeArrowheads="1"/>
              </p:cNvSpPr>
              <p:nvPr/>
            </p:nvSpPr>
            <p:spPr bwMode="auto">
              <a:xfrm>
                <a:off x="4764" y="3907"/>
                <a:ext cx="39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1" name="Freeform 199"/>
              <p:cNvSpPr>
                <a:spLocks/>
              </p:cNvSpPr>
              <p:nvPr/>
            </p:nvSpPr>
            <p:spPr bwMode="auto">
              <a:xfrm>
                <a:off x="2453" y="3332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2" name="Freeform 200"/>
              <p:cNvSpPr>
                <a:spLocks/>
              </p:cNvSpPr>
              <p:nvPr/>
            </p:nvSpPr>
            <p:spPr bwMode="auto">
              <a:xfrm>
                <a:off x="2663" y="3202"/>
                <a:ext cx="46" cy="45"/>
              </a:xfrm>
              <a:custGeom>
                <a:avLst/>
                <a:gdLst>
                  <a:gd name="T0" fmla="*/ 0 w 46"/>
                  <a:gd name="T1" fmla="*/ 23 h 45"/>
                  <a:gd name="T2" fmla="*/ 23 w 46"/>
                  <a:gd name="T3" fmla="*/ 0 h 45"/>
                  <a:gd name="T4" fmla="*/ 46 w 46"/>
                  <a:gd name="T5" fmla="*/ 23 h 45"/>
                  <a:gd name="T6" fmla="*/ 23 w 46"/>
                  <a:gd name="T7" fmla="*/ 45 h 45"/>
                  <a:gd name="T8" fmla="*/ 0 w 46"/>
                  <a:gd name="T9" fmla="*/ 23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5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5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3" name="Freeform 201"/>
              <p:cNvSpPr>
                <a:spLocks/>
              </p:cNvSpPr>
              <p:nvPr/>
            </p:nvSpPr>
            <p:spPr bwMode="auto">
              <a:xfrm>
                <a:off x="2873" y="3353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4" name="Freeform 202"/>
              <p:cNvSpPr>
                <a:spLocks/>
              </p:cNvSpPr>
              <p:nvPr/>
            </p:nvSpPr>
            <p:spPr bwMode="auto">
              <a:xfrm>
                <a:off x="3083" y="3263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5" name="Freeform 203"/>
              <p:cNvSpPr>
                <a:spLocks/>
              </p:cNvSpPr>
              <p:nvPr/>
            </p:nvSpPr>
            <p:spPr bwMode="auto">
              <a:xfrm>
                <a:off x="3293" y="3528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6" name="Freeform 204"/>
              <p:cNvSpPr>
                <a:spLocks/>
              </p:cNvSpPr>
              <p:nvPr/>
            </p:nvSpPr>
            <p:spPr bwMode="auto">
              <a:xfrm>
                <a:off x="3502" y="3540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7" name="Freeform 205"/>
              <p:cNvSpPr>
                <a:spLocks/>
              </p:cNvSpPr>
              <p:nvPr/>
            </p:nvSpPr>
            <p:spPr bwMode="auto">
              <a:xfrm>
                <a:off x="3712" y="3509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8" name="Freeform 206"/>
              <p:cNvSpPr>
                <a:spLocks/>
              </p:cNvSpPr>
              <p:nvPr/>
            </p:nvSpPr>
            <p:spPr bwMode="auto">
              <a:xfrm>
                <a:off x="3922" y="3635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599" name="Freeform 207"/>
              <p:cNvSpPr>
                <a:spLocks/>
              </p:cNvSpPr>
              <p:nvPr/>
            </p:nvSpPr>
            <p:spPr bwMode="auto">
              <a:xfrm>
                <a:off x="4132" y="3646"/>
                <a:ext cx="46" cy="44"/>
              </a:xfrm>
              <a:custGeom>
                <a:avLst/>
                <a:gdLst>
                  <a:gd name="T0" fmla="*/ 0 w 46"/>
                  <a:gd name="T1" fmla="*/ 23 h 44"/>
                  <a:gd name="T2" fmla="*/ 23 w 46"/>
                  <a:gd name="T3" fmla="*/ 0 h 44"/>
                  <a:gd name="T4" fmla="*/ 46 w 46"/>
                  <a:gd name="T5" fmla="*/ 23 h 44"/>
                  <a:gd name="T6" fmla="*/ 23 w 46"/>
                  <a:gd name="T7" fmla="*/ 44 h 44"/>
                  <a:gd name="T8" fmla="*/ 0 w 46"/>
                  <a:gd name="T9" fmla="*/ 23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4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4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00" name="Freeform 208"/>
              <p:cNvSpPr>
                <a:spLocks/>
              </p:cNvSpPr>
              <p:nvPr/>
            </p:nvSpPr>
            <p:spPr bwMode="auto">
              <a:xfrm>
                <a:off x="4342" y="3624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01" name="Freeform 209"/>
              <p:cNvSpPr>
                <a:spLocks/>
              </p:cNvSpPr>
              <p:nvPr/>
            </p:nvSpPr>
            <p:spPr bwMode="auto">
              <a:xfrm>
                <a:off x="4552" y="3678"/>
                <a:ext cx="45" cy="46"/>
              </a:xfrm>
              <a:custGeom>
                <a:avLst/>
                <a:gdLst>
                  <a:gd name="T0" fmla="*/ 0 w 45"/>
                  <a:gd name="T1" fmla="*/ 23 h 46"/>
                  <a:gd name="T2" fmla="*/ 22 w 45"/>
                  <a:gd name="T3" fmla="*/ 0 h 46"/>
                  <a:gd name="T4" fmla="*/ 45 w 45"/>
                  <a:gd name="T5" fmla="*/ 23 h 46"/>
                  <a:gd name="T6" fmla="*/ 22 w 45"/>
                  <a:gd name="T7" fmla="*/ 46 h 46"/>
                  <a:gd name="T8" fmla="*/ 0 w 45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46">
                    <a:moveTo>
                      <a:pt x="0" y="23"/>
                    </a:moveTo>
                    <a:lnTo>
                      <a:pt x="22" y="0"/>
                    </a:lnTo>
                    <a:lnTo>
                      <a:pt x="45" y="23"/>
                    </a:lnTo>
                    <a:lnTo>
                      <a:pt x="22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02" name="Freeform 210"/>
              <p:cNvSpPr>
                <a:spLocks/>
              </p:cNvSpPr>
              <p:nvPr/>
            </p:nvSpPr>
            <p:spPr bwMode="auto">
              <a:xfrm>
                <a:off x="4760" y="3900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03" name="Oval 211"/>
              <p:cNvSpPr>
                <a:spLocks noChangeArrowheads="1"/>
              </p:cNvSpPr>
              <p:nvPr/>
            </p:nvSpPr>
            <p:spPr bwMode="auto">
              <a:xfrm>
                <a:off x="2458" y="3349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04" name="Oval 212"/>
              <p:cNvSpPr>
                <a:spLocks noChangeArrowheads="1"/>
              </p:cNvSpPr>
              <p:nvPr/>
            </p:nvSpPr>
            <p:spPr bwMode="auto">
              <a:xfrm>
                <a:off x="2668" y="3202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05" name="Oval 213"/>
              <p:cNvSpPr>
                <a:spLocks noChangeArrowheads="1"/>
              </p:cNvSpPr>
              <p:nvPr/>
            </p:nvSpPr>
            <p:spPr bwMode="auto">
              <a:xfrm>
                <a:off x="2878" y="3431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06" name="Oval 214"/>
              <p:cNvSpPr>
                <a:spLocks noChangeArrowheads="1"/>
              </p:cNvSpPr>
              <p:nvPr/>
            </p:nvSpPr>
            <p:spPr bwMode="auto">
              <a:xfrm>
                <a:off x="3087" y="3255"/>
                <a:ext cx="39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59808" name="Group 416"/>
            <p:cNvGrpSpPr>
              <a:grpSpLocks/>
            </p:cNvGrpSpPr>
            <p:nvPr/>
          </p:nvGrpSpPr>
          <p:grpSpPr bwMode="auto">
            <a:xfrm>
              <a:off x="1982" y="1529"/>
              <a:ext cx="3023" cy="2600"/>
              <a:chOff x="1982" y="1529"/>
              <a:chExt cx="3023" cy="2600"/>
            </a:xfrm>
          </p:grpSpPr>
          <p:sp>
            <p:nvSpPr>
              <p:cNvPr id="59608" name="Oval 216"/>
              <p:cNvSpPr>
                <a:spLocks noChangeArrowheads="1"/>
              </p:cNvSpPr>
              <p:nvPr/>
            </p:nvSpPr>
            <p:spPr bwMode="auto">
              <a:xfrm>
                <a:off x="3296" y="3532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09" name="Oval 217"/>
              <p:cNvSpPr>
                <a:spLocks noChangeArrowheads="1"/>
              </p:cNvSpPr>
              <p:nvPr/>
            </p:nvSpPr>
            <p:spPr bwMode="auto">
              <a:xfrm>
                <a:off x="3505" y="3546"/>
                <a:ext cx="39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0" name="Oval 218"/>
              <p:cNvSpPr>
                <a:spLocks noChangeArrowheads="1"/>
              </p:cNvSpPr>
              <p:nvPr/>
            </p:nvSpPr>
            <p:spPr bwMode="auto">
              <a:xfrm>
                <a:off x="3717" y="3509"/>
                <a:ext cx="38" cy="39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1" name="Oval 219"/>
              <p:cNvSpPr>
                <a:spLocks noChangeArrowheads="1"/>
              </p:cNvSpPr>
              <p:nvPr/>
            </p:nvSpPr>
            <p:spPr bwMode="auto">
              <a:xfrm>
                <a:off x="3927" y="3640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2" name="Oval 220"/>
              <p:cNvSpPr>
                <a:spLocks noChangeArrowheads="1"/>
              </p:cNvSpPr>
              <p:nvPr/>
            </p:nvSpPr>
            <p:spPr bwMode="auto">
              <a:xfrm>
                <a:off x="4135" y="3644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3" name="Oval 221"/>
              <p:cNvSpPr>
                <a:spLocks noChangeArrowheads="1"/>
              </p:cNvSpPr>
              <p:nvPr/>
            </p:nvSpPr>
            <p:spPr bwMode="auto">
              <a:xfrm>
                <a:off x="4345" y="3629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4" name="Oval 222"/>
              <p:cNvSpPr>
                <a:spLocks noChangeArrowheads="1"/>
              </p:cNvSpPr>
              <p:nvPr/>
            </p:nvSpPr>
            <p:spPr bwMode="auto">
              <a:xfrm>
                <a:off x="4555" y="3673"/>
                <a:ext cx="38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5" name="Oval 223"/>
              <p:cNvSpPr>
                <a:spLocks noChangeArrowheads="1"/>
              </p:cNvSpPr>
              <p:nvPr/>
            </p:nvSpPr>
            <p:spPr bwMode="auto">
              <a:xfrm>
                <a:off x="4764" y="3894"/>
                <a:ext cx="39" cy="38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6" name="Line 224"/>
              <p:cNvSpPr>
                <a:spLocks noChangeShapeType="1"/>
              </p:cNvSpPr>
              <p:nvPr/>
            </p:nvSpPr>
            <p:spPr bwMode="auto">
              <a:xfrm>
                <a:off x="2268" y="3995"/>
                <a:ext cx="2725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7" name="Line 225"/>
              <p:cNvSpPr>
                <a:spLocks noChangeShapeType="1"/>
              </p:cNvSpPr>
              <p:nvPr/>
            </p:nvSpPr>
            <p:spPr bwMode="auto">
              <a:xfrm>
                <a:off x="2268" y="2944"/>
                <a:ext cx="1" cy="105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8" name="Line 226"/>
              <p:cNvSpPr>
                <a:spLocks noChangeShapeType="1"/>
              </p:cNvSpPr>
              <p:nvPr/>
            </p:nvSpPr>
            <p:spPr bwMode="auto">
              <a:xfrm>
                <a:off x="2248" y="399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19" name="Line 227"/>
              <p:cNvSpPr>
                <a:spLocks noChangeShapeType="1"/>
              </p:cNvSpPr>
              <p:nvPr/>
            </p:nvSpPr>
            <p:spPr bwMode="auto">
              <a:xfrm>
                <a:off x="2248" y="379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0" name="Line 228"/>
              <p:cNvSpPr>
                <a:spLocks noChangeShapeType="1"/>
              </p:cNvSpPr>
              <p:nvPr/>
            </p:nvSpPr>
            <p:spPr bwMode="auto">
              <a:xfrm>
                <a:off x="2248" y="380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1" name="Line 229"/>
              <p:cNvSpPr>
                <a:spLocks noChangeShapeType="1"/>
              </p:cNvSpPr>
              <p:nvPr/>
            </p:nvSpPr>
            <p:spPr bwMode="auto">
              <a:xfrm>
                <a:off x="2248" y="3817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2" name="Line 230"/>
              <p:cNvSpPr>
                <a:spLocks noChangeShapeType="1"/>
              </p:cNvSpPr>
              <p:nvPr/>
            </p:nvSpPr>
            <p:spPr bwMode="auto">
              <a:xfrm>
                <a:off x="2248" y="3831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3" name="Line 231"/>
              <p:cNvSpPr>
                <a:spLocks noChangeShapeType="1"/>
              </p:cNvSpPr>
              <p:nvPr/>
            </p:nvSpPr>
            <p:spPr bwMode="auto">
              <a:xfrm>
                <a:off x="2248" y="384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4" name="Line 232"/>
              <p:cNvSpPr>
                <a:spLocks noChangeShapeType="1"/>
              </p:cNvSpPr>
              <p:nvPr/>
            </p:nvSpPr>
            <p:spPr bwMode="auto">
              <a:xfrm>
                <a:off x="2248" y="386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5" name="Line 233"/>
              <p:cNvSpPr>
                <a:spLocks noChangeShapeType="1"/>
              </p:cNvSpPr>
              <p:nvPr/>
            </p:nvSpPr>
            <p:spPr bwMode="auto">
              <a:xfrm>
                <a:off x="2248" y="389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6" name="Line 234"/>
              <p:cNvSpPr>
                <a:spLocks noChangeShapeType="1"/>
              </p:cNvSpPr>
              <p:nvPr/>
            </p:nvSpPr>
            <p:spPr bwMode="auto">
              <a:xfrm>
                <a:off x="2248" y="393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7" name="Line 235"/>
              <p:cNvSpPr>
                <a:spLocks noChangeShapeType="1"/>
              </p:cNvSpPr>
              <p:nvPr/>
            </p:nvSpPr>
            <p:spPr bwMode="auto">
              <a:xfrm>
                <a:off x="2248" y="399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8" name="Line 236"/>
              <p:cNvSpPr>
                <a:spLocks noChangeShapeType="1"/>
              </p:cNvSpPr>
              <p:nvPr/>
            </p:nvSpPr>
            <p:spPr bwMode="auto">
              <a:xfrm>
                <a:off x="2248" y="378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29" name="Line 237"/>
              <p:cNvSpPr>
                <a:spLocks noChangeShapeType="1"/>
              </p:cNvSpPr>
              <p:nvPr/>
            </p:nvSpPr>
            <p:spPr bwMode="auto">
              <a:xfrm>
                <a:off x="2248" y="358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0" name="Line 238"/>
              <p:cNvSpPr>
                <a:spLocks noChangeShapeType="1"/>
              </p:cNvSpPr>
              <p:nvPr/>
            </p:nvSpPr>
            <p:spPr bwMode="auto">
              <a:xfrm>
                <a:off x="2248" y="359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1" name="Line 239"/>
              <p:cNvSpPr>
                <a:spLocks noChangeShapeType="1"/>
              </p:cNvSpPr>
              <p:nvPr/>
            </p:nvSpPr>
            <p:spPr bwMode="auto">
              <a:xfrm>
                <a:off x="2248" y="3607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2" name="Line 240"/>
              <p:cNvSpPr>
                <a:spLocks noChangeShapeType="1"/>
              </p:cNvSpPr>
              <p:nvPr/>
            </p:nvSpPr>
            <p:spPr bwMode="auto">
              <a:xfrm>
                <a:off x="2248" y="3621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3" name="Line 241"/>
              <p:cNvSpPr>
                <a:spLocks noChangeShapeType="1"/>
              </p:cNvSpPr>
              <p:nvPr/>
            </p:nvSpPr>
            <p:spPr bwMode="auto">
              <a:xfrm>
                <a:off x="2248" y="363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4" name="Line 242"/>
              <p:cNvSpPr>
                <a:spLocks noChangeShapeType="1"/>
              </p:cNvSpPr>
              <p:nvPr/>
            </p:nvSpPr>
            <p:spPr bwMode="auto">
              <a:xfrm>
                <a:off x="2248" y="365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5" name="Line 243"/>
              <p:cNvSpPr>
                <a:spLocks noChangeShapeType="1"/>
              </p:cNvSpPr>
              <p:nvPr/>
            </p:nvSpPr>
            <p:spPr bwMode="auto">
              <a:xfrm>
                <a:off x="2248" y="368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6" name="Line 244"/>
              <p:cNvSpPr>
                <a:spLocks noChangeShapeType="1"/>
              </p:cNvSpPr>
              <p:nvPr/>
            </p:nvSpPr>
            <p:spPr bwMode="auto">
              <a:xfrm>
                <a:off x="2248" y="3721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7" name="Line 245"/>
              <p:cNvSpPr>
                <a:spLocks noChangeShapeType="1"/>
              </p:cNvSpPr>
              <p:nvPr/>
            </p:nvSpPr>
            <p:spPr bwMode="auto">
              <a:xfrm>
                <a:off x="2248" y="378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8" name="Line 246"/>
              <p:cNvSpPr>
                <a:spLocks noChangeShapeType="1"/>
              </p:cNvSpPr>
              <p:nvPr/>
            </p:nvSpPr>
            <p:spPr bwMode="auto">
              <a:xfrm>
                <a:off x="2248" y="357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39" name="Line 247"/>
              <p:cNvSpPr>
                <a:spLocks noChangeShapeType="1"/>
              </p:cNvSpPr>
              <p:nvPr/>
            </p:nvSpPr>
            <p:spPr bwMode="auto">
              <a:xfrm>
                <a:off x="2248" y="337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0" name="Line 248"/>
              <p:cNvSpPr>
                <a:spLocks noChangeShapeType="1"/>
              </p:cNvSpPr>
              <p:nvPr/>
            </p:nvSpPr>
            <p:spPr bwMode="auto">
              <a:xfrm>
                <a:off x="2248" y="338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1" name="Line 249"/>
              <p:cNvSpPr>
                <a:spLocks noChangeShapeType="1"/>
              </p:cNvSpPr>
              <p:nvPr/>
            </p:nvSpPr>
            <p:spPr bwMode="auto">
              <a:xfrm>
                <a:off x="2248" y="339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2" name="Line 250"/>
              <p:cNvSpPr>
                <a:spLocks noChangeShapeType="1"/>
              </p:cNvSpPr>
              <p:nvPr/>
            </p:nvSpPr>
            <p:spPr bwMode="auto">
              <a:xfrm>
                <a:off x="2248" y="341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3" name="Line 251"/>
              <p:cNvSpPr>
                <a:spLocks noChangeShapeType="1"/>
              </p:cNvSpPr>
              <p:nvPr/>
            </p:nvSpPr>
            <p:spPr bwMode="auto">
              <a:xfrm>
                <a:off x="2248" y="342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4" name="Line 252"/>
              <p:cNvSpPr>
                <a:spLocks noChangeShapeType="1"/>
              </p:cNvSpPr>
              <p:nvPr/>
            </p:nvSpPr>
            <p:spPr bwMode="auto">
              <a:xfrm>
                <a:off x="2248" y="344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5" name="Line 253"/>
              <p:cNvSpPr>
                <a:spLocks noChangeShapeType="1"/>
              </p:cNvSpPr>
              <p:nvPr/>
            </p:nvSpPr>
            <p:spPr bwMode="auto">
              <a:xfrm>
                <a:off x="2248" y="347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6" name="Line 254"/>
              <p:cNvSpPr>
                <a:spLocks noChangeShapeType="1"/>
              </p:cNvSpPr>
              <p:nvPr/>
            </p:nvSpPr>
            <p:spPr bwMode="auto">
              <a:xfrm>
                <a:off x="2248" y="3511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7" name="Line 255"/>
              <p:cNvSpPr>
                <a:spLocks noChangeShapeType="1"/>
              </p:cNvSpPr>
              <p:nvPr/>
            </p:nvSpPr>
            <p:spPr bwMode="auto">
              <a:xfrm>
                <a:off x="2248" y="357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8" name="Line 256"/>
              <p:cNvSpPr>
                <a:spLocks noChangeShapeType="1"/>
              </p:cNvSpPr>
              <p:nvPr/>
            </p:nvSpPr>
            <p:spPr bwMode="auto">
              <a:xfrm>
                <a:off x="2248" y="336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49" name="Line 257"/>
              <p:cNvSpPr>
                <a:spLocks noChangeShapeType="1"/>
              </p:cNvSpPr>
              <p:nvPr/>
            </p:nvSpPr>
            <p:spPr bwMode="auto">
              <a:xfrm>
                <a:off x="2248" y="3163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0" name="Line 258"/>
              <p:cNvSpPr>
                <a:spLocks noChangeShapeType="1"/>
              </p:cNvSpPr>
              <p:nvPr/>
            </p:nvSpPr>
            <p:spPr bwMode="auto">
              <a:xfrm>
                <a:off x="2248" y="3176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1" name="Line 259"/>
              <p:cNvSpPr>
                <a:spLocks noChangeShapeType="1"/>
              </p:cNvSpPr>
              <p:nvPr/>
            </p:nvSpPr>
            <p:spPr bwMode="auto">
              <a:xfrm>
                <a:off x="2248" y="3186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2" name="Line 260"/>
              <p:cNvSpPr>
                <a:spLocks noChangeShapeType="1"/>
              </p:cNvSpPr>
              <p:nvPr/>
            </p:nvSpPr>
            <p:spPr bwMode="auto">
              <a:xfrm>
                <a:off x="2248" y="320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3" name="Line 261"/>
              <p:cNvSpPr>
                <a:spLocks noChangeShapeType="1"/>
              </p:cNvSpPr>
              <p:nvPr/>
            </p:nvSpPr>
            <p:spPr bwMode="auto">
              <a:xfrm>
                <a:off x="2248" y="3217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4" name="Line 262"/>
              <p:cNvSpPr>
                <a:spLocks noChangeShapeType="1"/>
              </p:cNvSpPr>
              <p:nvPr/>
            </p:nvSpPr>
            <p:spPr bwMode="auto">
              <a:xfrm>
                <a:off x="2248" y="323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5" name="Line 263"/>
              <p:cNvSpPr>
                <a:spLocks noChangeShapeType="1"/>
              </p:cNvSpPr>
              <p:nvPr/>
            </p:nvSpPr>
            <p:spPr bwMode="auto">
              <a:xfrm>
                <a:off x="2248" y="326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6" name="Line 264"/>
              <p:cNvSpPr>
                <a:spLocks noChangeShapeType="1"/>
              </p:cNvSpPr>
              <p:nvPr/>
            </p:nvSpPr>
            <p:spPr bwMode="auto">
              <a:xfrm>
                <a:off x="2248" y="3301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7" name="Line 265"/>
              <p:cNvSpPr>
                <a:spLocks noChangeShapeType="1"/>
              </p:cNvSpPr>
              <p:nvPr/>
            </p:nvSpPr>
            <p:spPr bwMode="auto">
              <a:xfrm>
                <a:off x="2248" y="336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8" name="Line 266"/>
              <p:cNvSpPr>
                <a:spLocks noChangeShapeType="1"/>
              </p:cNvSpPr>
              <p:nvPr/>
            </p:nvSpPr>
            <p:spPr bwMode="auto">
              <a:xfrm>
                <a:off x="2248" y="315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59" name="Line 267"/>
              <p:cNvSpPr>
                <a:spLocks noChangeShapeType="1"/>
              </p:cNvSpPr>
              <p:nvPr/>
            </p:nvSpPr>
            <p:spPr bwMode="auto">
              <a:xfrm>
                <a:off x="2248" y="2953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0" name="Line 268"/>
              <p:cNvSpPr>
                <a:spLocks noChangeShapeType="1"/>
              </p:cNvSpPr>
              <p:nvPr/>
            </p:nvSpPr>
            <p:spPr bwMode="auto">
              <a:xfrm>
                <a:off x="2248" y="296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1" name="Line 269"/>
              <p:cNvSpPr>
                <a:spLocks noChangeShapeType="1"/>
              </p:cNvSpPr>
              <p:nvPr/>
            </p:nvSpPr>
            <p:spPr bwMode="auto">
              <a:xfrm>
                <a:off x="2248" y="2976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2" name="Line 270"/>
              <p:cNvSpPr>
                <a:spLocks noChangeShapeType="1"/>
              </p:cNvSpPr>
              <p:nvPr/>
            </p:nvSpPr>
            <p:spPr bwMode="auto">
              <a:xfrm>
                <a:off x="2248" y="299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3" name="Line 271"/>
              <p:cNvSpPr>
                <a:spLocks noChangeShapeType="1"/>
              </p:cNvSpPr>
              <p:nvPr/>
            </p:nvSpPr>
            <p:spPr bwMode="auto">
              <a:xfrm>
                <a:off x="2248" y="3007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4" name="Line 272"/>
              <p:cNvSpPr>
                <a:spLocks noChangeShapeType="1"/>
              </p:cNvSpPr>
              <p:nvPr/>
            </p:nvSpPr>
            <p:spPr bwMode="auto">
              <a:xfrm>
                <a:off x="2248" y="3027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5" name="Line 273"/>
              <p:cNvSpPr>
                <a:spLocks noChangeShapeType="1"/>
              </p:cNvSpPr>
              <p:nvPr/>
            </p:nvSpPr>
            <p:spPr bwMode="auto">
              <a:xfrm>
                <a:off x="2248" y="305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6" name="Line 274"/>
              <p:cNvSpPr>
                <a:spLocks noChangeShapeType="1"/>
              </p:cNvSpPr>
              <p:nvPr/>
            </p:nvSpPr>
            <p:spPr bwMode="auto">
              <a:xfrm>
                <a:off x="2248" y="3091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7" name="Line 275"/>
              <p:cNvSpPr>
                <a:spLocks noChangeShapeType="1"/>
              </p:cNvSpPr>
              <p:nvPr/>
            </p:nvSpPr>
            <p:spPr bwMode="auto">
              <a:xfrm>
                <a:off x="2248" y="315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8" name="Line 276"/>
              <p:cNvSpPr>
                <a:spLocks noChangeShapeType="1"/>
              </p:cNvSpPr>
              <p:nvPr/>
            </p:nvSpPr>
            <p:spPr bwMode="auto">
              <a:xfrm>
                <a:off x="2248" y="294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69" name="Line 277"/>
              <p:cNvSpPr>
                <a:spLocks noChangeShapeType="1"/>
              </p:cNvSpPr>
              <p:nvPr/>
            </p:nvSpPr>
            <p:spPr bwMode="auto">
              <a:xfrm flipV="1">
                <a:off x="2268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0" name="Line 278"/>
              <p:cNvSpPr>
                <a:spLocks noChangeShapeType="1"/>
              </p:cNvSpPr>
              <p:nvPr/>
            </p:nvSpPr>
            <p:spPr bwMode="auto">
              <a:xfrm flipV="1">
                <a:off x="2476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1" name="Line 279"/>
              <p:cNvSpPr>
                <a:spLocks noChangeShapeType="1"/>
              </p:cNvSpPr>
              <p:nvPr/>
            </p:nvSpPr>
            <p:spPr bwMode="auto">
              <a:xfrm flipV="1">
                <a:off x="2686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2" name="Line 280"/>
              <p:cNvSpPr>
                <a:spLocks noChangeShapeType="1"/>
              </p:cNvSpPr>
              <p:nvPr/>
            </p:nvSpPr>
            <p:spPr bwMode="auto">
              <a:xfrm flipV="1">
                <a:off x="2896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3" name="Line 281"/>
              <p:cNvSpPr>
                <a:spLocks noChangeShapeType="1"/>
              </p:cNvSpPr>
              <p:nvPr/>
            </p:nvSpPr>
            <p:spPr bwMode="auto">
              <a:xfrm flipV="1">
                <a:off x="3106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4" name="Line 282"/>
              <p:cNvSpPr>
                <a:spLocks noChangeShapeType="1"/>
              </p:cNvSpPr>
              <p:nvPr/>
            </p:nvSpPr>
            <p:spPr bwMode="auto">
              <a:xfrm flipV="1">
                <a:off x="3316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5" name="Line 283"/>
              <p:cNvSpPr>
                <a:spLocks noChangeShapeType="1"/>
              </p:cNvSpPr>
              <p:nvPr/>
            </p:nvSpPr>
            <p:spPr bwMode="auto">
              <a:xfrm flipV="1">
                <a:off x="3525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6" name="Line 284"/>
              <p:cNvSpPr>
                <a:spLocks noChangeShapeType="1"/>
              </p:cNvSpPr>
              <p:nvPr/>
            </p:nvSpPr>
            <p:spPr bwMode="auto">
              <a:xfrm flipV="1">
                <a:off x="3735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7" name="Line 285"/>
              <p:cNvSpPr>
                <a:spLocks noChangeShapeType="1"/>
              </p:cNvSpPr>
              <p:nvPr/>
            </p:nvSpPr>
            <p:spPr bwMode="auto">
              <a:xfrm flipV="1">
                <a:off x="3945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8" name="Line 286"/>
              <p:cNvSpPr>
                <a:spLocks noChangeShapeType="1"/>
              </p:cNvSpPr>
              <p:nvPr/>
            </p:nvSpPr>
            <p:spPr bwMode="auto">
              <a:xfrm flipV="1">
                <a:off x="4155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79" name="Line 287"/>
              <p:cNvSpPr>
                <a:spLocks noChangeShapeType="1"/>
              </p:cNvSpPr>
              <p:nvPr/>
            </p:nvSpPr>
            <p:spPr bwMode="auto">
              <a:xfrm flipV="1">
                <a:off x="4365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80" name="Line 288"/>
              <p:cNvSpPr>
                <a:spLocks noChangeShapeType="1"/>
              </p:cNvSpPr>
              <p:nvPr/>
            </p:nvSpPr>
            <p:spPr bwMode="auto">
              <a:xfrm flipV="1">
                <a:off x="4574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81" name="Line 289"/>
              <p:cNvSpPr>
                <a:spLocks noChangeShapeType="1"/>
              </p:cNvSpPr>
              <p:nvPr/>
            </p:nvSpPr>
            <p:spPr bwMode="auto">
              <a:xfrm flipV="1">
                <a:off x="4783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82" name="Line 290"/>
              <p:cNvSpPr>
                <a:spLocks noChangeShapeType="1"/>
              </p:cNvSpPr>
              <p:nvPr/>
            </p:nvSpPr>
            <p:spPr bwMode="auto">
              <a:xfrm flipV="1">
                <a:off x="4993" y="397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683" name="Rectangle 291"/>
              <p:cNvSpPr>
                <a:spLocks noChangeArrowheads="1"/>
              </p:cNvSpPr>
              <p:nvPr/>
            </p:nvSpPr>
            <p:spPr bwMode="auto">
              <a:xfrm>
                <a:off x="2387" y="4022"/>
                <a:ext cx="18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K2O</a:t>
                </a:r>
                <a:endParaRPr lang="en-US" altLang="tr-TR" sz="2400"/>
              </a:p>
            </p:txBody>
          </p:sp>
          <p:sp>
            <p:nvSpPr>
              <p:cNvPr id="59684" name="Rectangle 292"/>
              <p:cNvSpPr>
                <a:spLocks noChangeArrowheads="1"/>
              </p:cNvSpPr>
              <p:nvPr/>
            </p:nvSpPr>
            <p:spPr bwMode="auto">
              <a:xfrm>
                <a:off x="2631" y="4022"/>
                <a:ext cx="11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Rb</a:t>
                </a:r>
                <a:endParaRPr lang="en-US" altLang="tr-TR" sz="2400"/>
              </a:p>
            </p:txBody>
          </p:sp>
          <p:sp>
            <p:nvSpPr>
              <p:cNvPr id="59685" name="Rectangle 293"/>
              <p:cNvSpPr>
                <a:spLocks noChangeArrowheads="1"/>
              </p:cNvSpPr>
              <p:nvPr/>
            </p:nvSpPr>
            <p:spPr bwMode="auto">
              <a:xfrm>
                <a:off x="2844" y="4022"/>
                <a:ext cx="113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Ba</a:t>
                </a:r>
                <a:endParaRPr lang="en-US" altLang="tr-TR" sz="2400"/>
              </a:p>
            </p:txBody>
          </p:sp>
          <p:sp>
            <p:nvSpPr>
              <p:cNvPr id="59686" name="Rectangle 294"/>
              <p:cNvSpPr>
                <a:spLocks noChangeArrowheads="1"/>
              </p:cNvSpPr>
              <p:nvPr/>
            </p:nvSpPr>
            <p:spPr bwMode="auto">
              <a:xfrm>
                <a:off x="3054" y="4022"/>
                <a:ext cx="10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Th</a:t>
                </a:r>
                <a:endParaRPr lang="en-US" altLang="tr-TR" sz="2400"/>
              </a:p>
            </p:txBody>
          </p:sp>
          <p:sp>
            <p:nvSpPr>
              <p:cNvPr id="59687" name="Rectangle 295"/>
              <p:cNvSpPr>
                <a:spLocks noChangeArrowheads="1"/>
              </p:cNvSpPr>
              <p:nvPr/>
            </p:nvSpPr>
            <p:spPr bwMode="auto">
              <a:xfrm>
                <a:off x="3265" y="4022"/>
                <a:ext cx="10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Ta</a:t>
                </a:r>
                <a:endParaRPr lang="en-US" altLang="tr-TR" sz="2400"/>
              </a:p>
            </p:txBody>
          </p:sp>
          <p:sp>
            <p:nvSpPr>
              <p:cNvPr id="59688" name="Rectangle 296"/>
              <p:cNvSpPr>
                <a:spLocks noChangeArrowheads="1"/>
              </p:cNvSpPr>
              <p:nvPr/>
            </p:nvSpPr>
            <p:spPr bwMode="auto">
              <a:xfrm>
                <a:off x="3469" y="4022"/>
                <a:ext cx="11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Nb</a:t>
                </a:r>
                <a:endParaRPr lang="en-US" altLang="tr-TR" sz="2400"/>
              </a:p>
            </p:txBody>
          </p:sp>
          <p:sp>
            <p:nvSpPr>
              <p:cNvPr id="59689" name="Rectangle 297"/>
              <p:cNvSpPr>
                <a:spLocks noChangeArrowheads="1"/>
              </p:cNvSpPr>
              <p:nvPr/>
            </p:nvSpPr>
            <p:spPr bwMode="auto">
              <a:xfrm>
                <a:off x="3685" y="4022"/>
                <a:ext cx="11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Ce</a:t>
                </a:r>
                <a:endParaRPr lang="en-US" altLang="tr-TR" sz="2400"/>
              </a:p>
            </p:txBody>
          </p:sp>
          <p:sp>
            <p:nvSpPr>
              <p:cNvPr id="59690" name="Rectangle 298"/>
              <p:cNvSpPr>
                <a:spLocks noChangeArrowheads="1"/>
              </p:cNvSpPr>
              <p:nvPr/>
            </p:nvSpPr>
            <p:spPr bwMode="auto">
              <a:xfrm>
                <a:off x="3896" y="4022"/>
                <a:ext cx="8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Hf</a:t>
                </a:r>
                <a:endParaRPr lang="en-US" altLang="tr-TR" sz="2400"/>
              </a:p>
            </p:txBody>
          </p:sp>
          <p:sp>
            <p:nvSpPr>
              <p:cNvPr id="59691" name="Rectangle 299"/>
              <p:cNvSpPr>
                <a:spLocks noChangeArrowheads="1"/>
              </p:cNvSpPr>
              <p:nvPr/>
            </p:nvSpPr>
            <p:spPr bwMode="auto">
              <a:xfrm>
                <a:off x="4107" y="4022"/>
                <a:ext cx="8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Zr</a:t>
                </a:r>
                <a:endParaRPr lang="en-US" altLang="tr-TR" sz="2400"/>
              </a:p>
            </p:txBody>
          </p:sp>
          <p:sp>
            <p:nvSpPr>
              <p:cNvPr id="59692" name="Rectangle 300"/>
              <p:cNvSpPr>
                <a:spLocks noChangeArrowheads="1"/>
              </p:cNvSpPr>
              <p:nvPr/>
            </p:nvSpPr>
            <p:spPr bwMode="auto">
              <a:xfrm>
                <a:off x="4303" y="4022"/>
                <a:ext cx="13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Sm</a:t>
                </a:r>
                <a:endParaRPr lang="en-US" altLang="tr-TR" sz="2400"/>
              </a:p>
            </p:txBody>
          </p:sp>
          <p:sp>
            <p:nvSpPr>
              <p:cNvPr id="59693" name="Rectangle 301"/>
              <p:cNvSpPr>
                <a:spLocks noChangeArrowheads="1"/>
              </p:cNvSpPr>
              <p:nvPr/>
            </p:nvSpPr>
            <p:spPr bwMode="auto">
              <a:xfrm>
                <a:off x="4542" y="4022"/>
                <a:ext cx="60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Y</a:t>
                </a:r>
                <a:endParaRPr lang="en-US" altLang="tr-TR" sz="2400"/>
              </a:p>
            </p:txBody>
          </p:sp>
          <p:sp>
            <p:nvSpPr>
              <p:cNvPr id="59694" name="Rectangle 302"/>
              <p:cNvSpPr>
                <a:spLocks noChangeArrowheads="1"/>
              </p:cNvSpPr>
              <p:nvPr/>
            </p:nvSpPr>
            <p:spPr bwMode="auto">
              <a:xfrm>
                <a:off x="4728" y="4022"/>
                <a:ext cx="113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Yb</a:t>
                </a:r>
                <a:endParaRPr lang="en-US" altLang="tr-TR" sz="2400"/>
              </a:p>
            </p:txBody>
          </p:sp>
          <p:sp>
            <p:nvSpPr>
              <p:cNvPr id="59695" name="Rectangle 303"/>
              <p:cNvSpPr>
                <a:spLocks noChangeArrowheads="1"/>
              </p:cNvSpPr>
              <p:nvPr/>
            </p:nvSpPr>
            <p:spPr bwMode="auto">
              <a:xfrm>
                <a:off x="2095" y="3947"/>
                <a:ext cx="283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0.01</a:t>
                </a:r>
                <a:endParaRPr lang="en-US" altLang="tr-TR" sz="2400"/>
              </a:p>
            </p:txBody>
          </p:sp>
          <p:sp>
            <p:nvSpPr>
              <p:cNvPr id="59696" name="Rectangle 304"/>
              <p:cNvSpPr>
                <a:spLocks noChangeArrowheads="1"/>
              </p:cNvSpPr>
              <p:nvPr/>
            </p:nvSpPr>
            <p:spPr bwMode="auto">
              <a:xfrm>
                <a:off x="2136" y="3738"/>
                <a:ext cx="20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0.1</a:t>
                </a:r>
                <a:endParaRPr lang="en-US" altLang="tr-TR" sz="2400"/>
              </a:p>
            </p:txBody>
          </p:sp>
          <p:sp>
            <p:nvSpPr>
              <p:cNvPr id="59697" name="Rectangle 305"/>
              <p:cNvSpPr>
                <a:spLocks noChangeArrowheads="1"/>
              </p:cNvSpPr>
              <p:nvPr/>
            </p:nvSpPr>
            <p:spPr bwMode="auto">
              <a:xfrm>
                <a:off x="2197" y="3528"/>
                <a:ext cx="81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1</a:t>
                </a:r>
                <a:endParaRPr lang="en-US" altLang="tr-TR" sz="2400"/>
              </a:p>
            </p:txBody>
          </p:sp>
          <p:sp>
            <p:nvSpPr>
              <p:cNvPr id="59698" name="Rectangle 306"/>
              <p:cNvSpPr>
                <a:spLocks noChangeArrowheads="1"/>
              </p:cNvSpPr>
              <p:nvPr/>
            </p:nvSpPr>
            <p:spPr bwMode="auto">
              <a:xfrm>
                <a:off x="2156" y="3318"/>
                <a:ext cx="16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10</a:t>
                </a:r>
                <a:endParaRPr lang="en-US" altLang="tr-TR" sz="2400"/>
              </a:p>
            </p:txBody>
          </p:sp>
          <p:sp>
            <p:nvSpPr>
              <p:cNvPr id="59699" name="Rectangle 307"/>
              <p:cNvSpPr>
                <a:spLocks noChangeArrowheads="1"/>
              </p:cNvSpPr>
              <p:nvPr/>
            </p:nvSpPr>
            <p:spPr bwMode="auto">
              <a:xfrm>
                <a:off x="2115" y="3107"/>
                <a:ext cx="24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100</a:t>
                </a:r>
                <a:endParaRPr lang="en-US" altLang="tr-TR" sz="2400"/>
              </a:p>
            </p:txBody>
          </p:sp>
          <p:sp>
            <p:nvSpPr>
              <p:cNvPr id="59700" name="Rectangle 308"/>
              <p:cNvSpPr>
                <a:spLocks noChangeArrowheads="1"/>
              </p:cNvSpPr>
              <p:nvPr/>
            </p:nvSpPr>
            <p:spPr bwMode="auto">
              <a:xfrm>
                <a:off x="2073" y="2897"/>
                <a:ext cx="323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1000</a:t>
                </a:r>
                <a:endParaRPr lang="en-US" altLang="tr-TR" sz="2400"/>
              </a:p>
            </p:txBody>
          </p:sp>
          <p:sp>
            <p:nvSpPr>
              <p:cNvPr id="59701" name="Line 309"/>
              <p:cNvSpPr>
                <a:spLocks noChangeShapeType="1"/>
              </p:cNvSpPr>
              <p:nvPr/>
            </p:nvSpPr>
            <p:spPr bwMode="auto">
              <a:xfrm>
                <a:off x="2257" y="3577"/>
                <a:ext cx="274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02" name="Rectangle 310"/>
              <p:cNvSpPr>
                <a:spLocks noChangeArrowheads="1"/>
              </p:cNvSpPr>
              <p:nvPr/>
            </p:nvSpPr>
            <p:spPr bwMode="auto">
              <a:xfrm rot="16200000">
                <a:off x="1713" y="3353"/>
                <a:ext cx="691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600">
                    <a:solidFill>
                      <a:srgbClr val="000000"/>
                    </a:solidFill>
                    <a:latin typeface="¯" charset="0"/>
                  </a:rPr>
                  <a:t>Rock / ORG</a:t>
                </a:r>
                <a:endParaRPr lang="en-US" altLang="tr-TR" sz="2400"/>
              </a:p>
            </p:txBody>
          </p:sp>
          <p:sp>
            <p:nvSpPr>
              <p:cNvPr id="59703" name="Rectangle 311"/>
              <p:cNvSpPr>
                <a:spLocks noChangeArrowheads="1"/>
              </p:cNvSpPr>
              <p:nvPr/>
            </p:nvSpPr>
            <p:spPr bwMode="auto">
              <a:xfrm>
                <a:off x="2277" y="1529"/>
                <a:ext cx="2716" cy="1155"/>
              </a:xfrm>
              <a:prstGeom prst="rect">
                <a:avLst/>
              </a:prstGeom>
              <a:solidFill>
                <a:srgbClr val="EBFFAD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04" name="Freeform 312"/>
              <p:cNvSpPr>
                <a:spLocks/>
              </p:cNvSpPr>
              <p:nvPr/>
            </p:nvSpPr>
            <p:spPr bwMode="auto">
              <a:xfrm>
                <a:off x="2485" y="1829"/>
                <a:ext cx="2299" cy="762"/>
              </a:xfrm>
              <a:custGeom>
                <a:avLst/>
                <a:gdLst>
                  <a:gd name="T0" fmla="*/ 0 w 2299"/>
                  <a:gd name="T1" fmla="*/ 151 h 762"/>
                  <a:gd name="T2" fmla="*/ 210 w 2299"/>
                  <a:gd name="T3" fmla="*/ 0 h 762"/>
                  <a:gd name="T4" fmla="*/ 419 w 2299"/>
                  <a:gd name="T5" fmla="*/ 178 h 762"/>
                  <a:gd name="T6" fmla="*/ 627 w 2299"/>
                  <a:gd name="T7" fmla="*/ 46 h 762"/>
                  <a:gd name="T8" fmla="*/ 837 w 2299"/>
                  <a:gd name="T9" fmla="*/ 357 h 762"/>
                  <a:gd name="T10" fmla="*/ 1045 w 2299"/>
                  <a:gd name="T11" fmla="*/ 380 h 762"/>
                  <a:gd name="T12" fmla="*/ 1255 w 2299"/>
                  <a:gd name="T13" fmla="*/ 340 h 762"/>
                  <a:gd name="T14" fmla="*/ 1463 w 2299"/>
                  <a:gd name="T15" fmla="*/ 484 h 762"/>
                  <a:gd name="T16" fmla="*/ 1673 w 2299"/>
                  <a:gd name="T17" fmla="*/ 486 h 762"/>
                  <a:gd name="T18" fmla="*/ 1881 w 2299"/>
                  <a:gd name="T19" fmla="*/ 464 h 762"/>
                  <a:gd name="T20" fmla="*/ 2089 w 2299"/>
                  <a:gd name="T21" fmla="*/ 521 h 762"/>
                  <a:gd name="T22" fmla="*/ 2299 w 2299"/>
                  <a:gd name="T23" fmla="*/ 762 h 7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762">
                    <a:moveTo>
                      <a:pt x="0" y="151"/>
                    </a:moveTo>
                    <a:lnTo>
                      <a:pt x="210" y="0"/>
                    </a:lnTo>
                    <a:lnTo>
                      <a:pt x="419" y="178"/>
                    </a:lnTo>
                    <a:lnTo>
                      <a:pt x="627" y="46"/>
                    </a:lnTo>
                    <a:lnTo>
                      <a:pt x="837" y="357"/>
                    </a:lnTo>
                    <a:lnTo>
                      <a:pt x="1045" y="380"/>
                    </a:lnTo>
                    <a:lnTo>
                      <a:pt x="1255" y="340"/>
                    </a:lnTo>
                    <a:lnTo>
                      <a:pt x="1463" y="484"/>
                    </a:lnTo>
                    <a:lnTo>
                      <a:pt x="1673" y="486"/>
                    </a:lnTo>
                    <a:lnTo>
                      <a:pt x="1881" y="464"/>
                    </a:lnTo>
                    <a:lnTo>
                      <a:pt x="2089" y="521"/>
                    </a:lnTo>
                    <a:lnTo>
                      <a:pt x="2299" y="762"/>
                    </a:lnTo>
                  </a:path>
                </a:pathLst>
              </a:cu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05" name="Freeform 313"/>
              <p:cNvSpPr>
                <a:spLocks/>
              </p:cNvSpPr>
              <p:nvPr/>
            </p:nvSpPr>
            <p:spPr bwMode="auto">
              <a:xfrm>
                <a:off x="2485" y="1825"/>
                <a:ext cx="2299" cy="785"/>
              </a:xfrm>
              <a:custGeom>
                <a:avLst/>
                <a:gdLst>
                  <a:gd name="T0" fmla="*/ 0 w 2299"/>
                  <a:gd name="T1" fmla="*/ 151 h 785"/>
                  <a:gd name="T2" fmla="*/ 210 w 2299"/>
                  <a:gd name="T3" fmla="*/ 0 h 785"/>
                  <a:gd name="T4" fmla="*/ 419 w 2299"/>
                  <a:gd name="T5" fmla="*/ 190 h 785"/>
                  <a:gd name="T6" fmla="*/ 627 w 2299"/>
                  <a:gd name="T7" fmla="*/ 64 h 785"/>
                  <a:gd name="T8" fmla="*/ 837 w 2299"/>
                  <a:gd name="T9" fmla="*/ 372 h 785"/>
                  <a:gd name="T10" fmla="*/ 1045 w 2299"/>
                  <a:gd name="T11" fmla="*/ 393 h 785"/>
                  <a:gd name="T12" fmla="*/ 1255 w 2299"/>
                  <a:gd name="T13" fmla="*/ 355 h 785"/>
                  <a:gd name="T14" fmla="*/ 1463 w 2299"/>
                  <a:gd name="T15" fmla="*/ 501 h 785"/>
                  <a:gd name="T16" fmla="*/ 1673 w 2299"/>
                  <a:gd name="T17" fmla="*/ 505 h 785"/>
                  <a:gd name="T18" fmla="*/ 1881 w 2299"/>
                  <a:gd name="T19" fmla="*/ 494 h 785"/>
                  <a:gd name="T20" fmla="*/ 2089 w 2299"/>
                  <a:gd name="T21" fmla="*/ 547 h 785"/>
                  <a:gd name="T22" fmla="*/ 2299 w 2299"/>
                  <a:gd name="T23" fmla="*/ 785 h 7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785">
                    <a:moveTo>
                      <a:pt x="0" y="151"/>
                    </a:moveTo>
                    <a:lnTo>
                      <a:pt x="210" y="0"/>
                    </a:lnTo>
                    <a:lnTo>
                      <a:pt x="419" y="190"/>
                    </a:lnTo>
                    <a:lnTo>
                      <a:pt x="627" y="64"/>
                    </a:lnTo>
                    <a:lnTo>
                      <a:pt x="837" y="372"/>
                    </a:lnTo>
                    <a:lnTo>
                      <a:pt x="1045" y="393"/>
                    </a:lnTo>
                    <a:lnTo>
                      <a:pt x="1255" y="355"/>
                    </a:lnTo>
                    <a:lnTo>
                      <a:pt x="1463" y="501"/>
                    </a:lnTo>
                    <a:lnTo>
                      <a:pt x="1673" y="505"/>
                    </a:lnTo>
                    <a:lnTo>
                      <a:pt x="1881" y="494"/>
                    </a:lnTo>
                    <a:lnTo>
                      <a:pt x="2089" y="547"/>
                    </a:lnTo>
                    <a:lnTo>
                      <a:pt x="2299" y="785"/>
                    </a:lnTo>
                  </a:path>
                </a:pathLst>
              </a:cu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06" name="Freeform 314"/>
              <p:cNvSpPr>
                <a:spLocks/>
              </p:cNvSpPr>
              <p:nvPr/>
            </p:nvSpPr>
            <p:spPr bwMode="auto">
              <a:xfrm>
                <a:off x="2485" y="1836"/>
                <a:ext cx="2299" cy="768"/>
              </a:xfrm>
              <a:custGeom>
                <a:avLst/>
                <a:gdLst>
                  <a:gd name="T0" fmla="*/ 0 w 2299"/>
                  <a:gd name="T1" fmla="*/ 145 h 768"/>
                  <a:gd name="T2" fmla="*/ 210 w 2299"/>
                  <a:gd name="T3" fmla="*/ 0 h 768"/>
                  <a:gd name="T4" fmla="*/ 419 w 2299"/>
                  <a:gd name="T5" fmla="*/ 168 h 768"/>
                  <a:gd name="T6" fmla="*/ 627 w 2299"/>
                  <a:gd name="T7" fmla="*/ 69 h 768"/>
                  <a:gd name="T8" fmla="*/ 837 w 2299"/>
                  <a:gd name="T9" fmla="*/ 361 h 768"/>
                  <a:gd name="T10" fmla="*/ 1045 w 2299"/>
                  <a:gd name="T11" fmla="*/ 373 h 768"/>
                  <a:gd name="T12" fmla="*/ 1255 w 2299"/>
                  <a:gd name="T13" fmla="*/ 340 h 768"/>
                  <a:gd name="T14" fmla="*/ 1463 w 2299"/>
                  <a:gd name="T15" fmla="*/ 477 h 768"/>
                  <a:gd name="T16" fmla="*/ 1673 w 2299"/>
                  <a:gd name="T17" fmla="*/ 488 h 768"/>
                  <a:gd name="T18" fmla="*/ 1881 w 2299"/>
                  <a:gd name="T19" fmla="*/ 467 h 768"/>
                  <a:gd name="T20" fmla="*/ 2089 w 2299"/>
                  <a:gd name="T21" fmla="*/ 526 h 768"/>
                  <a:gd name="T22" fmla="*/ 2299 w 2299"/>
                  <a:gd name="T23" fmla="*/ 768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768">
                    <a:moveTo>
                      <a:pt x="0" y="145"/>
                    </a:moveTo>
                    <a:lnTo>
                      <a:pt x="210" y="0"/>
                    </a:lnTo>
                    <a:lnTo>
                      <a:pt x="419" y="168"/>
                    </a:lnTo>
                    <a:lnTo>
                      <a:pt x="627" y="69"/>
                    </a:lnTo>
                    <a:lnTo>
                      <a:pt x="837" y="361"/>
                    </a:lnTo>
                    <a:lnTo>
                      <a:pt x="1045" y="373"/>
                    </a:lnTo>
                    <a:lnTo>
                      <a:pt x="1255" y="340"/>
                    </a:lnTo>
                    <a:lnTo>
                      <a:pt x="1463" y="477"/>
                    </a:lnTo>
                    <a:lnTo>
                      <a:pt x="1673" y="488"/>
                    </a:lnTo>
                    <a:lnTo>
                      <a:pt x="1881" y="467"/>
                    </a:lnTo>
                    <a:lnTo>
                      <a:pt x="2089" y="526"/>
                    </a:lnTo>
                    <a:lnTo>
                      <a:pt x="2299" y="768"/>
                    </a:lnTo>
                  </a:path>
                </a:pathLst>
              </a:custGeom>
              <a:noFill/>
              <a:ln w="0">
                <a:solidFill>
                  <a:srgbClr val="00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07" name="Freeform 315"/>
              <p:cNvSpPr>
                <a:spLocks/>
              </p:cNvSpPr>
              <p:nvPr/>
            </p:nvSpPr>
            <p:spPr bwMode="auto">
              <a:xfrm>
                <a:off x="2485" y="1833"/>
                <a:ext cx="2299" cy="761"/>
              </a:xfrm>
              <a:custGeom>
                <a:avLst/>
                <a:gdLst>
                  <a:gd name="T0" fmla="*/ 0 w 2299"/>
                  <a:gd name="T1" fmla="*/ 162 h 761"/>
                  <a:gd name="T2" fmla="*/ 210 w 2299"/>
                  <a:gd name="T3" fmla="*/ 0 h 761"/>
                  <a:gd name="T4" fmla="*/ 419 w 2299"/>
                  <a:gd name="T5" fmla="*/ 254 h 761"/>
                  <a:gd name="T6" fmla="*/ 627 w 2299"/>
                  <a:gd name="T7" fmla="*/ 59 h 761"/>
                  <a:gd name="T8" fmla="*/ 837 w 2299"/>
                  <a:gd name="T9" fmla="*/ 364 h 761"/>
                  <a:gd name="T10" fmla="*/ 1045 w 2299"/>
                  <a:gd name="T11" fmla="*/ 379 h 761"/>
                  <a:gd name="T12" fmla="*/ 1255 w 2299"/>
                  <a:gd name="T13" fmla="*/ 338 h 761"/>
                  <a:gd name="T14" fmla="*/ 1463 w 2299"/>
                  <a:gd name="T15" fmla="*/ 480 h 761"/>
                  <a:gd name="T16" fmla="*/ 1673 w 2299"/>
                  <a:gd name="T17" fmla="*/ 486 h 761"/>
                  <a:gd name="T18" fmla="*/ 1881 w 2299"/>
                  <a:gd name="T19" fmla="*/ 470 h 761"/>
                  <a:gd name="T20" fmla="*/ 2089 w 2299"/>
                  <a:gd name="T21" fmla="*/ 519 h 761"/>
                  <a:gd name="T22" fmla="*/ 2299 w 2299"/>
                  <a:gd name="T23" fmla="*/ 761 h 7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761">
                    <a:moveTo>
                      <a:pt x="0" y="162"/>
                    </a:moveTo>
                    <a:lnTo>
                      <a:pt x="210" y="0"/>
                    </a:lnTo>
                    <a:lnTo>
                      <a:pt x="419" y="254"/>
                    </a:lnTo>
                    <a:lnTo>
                      <a:pt x="627" y="59"/>
                    </a:lnTo>
                    <a:lnTo>
                      <a:pt x="837" y="364"/>
                    </a:lnTo>
                    <a:lnTo>
                      <a:pt x="1045" y="379"/>
                    </a:lnTo>
                    <a:lnTo>
                      <a:pt x="1255" y="338"/>
                    </a:lnTo>
                    <a:lnTo>
                      <a:pt x="1463" y="480"/>
                    </a:lnTo>
                    <a:lnTo>
                      <a:pt x="1673" y="486"/>
                    </a:lnTo>
                    <a:lnTo>
                      <a:pt x="1881" y="470"/>
                    </a:lnTo>
                    <a:lnTo>
                      <a:pt x="2089" y="519"/>
                    </a:lnTo>
                    <a:lnTo>
                      <a:pt x="2299" y="761"/>
                    </a:lnTo>
                  </a:path>
                </a:pathLst>
              </a:custGeom>
              <a:noFill/>
              <a:ln w="0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08" name="Freeform 316"/>
              <p:cNvSpPr>
                <a:spLocks/>
              </p:cNvSpPr>
              <p:nvPr/>
            </p:nvSpPr>
            <p:spPr bwMode="auto">
              <a:xfrm>
                <a:off x="2485" y="1842"/>
                <a:ext cx="2299" cy="744"/>
              </a:xfrm>
              <a:custGeom>
                <a:avLst/>
                <a:gdLst>
                  <a:gd name="T0" fmla="*/ 0 w 2299"/>
                  <a:gd name="T1" fmla="*/ 147 h 744"/>
                  <a:gd name="T2" fmla="*/ 210 w 2299"/>
                  <a:gd name="T3" fmla="*/ 0 h 744"/>
                  <a:gd name="T4" fmla="*/ 419 w 2299"/>
                  <a:gd name="T5" fmla="*/ 173 h 744"/>
                  <a:gd name="T6" fmla="*/ 627 w 2299"/>
                  <a:gd name="T7" fmla="*/ 70 h 744"/>
                  <a:gd name="T8" fmla="*/ 837 w 2299"/>
                  <a:gd name="T9" fmla="*/ 344 h 744"/>
                  <a:gd name="T10" fmla="*/ 1045 w 2299"/>
                  <a:gd name="T11" fmla="*/ 369 h 744"/>
                  <a:gd name="T12" fmla="*/ 1255 w 2299"/>
                  <a:gd name="T13" fmla="*/ 323 h 744"/>
                  <a:gd name="T14" fmla="*/ 1463 w 2299"/>
                  <a:gd name="T15" fmla="*/ 459 h 744"/>
                  <a:gd name="T16" fmla="*/ 1673 w 2299"/>
                  <a:gd name="T17" fmla="*/ 470 h 744"/>
                  <a:gd name="T18" fmla="*/ 1881 w 2299"/>
                  <a:gd name="T19" fmla="*/ 450 h 744"/>
                  <a:gd name="T20" fmla="*/ 2089 w 2299"/>
                  <a:gd name="T21" fmla="*/ 505 h 744"/>
                  <a:gd name="T22" fmla="*/ 2299 w 2299"/>
                  <a:gd name="T23" fmla="*/ 7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744">
                    <a:moveTo>
                      <a:pt x="0" y="147"/>
                    </a:moveTo>
                    <a:lnTo>
                      <a:pt x="210" y="0"/>
                    </a:lnTo>
                    <a:lnTo>
                      <a:pt x="419" y="173"/>
                    </a:lnTo>
                    <a:lnTo>
                      <a:pt x="627" y="70"/>
                    </a:lnTo>
                    <a:lnTo>
                      <a:pt x="837" y="344"/>
                    </a:lnTo>
                    <a:lnTo>
                      <a:pt x="1045" y="369"/>
                    </a:lnTo>
                    <a:lnTo>
                      <a:pt x="1255" y="323"/>
                    </a:lnTo>
                    <a:lnTo>
                      <a:pt x="1463" y="459"/>
                    </a:lnTo>
                    <a:lnTo>
                      <a:pt x="1673" y="470"/>
                    </a:lnTo>
                    <a:lnTo>
                      <a:pt x="1881" y="450"/>
                    </a:lnTo>
                    <a:lnTo>
                      <a:pt x="2089" y="505"/>
                    </a:lnTo>
                    <a:lnTo>
                      <a:pt x="2299" y="744"/>
                    </a:lnTo>
                  </a:path>
                </a:pathLst>
              </a:custGeom>
              <a:noFill/>
              <a:ln w="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09" name="Freeform 317"/>
              <p:cNvSpPr>
                <a:spLocks/>
              </p:cNvSpPr>
              <p:nvPr/>
            </p:nvSpPr>
            <p:spPr bwMode="auto">
              <a:xfrm>
                <a:off x="2485" y="1849"/>
                <a:ext cx="2299" cy="731"/>
              </a:xfrm>
              <a:custGeom>
                <a:avLst/>
                <a:gdLst>
                  <a:gd name="T0" fmla="*/ 0 w 2299"/>
                  <a:gd name="T1" fmla="*/ 135 h 731"/>
                  <a:gd name="T2" fmla="*/ 210 w 2299"/>
                  <a:gd name="T3" fmla="*/ 0 h 731"/>
                  <a:gd name="T4" fmla="*/ 419 w 2299"/>
                  <a:gd name="T5" fmla="*/ 147 h 731"/>
                  <a:gd name="T6" fmla="*/ 627 w 2299"/>
                  <a:gd name="T7" fmla="*/ 71 h 731"/>
                  <a:gd name="T8" fmla="*/ 837 w 2299"/>
                  <a:gd name="T9" fmla="*/ 328 h 731"/>
                  <a:gd name="T10" fmla="*/ 1045 w 2299"/>
                  <a:gd name="T11" fmla="*/ 353 h 731"/>
                  <a:gd name="T12" fmla="*/ 1255 w 2299"/>
                  <a:gd name="T13" fmla="*/ 308 h 731"/>
                  <a:gd name="T14" fmla="*/ 1463 w 2299"/>
                  <a:gd name="T15" fmla="*/ 470 h 731"/>
                  <a:gd name="T16" fmla="*/ 1673 w 2299"/>
                  <a:gd name="T17" fmla="*/ 477 h 731"/>
                  <a:gd name="T18" fmla="*/ 1881 w 2299"/>
                  <a:gd name="T19" fmla="*/ 431 h 731"/>
                  <a:gd name="T20" fmla="*/ 2089 w 2299"/>
                  <a:gd name="T21" fmla="*/ 487 h 731"/>
                  <a:gd name="T22" fmla="*/ 2299 w 2299"/>
                  <a:gd name="T23" fmla="*/ 731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731">
                    <a:moveTo>
                      <a:pt x="0" y="135"/>
                    </a:moveTo>
                    <a:lnTo>
                      <a:pt x="210" y="0"/>
                    </a:lnTo>
                    <a:lnTo>
                      <a:pt x="419" y="147"/>
                    </a:lnTo>
                    <a:lnTo>
                      <a:pt x="627" y="71"/>
                    </a:lnTo>
                    <a:lnTo>
                      <a:pt x="837" y="328"/>
                    </a:lnTo>
                    <a:lnTo>
                      <a:pt x="1045" y="353"/>
                    </a:lnTo>
                    <a:lnTo>
                      <a:pt x="1255" y="308"/>
                    </a:lnTo>
                    <a:lnTo>
                      <a:pt x="1463" y="470"/>
                    </a:lnTo>
                    <a:lnTo>
                      <a:pt x="1673" y="477"/>
                    </a:lnTo>
                    <a:lnTo>
                      <a:pt x="1881" y="431"/>
                    </a:lnTo>
                    <a:lnTo>
                      <a:pt x="2089" y="487"/>
                    </a:lnTo>
                    <a:lnTo>
                      <a:pt x="2299" y="731"/>
                    </a:lnTo>
                  </a:path>
                </a:pathLst>
              </a:custGeom>
              <a:noFill/>
              <a:ln w="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0" name="Freeform 318"/>
              <p:cNvSpPr>
                <a:spLocks/>
              </p:cNvSpPr>
              <p:nvPr/>
            </p:nvSpPr>
            <p:spPr bwMode="auto">
              <a:xfrm>
                <a:off x="2485" y="1803"/>
                <a:ext cx="2299" cy="876"/>
              </a:xfrm>
              <a:custGeom>
                <a:avLst/>
                <a:gdLst>
                  <a:gd name="T0" fmla="*/ 0 w 2299"/>
                  <a:gd name="T1" fmla="*/ 166 h 876"/>
                  <a:gd name="T2" fmla="*/ 210 w 2299"/>
                  <a:gd name="T3" fmla="*/ 0 h 876"/>
                  <a:gd name="T4" fmla="*/ 419 w 2299"/>
                  <a:gd name="T5" fmla="*/ 235 h 876"/>
                  <a:gd name="T6" fmla="*/ 627 w 2299"/>
                  <a:gd name="T7" fmla="*/ 115 h 876"/>
                  <a:gd name="T8" fmla="*/ 837 w 2299"/>
                  <a:gd name="T9" fmla="*/ 452 h 876"/>
                  <a:gd name="T10" fmla="*/ 1045 w 2299"/>
                  <a:gd name="T11" fmla="*/ 475 h 876"/>
                  <a:gd name="T12" fmla="*/ 1255 w 2299"/>
                  <a:gd name="T13" fmla="*/ 434 h 876"/>
                  <a:gd name="T14" fmla="*/ 1463 w 2299"/>
                  <a:gd name="T15" fmla="*/ 575 h 876"/>
                  <a:gd name="T16" fmla="*/ 1673 w 2299"/>
                  <a:gd name="T17" fmla="*/ 582 h 876"/>
                  <a:gd name="T18" fmla="*/ 1881 w 2299"/>
                  <a:gd name="T19" fmla="*/ 581 h 876"/>
                  <a:gd name="T20" fmla="*/ 2089 w 2299"/>
                  <a:gd name="T21" fmla="*/ 636 h 876"/>
                  <a:gd name="T22" fmla="*/ 2299 w 2299"/>
                  <a:gd name="T23" fmla="*/ 876 h 8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876">
                    <a:moveTo>
                      <a:pt x="0" y="166"/>
                    </a:moveTo>
                    <a:lnTo>
                      <a:pt x="210" y="0"/>
                    </a:lnTo>
                    <a:lnTo>
                      <a:pt x="419" y="235"/>
                    </a:lnTo>
                    <a:lnTo>
                      <a:pt x="627" y="115"/>
                    </a:lnTo>
                    <a:lnTo>
                      <a:pt x="837" y="452"/>
                    </a:lnTo>
                    <a:lnTo>
                      <a:pt x="1045" y="475"/>
                    </a:lnTo>
                    <a:lnTo>
                      <a:pt x="1255" y="434"/>
                    </a:lnTo>
                    <a:lnTo>
                      <a:pt x="1463" y="575"/>
                    </a:lnTo>
                    <a:lnTo>
                      <a:pt x="1673" y="582"/>
                    </a:lnTo>
                    <a:lnTo>
                      <a:pt x="1881" y="581"/>
                    </a:lnTo>
                    <a:lnTo>
                      <a:pt x="2089" y="636"/>
                    </a:lnTo>
                    <a:lnTo>
                      <a:pt x="2299" y="876"/>
                    </a:lnTo>
                  </a:path>
                </a:pathLst>
              </a:custGeom>
              <a:noFill/>
              <a:ln w="0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1" name="Freeform 319"/>
              <p:cNvSpPr>
                <a:spLocks/>
              </p:cNvSpPr>
              <p:nvPr/>
            </p:nvSpPr>
            <p:spPr bwMode="auto">
              <a:xfrm>
                <a:off x="2485" y="1862"/>
                <a:ext cx="2299" cy="701"/>
              </a:xfrm>
              <a:custGeom>
                <a:avLst/>
                <a:gdLst>
                  <a:gd name="T0" fmla="*/ 0 w 2299"/>
                  <a:gd name="T1" fmla="*/ 142 h 701"/>
                  <a:gd name="T2" fmla="*/ 210 w 2299"/>
                  <a:gd name="T3" fmla="*/ 0 h 701"/>
                  <a:gd name="T4" fmla="*/ 419 w 2299"/>
                  <a:gd name="T5" fmla="*/ 200 h 701"/>
                  <a:gd name="T6" fmla="*/ 627 w 2299"/>
                  <a:gd name="T7" fmla="*/ 95 h 701"/>
                  <a:gd name="T8" fmla="*/ 837 w 2299"/>
                  <a:gd name="T9" fmla="*/ 347 h 701"/>
                  <a:gd name="T10" fmla="*/ 1045 w 2299"/>
                  <a:gd name="T11" fmla="*/ 361 h 701"/>
                  <a:gd name="T12" fmla="*/ 1255 w 2299"/>
                  <a:gd name="T13" fmla="*/ 272 h 701"/>
                  <a:gd name="T14" fmla="*/ 1463 w 2299"/>
                  <a:gd name="T15" fmla="*/ 457 h 701"/>
                  <a:gd name="T16" fmla="*/ 1673 w 2299"/>
                  <a:gd name="T17" fmla="*/ 459 h 701"/>
                  <a:gd name="T18" fmla="*/ 1881 w 2299"/>
                  <a:gd name="T19" fmla="*/ 369 h 701"/>
                  <a:gd name="T20" fmla="*/ 2089 w 2299"/>
                  <a:gd name="T21" fmla="*/ 450 h 701"/>
                  <a:gd name="T22" fmla="*/ 2299 w 2299"/>
                  <a:gd name="T23" fmla="*/ 701 h 7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701">
                    <a:moveTo>
                      <a:pt x="0" y="142"/>
                    </a:moveTo>
                    <a:lnTo>
                      <a:pt x="210" y="0"/>
                    </a:lnTo>
                    <a:lnTo>
                      <a:pt x="419" y="200"/>
                    </a:lnTo>
                    <a:lnTo>
                      <a:pt x="627" y="95"/>
                    </a:lnTo>
                    <a:lnTo>
                      <a:pt x="837" y="347"/>
                    </a:lnTo>
                    <a:lnTo>
                      <a:pt x="1045" y="361"/>
                    </a:lnTo>
                    <a:lnTo>
                      <a:pt x="1255" y="272"/>
                    </a:lnTo>
                    <a:lnTo>
                      <a:pt x="1463" y="457"/>
                    </a:lnTo>
                    <a:lnTo>
                      <a:pt x="1673" y="459"/>
                    </a:lnTo>
                    <a:lnTo>
                      <a:pt x="1881" y="369"/>
                    </a:lnTo>
                    <a:lnTo>
                      <a:pt x="2089" y="450"/>
                    </a:lnTo>
                    <a:lnTo>
                      <a:pt x="2299" y="701"/>
                    </a:lnTo>
                  </a:path>
                </a:pathLst>
              </a:custGeom>
              <a:noFill/>
              <a:ln w="0">
                <a:solidFill>
                  <a:srgbClr val="8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2" name="Freeform 320"/>
              <p:cNvSpPr>
                <a:spLocks/>
              </p:cNvSpPr>
              <p:nvPr/>
            </p:nvSpPr>
            <p:spPr bwMode="auto">
              <a:xfrm>
                <a:off x="2485" y="1969"/>
                <a:ext cx="2299" cy="614"/>
              </a:xfrm>
              <a:custGeom>
                <a:avLst/>
                <a:gdLst>
                  <a:gd name="T0" fmla="*/ 0 w 2299"/>
                  <a:gd name="T1" fmla="*/ 69 h 614"/>
                  <a:gd name="T2" fmla="*/ 210 w 2299"/>
                  <a:gd name="T3" fmla="*/ 52 h 614"/>
                  <a:gd name="T4" fmla="*/ 419 w 2299"/>
                  <a:gd name="T5" fmla="*/ 64 h 614"/>
                  <a:gd name="T6" fmla="*/ 627 w 2299"/>
                  <a:gd name="T7" fmla="*/ 0 h 614"/>
                  <a:gd name="T8" fmla="*/ 837 w 2299"/>
                  <a:gd name="T9" fmla="*/ 286 h 614"/>
                  <a:gd name="T10" fmla="*/ 1045 w 2299"/>
                  <a:gd name="T11" fmla="*/ 286 h 614"/>
                  <a:gd name="T12" fmla="*/ 1255 w 2299"/>
                  <a:gd name="T13" fmla="*/ 187 h 614"/>
                  <a:gd name="T14" fmla="*/ 1463 w 2299"/>
                  <a:gd name="T15" fmla="*/ 378 h 614"/>
                  <a:gd name="T16" fmla="*/ 1673 w 2299"/>
                  <a:gd name="T17" fmla="*/ 401 h 614"/>
                  <a:gd name="T18" fmla="*/ 1881 w 2299"/>
                  <a:gd name="T19" fmla="*/ 303 h 614"/>
                  <a:gd name="T20" fmla="*/ 2089 w 2299"/>
                  <a:gd name="T21" fmla="*/ 363 h 614"/>
                  <a:gd name="T22" fmla="*/ 2299 w 2299"/>
                  <a:gd name="T23" fmla="*/ 614 h 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614">
                    <a:moveTo>
                      <a:pt x="0" y="69"/>
                    </a:moveTo>
                    <a:lnTo>
                      <a:pt x="210" y="52"/>
                    </a:lnTo>
                    <a:lnTo>
                      <a:pt x="419" y="64"/>
                    </a:lnTo>
                    <a:lnTo>
                      <a:pt x="627" y="0"/>
                    </a:lnTo>
                    <a:lnTo>
                      <a:pt x="837" y="286"/>
                    </a:lnTo>
                    <a:lnTo>
                      <a:pt x="1045" y="286"/>
                    </a:lnTo>
                    <a:lnTo>
                      <a:pt x="1255" y="187"/>
                    </a:lnTo>
                    <a:lnTo>
                      <a:pt x="1463" y="378"/>
                    </a:lnTo>
                    <a:lnTo>
                      <a:pt x="1673" y="401"/>
                    </a:lnTo>
                    <a:lnTo>
                      <a:pt x="1881" y="303"/>
                    </a:lnTo>
                    <a:lnTo>
                      <a:pt x="2089" y="363"/>
                    </a:lnTo>
                    <a:lnTo>
                      <a:pt x="2299" y="614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3" name="Freeform 321"/>
              <p:cNvSpPr>
                <a:spLocks/>
              </p:cNvSpPr>
              <p:nvPr/>
            </p:nvSpPr>
            <p:spPr bwMode="auto">
              <a:xfrm>
                <a:off x="2485" y="1943"/>
                <a:ext cx="2299" cy="612"/>
              </a:xfrm>
              <a:custGeom>
                <a:avLst/>
                <a:gdLst>
                  <a:gd name="T0" fmla="*/ 0 w 2299"/>
                  <a:gd name="T1" fmla="*/ 84 h 612"/>
                  <a:gd name="T2" fmla="*/ 210 w 2299"/>
                  <a:gd name="T3" fmla="*/ 12 h 612"/>
                  <a:gd name="T4" fmla="*/ 419 w 2299"/>
                  <a:gd name="T5" fmla="*/ 90 h 612"/>
                  <a:gd name="T6" fmla="*/ 627 w 2299"/>
                  <a:gd name="T7" fmla="*/ 0 h 612"/>
                  <a:gd name="T8" fmla="*/ 837 w 2299"/>
                  <a:gd name="T9" fmla="*/ 243 h 612"/>
                  <a:gd name="T10" fmla="*/ 1045 w 2299"/>
                  <a:gd name="T11" fmla="*/ 243 h 612"/>
                  <a:gd name="T12" fmla="*/ 1255 w 2299"/>
                  <a:gd name="T13" fmla="*/ 182 h 612"/>
                  <a:gd name="T14" fmla="*/ 1463 w 2299"/>
                  <a:gd name="T15" fmla="*/ 360 h 612"/>
                  <a:gd name="T16" fmla="*/ 1673 w 2299"/>
                  <a:gd name="T17" fmla="*/ 372 h 612"/>
                  <a:gd name="T18" fmla="*/ 1881 w 2299"/>
                  <a:gd name="T19" fmla="*/ 297 h 612"/>
                  <a:gd name="T20" fmla="*/ 2089 w 2299"/>
                  <a:gd name="T21" fmla="*/ 363 h 612"/>
                  <a:gd name="T22" fmla="*/ 2299 w 2299"/>
                  <a:gd name="T23" fmla="*/ 612 h 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612">
                    <a:moveTo>
                      <a:pt x="0" y="84"/>
                    </a:moveTo>
                    <a:lnTo>
                      <a:pt x="210" y="12"/>
                    </a:lnTo>
                    <a:lnTo>
                      <a:pt x="419" y="90"/>
                    </a:lnTo>
                    <a:lnTo>
                      <a:pt x="627" y="0"/>
                    </a:lnTo>
                    <a:lnTo>
                      <a:pt x="837" y="243"/>
                    </a:lnTo>
                    <a:lnTo>
                      <a:pt x="1045" y="243"/>
                    </a:lnTo>
                    <a:lnTo>
                      <a:pt x="1255" y="182"/>
                    </a:lnTo>
                    <a:lnTo>
                      <a:pt x="1463" y="360"/>
                    </a:lnTo>
                    <a:lnTo>
                      <a:pt x="1673" y="372"/>
                    </a:lnTo>
                    <a:lnTo>
                      <a:pt x="1881" y="297"/>
                    </a:lnTo>
                    <a:lnTo>
                      <a:pt x="2089" y="363"/>
                    </a:lnTo>
                    <a:lnTo>
                      <a:pt x="2299" y="612"/>
                    </a:lnTo>
                  </a:path>
                </a:pathLst>
              </a:custGeom>
              <a:noFill/>
              <a:ln w="0">
                <a:solidFill>
                  <a:srgbClr val="0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4" name="Freeform 322"/>
              <p:cNvSpPr>
                <a:spLocks/>
              </p:cNvSpPr>
              <p:nvPr/>
            </p:nvSpPr>
            <p:spPr bwMode="auto">
              <a:xfrm>
                <a:off x="2485" y="1932"/>
                <a:ext cx="2299" cy="622"/>
              </a:xfrm>
              <a:custGeom>
                <a:avLst/>
                <a:gdLst>
                  <a:gd name="T0" fmla="*/ 0 w 2299"/>
                  <a:gd name="T1" fmla="*/ 113 h 622"/>
                  <a:gd name="T2" fmla="*/ 210 w 2299"/>
                  <a:gd name="T3" fmla="*/ 52 h 622"/>
                  <a:gd name="T4" fmla="*/ 419 w 2299"/>
                  <a:gd name="T5" fmla="*/ 129 h 622"/>
                  <a:gd name="T6" fmla="*/ 627 w 2299"/>
                  <a:gd name="T7" fmla="*/ 0 h 622"/>
                  <a:gd name="T8" fmla="*/ 837 w 2299"/>
                  <a:gd name="T9" fmla="*/ 201 h 622"/>
                  <a:gd name="T10" fmla="*/ 1045 w 2299"/>
                  <a:gd name="T11" fmla="*/ 222 h 622"/>
                  <a:gd name="T12" fmla="*/ 1255 w 2299"/>
                  <a:gd name="T13" fmla="*/ 175 h 622"/>
                  <a:gd name="T14" fmla="*/ 1463 w 2299"/>
                  <a:gd name="T15" fmla="*/ 397 h 622"/>
                  <a:gd name="T16" fmla="*/ 1673 w 2299"/>
                  <a:gd name="T17" fmla="*/ 420 h 622"/>
                  <a:gd name="T18" fmla="*/ 1881 w 2299"/>
                  <a:gd name="T19" fmla="*/ 326 h 622"/>
                  <a:gd name="T20" fmla="*/ 2089 w 2299"/>
                  <a:gd name="T21" fmla="*/ 381 h 622"/>
                  <a:gd name="T22" fmla="*/ 2299 w 2299"/>
                  <a:gd name="T23" fmla="*/ 622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622">
                    <a:moveTo>
                      <a:pt x="0" y="113"/>
                    </a:moveTo>
                    <a:lnTo>
                      <a:pt x="210" y="52"/>
                    </a:lnTo>
                    <a:lnTo>
                      <a:pt x="419" y="129"/>
                    </a:lnTo>
                    <a:lnTo>
                      <a:pt x="627" y="0"/>
                    </a:lnTo>
                    <a:lnTo>
                      <a:pt x="837" y="201"/>
                    </a:lnTo>
                    <a:lnTo>
                      <a:pt x="1045" y="222"/>
                    </a:lnTo>
                    <a:lnTo>
                      <a:pt x="1255" y="175"/>
                    </a:lnTo>
                    <a:lnTo>
                      <a:pt x="1463" y="397"/>
                    </a:lnTo>
                    <a:lnTo>
                      <a:pt x="1673" y="420"/>
                    </a:lnTo>
                    <a:lnTo>
                      <a:pt x="1881" y="326"/>
                    </a:lnTo>
                    <a:lnTo>
                      <a:pt x="2089" y="381"/>
                    </a:lnTo>
                    <a:lnTo>
                      <a:pt x="2299" y="622"/>
                    </a:lnTo>
                  </a:path>
                </a:pathLst>
              </a:custGeom>
              <a:noFill/>
              <a:ln w="0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5" name="Freeform 323"/>
              <p:cNvSpPr>
                <a:spLocks/>
              </p:cNvSpPr>
              <p:nvPr/>
            </p:nvSpPr>
            <p:spPr bwMode="auto">
              <a:xfrm>
                <a:off x="2485" y="1761"/>
                <a:ext cx="2299" cy="891"/>
              </a:xfrm>
              <a:custGeom>
                <a:avLst/>
                <a:gdLst>
                  <a:gd name="T0" fmla="*/ 0 w 2299"/>
                  <a:gd name="T1" fmla="*/ 208 h 891"/>
                  <a:gd name="T2" fmla="*/ 210 w 2299"/>
                  <a:gd name="T3" fmla="*/ 0 h 891"/>
                  <a:gd name="T4" fmla="*/ 419 w 2299"/>
                  <a:gd name="T5" fmla="*/ 280 h 891"/>
                  <a:gd name="T6" fmla="*/ 627 w 2299"/>
                  <a:gd name="T7" fmla="*/ 50 h 891"/>
                  <a:gd name="T8" fmla="*/ 837 w 2299"/>
                  <a:gd name="T9" fmla="*/ 517 h 891"/>
                  <a:gd name="T10" fmla="*/ 1045 w 2299"/>
                  <a:gd name="T11" fmla="*/ 508 h 891"/>
                  <a:gd name="T12" fmla="*/ 1255 w 2299"/>
                  <a:gd name="T13" fmla="*/ 473 h 891"/>
                  <a:gd name="T14" fmla="*/ 1463 w 2299"/>
                  <a:gd name="T15" fmla="*/ 571 h 891"/>
                  <a:gd name="T16" fmla="*/ 1673 w 2299"/>
                  <a:gd name="T17" fmla="*/ 629 h 891"/>
                  <a:gd name="T18" fmla="*/ 1881 w 2299"/>
                  <a:gd name="T19" fmla="*/ 571 h 891"/>
                  <a:gd name="T20" fmla="*/ 2089 w 2299"/>
                  <a:gd name="T21" fmla="*/ 702 h 891"/>
                  <a:gd name="T22" fmla="*/ 2299 w 2299"/>
                  <a:gd name="T23" fmla="*/ 891 h 8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891">
                    <a:moveTo>
                      <a:pt x="0" y="208"/>
                    </a:moveTo>
                    <a:lnTo>
                      <a:pt x="210" y="0"/>
                    </a:lnTo>
                    <a:lnTo>
                      <a:pt x="419" y="280"/>
                    </a:lnTo>
                    <a:lnTo>
                      <a:pt x="627" y="50"/>
                    </a:lnTo>
                    <a:lnTo>
                      <a:pt x="837" y="517"/>
                    </a:lnTo>
                    <a:lnTo>
                      <a:pt x="1045" y="508"/>
                    </a:lnTo>
                    <a:lnTo>
                      <a:pt x="1255" y="473"/>
                    </a:lnTo>
                    <a:lnTo>
                      <a:pt x="1463" y="571"/>
                    </a:lnTo>
                    <a:lnTo>
                      <a:pt x="1673" y="629"/>
                    </a:lnTo>
                    <a:lnTo>
                      <a:pt x="1881" y="571"/>
                    </a:lnTo>
                    <a:lnTo>
                      <a:pt x="2089" y="702"/>
                    </a:lnTo>
                    <a:lnTo>
                      <a:pt x="2299" y="891"/>
                    </a:lnTo>
                  </a:path>
                </a:pathLst>
              </a:custGeom>
              <a:noFill/>
              <a:ln w="0">
                <a:solidFill>
                  <a:srgbClr val="8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6" name="Freeform 324"/>
              <p:cNvSpPr>
                <a:spLocks/>
              </p:cNvSpPr>
              <p:nvPr/>
            </p:nvSpPr>
            <p:spPr bwMode="auto">
              <a:xfrm>
                <a:off x="2485" y="1819"/>
                <a:ext cx="2299" cy="790"/>
              </a:xfrm>
              <a:custGeom>
                <a:avLst/>
                <a:gdLst>
                  <a:gd name="T0" fmla="*/ 0 w 2299"/>
                  <a:gd name="T1" fmla="*/ 142 h 790"/>
                  <a:gd name="T2" fmla="*/ 210 w 2299"/>
                  <a:gd name="T3" fmla="*/ 0 h 790"/>
                  <a:gd name="T4" fmla="*/ 419 w 2299"/>
                  <a:gd name="T5" fmla="*/ 223 h 790"/>
                  <a:gd name="T6" fmla="*/ 627 w 2299"/>
                  <a:gd name="T7" fmla="*/ 32 h 790"/>
                  <a:gd name="T8" fmla="*/ 837 w 2299"/>
                  <a:gd name="T9" fmla="*/ 459 h 790"/>
                  <a:gd name="T10" fmla="*/ 1045 w 2299"/>
                  <a:gd name="T11" fmla="*/ 497 h 790"/>
                  <a:gd name="T12" fmla="*/ 1255 w 2299"/>
                  <a:gd name="T13" fmla="*/ 381 h 790"/>
                  <a:gd name="T14" fmla="*/ 1463 w 2299"/>
                  <a:gd name="T15" fmla="*/ 559 h 790"/>
                  <a:gd name="T16" fmla="*/ 1673 w 2299"/>
                  <a:gd name="T17" fmla="*/ 585 h 790"/>
                  <a:gd name="T18" fmla="*/ 1881 w 2299"/>
                  <a:gd name="T19" fmla="*/ 462 h 790"/>
                  <a:gd name="T20" fmla="*/ 2089 w 2299"/>
                  <a:gd name="T21" fmla="*/ 485 h 790"/>
                  <a:gd name="T22" fmla="*/ 2299 w 2299"/>
                  <a:gd name="T23" fmla="*/ 790 h 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99" h="790">
                    <a:moveTo>
                      <a:pt x="0" y="142"/>
                    </a:moveTo>
                    <a:lnTo>
                      <a:pt x="210" y="0"/>
                    </a:lnTo>
                    <a:lnTo>
                      <a:pt x="419" y="223"/>
                    </a:lnTo>
                    <a:lnTo>
                      <a:pt x="627" y="32"/>
                    </a:lnTo>
                    <a:lnTo>
                      <a:pt x="837" y="459"/>
                    </a:lnTo>
                    <a:lnTo>
                      <a:pt x="1045" y="497"/>
                    </a:lnTo>
                    <a:lnTo>
                      <a:pt x="1255" y="381"/>
                    </a:lnTo>
                    <a:lnTo>
                      <a:pt x="1463" y="559"/>
                    </a:lnTo>
                    <a:lnTo>
                      <a:pt x="1673" y="585"/>
                    </a:lnTo>
                    <a:lnTo>
                      <a:pt x="1881" y="462"/>
                    </a:lnTo>
                    <a:lnTo>
                      <a:pt x="2089" y="485"/>
                    </a:lnTo>
                    <a:lnTo>
                      <a:pt x="2299" y="790"/>
                    </a:lnTo>
                  </a:path>
                </a:pathLst>
              </a:custGeom>
              <a:noFill/>
              <a:ln w="0">
                <a:solidFill>
                  <a:srgbClr val="8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7" name="Rectangle 325"/>
              <p:cNvSpPr>
                <a:spLocks noChangeArrowheads="1"/>
              </p:cNvSpPr>
              <p:nvPr/>
            </p:nvSpPr>
            <p:spPr bwMode="auto">
              <a:xfrm>
                <a:off x="2467" y="1961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8" name="Rectangle 326"/>
              <p:cNvSpPr>
                <a:spLocks noChangeArrowheads="1"/>
              </p:cNvSpPr>
              <p:nvPr/>
            </p:nvSpPr>
            <p:spPr bwMode="auto">
              <a:xfrm>
                <a:off x="2675" y="1811"/>
                <a:ext cx="39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19" name="Rectangle 327"/>
              <p:cNvSpPr>
                <a:spLocks noChangeArrowheads="1"/>
              </p:cNvSpPr>
              <p:nvPr/>
            </p:nvSpPr>
            <p:spPr bwMode="auto">
              <a:xfrm>
                <a:off x="2885" y="1987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0" name="Rectangle 328"/>
              <p:cNvSpPr>
                <a:spLocks noChangeArrowheads="1"/>
              </p:cNvSpPr>
              <p:nvPr/>
            </p:nvSpPr>
            <p:spPr bwMode="auto">
              <a:xfrm>
                <a:off x="3093" y="1857"/>
                <a:ext cx="39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1" name="Rectangle 329"/>
              <p:cNvSpPr>
                <a:spLocks noChangeArrowheads="1"/>
              </p:cNvSpPr>
              <p:nvPr/>
            </p:nvSpPr>
            <p:spPr bwMode="auto">
              <a:xfrm>
                <a:off x="3303" y="2168"/>
                <a:ext cx="39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2" name="Rectangle 330"/>
              <p:cNvSpPr>
                <a:spLocks noChangeArrowheads="1"/>
              </p:cNvSpPr>
              <p:nvPr/>
            </p:nvSpPr>
            <p:spPr bwMode="auto">
              <a:xfrm>
                <a:off x="3512" y="2189"/>
                <a:ext cx="38" cy="39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3" name="Rectangle 331"/>
              <p:cNvSpPr>
                <a:spLocks noChangeArrowheads="1"/>
              </p:cNvSpPr>
              <p:nvPr/>
            </p:nvSpPr>
            <p:spPr bwMode="auto">
              <a:xfrm>
                <a:off x="3720" y="2150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4" name="Rectangle 332"/>
              <p:cNvSpPr>
                <a:spLocks noChangeArrowheads="1"/>
              </p:cNvSpPr>
              <p:nvPr/>
            </p:nvSpPr>
            <p:spPr bwMode="auto">
              <a:xfrm>
                <a:off x="3928" y="2295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5" name="Rectangle 333"/>
              <p:cNvSpPr>
                <a:spLocks noChangeArrowheads="1"/>
              </p:cNvSpPr>
              <p:nvPr/>
            </p:nvSpPr>
            <p:spPr bwMode="auto">
              <a:xfrm>
                <a:off x="4138" y="2295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6" name="Rectangle 334"/>
              <p:cNvSpPr>
                <a:spLocks noChangeArrowheads="1"/>
              </p:cNvSpPr>
              <p:nvPr/>
            </p:nvSpPr>
            <p:spPr bwMode="auto">
              <a:xfrm>
                <a:off x="4348" y="2275"/>
                <a:ext cx="37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7" name="Rectangle 335"/>
              <p:cNvSpPr>
                <a:spLocks noChangeArrowheads="1"/>
              </p:cNvSpPr>
              <p:nvPr/>
            </p:nvSpPr>
            <p:spPr bwMode="auto">
              <a:xfrm>
                <a:off x="4556" y="2332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8" name="Rectangle 336"/>
              <p:cNvSpPr>
                <a:spLocks noChangeArrowheads="1"/>
              </p:cNvSpPr>
              <p:nvPr/>
            </p:nvSpPr>
            <p:spPr bwMode="auto">
              <a:xfrm>
                <a:off x="4766" y="2572"/>
                <a:ext cx="38" cy="38"/>
              </a:xfrm>
              <a:prstGeom prst="rect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29" name="Freeform 337"/>
              <p:cNvSpPr>
                <a:spLocks/>
              </p:cNvSpPr>
              <p:nvPr/>
            </p:nvSpPr>
            <p:spPr bwMode="auto">
              <a:xfrm>
                <a:off x="2462" y="1954"/>
                <a:ext cx="43" cy="45"/>
              </a:xfrm>
              <a:custGeom>
                <a:avLst/>
                <a:gdLst>
                  <a:gd name="T0" fmla="*/ 0 w 43"/>
                  <a:gd name="T1" fmla="*/ 45 h 45"/>
                  <a:gd name="T2" fmla="*/ 23 w 43"/>
                  <a:gd name="T3" fmla="*/ 0 h 45"/>
                  <a:gd name="T4" fmla="*/ 43 w 43"/>
                  <a:gd name="T5" fmla="*/ 45 h 45"/>
                  <a:gd name="T6" fmla="*/ 5 w 43"/>
                  <a:gd name="T7" fmla="*/ 45 h 45"/>
                  <a:gd name="T8" fmla="*/ 0 w 43"/>
                  <a:gd name="T9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5">
                    <a:moveTo>
                      <a:pt x="0" y="45"/>
                    </a:moveTo>
                    <a:lnTo>
                      <a:pt x="23" y="0"/>
                    </a:lnTo>
                    <a:lnTo>
                      <a:pt x="43" y="45"/>
                    </a:lnTo>
                    <a:lnTo>
                      <a:pt x="5" y="4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0" name="Freeform 338"/>
              <p:cNvSpPr>
                <a:spLocks/>
              </p:cNvSpPr>
              <p:nvPr/>
            </p:nvSpPr>
            <p:spPr bwMode="auto">
              <a:xfrm>
                <a:off x="2672" y="1802"/>
                <a:ext cx="42" cy="46"/>
              </a:xfrm>
              <a:custGeom>
                <a:avLst/>
                <a:gdLst>
                  <a:gd name="T0" fmla="*/ 0 w 42"/>
                  <a:gd name="T1" fmla="*/ 46 h 46"/>
                  <a:gd name="T2" fmla="*/ 23 w 42"/>
                  <a:gd name="T3" fmla="*/ 0 h 46"/>
                  <a:gd name="T4" fmla="*/ 42 w 42"/>
                  <a:gd name="T5" fmla="*/ 46 h 46"/>
                  <a:gd name="T6" fmla="*/ 3 w 42"/>
                  <a:gd name="T7" fmla="*/ 46 h 46"/>
                  <a:gd name="T8" fmla="*/ 0 w 42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6">
                    <a:moveTo>
                      <a:pt x="0" y="46"/>
                    </a:moveTo>
                    <a:lnTo>
                      <a:pt x="23" y="0"/>
                    </a:lnTo>
                    <a:lnTo>
                      <a:pt x="42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1" name="Freeform 339"/>
              <p:cNvSpPr>
                <a:spLocks/>
              </p:cNvSpPr>
              <p:nvPr/>
            </p:nvSpPr>
            <p:spPr bwMode="auto">
              <a:xfrm>
                <a:off x="2881" y="1992"/>
                <a:ext cx="42" cy="46"/>
              </a:xfrm>
              <a:custGeom>
                <a:avLst/>
                <a:gdLst>
                  <a:gd name="T0" fmla="*/ 0 w 42"/>
                  <a:gd name="T1" fmla="*/ 46 h 46"/>
                  <a:gd name="T2" fmla="*/ 23 w 42"/>
                  <a:gd name="T3" fmla="*/ 0 h 46"/>
                  <a:gd name="T4" fmla="*/ 42 w 42"/>
                  <a:gd name="T5" fmla="*/ 46 h 46"/>
                  <a:gd name="T6" fmla="*/ 4 w 42"/>
                  <a:gd name="T7" fmla="*/ 46 h 46"/>
                  <a:gd name="T8" fmla="*/ 0 w 42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6">
                    <a:moveTo>
                      <a:pt x="0" y="46"/>
                    </a:moveTo>
                    <a:lnTo>
                      <a:pt x="23" y="0"/>
                    </a:lnTo>
                    <a:lnTo>
                      <a:pt x="42" y="46"/>
                    </a:lnTo>
                    <a:lnTo>
                      <a:pt x="4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2" name="Freeform 340"/>
              <p:cNvSpPr>
                <a:spLocks/>
              </p:cNvSpPr>
              <p:nvPr/>
            </p:nvSpPr>
            <p:spPr bwMode="auto">
              <a:xfrm>
                <a:off x="3089" y="1866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4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4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3" name="Freeform 341"/>
              <p:cNvSpPr>
                <a:spLocks/>
              </p:cNvSpPr>
              <p:nvPr/>
            </p:nvSpPr>
            <p:spPr bwMode="auto">
              <a:xfrm>
                <a:off x="3299" y="2174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4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4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4" name="Freeform 342"/>
              <p:cNvSpPr>
                <a:spLocks/>
              </p:cNvSpPr>
              <p:nvPr/>
            </p:nvSpPr>
            <p:spPr bwMode="auto">
              <a:xfrm>
                <a:off x="3507" y="2195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5" name="Freeform 343"/>
              <p:cNvSpPr>
                <a:spLocks/>
              </p:cNvSpPr>
              <p:nvPr/>
            </p:nvSpPr>
            <p:spPr bwMode="auto">
              <a:xfrm>
                <a:off x="3717" y="2157"/>
                <a:ext cx="41" cy="46"/>
              </a:xfrm>
              <a:custGeom>
                <a:avLst/>
                <a:gdLst>
                  <a:gd name="T0" fmla="*/ 0 w 41"/>
                  <a:gd name="T1" fmla="*/ 46 h 46"/>
                  <a:gd name="T2" fmla="*/ 23 w 41"/>
                  <a:gd name="T3" fmla="*/ 0 h 46"/>
                  <a:gd name="T4" fmla="*/ 41 w 41"/>
                  <a:gd name="T5" fmla="*/ 46 h 46"/>
                  <a:gd name="T6" fmla="*/ 3 w 41"/>
                  <a:gd name="T7" fmla="*/ 46 h 46"/>
                  <a:gd name="T8" fmla="*/ 0 w 41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6">
                    <a:moveTo>
                      <a:pt x="0" y="46"/>
                    </a:moveTo>
                    <a:lnTo>
                      <a:pt x="23" y="0"/>
                    </a:lnTo>
                    <a:lnTo>
                      <a:pt x="41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6" name="Freeform 344"/>
              <p:cNvSpPr>
                <a:spLocks/>
              </p:cNvSpPr>
              <p:nvPr/>
            </p:nvSpPr>
            <p:spPr bwMode="auto">
              <a:xfrm>
                <a:off x="3925" y="2303"/>
                <a:ext cx="41" cy="46"/>
              </a:xfrm>
              <a:custGeom>
                <a:avLst/>
                <a:gdLst>
                  <a:gd name="T0" fmla="*/ 0 w 41"/>
                  <a:gd name="T1" fmla="*/ 46 h 46"/>
                  <a:gd name="T2" fmla="*/ 23 w 41"/>
                  <a:gd name="T3" fmla="*/ 0 h 46"/>
                  <a:gd name="T4" fmla="*/ 41 w 41"/>
                  <a:gd name="T5" fmla="*/ 46 h 46"/>
                  <a:gd name="T6" fmla="*/ 3 w 41"/>
                  <a:gd name="T7" fmla="*/ 46 h 46"/>
                  <a:gd name="T8" fmla="*/ 0 w 41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6">
                    <a:moveTo>
                      <a:pt x="0" y="46"/>
                    </a:moveTo>
                    <a:lnTo>
                      <a:pt x="23" y="0"/>
                    </a:lnTo>
                    <a:lnTo>
                      <a:pt x="41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7" name="Freeform 345"/>
              <p:cNvSpPr>
                <a:spLocks/>
              </p:cNvSpPr>
              <p:nvPr/>
            </p:nvSpPr>
            <p:spPr bwMode="auto">
              <a:xfrm>
                <a:off x="4135" y="2307"/>
                <a:ext cx="41" cy="46"/>
              </a:xfrm>
              <a:custGeom>
                <a:avLst/>
                <a:gdLst>
                  <a:gd name="T0" fmla="*/ 0 w 41"/>
                  <a:gd name="T1" fmla="*/ 46 h 46"/>
                  <a:gd name="T2" fmla="*/ 23 w 41"/>
                  <a:gd name="T3" fmla="*/ 0 h 46"/>
                  <a:gd name="T4" fmla="*/ 41 w 41"/>
                  <a:gd name="T5" fmla="*/ 46 h 46"/>
                  <a:gd name="T6" fmla="*/ 3 w 41"/>
                  <a:gd name="T7" fmla="*/ 46 h 46"/>
                  <a:gd name="T8" fmla="*/ 0 w 41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6">
                    <a:moveTo>
                      <a:pt x="0" y="46"/>
                    </a:moveTo>
                    <a:lnTo>
                      <a:pt x="23" y="0"/>
                    </a:lnTo>
                    <a:lnTo>
                      <a:pt x="41" y="46"/>
                    </a:lnTo>
                    <a:lnTo>
                      <a:pt x="3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8" name="Freeform 346"/>
              <p:cNvSpPr>
                <a:spLocks/>
              </p:cNvSpPr>
              <p:nvPr/>
            </p:nvSpPr>
            <p:spPr bwMode="auto">
              <a:xfrm>
                <a:off x="4343" y="2297"/>
                <a:ext cx="42" cy="45"/>
              </a:xfrm>
              <a:custGeom>
                <a:avLst/>
                <a:gdLst>
                  <a:gd name="T0" fmla="*/ 0 w 42"/>
                  <a:gd name="T1" fmla="*/ 45 h 45"/>
                  <a:gd name="T2" fmla="*/ 23 w 42"/>
                  <a:gd name="T3" fmla="*/ 0 h 45"/>
                  <a:gd name="T4" fmla="*/ 42 w 42"/>
                  <a:gd name="T5" fmla="*/ 45 h 45"/>
                  <a:gd name="T6" fmla="*/ 5 w 42"/>
                  <a:gd name="T7" fmla="*/ 45 h 45"/>
                  <a:gd name="T8" fmla="*/ 0 w 42"/>
                  <a:gd name="T9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5">
                    <a:moveTo>
                      <a:pt x="0" y="45"/>
                    </a:moveTo>
                    <a:lnTo>
                      <a:pt x="23" y="0"/>
                    </a:lnTo>
                    <a:lnTo>
                      <a:pt x="42" y="45"/>
                    </a:lnTo>
                    <a:lnTo>
                      <a:pt x="5" y="4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39" name="Freeform 347"/>
              <p:cNvSpPr>
                <a:spLocks/>
              </p:cNvSpPr>
              <p:nvPr/>
            </p:nvSpPr>
            <p:spPr bwMode="auto">
              <a:xfrm>
                <a:off x="4552" y="2349"/>
                <a:ext cx="42" cy="46"/>
              </a:xfrm>
              <a:custGeom>
                <a:avLst/>
                <a:gdLst>
                  <a:gd name="T0" fmla="*/ 0 w 42"/>
                  <a:gd name="T1" fmla="*/ 46 h 46"/>
                  <a:gd name="T2" fmla="*/ 22 w 42"/>
                  <a:gd name="T3" fmla="*/ 0 h 46"/>
                  <a:gd name="T4" fmla="*/ 42 w 42"/>
                  <a:gd name="T5" fmla="*/ 46 h 46"/>
                  <a:gd name="T6" fmla="*/ 4 w 42"/>
                  <a:gd name="T7" fmla="*/ 46 h 46"/>
                  <a:gd name="T8" fmla="*/ 0 w 42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6">
                    <a:moveTo>
                      <a:pt x="0" y="46"/>
                    </a:moveTo>
                    <a:lnTo>
                      <a:pt x="22" y="0"/>
                    </a:lnTo>
                    <a:lnTo>
                      <a:pt x="42" y="46"/>
                    </a:lnTo>
                    <a:lnTo>
                      <a:pt x="4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0" name="Freeform 348"/>
              <p:cNvSpPr>
                <a:spLocks/>
              </p:cNvSpPr>
              <p:nvPr/>
            </p:nvSpPr>
            <p:spPr bwMode="auto">
              <a:xfrm>
                <a:off x="4761" y="2587"/>
                <a:ext cx="43" cy="46"/>
              </a:xfrm>
              <a:custGeom>
                <a:avLst/>
                <a:gdLst>
                  <a:gd name="T0" fmla="*/ 0 w 43"/>
                  <a:gd name="T1" fmla="*/ 46 h 46"/>
                  <a:gd name="T2" fmla="*/ 23 w 43"/>
                  <a:gd name="T3" fmla="*/ 0 h 46"/>
                  <a:gd name="T4" fmla="*/ 43 w 43"/>
                  <a:gd name="T5" fmla="*/ 46 h 46"/>
                  <a:gd name="T6" fmla="*/ 5 w 43"/>
                  <a:gd name="T7" fmla="*/ 46 h 46"/>
                  <a:gd name="T8" fmla="*/ 0 w 43"/>
                  <a:gd name="T9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6">
                    <a:moveTo>
                      <a:pt x="0" y="46"/>
                    </a:moveTo>
                    <a:lnTo>
                      <a:pt x="23" y="0"/>
                    </a:lnTo>
                    <a:lnTo>
                      <a:pt x="43" y="46"/>
                    </a:lnTo>
                    <a:lnTo>
                      <a:pt x="5" y="46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1" name="Oval 349"/>
              <p:cNvSpPr>
                <a:spLocks noChangeArrowheads="1"/>
              </p:cNvSpPr>
              <p:nvPr/>
            </p:nvSpPr>
            <p:spPr bwMode="auto">
              <a:xfrm>
                <a:off x="2467" y="1961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2" name="Oval 350"/>
              <p:cNvSpPr>
                <a:spLocks noChangeArrowheads="1"/>
              </p:cNvSpPr>
              <p:nvPr/>
            </p:nvSpPr>
            <p:spPr bwMode="auto">
              <a:xfrm>
                <a:off x="2675" y="1817"/>
                <a:ext cx="39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3" name="Oval 351"/>
              <p:cNvSpPr>
                <a:spLocks noChangeArrowheads="1"/>
              </p:cNvSpPr>
              <p:nvPr/>
            </p:nvSpPr>
            <p:spPr bwMode="auto">
              <a:xfrm>
                <a:off x="2885" y="1984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4" name="Oval 352"/>
              <p:cNvSpPr>
                <a:spLocks noChangeArrowheads="1"/>
              </p:cNvSpPr>
              <p:nvPr/>
            </p:nvSpPr>
            <p:spPr bwMode="auto">
              <a:xfrm>
                <a:off x="3093" y="1885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5" name="Oval 353"/>
              <p:cNvSpPr>
                <a:spLocks noChangeArrowheads="1"/>
              </p:cNvSpPr>
              <p:nvPr/>
            </p:nvSpPr>
            <p:spPr bwMode="auto">
              <a:xfrm>
                <a:off x="3303" y="2179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6" name="Oval 354"/>
              <p:cNvSpPr>
                <a:spLocks noChangeArrowheads="1"/>
              </p:cNvSpPr>
              <p:nvPr/>
            </p:nvSpPr>
            <p:spPr bwMode="auto">
              <a:xfrm>
                <a:off x="3512" y="2191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7" name="Oval 355"/>
              <p:cNvSpPr>
                <a:spLocks noChangeArrowheads="1"/>
              </p:cNvSpPr>
              <p:nvPr/>
            </p:nvSpPr>
            <p:spPr bwMode="auto">
              <a:xfrm>
                <a:off x="3720" y="2157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8" name="Oval 356"/>
              <p:cNvSpPr>
                <a:spLocks noChangeArrowheads="1"/>
              </p:cNvSpPr>
              <p:nvPr/>
            </p:nvSpPr>
            <p:spPr bwMode="auto">
              <a:xfrm>
                <a:off x="3928" y="2295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49" name="Oval 357"/>
              <p:cNvSpPr>
                <a:spLocks noChangeArrowheads="1"/>
              </p:cNvSpPr>
              <p:nvPr/>
            </p:nvSpPr>
            <p:spPr bwMode="auto">
              <a:xfrm>
                <a:off x="4138" y="2306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0" name="Oval 358"/>
              <p:cNvSpPr>
                <a:spLocks noChangeArrowheads="1"/>
              </p:cNvSpPr>
              <p:nvPr/>
            </p:nvSpPr>
            <p:spPr bwMode="auto">
              <a:xfrm>
                <a:off x="4348" y="2284"/>
                <a:ext cx="37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1" name="Oval 359"/>
              <p:cNvSpPr>
                <a:spLocks noChangeArrowheads="1"/>
              </p:cNvSpPr>
              <p:nvPr/>
            </p:nvSpPr>
            <p:spPr bwMode="auto">
              <a:xfrm>
                <a:off x="4556" y="2344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2" name="Oval 360"/>
              <p:cNvSpPr>
                <a:spLocks noChangeArrowheads="1"/>
              </p:cNvSpPr>
              <p:nvPr/>
            </p:nvSpPr>
            <p:spPr bwMode="auto">
              <a:xfrm>
                <a:off x="4766" y="2586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3" name="Freeform 361"/>
              <p:cNvSpPr>
                <a:spLocks/>
              </p:cNvSpPr>
              <p:nvPr/>
            </p:nvSpPr>
            <p:spPr bwMode="auto">
              <a:xfrm>
                <a:off x="2462" y="1972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4" name="Freeform 362"/>
              <p:cNvSpPr>
                <a:spLocks/>
              </p:cNvSpPr>
              <p:nvPr/>
            </p:nvSpPr>
            <p:spPr bwMode="auto">
              <a:xfrm>
                <a:off x="2672" y="1810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5" name="Freeform 363"/>
              <p:cNvSpPr>
                <a:spLocks/>
              </p:cNvSpPr>
              <p:nvPr/>
            </p:nvSpPr>
            <p:spPr bwMode="auto">
              <a:xfrm>
                <a:off x="2881" y="2064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6" name="Freeform 364"/>
              <p:cNvSpPr>
                <a:spLocks/>
              </p:cNvSpPr>
              <p:nvPr/>
            </p:nvSpPr>
            <p:spPr bwMode="auto">
              <a:xfrm>
                <a:off x="3089" y="1869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7" name="Freeform 365"/>
              <p:cNvSpPr>
                <a:spLocks/>
              </p:cNvSpPr>
              <p:nvPr/>
            </p:nvSpPr>
            <p:spPr bwMode="auto">
              <a:xfrm>
                <a:off x="3299" y="2174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8" name="Freeform 366"/>
              <p:cNvSpPr>
                <a:spLocks/>
              </p:cNvSpPr>
              <p:nvPr/>
            </p:nvSpPr>
            <p:spPr bwMode="auto">
              <a:xfrm>
                <a:off x="3507" y="2189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59" name="Freeform 367"/>
              <p:cNvSpPr>
                <a:spLocks/>
              </p:cNvSpPr>
              <p:nvPr/>
            </p:nvSpPr>
            <p:spPr bwMode="auto">
              <a:xfrm>
                <a:off x="3717" y="2148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0" name="Freeform 368"/>
              <p:cNvSpPr>
                <a:spLocks/>
              </p:cNvSpPr>
              <p:nvPr/>
            </p:nvSpPr>
            <p:spPr bwMode="auto">
              <a:xfrm>
                <a:off x="3925" y="2290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1" name="Freeform 369"/>
              <p:cNvSpPr>
                <a:spLocks/>
              </p:cNvSpPr>
              <p:nvPr/>
            </p:nvSpPr>
            <p:spPr bwMode="auto">
              <a:xfrm>
                <a:off x="4135" y="2297"/>
                <a:ext cx="46" cy="45"/>
              </a:xfrm>
              <a:custGeom>
                <a:avLst/>
                <a:gdLst>
                  <a:gd name="T0" fmla="*/ 0 w 46"/>
                  <a:gd name="T1" fmla="*/ 22 h 45"/>
                  <a:gd name="T2" fmla="*/ 23 w 46"/>
                  <a:gd name="T3" fmla="*/ 0 h 45"/>
                  <a:gd name="T4" fmla="*/ 46 w 46"/>
                  <a:gd name="T5" fmla="*/ 22 h 45"/>
                  <a:gd name="T6" fmla="*/ 23 w 46"/>
                  <a:gd name="T7" fmla="*/ 45 h 45"/>
                  <a:gd name="T8" fmla="*/ 0 w 46"/>
                  <a:gd name="T9" fmla="*/ 22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5">
                    <a:moveTo>
                      <a:pt x="0" y="22"/>
                    </a:moveTo>
                    <a:lnTo>
                      <a:pt x="23" y="0"/>
                    </a:lnTo>
                    <a:lnTo>
                      <a:pt x="46" y="22"/>
                    </a:lnTo>
                    <a:lnTo>
                      <a:pt x="23" y="45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2" name="Freeform 370"/>
              <p:cNvSpPr>
                <a:spLocks/>
              </p:cNvSpPr>
              <p:nvPr/>
            </p:nvSpPr>
            <p:spPr bwMode="auto">
              <a:xfrm>
                <a:off x="4343" y="2280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3" name="Freeform 371"/>
              <p:cNvSpPr>
                <a:spLocks/>
              </p:cNvSpPr>
              <p:nvPr/>
            </p:nvSpPr>
            <p:spPr bwMode="auto">
              <a:xfrm>
                <a:off x="4552" y="2329"/>
                <a:ext cx="45" cy="46"/>
              </a:xfrm>
              <a:custGeom>
                <a:avLst/>
                <a:gdLst>
                  <a:gd name="T0" fmla="*/ 0 w 45"/>
                  <a:gd name="T1" fmla="*/ 23 h 46"/>
                  <a:gd name="T2" fmla="*/ 22 w 45"/>
                  <a:gd name="T3" fmla="*/ 0 h 46"/>
                  <a:gd name="T4" fmla="*/ 45 w 45"/>
                  <a:gd name="T5" fmla="*/ 23 h 46"/>
                  <a:gd name="T6" fmla="*/ 22 w 45"/>
                  <a:gd name="T7" fmla="*/ 46 h 46"/>
                  <a:gd name="T8" fmla="*/ 0 w 45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46">
                    <a:moveTo>
                      <a:pt x="0" y="23"/>
                    </a:moveTo>
                    <a:lnTo>
                      <a:pt x="22" y="0"/>
                    </a:lnTo>
                    <a:lnTo>
                      <a:pt x="45" y="23"/>
                    </a:lnTo>
                    <a:lnTo>
                      <a:pt x="22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4" name="Freeform 372"/>
              <p:cNvSpPr>
                <a:spLocks/>
              </p:cNvSpPr>
              <p:nvPr/>
            </p:nvSpPr>
            <p:spPr bwMode="auto">
              <a:xfrm>
                <a:off x="4761" y="2571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5" name="Oval 373"/>
              <p:cNvSpPr>
                <a:spLocks noChangeArrowheads="1"/>
              </p:cNvSpPr>
              <p:nvPr/>
            </p:nvSpPr>
            <p:spPr bwMode="auto">
              <a:xfrm>
                <a:off x="2476" y="1980"/>
                <a:ext cx="19" cy="19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6" name="Oval 374"/>
              <p:cNvSpPr>
                <a:spLocks noChangeArrowheads="1"/>
              </p:cNvSpPr>
              <p:nvPr/>
            </p:nvSpPr>
            <p:spPr bwMode="auto">
              <a:xfrm>
                <a:off x="2686" y="1833"/>
                <a:ext cx="18" cy="18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7" name="Oval 375"/>
              <p:cNvSpPr>
                <a:spLocks noChangeArrowheads="1"/>
              </p:cNvSpPr>
              <p:nvPr/>
            </p:nvSpPr>
            <p:spPr bwMode="auto">
              <a:xfrm>
                <a:off x="2894" y="2004"/>
                <a:ext cx="19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8" name="Oval 376"/>
              <p:cNvSpPr>
                <a:spLocks noChangeArrowheads="1"/>
              </p:cNvSpPr>
              <p:nvPr/>
            </p:nvSpPr>
            <p:spPr bwMode="auto">
              <a:xfrm>
                <a:off x="3103" y="1903"/>
                <a:ext cx="20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69" name="Oval 377"/>
              <p:cNvSpPr>
                <a:spLocks noChangeArrowheads="1"/>
              </p:cNvSpPr>
              <p:nvPr/>
            </p:nvSpPr>
            <p:spPr bwMode="auto">
              <a:xfrm>
                <a:off x="3312" y="2177"/>
                <a:ext cx="19" cy="18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0" name="Oval 378"/>
              <p:cNvSpPr>
                <a:spLocks noChangeArrowheads="1"/>
              </p:cNvSpPr>
              <p:nvPr/>
            </p:nvSpPr>
            <p:spPr bwMode="auto">
              <a:xfrm>
                <a:off x="3521" y="2202"/>
                <a:ext cx="20" cy="19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1" name="Oval 379"/>
              <p:cNvSpPr>
                <a:spLocks noChangeArrowheads="1"/>
              </p:cNvSpPr>
              <p:nvPr/>
            </p:nvSpPr>
            <p:spPr bwMode="auto">
              <a:xfrm>
                <a:off x="3729" y="2156"/>
                <a:ext cx="20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2" name="Oval 380"/>
              <p:cNvSpPr>
                <a:spLocks noChangeArrowheads="1"/>
              </p:cNvSpPr>
              <p:nvPr/>
            </p:nvSpPr>
            <p:spPr bwMode="auto">
              <a:xfrm>
                <a:off x="3939" y="2292"/>
                <a:ext cx="18" cy="18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3" name="Oval 381"/>
              <p:cNvSpPr>
                <a:spLocks noChangeArrowheads="1"/>
              </p:cNvSpPr>
              <p:nvPr/>
            </p:nvSpPr>
            <p:spPr bwMode="auto">
              <a:xfrm>
                <a:off x="4149" y="2303"/>
                <a:ext cx="18" cy="18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4" name="Oval 382"/>
              <p:cNvSpPr>
                <a:spLocks noChangeArrowheads="1"/>
              </p:cNvSpPr>
              <p:nvPr/>
            </p:nvSpPr>
            <p:spPr bwMode="auto">
              <a:xfrm>
                <a:off x="4357" y="2283"/>
                <a:ext cx="18" cy="18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5" name="Oval 383"/>
              <p:cNvSpPr>
                <a:spLocks noChangeArrowheads="1"/>
              </p:cNvSpPr>
              <p:nvPr/>
            </p:nvSpPr>
            <p:spPr bwMode="auto">
              <a:xfrm>
                <a:off x="4565" y="2336"/>
                <a:ext cx="19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6" name="Oval 384"/>
              <p:cNvSpPr>
                <a:spLocks noChangeArrowheads="1"/>
              </p:cNvSpPr>
              <p:nvPr/>
            </p:nvSpPr>
            <p:spPr bwMode="auto">
              <a:xfrm>
                <a:off x="4775" y="2577"/>
                <a:ext cx="19" cy="20"/>
              </a:xfrm>
              <a:prstGeom prst="ellipse">
                <a:avLst/>
              </a:prstGeom>
              <a:solidFill>
                <a:srgbClr val="FFFF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7" name="Oval 385"/>
              <p:cNvSpPr>
                <a:spLocks noChangeArrowheads="1"/>
              </p:cNvSpPr>
              <p:nvPr/>
            </p:nvSpPr>
            <p:spPr bwMode="auto">
              <a:xfrm>
                <a:off x="2467" y="1966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8" name="Oval 386"/>
              <p:cNvSpPr>
                <a:spLocks noChangeArrowheads="1"/>
              </p:cNvSpPr>
              <p:nvPr/>
            </p:nvSpPr>
            <p:spPr bwMode="auto">
              <a:xfrm>
                <a:off x="2675" y="1829"/>
                <a:ext cx="39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79" name="Oval 387"/>
              <p:cNvSpPr>
                <a:spLocks noChangeArrowheads="1"/>
              </p:cNvSpPr>
              <p:nvPr/>
            </p:nvSpPr>
            <p:spPr bwMode="auto">
              <a:xfrm>
                <a:off x="2885" y="1976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0" name="Oval 388"/>
              <p:cNvSpPr>
                <a:spLocks noChangeArrowheads="1"/>
              </p:cNvSpPr>
              <p:nvPr/>
            </p:nvSpPr>
            <p:spPr bwMode="auto">
              <a:xfrm>
                <a:off x="3093" y="1901"/>
                <a:ext cx="39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1" name="Oval 389"/>
              <p:cNvSpPr>
                <a:spLocks noChangeArrowheads="1"/>
              </p:cNvSpPr>
              <p:nvPr/>
            </p:nvSpPr>
            <p:spPr bwMode="auto">
              <a:xfrm>
                <a:off x="3303" y="2157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2" name="Oval 390"/>
              <p:cNvSpPr>
                <a:spLocks noChangeArrowheads="1"/>
              </p:cNvSpPr>
              <p:nvPr/>
            </p:nvSpPr>
            <p:spPr bwMode="auto">
              <a:xfrm>
                <a:off x="3512" y="2182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3" name="Oval 391"/>
              <p:cNvSpPr>
                <a:spLocks noChangeArrowheads="1"/>
              </p:cNvSpPr>
              <p:nvPr/>
            </p:nvSpPr>
            <p:spPr bwMode="auto">
              <a:xfrm>
                <a:off x="3720" y="2139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4" name="Oval 392"/>
              <p:cNvSpPr>
                <a:spLocks noChangeArrowheads="1"/>
              </p:cNvSpPr>
              <p:nvPr/>
            </p:nvSpPr>
            <p:spPr bwMode="auto">
              <a:xfrm>
                <a:off x="3928" y="2301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5" name="Oval 393"/>
              <p:cNvSpPr>
                <a:spLocks noChangeArrowheads="1"/>
              </p:cNvSpPr>
              <p:nvPr/>
            </p:nvSpPr>
            <p:spPr bwMode="auto">
              <a:xfrm>
                <a:off x="4138" y="2306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6" name="Oval 394"/>
              <p:cNvSpPr>
                <a:spLocks noChangeArrowheads="1"/>
              </p:cNvSpPr>
              <p:nvPr/>
            </p:nvSpPr>
            <p:spPr bwMode="auto">
              <a:xfrm>
                <a:off x="4348" y="2260"/>
                <a:ext cx="37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7" name="Oval 395"/>
              <p:cNvSpPr>
                <a:spLocks noChangeArrowheads="1"/>
              </p:cNvSpPr>
              <p:nvPr/>
            </p:nvSpPr>
            <p:spPr bwMode="auto">
              <a:xfrm>
                <a:off x="4556" y="2318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8" name="Oval 396"/>
              <p:cNvSpPr>
                <a:spLocks noChangeArrowheads="1"/>
              </p:cNvSpPr>
              <p:nvPr/>
            </p:nvSpPr>
            <p:spPr bwMode="auto">
              <a:xfrm>
                <a:off x="4766" y="2560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89" name="Oval 397"/>
              <p:cNvSpPr>
                <a:spLocks noChangeArrowheads="1"/>
              </p:cNvSpPr>
              <p:nvPr/>
            </p:nvSpPr>
            <p:spPr bwMode="auto">
              <a:xfrm>
                <a:off x="2467" y="1950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0" name="Oval 398"/>
              <p:cNvSpPr>
                <a:spLocks noChangeArrowheads="1"/>
              </p:cNvSpPr>
              <p:nvPr/>
            </p:nvSpPr>
            <p:spPr bwMode="auto">
              <a:xfrm>
                <a:off x="2675" y="1784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1" name="Oval 399"/>
              <p:cNvSpPr>
                <a:spLocks noChangeArrowheads="1"/>
              </p:cNvSpPr>
              <p:nvPr/>
            </p:nvSpPr>
            <p:spPr bwMode="auto">
              <a:xfrm>
                <a:off x="2885" y="2019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2" name="Oval 400"/>
              <p:cNvSpPr>
                <a:spLocks noChangeArrowheads="1"/>
              </p:cNvSpPr>
              <p:nvPr/>
            </p:nvSpPr>
            <p:spPr bwMode="auto">
              <a:xfrm>
                <a:off x="3093" y="1900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3" name="Oval 401"/>
              <p:cNvSpPr>
                <a:spLocks noChangeArrowheads="1"/>
              </p:cNvSpPr>
              <p:nvPr/>
            </p:nvSpPr>
            <p:spPr bwMode="auto">
              <a:xfrm>
                <a:off x="3303" y="2237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4" name="Oval 402"/>
              <p:cNvSpPr>
                <a:spLocks noChangeArrowheads="1"/>
              </p:cNvSpPr>
              <p:nvPr/>
            </p:nvSpPr>
            <p:spPr bwMode="auto">
              <a:xfrm>
                <a:off x="3512" y="2260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5" name="Oval 403"/>
              <p:cNvSpPr>
                <a:spLocks noChangeArrowheads="1"/>
              </p:cNvSpPr>
              <p:nvPr/>
            </p:nvSpPr>
            <p:spPr bwMode="auto">
              <a:xfrm>
                <a:off x="3720" y="2218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6" name="Oval 404"/>
              <p:cNvSpPr>
                <a:spLocks noChangeArrowheads="1"/>
              </p:cNvSpPr>
              <p:nvPr/>
            </p:nvSpPr>
            <p:spPr bwMode="auto">
              <a:xfrm>
                <a:off x="3928" y="2359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7" name="Oval 405"/>
              <p:cNvSpPr>
                <a:spLocks noChangeArrowheads="1"/>
              </p:cNvSpPr>
              <p:nvPr/>
            </p:nvSpPr>
            <p:spPr bwMode="auto">
              <a:xfrm>
                <a:off x="4138" y="2365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8" name="Oval 406"/>
              <p:cNvSpPr>
                <a:spLocks noChangeArrowheads="1"/>
              </p:cNvSpPr>
              <p:nvPr/>
            </p:nvSpPr>
            <p:spPr bwMode="auto">
              <a:xfrm>
                <a:off x="4348" y="2364"/>
                <a:ext cx="37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799" name="Oval 407"/>
              <p:cNvSpPr>
                <a:spLocks noChangeArrowheads="1"/>
              </p:cNvSpPr>
              <p:nvPr/>
            </p:nvSpPr>
            <p:spPr bwMode="auto">
              <a:xfrm>
                <a:off x="4556" y="2419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00" name="Oval 408"/>
              <p:cNvSpPr>
                <a:spLocks noChangeArrowheads="1"/>
              </p:cNvSpPr>
              <p:nvPr/>
            </p:nvSpPr>
            <p:spPr bwMode="auto">
              <a:xfrm>
                <a:off x="4766" y="2659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01" name="Oval 409"/>
              <p:cNvSpPr>
                <a:spLocks noChangeArrowheads="1"/>
              </p:cNvSpPr>
              <p:nvPr/>
            </p:nvSpPr>
            <p:spPr bwMode="auto">
              <a:xfrm>
                <a:off x="2467" y="1984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02" name="Oval 410"/>
              <p:cNvSpPr>
                <a:spLocks noChangeArrowheads="1"/>
              </p:cNvSpPr>
              <p:nvPr/>
            </p:nvSpPr>
            <p:spPr bwMode="auto">
              <a:xfrm>
                <a:off x="2675" y="1843"/>
                <a:ext cx="39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03" name="Oval 411"/>
              <p:cNvSpPr>
                <a:spLocks noChangeArrowheads="1"/>
              </p:cNvSpPr>
              <p:nvPr/>
            </p:nvSpPr>
            <p:spPr bwMode="auto">
              <a:xfrm>
                <a:off x="2885" y="2042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04" name="Oval 412"/>
              <p:cNvSpPr>
                <a:spLocks noChangeArrowheads="1"/>
              </p:cNvSpPr>
              <p:nvPr/>
            </p:nvSpPr>
            <p:spPr bwMode="auto">
              <a:xfrm>
                <a:off x="3093" y="1937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05" name="Oval 413"/>
              <p:cNvSpPr>
                <a:spLocks noChangeArrowheads="1"/>
              </p:cNvSpPr>
              <p:nvPr/>
            </p:nvSpPr>
            <p:spPr bwMode="auto">
              <a:xfrm>
                <a:off x="3303" y="2189"/>
                <a:ext cx="39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06" name="Oval 414"/>
              <p:cNvSpPr>
                <a:spLocks noChangeArrowheads="1"/>
              </p:cNvSpPr>
              <p:nvPr/>
            </p:nvSpPr>
            <p:spPr bwMode="auto">
              <a:xfrm>
                <a:off x="3512" y="2203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07" name="Oval 415"/>
              <p:cNvSpPr>
                <a:spLocks noChangeArrowheads="1"/>
              </p:cNvSpPr>
              <p:nvPr/>
            </p:nvSpPr>
            <p:spPr bwMode="auto">
              <a:xfrm>
                <a:off x="3720" y="2114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60009" name="Group 617"/>
            <p:cNvGrpSpPr>
              <a:grpSpLocks/>
            </p:cNvGrpSpPr>
            <p:nvPr/>
          </p:nvGrpSpPr>
          <p:grpSpPr bwMode="auto">
            <a:xfrm>
              <a:off x="2016" y="145"/>
              <a:ext cx="2980" cy="2675"/>
              <a:chOff x="2016" y="145"/>
              <a:chExt cx="2980" cy="2675"/>
            </a:xfrm>
          </p:grpSpPr>
          <p:sp>
            <p:nvSpPr>
              <p:cNvPr id="59809" name="Oval 417"/>
              <p:cNvSpPr>
                <a:spLocks noChangeArrowheads="1"/>
              </p:cNvSpPr>
              <p:nvPr/>
            </p:nvSpPr>
            <p:spPr bwMode="auto">
              <a:xfrm>
                <a:off x="3928" y="2301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0" name="Oval 418"/>
              <p:cNvSpPr>
                <a:spLocks noChangeArrowheads="1"/>
              </p:cNvSpPr>
              <p:nvPr/>
            </p:nvSpPr>
            <p:spPr bwMode="auto">
              <a:xfrm>
                <a:off x="4138" y="2301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1" name="Oval 419"/>
              <p:cNvSpPr>
                <a:spLocks noChangeArrowheads="1"/>
              </p:cNvSpPr>
              <p:nvPr/>
            </p:nvSpPr>
            <p:spPr bwMode="auto">
              <a:xfrm>
                <a:off x="4348" y="2211"/>
                <a:ext cx="37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2" name="Oval 420"/>
              <p:cNvSpPr>
                <a:spLocks noChangeArrowheads="1"/>
              </p:cNvSpPr>
              <p:nvPr/>
            </p:nvSpPr>
            <p:spPr bwMode="auto">
              <a:xfrm>
                <a:off x="4556" y="2293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3" name="Oval 421"/>
              <p:cNvSpPr>
                <a:spLocks noChangeArrowheads="1"/>
              </p:cNvSpPr>
              <p:nvPr/>
            </p:nvSpPr>
            <p:spPr bwMode="auto">
              <a:xfrm>
                <a:off x="4766" y="2545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4" name="Oval 422"/>
              <p:cNvSpPr>
                <a:spLocks noChangeArrowheads="1"/>
              </p:cNvSpPr>
              <p:nvPr/>
            </p:nvSpPr>
            <p:spPr bwMode="auto">
              <a:xfrm>
                <a:off x="2467" y="2018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5" name="Oval 423"/>
              <p:cNvSpPr>
                <a:spLocks noChangeArrowheads="1"/>
              </p:cNvSpPr>
              <p:nvPr/>
            </p:nvSpPr>
            <p:spPr bwMode="auto">
              <a:xfrm>
                <a:off x="2675" y="2003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6" name="Oval 424"/>
              <p:cNvSpPr>
                <a:spLocks noChangeArrowheads="1"/>
              </p:cNvSpPr>
              <p:nvPr/>
            </p:nvSpPr>
            <p:spPr bwMode="auto">
              <a:xfrm>
                <a:off x="2885" y="2013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7" name="Oval 425"/>
              <p:cNvSpPr>
                <a:spLocks noChangeArrowheads="1"/>
              </p:cNvSpPr>
              <p:nvPr/>
            </p:nvSpPr>
            <p:spPr bwMode="auto">
              <a:xfrm>
                <a:off x="3093" y="1950"/>
                <a:ext cx="39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8" name="Oval 426"/>
              <p:cNvSpPr>
                <a:spLocks noChangeArrowheads="1"/>
              </p:cNvSpPr>
              <p:nvPr/>
            </p:nvSpPr>
            <p:spPr bwMode="auto">
              <a:xfrm>
                <a:off x="3303" y="2237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19" name="Oval 427"/>
              <p:cNvSpPr>
                <a:spLocks noChangeArrowheads="1"/>
              </p:cNvSpPr>
              <p:nvPr/>
            </p:nvSpPr>
            <p:spPr bwMode="auto">
              <a:xfrm>
                <a:off x="3512" y="2237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0" name="Oval 428"/>
              <p:cNvSpPr>
                <a:spLocks noChangeArrowheads="1"/>
              </p:cNvSpPr>
              <p:nvPr/>
            </p:nvSpPr>
            <p:spPr bwMode="auto">
              <a:xfrm>
                <a:off x="3720" y="2137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1" name="Oval 429"/>
              <p:cNvSpPr>
                <a:spLocks noChangeArrowheads="1"/>
              </p:cNvSpPr>
              <p:nvPr/>
            </p:nvSpPr>
            <p:spPr bwMode="auto">
              <a:xfrm>
                <a:off x="3928" y="2327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2" name="Oval 430"/>
              <p:cNvSpPr>
                <a:spLocks noChangeArrowheads="1"/>
              </p:cNvSpPr>
              <p:nvPr/>
            </p:nvSpPr>
            <p:spPr bwMode="auto">
              <a:xfrm>
                <a:off x="4138" y="2350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3" name="Oval 431"/>
              <p:cNvSpPr>
                <a:spLocks noChangeArrowheads="1"/>
              </p:cNvSpPr>
              <p:nvPr/>
            </p:nvSpPr>
            <p:spPr bwMode="auto">
              <a:xfrm>
                <a:off x="4348" y="2252"/>
                <a:ext cx="37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4" name="Oval 432"/>
              <p:cNvSpPr>
                <a:spLocks noChangeArrowheads="1"/>
              </p:cNvSpPr>
              <p:nvPr/>
            </p:nvSpPr>
            <p:spPr bwMode="auto">
              <a:xfrm>
                <a:off x="4556" y="2313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5" name="Oval 433"/>
              <p:cNvSpPr>
                <a:spLocks noChangeArrowheads="1"/>
              </p:cNvSpPr>
              <p:nvPr/>
            </p:nvSpPr>
            <p:spPr bwMode="auto">
              <a:xfrm>
                <a:off x="4766" y="2565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6" name="Oval 434"/>
              <p:cNvSpPr>
                <a:spLocks noChangeArrowheads="1"/>
              </p:cNvSpPr>
              <p:nvPr/>
            </p:nvSpPr>
            <p:spPr bwMode="auto">
              <a:xfrm>
                <a:off x="2467" y="2025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7" name="Oval 435"/>
              <p:cNvSpPr>
                <a:spLocks noChangeArrowheads="1"/>
              </p:cNvSpPr>
              <p:nvPr/>
            </p:nvSpPr>
            <p:spPr bwMode="auto">
              <a:xfrm>
                <a:off x="2675" y="1966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8" name="Oval 436"/>
              <p:cNvSpPr>
                <a:spLocks noChangeArrowheads="1"/>
              </p:cNvSpPr>
              <p:nvPr/>
            </p:nvSpPr>
            <p:spPr bwMode="auto">
              <a:xfrm>
                <a:off x="2885" y="2041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29" name="Oval 437"/>
              <p:cNvSpPr>
                <a:spLocks noChangeArrowheads="1"/>
              </p:cNvSpPr>
              <p:nvPr/>
            </p:nvSpPr>
            <p:spPr bwMode="auto">
              <a:xfrm>
                <a:off x="3093" y="1912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0" name="Oval 438"/>
              <p:cNvSpPr>
                <a:spLocks noChangeArrowheads="1"/>
              </p:cNvSpPr>
              <p:nvPr/>
            </p:nvSpPr>
            <p:spPr bwMode="auto">
              <a:xfrm>
                <a:off x="3303" y="2114"/>
                <a:ext cx="39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1" name="Oval 439"/>
              <p:cNvSpPr>
                <a:spLocks noChangeArrowheads="1"/>
              </p:cNvSpPr>
              <p:nvPr/>
            </p:nvSpPr>
            <p:spPr bwMode="auto">
              <a:xfrm>
                <a:off x="3512" y="2134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2" name="Oval 440"/>
              <p:cNvSpPr>
                <a:spLocks noChangeArrowheads="1"/>
              </p:cNvSpPr>
              <p:nvPr/>
            </p:nvSpPr>
            <p:spPr bwMode="auto">
              <a:xfrm>
                <a:off x="3720" y="2088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3" name="Oval 441"/>
              <p:cNvSpPr>
                <a:spLocks noChangeArrowheads="1"/>
              </p:cNvSpPr>
              <p:nvPr/>
            </p:nvSpPr>
            <p:spPr bwMode="auto">
              <a:xfrm>
                <a:off x="3928" y="2310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4" name="Oval 442"/>
              <p:cNvSpPr>
                <a:spLocks noChangeArrowheads="1"/>
              </p:cNvSpPr>
              <p:nvPr/>
            </p:nvSpPr>
            <p:spPr bwMode="auto">
              <a:xfrm>
                <a:off x="4138" y="2333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5" name="Oval 443"/>
              <p:cNvSpPr>
                <a:spLocks noChangeArrowheads="1"/>
              </p:cNvSpPr>
              <p:nvPr/>
            </p:nvSpPr>
            <p:spPr bwMode="auto">
              <a:xfrm>
                <a:off x="4348" y="2240"/>
                <a:ext cx="37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6" name="Oval 444"/>
              <p:cNvSpPr>
                <a:spLocks noChangeArrowheads="1"/>
              </p:cNvSpPr>
              <p:nvPr/>
            </p:nvSpPr>
            <p:spPr bwMode="auto">
              <a:xfrm>
                <a:off x="4556" y="2295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7" name="Oval 445"/>
              <p:cNvSpPr>
                <a:spLocks noChangeArrowheads="1"/>
              </p:cNvSpPr>
              <p:nvPr/>
            </p:nvSpPr>
            <p:spPr bwMode="auto">
              <a:xfrm>
                <a:off x="4766" y="2535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8" name="Oval 446"/>
              <p:cNvSpPr>
                <a:spLocks noChangeArrowheads="1"/>
              </p:cNvSpPr>
              <p:nvPr/>
            </p:nvSpPr>
            <p:spPr bwMode="auto">
              <a:xfrm>
                <a:off x="2467" y="1949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39" name="Oval 447"/>
              <p:cNvSpPr>
                <a:spLocks noChangeArrowheads="1"/>
              </p:cNvSpPr>
              <p:nvPr/>
            </p:nvSpPr>
            <p:spPr bwMode="auto">
              <a:xfrm>
                <a:off x="2675" y="1742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0" name="Oval 448"/>
              <p:cNvSpPr>
                <a:spLocks noChangeArrowheads="1"/>
              </p:cNvSpPr>
              <p:nvPr/>
            </p:nvSpPr>
            <p:spPr bwMode="auto">
              <a:xfrm>
                <a:off x="2885" y="2022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1" name="Oval 449"/>
              <p:cNvSpPr>
                <a:spLocks noChangeArrowheads="1"/>
              </p:cNvSpPr>
              <p:nvPr/>
            </p:nvSpPr>
            <p:spPr bwMode="auto">
              <a:xfrm>
                <a:off x="3093" y="1793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2" name="Oval 450"/>
              <p:cNvSpPr>
                <a:spLocks noChangeArrowheads="1"/>
              </p:cNvSpPr>
              <p:nvPr/>
            </p:nvSpPr>
            <p:spPr bwMode="auto">
              <a:xfrm>
                <a:off x="3303" y="2260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3" name="Oval 451"/>
              <p:cNvSpPr>
                <a:spLocks noChangeArrowheads="1"/>
              </p:cNvSpPr>
              <p:nvPr/>
            </p:nvSpPr>
            <p:spPr bwMode="auto">
              <a:xfrm>
                <a:off x="3512" y="2249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4" name="Oval 452"/>
              <p:cNvSpPr>
                <a:spLocks noChangeArrowheads="1"/>
              </p:cNvSpPr>
              <p:nvPr/>
            </p:nvSpPr>
            <p:spPr bwMode="auto">
              <a:xfrm>
                <a:off x="3720" y="2215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5" name="Oval 453"/>
              <p:cNvSpPr>
                <a:spLocks noChangeArrowheads="1"/>
              </p:cNvSpPr>
              <p:nvPr/>
            </p:nvSpPr>
            <p:spPr bwMode="auto">
              <a:xfrm>
                <a:off x="3928" y="2313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6" name="Oval 454"/>
              <p:cNvSpPr>
                <a:spLocks noChangeArrowheads="1"/>
              </p:cNvSpPr>
              <p:nvPr/>
            </p:nvSpPr>
            <p:spPr bwMode="auto">
              <a:xfrm>
                <a:off x="4138" y="2370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7" name="Oval 455"/>
              <p:cNvSpPr>
                <a:spLocks noChangeArrowheads="1"/>
              </p:cNvSpPr>
              <p:nvPr/>
            </p:nvSpPr>
            <p:spPr bwMode="auto">
              <a:xfrm>
                <a:off x="4348" y="2313"/>
                <a:ext cx="37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8" name="Oval 456"/>
              <p:cNvSpPr>
                <a:spLocks noChangeArrowheads="1"/>
              </p:cNvSpPr>
              <p:nvPr/>
            </p:nvSpPr>
            <p:spPr bwMode="auto">
              <a:xfrm>
                <a:off x="4556" y="2445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49" name="Oval 457"/>
              <p:cNvSpPr>
                <a:spLocks noChangeArrowheads="1"/>
              </p:cNvSpPr>
              <p:nvPr/>
            </p:nvSpPr>
            <p:spPr bwMode="auto">
              <a:xfrm>
                <a:off x="4766" y="2633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0" name="Oval 458"/>
              <p:cNvSpPr>
                <a:spLocks noChangeArrowheads="1"/>
              </p:cNvSpPr>
              <p:nvPr/>
            </p:nvSpPr>
            <p:spPr bwMode="auto">
              <a:xfrm>
                <a:off x="2467" y="1941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1" name="Oval 459"/>
              <p:cNvSpPr>
                <a:spLocks noChangeArrowheads="1"/>
              </p:cNvSpPr>
              <p:nvPr/>
            </p:nvSpPr>
            <p:spPr bwMode="auto">
              <a:xfrm>
                <a:off x="2675" y="1799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2" name="Oval 460"/>
              <p:cNvSpPr>
                <a:spLocks noChangeArrowheads="1"/>
              </p:cNvSpPr>
              <p:nvPr/>
            </p:nvSpPr>
            <p:spPr bwMode="auto">
              <a:xfrm>
                <a:off x="2885" y="2024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3" name="Oval 461"/>
              <p:cNvSpPr>
                <a:spLocks noChangeArrowheads="1"/>
              </p:cNvSpPr>
              <p:nvPr/>
            </p:nvSpPr>
            <p:spPr bwMode="auto">
              <a:xfrm>
                <a:off x="3093" y="1831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4" name="Oval 462"/>
              <p:cNvSpPr>
                <a:spLocks noChangeArrowheads="1"/>
              </p:cNvSpPr>
              <p:nvPr/>
            </p:nvSpPr>
            <p:spPr bwMode="auto">
              <a:xfrm>
                <a:off x="3303" y="2260"/>
                <a:ext cx="39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5" name="Oval 463"/>
              <p:cNvSpPr>
                <a:spLocks noChangeArrowheads="1"/>
              </p:cNvSpPr>
              <p:nvPr/>
            </p:nvSpPr>
            <p:spPr bwMode="auto">
              <a:xfrm>
                <a:off x="3512" y="2298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6" name="Oval 464"/>
              <p:cNvSpPr>
                <a:spLocks noChangeArrowheads="1"/>
              </p:cNvSpPr>
              <p:nvPr/>
            </p:nvSpPr>
            <p:spPr bwMode="auto">
              <a:xfrm>
                <a:off x="3720" y="2180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7" name="Oval 465"/>
              <p:cNvSpPr>
                <a:spLocks noChangeArrowheads="1"/>
              </p:cNvSpPr>
              <p:nvPr/>
            </p:nvSpPr>
            <p:spPr bwMode="auto">
              <a:xfrm>
                <a:off x="3928" y="2359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8" name="Oval 466"/>
              <p:cNvSpPr>
                <a:spLocks noChangeArrowheads="1"/>
              </p:cNvSpPr>
              <p:nvPr/>
            </p:nvSpPr>
            <p:spPr bwMode="auto">
              <a:xfrm>
                <a:off x="4138" y="2385"/>
                <a:ext cx="38" cy="39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59" name="Oval 467"/>
              <p:cNvSpPr>
                <a:spLocks noChangeArrowheads="1"/>
              </p:cNvSpPr>
              <p:nvPr/>
            </p:nvSpPr>
            <p:spPr bwMode="auto">
              <a:xfrm>
                <a:off x="4348" y="2263"/>
                <a:ext cx="37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0" name="Oval 468"/>
              <p:cNvSpPr>
                <a:spLocks noChangeArrowheads="1"/>
              </p:cNvSpPr>
              <p:nvPr/>
            </p:nvSpPr>
            <p:spPr bwMode="auto">
              <a:xfrm>
                <a:off x="4556" y="2286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1" name="Oval 469"/>
              <p:cNvSpPr>
                <a:spLocks noChangeArrowheads="1"/>
              </p:cNvSpPr>
              <p:nvPr/>
            </p:nvSpPr>
            <p:spPr bwMode="auto">
              <a:xfrm>
                <a:off x="4766" y="2589"/>
                <a:ext cx="38" cy="38"/>
              </a:xfrm>
              <a:prstGeom prst="ellipse">
                <a:avLst/>
              </a:prstGeom>
              <a:solidFill>
                <a:srgbClr val="FF00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2" name="Line 470"/>
              <p:cNvSpPr>
                <a:spLocks noChangeShapeType="1"/>
              </p:cNvSpPr>
              <p:nvPr/>
            </p:nvSpPr>
            <p:spPr bwMode="auto">
              <a:xfrm>
                <a:off x="2277" y="2684"/>
                <a:ext cx="271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3" name="Line 471"/>
              <p:cNvSpPr>
                <a:spLocks noChangeShapeType="1"/>
              </p:cNvSpPr>
              <p:nvPr/>
            </p:nvSpPr>
            <p:spPr bwMode="auto">
              <a:xfrm>
                <a:off x="2277" y="1529"/>
                <a:ext cx="1" cy="115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4" name="Line 472"/>
              <p:cNvSpPr>
                <a:spLocks noChangeShapeType="1"/>
              </p:cNvSpPr>
              <p:nvPr/>
            </p:nvSpPr>
            <p:spPr bwMode="auto">
              <a:xfrm>
                <a:off x="2257" y="268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5" name="Line 473"/>
              <p:cNvSpPr>
                <a:spLocks noChangeShapeType="1"/>
              </p:cNvSpPr>
              <p:nvPr/>
            </p:nvSpPr>
            <p:spPr bwMode="auto">
              <a:xfrm>
                <a:off x="2257" y="2463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6" name="Line 474"/>
              <p:cNvSpPr>
                <a:spLocks noChangeShapeType="1"/>
              </p:cNvSpPr>
              <p:nvPr/>
            </p:nvSpPr>
            <p:spPr bwMode="auto">
              <a:xfrm>
                <a:off x="2257" y="2476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7" name="Line 475"/>
              <p:cNvSpPr>
                <a:spLocks noChangeShapeType="1"/>
              </p:cNvSpPr>
              <p:nvPr/>
            </p:nvSpPr>
            <p:spPr bwMode="auto">
              <a:xfrm>
                <a:off x="2257" y="2489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8" name="Line 476"/>
              <p:cNvSpPr>
                <a:spLocks noChangeShapeType="1"/>
              </p:cNvSpPr>
              <p:nvPr/>
            </p:nvSpPr>
            <p:spPr bwMode="auto">
              <a:xfrm>
                <a:off x="2257" y="2505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69" name="Line 477"/>
              <p:cNvSpPr>
                <a:spLocks noChangeShapeType="1"/>
              </p:cNvSpPr>
              <p:nvPr/>
            </p:nvSpPr>
            <p:spPr bwMode="auto">
              <a:xfrm>
                <a:off x="2257" y="2522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0" name="Line 478"/>
              <p:cNvSpPr>
                <a:spLocks noChangeShapeType="1"/>
              </p:cNvSpPr>
              <p:nvPr/>
            </p:nvSpPr>
            <p:spPr bwMode="auto">
              <a:xfrm>
                <a:off x="2257" y="2545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1" name="Line 479"/>
              <p:cNvSpPr>
                <a:spLocks noChangeShapeType="1"/>
              </p:cNvSpPr>
              <p:nvPr/>
            </p:nvSpPr>
            <p:spPr bwMode="auto">
              <a:xfrm>
                <a:off x="2257" y="257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2" name="Line 480"/>
              <p:cNvSpPr>
                <a:spLocks noChangeShapeType="1"/>
              </p:cNvSpPr>
              <p:nvPr/>
            </p:nvSpPr>
            <p:spPr bwMode="auto">
              <a:xfrm>
                <a:off x="2257" y="261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3" name="Line 481"/>
              <p:cNvSpPr>
                <a:spLocks noChangeShapeType="1"/>
              </p:cNvSpPr>
              <p:nvPr/>
            </p:nvSpPr>
            <p:spPr bwMode="auto">
              <a:xfrm>
                <a:off x="2257" y="268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4" name="Line 482"/>
              <p:cNvSpPr>
                <a:spLocks noChangeShapeType="1"/>
              </p:cNvSpPr>
              <p:nvPr/>
            </p:nvSpPr>
            <p:spPr bwMode="auto">
              <a:xfrm>
                <a:off x="2257" y="245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5" name="Line 483"/>
              <p:cNvSpPr>
                <a:spLocks noChangeShapeType="1"/>
              </p:cNvSpPr>
              <p:nvPr/>
            </p:nvSpPr>
            <p:spPr bwMode="auto">
              <a:xfrm>
                <a:off x="2257" y="2232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6" name="Line 484"/>
              <p:cNvSpPr>
                <a:spLocks noChangeShapeType="1"/>
              </p:cNvSpPr>
              <p:nvPr/>
            </p:nvSpPr>
            <p:spPr bwMode="auto">
              <a:xfrm>
                <a:off x="2257" y="224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7" name="Line 485"/>
              <p:cNvSpPr>
                <a:spLocks noChangeShapeType="1"/>
              </p:cNvSpPr>
              <p:nvPr/>
            </p:nvSpPr>
            <p:spPr bwMode="auto">
              <a:xfrm>
                <a:off x="2257" y="2258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8" name="Line 486"/>
              <p:cNvSpPr>
                <a:spLocks noChangeShapeType="1"/>
              </p:cNvSpPr>
              <p:nvPr/>
            </p:nvSpPr>
            <p:spPr bwMode="auto">
              <a:xfrm>
                <a:off x="2257" y="227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79" name="Line 487"/>
              <p:cNvSpPr>
                <a:spLocks noChangeShapeType="1"/>
              </p:cNvSpPr>
              <p:nvPr/>
            </p:nvSpPr>
            <p:spPr bwMode="auto">
              <a:xfrm>
                <a:off x="2257" y="2292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0" name="Line 488"/>
              <p:cNvSpPr>
                <a:spLocks noChangeShapeType="1"/>
              </p:cNvSpPr>
              <p:nvPr/>
            </p:nvSpPr>
            <p:spPr bwMode="auto">
              <a:xfrm>
                <a:off x="2257" y="2313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1" name="Line 489"/>
              <p:cNvSpPr>
                <a:spLocks noChangeShapeType="1"/>
              </p:cNvSpPr>
              <p:nvPr/>
            </p:nvSpPr>
            <p:spPr bwMode="auto">
              <a:xfrm>
                <a:off x="2257" y="2342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2" name="Line 490"/>
              <p:cNvSpPr>
                <a:spLocks noChangeShapeType="1"/>
              </p:cNvSpPr>
              <p:nvPr/>
            </p:nvSpPr>
            <p:spPr bwMode="auto">
              <a:xfrm>
                <a:off x="2257" y="238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3" name="Line 491"/>
              <p:cNvSpPr>
                <a:spLocks noChangeShapeType="1"/>
              </p:cNvSpPr>
              <p:nvPr/>
            </p:nvSpPr>
            <p:spPr bwMode="auto">
              <a:xfrm>
                <a:off x="2257" y="245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4" name="Line 492"/>
              <p:cNvSpPr>
                <a:spLocks noChangeShapeType="1"/>
              </p:cNvSpPr>
              <p:nvPr/>
            </p:nvSpPr>
            <p:spPr bwMode="auto">
              <a:xfrm>
                <a:off x="2257" y="222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5" name="Line 493"/>
              <p:cNvSpPr>
                <a:spLocks noChangeShapeType="1"/>
              </p:cNvSpPr>
              <p:nvPr/>
            </p:nvSpPr>
            <p:spPr bwMode="auto">
              <a:xfrm>
                <a:off x="2257" y="2003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6" name="Line 494"/>
              <p:cNvSpPr>
                <a:spLocks noChangeShapeType="1"/>
              </p:cNvSpPr>
              <p:nvPr/>
            </p:nvSpPr>
            <p:spPr bwMode="auto">
              <a:xfrm>
                <a:off x="2257" y="2013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7" name="Line 495"/>
              <p:cNvSpPr>
                <a:spLocks noChangeShapeType="1"/>
              </p:cNvSpPr>
              <p:nvPr/>
            </p:nvSpPr>
            <p:spPr bwMode="auto">
              <a:xfrm>
                <a:off x="2257" y="2027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8" name="Line 496"/>
              <p:cNvSpPr>
                <a:spLocks noChangeShapeType="1"/>
              </p:cNvSpPr>
              <p:nvPr/>
            </p:nvSpPr>
            <p:spPr bwMode="auto">
              <a:xfrm>
                <a:off x="2257" y="2042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89" name="Line 497"/>
              <p:cNvSpPr>
                <a:spLocks noChangeShapeType="1"/>
              </p:cNvSpPr>
              <p:nvPr/>
            </p:nvSpPr>
            <p:spPr bwMode="auto">
              <a:xfrm>
                <a:off x="2257" y="206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0" name="Line 498"/>
              <p:cNvSpPr>
                <a:spLocks noChangeShapeType="1"/>
              </p:cNvSpPr>
              <p:nvPr/>
            </p:nvSpPr>
            <p:spPr bwMode="auto">
              <a:xfrm>
                <a:off x="2257" y="208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1" name="Line 499"/>
              <p:cNvSpPr>
                <a:spLocks noChangeShapeType="1"/>
              </p:cNvSpPr>
              <p:nvPr/>
            </p:nvSpPr>
            <p:spPr bwMode="auto">
              <a:xfrm>
                <a:off x="2257" y="211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2" name="Line 500"/>
              <p:cNvSpPr>
                <a:spLocks noChangeShapeType="1"/>
              </p:cNvSpPr>
              <p:nvPr/>
            </p:nvSpPr>
            <p:spPr bwMode="auto">
              <a:xfrm>
                <a:off x="2257" y="2153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3" name="Line 501"/>
              <p:cNvSpPr>
                <a:spLocks noChangeShapeType="1"/>
              </p:cNvSpPr>
              <p:nvPr/>
            </p:nvSpPr>
            <p:spPr bwMode="auto">
              <a:xfrm>
                <a:off x="2257" y="222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4" name="Line 502"/>
              <p:cNvSpPr>
                <a:spLocks noChangeShapeType="1"/>
              </p:cNvSpPr>
              <p:nvPr/>
            </p:nvSpPr>
            <p:spPr bwMode="auto">
              <a:xfrm>
                <a:off x="2257" y="1992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5" name="Line 503"/>
              <p:cNvSpPr>
                <a:spLocks noChangeShapeType="1"/>
              </p:cNvSpPr>
              <p:nvPr/>
            </p:nvSpPr>
            <p:spPr bwMode="auto">
              <a:xfrm>
                <a:off x="2257" y="1770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6" name="Line 504"/>
              <p:cNvSpPr>
                <a:spLocks noChangeShapeType="1"/>
              </p:cNvSpPr>
              <p:nvPr/>
            </p:nvSpPr>
            <p:spPr bwMode="auto">
              <a:xfrm>
                <a:off x="2257" y="1782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7" name="Line 505"/>
              <p:cNvSpPr>
                <a:spLocks noChangeShapeType="1"/>
              </p:cNvSpPr>
              <p:nvPr/>
            </p:nvSpPr>
            <p:spPr bwMode="auto">
              <a:xfrm>
                <a:off x="2257" y="1796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8" name="Line 506"/>
              <p:cNvSpPr>
                <a:spLocks noChangeShapeType="1"/>
              </p:cNvSpPr>
              <p:nvPr/>
            </p:nvSpPr>
            <p:spPr bwMode="auto">
              <a:xfrm>
                <a:off x="2257" y="181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899" name="Line 507"/>
              <p:cNvSpPr>
                <a:spLocks noChangeShapeType="1"/>
              </p:cNvSpPr>
              <p:nvPr/>
            </p:nvSpPr>
            <p:spPr bwMode="auto">
              <a:xfrm>
                <a:off x="2257" y="1829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0" name="Line 508"/>
              <p:cNvSpPr>
                <a:spLocks noChangeShapeType="1"/>
              </p:cNvSpPr>
              <p:nvPr/>
            </p:nvSpPr>
            <p:spPr bwMode="auto">
              <a:xfrm>
                <a:off x="2257" y="185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1" name="Line 509"/>
              <p:cNvSpPr>
                <a:spLocks noChangeShapeType="1"/>
              </p:cNvSpPr>
              <p:nvPr/>
            </p:nvSpPr>
            <p:spPr bwMode="auto">
              <a:xfrm>
                <a:off x="2257" y="1882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2" name="Line 510"/>
              <p:cNvSpPr>
                <a:spLocks noChangeShapeType="1"/>
              </p:cNvSpPr>
              <p:nvPr/>
            </p:nvSpPr>
            <p:spPr bwMode="auto">
              <a:xfrm>
                <a:off x="2257" y="192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3" name="Line 511"/>
              <p:cNvSpPr>
                <a:spLocks noChangeShapeType="1"/>
              </p:cNvSpPr>
              <p:nvPr/>
            </p:nvSpPr>
            <p:spPr bwMode="auto">
              <a:xfrm>
                <a:off x="2257" y="1992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4" name="Line 512"/>
              <p:cNvSpPr>
                <a:spLocks noChangeShapeType="1"/>
              </p:cNvSpPr>
              <p:nvPr/>
            </p:nvSpPr>
            <p:spPr bwMode="auto">
              <a:xfrm>
                <a:off x="2257" y="1759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5" name="Line 513"/>
              <p:cNvSpPr>
                <a:spLocks noChangeShapeType="1"/>
              </p:cNvSpPr>
              <p:nvPr/>
            </p:nvSpPr>
            <p:spPr bwMode="auto">
              <a:xfrm>
                <a:off x="2257" y="1540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6" name="Line 514"/>
              <p:cNvSpPr>
                <a:spLocks noChangeShapeType="1"/>
              </p:cNvSpPr>
              <p:nvPr/>
            </p:nvSpPr>
            <p:spPr bwMode="auto">
              <a:xfrm>
                <a:off x="2257" y="155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7" name="Line 515"/>
              <p:cNvSpPr>
                <a:spLocks noChangeShapeType="1"/>
              </p:cNvSpPr>
              <p:nvPr/>
            </p:nvSpPr>
            <p:spPr bwMode="auto">
              <a:xfrm>
                <a:off x="2257" y="1565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8" name="Line 516"/>
              <p:cNvSpPr>
                <a:spLocks noChangeShapeType="1"/>
              </p:cNvSpPr>
              <p:nvPr/>
            </p:nvSpPr>
            <p:spPr bwMode="auto">
              <a:xfrm>
                <a:off x="2257" y="158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09" name="Line 517"/>
              <p:cNvSpPr>
                <a:spLocks noChangeShapeType="1"/>
              </p:cNvSpPr>
              <p:nvPr/>
            </p:nvSpPr>
            <p:spPr bwMode="auto">
              <a:xfrm>
                <a:off x="2257" y="1598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0" name="Line 518"/>
              <p:cNvSpPr>
                <a:spLocks noChangeShapeType="1"/>
              </p:cNvSpPr>
              <p:nvPr/>
            </p:nvSpPr>
            <p:spPr bwMode="auto">
              <a:xfrm>
                <a:off x="2257" y="162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1" name="Line 519"/>
              <p:cNvSpPr>
                <a:spLocks noChangeShapeType="1"/>
              </p:cNvSpPr>
              <p:nvPr/>
            </p:nvSpPr>
            <p:spPr bwMode="auto">
              <a:xfrm>
                <a:off x="2257" y="1650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2" name="Line 520"/>
              <p:cNvSpPr>
                <a:spLocks noChangeShapeType="1"/>
              </p:cNvSpPr>
              <p:nvPr/>
            </p:nvSpPr>
            <p:spPr bwMode="auto">
              <a:xfrm>
                <a:off x="2257" y="1690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3" name="Line 521"/>
              <p:cNvSpPr>
                <a:spLocks noChangeShapeType="1"/>
              </p:cNvSpPr>
              <p:nvPr/>
            </p:nvSpPr>
            <p:spPr bwMode="auto">
              <a:xfrm>
                <a:off x="2257" y="1759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4" name="Line 522"/>
              <p:cNvSpPr>
                <a:spLocks noChangeShapeType="1"/>
              </p:cNvSpPr>
              <p:nvPr/>
            </p:nvSpPr>
            <p:spPr bwMode="auto">
              <a:xfrm>
                <a:off x="2257" y="1529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5" name="Line 523"/>
              <p:cNvSpPr>
                <a:spLocks noChangeShapeType="1"/>
              </p:cNvSpPr>
              <p:nvPr/>
            </p:nvSpPr>
            <p:spPr bwMode="auto">
              <a:xfrm flipV="1">
                <a:off x="2277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6" name="Line 524"/>
              <p:cNvSpPr>
                <a:spLocks noChangeShapeType="1"/>
              </p:cNvSpPr>
              <p:nvPr/>
            </p:nvSpPr>
            <p:spPr bwMode="auto">
              <a:xfrm flipV="1">
                <a:off x="2485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7" name="Line 525"/>
              <p:cNvSpPr>
                <a:spLocks noChangeShapeType="1"/>
              </p:cNvSpPr>
              <p:nvPr/>
            </p:nvSpPr>
            <p:spPr bwMode="auto">
              <a:xfrm flipV="1">
                <a:off x="2695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8" name="Line 526"/>
              <p:cNvSpPr>
                <a:spLocks noChangeShapeType="1"/>
              </p:cNvSpPr>
              <p:nvPr/>
            </p:nvSpPr>
            <p:spPr bwMode="auto">
              <a:xfrm flipV="1">
                <a:off x="2904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19" name="Line 527"/>
              <p:cNvSpPr>
                <a:spLocks noChangeShapeType="1"/>
              </p:cNvSpPr>
              <p:nvPr/>
            </p:nvSpPr>
            <p:spPr bwMode="auto">
              <a:xfrm flipV="1">
                <a:off x="3112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0" name="Line 528"/>
              <p:cNvSpPr>
                <a:spLocks noChangeShapeType="1"/>
              </p:cNvSpPr>
              <p:nvPr/>
            </p:nvSpPr>
            <p:spPr bwMode="auto">
              <a:xfrm flipV="1">
                <a:off x="3322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1" name="Line 529"/>
              <p:cNvSpPr>
                <a:spLocks noChangeShapeType="1"/>
              </p:cNvSpPr>
              <p:nvPr/>
            </p:nvSpPr>
            <p:spPr bwMode="auto">
              <a:xfrm flipV="1">
                <a:off x="3530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2" name="Line 530"/>
              <p:cNvSpPr>
                <a:spLocks noChangeShapeType="1"/>
              </p:cNvSpPr>
              <p:nvPr/>
            </p:nvSpPr>
            <p:spPr bwMode="auto">
              <a:xfrm flipV="1">
                <a:off x="3740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3" name="Line 531"/>
              <p:cNvSpPr>
                <a:spLocks noChangeShapeType="1"/>
              </p:cNvSpPr>
              <p:nvPr/>
            </p:nvSpPr>
            <p:spPr bwMode="auto">
              <a:xfrm flipV="1">
                <a:off x="3948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4" name="Line 532"/>
              <p:cNvSpPr>
                <a:spLocks noChangeShapeType="1"/>
              </p:cNvSpPr>
              <p:nvPr/>
            </p:nvSpPr>
            <p:spPr bwMode="auto">
              <a:xfrm flipV="1">
                <a:off x="4158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5" name="Line 533"/>
              <p:cNvSpPr>
                <a:spLocks noChangeShapeType="1"/>
              </p:cNvSpPr>
              <p:nvPr/>
            </p:nvSpPr>
            <p:spPr bwMode="auto">
              <a:xfrm flipV="1">
                <a:off x="4366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6" name="Line 534"/>
              <p:cNvSpPr>
                <a:spLocks noChangeShapeType="1"/>
              </p:cNvSpPr>
              <p:nvPr/>
            </p:nvSpPr>
            <p:spPr bwMode="auto">
              <a:xfrm flipV="1">
                <a:off x="4574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7" name="Line 535"/>
              <p:cNvSpPr>
                <a:spLocks noChangeShapeType="1"/>
              </p:cNvSpPr>
              <p:nvPr/>
            </p:nvSpPr>
            <p:spPr bwMode="auto">
              <a:xfrm flipV="1">
                <a:off x="4784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8" name="Line 536"/>
              <p:cNvSpPr>
                <a:spLocks noChangeShapeType="1"/>
              </p:cNvSpPr>
              <p:nvPr/>
            </p:nvSpPr>
            <p:spPr bwMode="auto">
              <a:xfrm flipV="1">
                <a:off x="4993" y="266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29" name="Rectangle 537"/>
              <p:cNvSpPr>
                <a:spLocks noChangeArrowheads="1"/>
              </p:cNvSpPr>
              <p:nvPr/>
            </p:nvSpPr>
            <p:spPr bwMode="auto">
              <a:xfrm>
                <a:off x="2397" y="2713"/>
                <a:ext cx="181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K2O</a:t>
                </a:r>
                <a:endParaRPr lang="en-US" altLang="tr-TR" sz="2400"/>
              </a:p>
            </p:txBody>
          </p:sp>
          <p:sp>
            <p:nvSpPr>
              <p:cNvPr id="59930" name="Rectangle 538"/>
              <p:cNvSpPr>
                <a:spLocks noChangeArrowheads="1"/>
              </p:cNvSpPr>
              <p:nvPr/>
            </p:nvSpPr>
            <p:spPr bwMode="auto">
              <a:xfrm>
                <a:off x="2640" y="2713"/>
                <a:ext cx="11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Rb</a:t>
                </a:r>
                <a:endParaRPr lang="en-US" altLang="tr-TR" sz="2400"/>
              </a:p>
            </p:txBody>
          </p:sp>
          <p:sp>
            <p:nvSpPr>
              <p:cNvPr id="59931" name="Rectangle 539"/>
              <p:cNvSpPr>
                <a:spLocks noChangeArrowheads="1"/>
              </p:cNvSpPr>
              <p:nvPr/>
            </p:nvSpPr>
            <p:spPr bwMode="auto">
              <a:xfrm>
                <a:off x="2851" y="2713"/>
                <a:ext cx="113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Ba</a:t>
                </a:r>
                <a:endParaRPr lang="en-US" altLang="tr-TR" sz="2400"/>
              </a:p>
            </p:txBody>
          </p:sp>
          <p:sp>
            <p:nvSpPr>
              <p:cNvPr id="59932" name="Rectangle 540"/>
              <p:cNvSpPr>
                <a:spLocks noChangeArrowheads="1"/>
              </p:cNvSpPr>
              <p:nvPr/>
            </p:nvSpPr>
            <p:spPr bwMode="auto">
              <a:xfrm>
                <a:off x="3060" y="2713"/>
                <a:ext cx="10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Th</a:t>
                </a:r>
                <a:endParaRPr lang="en-US" altLang="tr-TR" sz="2400"/>
              </a:p>
            </p:txBody>
          </p:sp>
          <p:sp>
            <p:nvSpPr>
              <p:cNvPr id="59933" name="Rectangle 541"/>
              <p:cNvSpPr>
                <a:spLocks noChangeArrowheads="1"/>
              </p:cNvSpPr>
              <p:nvPr/>
            </p:nvSpPr>
            <p:spPr bwMode="auto">
              <a:xfrm>
                <a:off x="3271" y="2713"/>
                <a:ext cx="103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Ta</a:t>
                </a:r>
                <a:endParaRPr lang="en-US" altLang="tr-TR" sz="2400"/>
              </a:p>
            </p:txBody>
          </p:sp>
          <p:sp>
            <p:nvSpPr>
              <p:cNvPr id="59934" name="Rectangle 542"/>
              <p:cNvSpPr>
                <a:spLocks noChangeArrowheads="1"/>
              </p:cNvSpPr>
              <p:nvPr/>
            </p:nvSpPr>
            <p:spPr bwMode="auto">
              <a:xfrm>
                <a:off x="3475" y="2713"/>
                <a:ext cx="118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Nb</a:t>
                </a:r>
                <a:endParaRPr lang="en-US" altLang="tr-TR" sz="2400"/>
              </a:p>
            </p:txBody>
          </p:sp>
          <p:sp>
            <p:nvSpPr>
              <p:cNvPr id="59935" name="Rectangle 543"/>
              <p:cNvSpPr>
                <a:spLocks noChangeArrowheads="1"/>
              </p:cNvSpPr>
              <p:nvPr/>
            </p:nvSpPr>
            <p:spPr bwMode="auto">
              <a:xfrm>
                <a:off x="3689" y="2713"/>
                <a:ext cx="113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Ce</a:t>
                </a:r>
                <a:endParaRPr lang="en-US" altLang="tr-TR" sz="2400"/>
              </a:p>
            </p:txBody>
          </p:sp>
          <p:sp>
            <p:nvSpPr>
              <p:cNvPr id="59936" name="Rectangle 544"/>
              <p:cNvSpPr>
                <a:spLocks noChangeArrowheads="1"/>
              </p:cNvSpPr>
              <p:nvPr/>
            </p:nvSpPr>
            <p:spPr bwMode="auto">
              <a:xfrm>
                <a:off x="3899" y="2713"/>
                <a:ext cx="8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Hf</a:t>
                </a:r>
                <a:endParaRPr lang="en-US" altLang="tr-TR" sz="2400"/>
              </a:p>
            </p:txBody>
          </p:sp>
          <p:sp>
            <p:nvSpPr>
              <p:cNvPr id="59937" name="Rectangle 545"/>
              <p:cNvSpPr>
                <a:spLocks noChangeArrowheads="1"/>
              </p:cNvSpPr>
              <p:nvPr/>
            </p:nvSpPr>
            <p:spPr bwMode="auto">
              <a:xfrm>
                <a:off x="4110" y="2713"/>
                <a:ext cx="84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Zr</a:t>
                </a:r>
                <a:endParaRPr lang="en-US" altLang="tr-TR" sz="2400"/>
              </a:p>
            </p:txBody>
          </p:sp>
          <p:sp>
            <p:nvSpPr>
              <p:cNvPr id="59938" name="Rectangle 546"/>
              <p:cNvSpPr>
                <a:spLocks noChangeArrowheads="1"/>
              </p:cNvSpPr>
              <p:nvPr/>
            </p:nvSpPr>
            <p:spPr bwMode="auto">
              <a:xfrm>
                <a:off x="4305" y="2713"/>
                <a:ext cx="137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Sm</a:t>
                </a:r>
                <a:endParaRPr lang="en-US" altLang="tr-TR" sz="2400"/>
              </a:p>
            </p:txBody>
          </p:sp>
          <p:sp>
            <p:nvSpPr>
              <p:cNvPr id="59939" name="Rectangle 547"/>
              <p:cNvSpPr>
                <a:spLocks noChangeArrowheads="1"/>
              </p:cNvSpPr>
              <p:nvPr/>
            </p:nvSpPr>
            <p:spPr bwMode="auto">
              <a:xfrm>
                <a:off x="4544" y="2713"/>
                <a:ext cx="59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Y</a:t>
                </a:r>
                <a:endParaRPr lang="en-US" altLang="tr-TR" sz="2400"/>
              </a:p>
            </p:txBody>
          </p:sp>
          <p:sp>
            <p:nvSpPr>
              <p:cNvPr id="59940" name="Rectangle 548"/>
              <p:cNvSpPr>
                <a:spLocks noChangeArrowheads="1"/>
              </p:cNvSpPr>
              <p:nvPr/>
            </p:nvSpPr>
            <p:spPr bwMode="auto">
              <a:xfrm>
                <a:off x="4729" y="2713"/>
                <a:ext cx="113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100">
                    <a:solidFill>
                      <a:srgbClr val="000000"/>
                    </a:solidFill>
                    <a:latin typeface="¯" charset="0"/>
                  </a:rPr>
                  <a:t>Yb</a:t>
                </a:r>
                <a:endParaRPr lang="en-US" altLang="tr-TR" sz="2400"/>
              </a:p>
            </p:txBody>
          </p:sp>
          <p:sp>
            <p:nvSpPr>
              <p:cNvPr id="59941" name="Rectangle 549"/>
              <p:cNvSpPr>
                <a:spLocks noChangeArrowheads="1"/>
              </p:cNvSpPr>
              <p:nvPr/>
            </p:nvSpPr>
            <p:spPr bwMode="auto">
              <a:xfrm>
                <a:off x="2104" y="2636"/>
                <a:ext cx="283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0.01</a:t>
                </a:r>
                <a:endParaRPr lang="en-US" altLang="tr-TR" sz="2400"/>
              </a:p>
            </p:txBody>
          </p:sp>
          <p:sp>
            <p:nvSpPr>
              <p:cNvPr id="59942" name="Rectangle 550"/>
              <p:cNvSpPr>
                <a:spLocks noChangeArrowheads="1"/>
              </p:cNvSpPr>
              <p:nvPr/>
            </p:nvSpPr>
            <p:spPr bwMode="auto">
              <a:xfrm>
                <a:off x="2145" y="2407"/>
                <a:ext cx="20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0.1</a:t>
                </a:r>
                <a:endParaRPr lang="en-US" altLang="tr-TR" sz="2400"/>
              </a:p>
            </p:txBody>
          </p:sp>
          <p:sp>
            <p:nvSpPr>
              <p:cNvPr id="59943" name="Rectangle 551"/>
              <p:cNvSpPr>
                <a:spLocks noChangeArrowheads="1"/>
              </p:cNvSpPr>
              <p:nvPr/>
            </p:nvSpPr>
            <p:spPr bwMode="auto">
              <a:xfrm>
                <a:off x="2207" y="2176"/>
                <a:ext cx="81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1</a:t>
                </a:r>
                <a:endParaRPr lang="en-US" altLang="tr-TR" sz="2400"/>
              </a:p>
            </p:txBody>
          </p:sp>
          <p:sp>
            <p:nvSpPr>
              <p:cNvPr id="59944" name="Rectangle 552"/>
              <p:cNvSpPr>
                <a:spLocks noChangeArrowheads="1"/>
              </p:cNvSpPr>
              <p:nvPr/>
            </p:nvSpPr>
            <p:spPr bwMode="auto">
              <a:xfrm>
                <a:off x="2165" y="1944"/>
                <a:ext cx="16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10</a:t>
                </a:r>
                <a:endParaRPr lang="en-US" altLang="tr-TR" sz="2400"/>
              </a:p>
            </p:txBody>
          </p:sp>
          <p:sp>
            <p:nvSpPr>
              <p:cNvPr id="59945" name="Rectangle 553"/>
              <p:cNvSpPr>
                <a:spLocks noChangeArrowheads="1"/>
              </p:cNvSpPr>
              <p:nvPr/>
            </p:nvSpPr>
            <p:spPr bwMode="auto">
              <a:xfrm>
                <a:off x="2124" y="1713"/>
                <a:ext cx="24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100</a:t>
                </a:r>
                <a:endParaRPr lang="en-US" altLang="tr-TR" sz="2400"/>
              </a:p>
            </p:txBody>
          </p:sp>
          <p:sp>
            <p:nvSpPr>
              <p:cNvPr id="59946" name="Rectangle 554"/>
              <p:cNvSpPr>
                <a:spLocks noChangeArrowheads="1"/>
              </p:cNvSpPr>
              <p:nvPr/>
            </p:nvSpPr>
            <p:spPr bwMode="auto">
              <a:xfrm>
                <a:off x="2083" y="1482"/>
                <a:ext cx="323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>
                    <a:solidFill>
                      <a:srgbClr val="000000"/>
                    </a:solidFill>
                    <a:latin typeface="¯" charset="0"/>
                  </a:rPr>
                  <a:t>1000</a:t>
                </a:r>
                <a:endParaRPr lang="en-US" altLang="tr-TR" sz="2400"/>
              </a:p>
            </p:txBody>
          </p:sp>
          <p:sp>
            <p:nvSpPr>
              <p:cNvPr id="59947" name="Line 555"/>
              <p:cNvSpPr>
                <a:spLocks noChangeShapeType="1"/>
              </p:cNvSpPr>
              <p:nvPr/>
            </p:nvSpPr>
            <p:spPr bwMode="auto">
              <a:xfrm>
                <a:off x="2282" y="2221"/>
                <a:ext cx="270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48" name="Rectangle 556"/>
              <p:cNvSpPr>
                <a:spLocks noChangeArrowheads="1"/>
              </p:cNvSpPr>
              <p:nvPr/>
            </p:nvSpPr>
            <p:spPr bwMode="auto">
              <a:xfrm rot="16200000">
                <a:off x="1765" y="2065"/>
                <a:ext cx="646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tr-TR" sz="1500">
                    <a:solidFill>
                      <a:srgbClr val="000000"/>
                    </a:solidFill>
                    <a:latin typeface="¯" charset="0"/>
                  </a:rPr>
                  <a:t>Rock / ORG</a:t>
                </a:r>
                <a:endParaRPr lang="en-US" altLang="tr-TR" sz="2400"/>
              </a:p>
            </p:txBody>
          </p:sp>
          <p:sp>
            <p:nvSpPr>
              <p:cNvPr id="59949" name="Line 557"/>
              <p:cNvSpPr>
                <a:spLocks noChangeShapeType="1"/>
              </p:cNvSpPr>
              <p:nvPr/>
            </p:nvSpPr>
            <p:spPr bwMode="auto">
              <a:xfrm>
                <a:off x="2260" y="819"/>
                <a:ext cx="2736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0" name="Rectangle 558"/>
              <p:cNvSpPr>
                <a:spLocks noChangeArrowheads="1"/>
              </p:cNvSpPr>
              <p:nvPr/>
            </p:nvSpPr>
            <p:spPr bwMode="auto">
              <a:xfrm>
                <a:off x="2269" y="145"/>
                <a:ext cx="2717" cy="1133"/>
              </a:xfrm>
              <a:prstGeom prst="rect">
                <a:avLst/>
              </a:prstGeom>
              <a:solidFill>
                <a:srgbClr val="A3FFE8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1" name="Freeform 559"/>
              <p:cNvSpPr>
                <a:spLocks/>
              </p:cNvSpPr>
              <p:nvPr/>
            </p:nvSpPr>
            <p:spPr bwMode="auto">
              <a:xfrm>
                <a:off x="2478" y="232"/>
                <a:ext cx="2300" cy="607"/>
              </a:xfrm>
              <a:custGeom>
                <a:avLst/>
                <a:gdLst>
                  <a:gd name="T0" fmla="*/ 0 w 2300"/>
                  <a:gd name="T1" fmla="*/ 190 h 607"/>
                  <a:gd name="T2" fmla="*/ 210 w 2300"/>
                  <a:gd name="T3" fmla="*/ 109 h 607"/>
                  <a:gd name="T4" fmla="*/ 418 w 2300"/>
                  <a:gd name="T5" fmla="*/ 107 h 607"/>
                  <a:gd name="T6" fmla="*/ 628 w 2300"/>
                  <a:gd name="T7" fmla="*/ 0 h 607"/>
                  <a:gd name="T8" fmla="*/ 836 w 2300"/>
                  <a:gd name="T9" fmla="*/ 247 h 607"/>
                  <a:gd name="T10" fmla="*/ 1044 w 2300"/>
                  <a:gd name="T11" fmla="*/ 244 h 607"/>
                  <a:gd name="T12" fmla="*/ 1254 w 2300"/>
                  <a:gd name="T13" fmla="*/ 251 h 607"/>
                  <a:gd name="T14" fmla="*/ 1464 w 2300"/>
                  <a:gd name="T15" fmla="*/ 429 h 607"/>
                  <a:gd name="T16" fmla="*/ 1672 w 2300"/>
                  <a:gd name="T17" fmla="*/ 470 h 607"/>
                  <a:gd name="T18" fmla="*/ 1882 w 2300"/>
                  <a:gd name="T19" fmla="*/ 440 h 607"/>
                  <a:gd name="T20" fmla="*/ 2090 w 2300"/>
                  <a:gd name="T21" fmla="*/ 573 h 607"/>
                  <a:gd name="T22" fmla="*/ 2300 w 2300"/>
                  <a:gd name="T23" fmla="*/ 607 h 6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607">
                    <a:moveTo>
                      <a:pt x="0" y="190"/>
                    </a:moveTo>
                    <a:lnTo>
                      <a:pt x="210" y="109"/>
                    </a:lnTo>
                    <a:lnTo>
                      <a:pt x="418" y="107"/>
                    </a:lnTo>
                    <a:lnTo>
                      <a:pt x="628" y="0"/>
                    </a:lnTo>
                    <a:lnTo>
                      <a:pt x="836" y="247"/>
                    </a:lnTo>
                    <a:lnTo>
                      <a:pt x="1044" y="244"/>
                    </a:lnTo>
                    <a:lnTo>
                      <a:pt x="1254" y="251"/>
                    </a:lnTo>
                    <a:lnTo>
                      <a:pt x="1464" y="429"/>
                    </a:lnTo>
                    <a:lnTo>
                      <a:pt x="1672" y="470"/>
                    </a:lnTo>
                    <a:lnTo>
                      <a:pt x="1882" y="440"/>
                    </a:lnTo>
                    <a:lnTo>
                      <a:pt x="2090" y="573"/>
                    </a:lnTo>
                    <a:lnTo>
                      <a:pt x="2300" y="60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2" name="Freeform 560"/>
              <p:cNvSpPr>
                <a:spLocks/>
              </p:cNvSpPr>
              <p:nvPr/>
            </p:nvSpPr>
            <p:spPr bwMode="auto">
              <a:xfrm>
                <a:off x="2478" y="238"/>
                <a:ext cx="2300" cy="641"/>
              </a:xfrm>
              <a:custGeom>
                <a:avLst/>
                <a:gdLst>
                  <a:gd name="T0" fmla="*/ 0 w 2300"/>
                  <a:gd name="T1" fmla="*/ 195 h 641"/>
                  <a:gd name="T2" fmla="*/ 210 w 2300"/>
                  <a:gd name="T3" fmla="*/ 86 h 641"/>
                  <a:gd name="T4" fmla="*/ 418 w 2300"/>
                  <a:gd name="T5" fmla="*/ 166 h 641"/>
                  <a:gd name="T6" fmla="*/ 628 w 2300"/>
                  <a:gd name="T7" fmla="*/ 0 h 641"/>
                  <a:gd name="T8" fmla="*/ 836 w 2300"/>
                  <a:gd name="T9" fmla="*/ 322 h 641"/>
                  <a:gd name="T10" fmla="*/ 1044 w 2300"/>
                  <a:gd name="T11" fmla="*/ 379 h 641"/>
                  <a:gd name="T12" fmla="*/ 1254 w 2300"/>
                  <a:gd name="T13" fmla="*/ 248 h 641"/>
                  <a:gd name="T14" fmla="*/ 1464 w 2300"/>
                  <a:gd name="T15" fmla="*/ 414 h 641"/>
                  <a:gd name="T16" fmla="*/ 1672 w 2300"/>
                  <a:gd name="T17" fmla="*/ 451 h 641"/>
                  <a:gd name="T18" fmla="*/ 1882 w 2300"/>
                  <a:gd name="T19" fmla="*/ 463 h 641"/>
                  <a:gd name="T20" fmla="*/ 2090 w 2300"/>
                  <a:gd name="T21" fmla="*/ 610 h 641"/>
                  <a:gd name="T22" fmla="*/ 2300 w 2300"/>
                  <a:gd name="T23" fmla="*/ 641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641">
                    <a:moveTo>
                      <a:pt x="0" y="195"/>
                    </a:moveTo>
                    <a:lnTo>
                      <a:pt x="210" y="86"/>
                    </a:lnTo>
                    <a:lnTo>
                      <a:pt x="418" y="166"/>
                    </a:lnTo>
                    <a:lnTo>
                      <a:pt x="628" y="0"/>
                    </a:lnTo>
                    <a:lnTo>
                      <a:pt x="836" y="322"/>
                    </a:lnTo>
                    <a:lnTo>
                      <a:pt x="1044" y="379"/>
                    </a:lnTo>
                    <a:lnTo>
                      <a:pt x="1254" y="248"/>
                    </a:lnTo>
                    <a:lnTo>
                      <a:pt x="1464" y="414"/>
                    </a:lnTo>
                    <a:lnTo>
                      <a:pt x="1672" y="451"/>
                    </a:lnTo>
                    <a:lnTo>
                      <a:pt x="1882" y="463"/>
                    </a:lnTo>
                    <a:lnTo>
                      <a:pt x="2090" y="610"/>
                    </a:lnTo>
                    <a:lnTo>
                      <a:pt x="2300" y="641"/>
                    </a:lnTo>
                  </a:path>
                </a:pathLst>
              </a:cu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3" name="Freeform 561"/>
              <p:cNvSpPr>
                <a:spLocks/>
              </p:cNvSpPr>
              <p:nvPr/>
            </p:nvSpPr>
            <p:spPr bwMode="auto">
              <a:xfrm>
                <a:off x="2478" y="232"/>
                <a:ext cx="2300" cy="640"/>
              </a:xfrm>
              <a:custGeom>
                <a:avLst/>
                <a:gdLst>
                  <a:gd name="T0" fmla="*/ 0 w 2300"/>
                  <a:gd name="T1" fmla="*/ 189 h 640"/>
                  <a:gd name="T2" fmla="*/ 210 w 2300"/>
                  <a:gd name="T3" fmla="*/ 104 h 640"/>
                  <a:gd name="T4" fmla="*/ 418 w 2300"/>
                  <a:gd name="T5" fmla="*/ 222 h 640"/>
                  <a:gd name="T6" fmla="*/ 628 w 2300"/>
                  <a:gd name="T7" fmla="*/ 0 h 640"/>
                  <a:gd name="T8" fmla="*/ 836 w 2300"/>
                  <a:gd name="T9" fmla="*/ 383 h 640"/>
                  <a:gd name="T10" fmla="*/ 1044 w 2300"/>
                  <a:gd name="T11" fmla="*/ 477 h 640"/>
                  <a:gd name="T12" fmla="*/ 1254 w 2300"/>
                  <a:gd name="T13" fmla="*/ 288 h 640"/>
                  <a:gd name="T14" fmla="*/ 1464 w 2300"/>
                  <a:gd name="T15" fmla="*/ 513 h 640"/>
                  <a:gd name="T16" fmla="*/ 1672 w 2300"/>
                  <a:gd name="T17" fmla="*/ 542 h 640"/>
                  <a:gd name="T18" fmla="*/ 1882 w 2300"/>
                  <a:gd name="T19" fmla="*/ 512 h 640"/>
                  <a:gd name="T20" fmla="*/ 2090 w 2300"/>
                  <a:gd name="T21" fmla="*/ 613 h 640"/>
                  <a:gd name="T22" fmla="*/ 2300 w 2300"/>
                  <a:gd name="T23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640">
                    <a:moveTo>
                      <a:pt x="0" y="189"/>
                    </a:moveTo>
                    <a:lnTo>
                      <a:pt x="210" y="104"/>
                    </a:lnTo>
                    <a:lnTo>
                      <a:pt x="418" y="222"/>
                    </a:lnTo>
                    <a:lnTo>
                      <a:pt x="628" y="0"/>
                    </a:lnTo>
                    <a:lnTo>
                      <a:pt x="836" y="383"/>
                    </a:lnTo>
                    <a:lnTo>
                      <a:pt x="1044" y="477"/>
                    </a:lnTo>
                    <a:lnTo>
                      <a:pt x="1254" y="288"/>
                    </a:lnTo>
                    <a:lnTo>
                      <a:pt x="1464" y="513"/>
                    </a:lnTo>
                    <a:lnTo>
                      <a:pt x="1672" y="542"/>
                    </a:lnTo>
                    <a:lnTo>
                      <a:pt x="1882" y="512"/>
                    </a:lnTo>
                    <a:lnTo>
                      <a:pt x="2090" y="613"/>
                    </a:lnTo>
                    <a:lnTo>
                      <a:pt x="2300" y="640"/>
                    </a:lnTo>
                  </a:path>
                </a:pathLst>
              </a:custGeom>
              <a:noFill/>
              <a:ln w="0">
                <a:solidFill>
                  <a:srgbClr val="00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4" name="Freeform 562"/>
              <p:cNvSpPr>
                <a:spLocks/>
              </p:cNvSpPr>
              <p:nvPr/>
            </p:nvSpPr>
            <p:spPr bwMode="auto">
              <a:xfrm>
                <a:off x="2478" y="180"/>
                <a:ext cx="2300" cy="738"/>
              </a:xfrm>
              <a:custGeom>
                <a:avLst/>
                <a:gdLst>
                  <a:gd name="T0" fmla="*/ 0 w 2300"/>
                  <a:gd name="T1" fmla="*/ 225 h 738"/>
                  <a:gd name="T2" fmla="*/ 210 w 2300"/>
                  <a:gd name="T3" fmla="*/ 126 h 738"/>
                  <a:gd name="T4" fmla="*/ 418 w 2300"/>
                  <a:gd name="T5" fmla="*/ 297 h 738"/>
                  <a:gd name="T6" fmla="*/ 628 w 2300"/>
                  <a:gd name="T7" fmla="*/ 0 h 738"/>
                  <a:gd name="T8" fmla="*/ 836 w 2300"/>
                  <a:gd name="T9" fmla="*/ 503 h 738"/>
                  <a:gd name="T10" fmla="*/ 1044 w 2300"/>
                  <a:gd name="T11" fmla="*/ 480 h 738"/>
                  <a:gd name="T12" fmla="*/ 1254 w 2300"/>
                  <a:gd name="T13" fmla="*/ 395 h 738"/>
                  <a:gd name="T14" fmla="*/ 1464 w 2300"/>
                  <a:gd name="T15" fmla="*/ 513 h 738"/>
                  <a:gd name="T16" fmla="*/ 1672 w 2300"/>
                  <a:gd name="T17" fmla="*/ 594 h 738"/>
                  <a:gd name="T18" fmla="*/ 1882 w 2300"/>
                  <a:gd name="T19" fmla="*/ 625 h 738"/>
                  <a:gd name="T20" fmla="*/ 2090 w 2300"/>
                  <a:gd name="T21" fmla="*/ 723 h 738"/>
                  <a:gd name="T22" fmla="*/ 2300 w 2300"/>
                  <a:gd name="T23" fmla="*/ 738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738">
                    <a:moveTo>
                      <a:pt x="0" y="225"/>
                    </a:moveTo>
                    <a:lnTo>
                      <a:pt x="210" y="126"/>
                    </a:lnTo>
                    <a:lnTo>
                      <a:pt x="418" y="297"/>
                    </a:lnTo>
                    <a:lnTo>
                      <a:pt x="628" y="0"/>
                    </a:lnTo>
                    <a:lnTo>
                      <a:pt x="836" y="503"/>
                    </a:lnTo>
                    <a:lnTo>
                      <a:pt x="1044" y="480"/>
                    </a:lnTo>
                    <a:lnTo>
                      <a:pt x="1254" y="395"/>
                    </a:lnTo>
                    <a:lnTo>
                      <a:pt x="1464" y="513"/>
                    </a:lnTo>
                    <a:lnTo>
                      <a:pt x="1672" y="594"/>
                    </a:lnTo>
                    <a:lnTo>
                      <a:pt x="1882" y="625"/>
                    </a:lnTo>
                    <a:lnTo>
                      <a:pt x="2090" y="723"/>
                    </a:lnTo>
                    <a:lnTo>
                      <a:pt x="2300" y="738"/>
                    </a:lnTo>
                  </a:path>
                </a:pathLst>
              </a:custGeom>
              <a:noFill/>
              <a:ln w="0">
                <a:solidFill>
                  <a:srgbClr val="00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5" name="Freeform 563"/>
              <p:cNvSpPr>
                <a:spLocks/>
              </p:cNvSpPr>
              <p:nvPr/>
            </p:nvSpPr>
            <p:spPr bwMode="auto">
              <a:xfrm>
                <a:off x="2478" y="344"/>
                <a:ext cx="2300" cy="510"/>
              </a:xfrm>
              <a:custGeom>
                <a:avLst/>
                <a:gdLst>
                  <a:gd name="T0" fmla="*/ 0 w 2300"/>
                  <a:gd name="T1" fmla="*/ 107 h 510"/>
                  <a:gd name="T2" fmla="*/ 210 w 2300"/>
                  <a:gd name="T3" fmla="*/ 0 h 510"/>
                  <a:gd name="T4" fmla="*/ 418 w 2300"/>
                  <a:gd name="T5" fmla="*/ 15 h 510"/>
                  <a:gd name="T6" fmla="*/ 628 w 2300"/>
                  <a:gd name="T7" fmla="*/ 0 h 510"/>
                  <a:gd name="T8" fmla="*/ 836 w 2300"/>
                  <a:gd name="T9" fmla="*/ 280 h 510"/>
                  <a:gd name="T10" fmla="*/ 1044 w 2300"/>
                  <a:gd name="T11" fmla="*/ 392 h 510"/>
                  <a:gd name="T12" fmla="*/ 1254 w 2300"/>
                  <a:gd name="T13" fmla="*/ 130 h 510"/>
                  <a:gd name="T14" fmla="*/ 1464 w 2300"/>
                  <a:gd name="T15" fmla="*/ 357 h 510"/>
                  <a:gd name="T16" fmla="*/ 1672 w 2300"/>
                  <a:gd name="T17" fmla="*/ 360 h 510"/>
                  <a:gd name="T18" fmla="*/ 1882 w 2300"/>
                  <a:gd name="T19" fmla="*/ 319 h 510"/>
                  <a:gd name="T20" fmla="*/ 2090 w 2300"/>
                  <a:gd name="T21" fmla="*/ 476 h 510"/>
                  <a:gd name="T22" fmla="*/ 2300 w 2300"/>
                  <a:gd name="T23" fmla="*/ 510 h 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510">
                    <a:moveTo>
                      <a:pt x="0" y="107"/>
                    </a:moveTo>
                    <a:lnTo>
                      <a:pt x="210" y="0"/>
                    </a:lnTo>
                    <a:lnTo>
                      <a:pt x="418" y="15"/>
                    </a:lnTo>
                    <a:lnTo>
                      <a:pt x="628" y="0"/>
                    </a:lnTo>
                    <a:lnTo>
                      <a:pt x="836" y="280"/>
                    </a:lnTo>
                    <a:lnTo>
                      <a:pt x="1044" y="392"/>
                    </a:lnTo>
                    <a:lnTo>
                      <a:pt x="1254" y="130"/>
                    </a:lnTo>
                    <a:lnTo>
                      <a:pt x="1464" y="357"/>
                    </a:lnTo>
                    <a:lnTo>
                      <a:pt x="1672" y="360"/>
                    </a:lnTo>
                    <a:lnTo>
                      <a:pt x="1882" y="319"/>
                    </a:lnTo>
                    <a:lnTo>
                      <a:pt x="2090" y="476"/>
                    </a:lnTo>
                    <a:lnTo>
                      <a:pt x="2300" y="51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6" name="Freeform 564"/>
              <p:cNvSpPr>
                <a:spLocks/>
              </p:cNvSpPr>
              <p:nvPr/>
            </p:nvSpPr>
            <p:spPr bwMode="auto">
              <a:xfrm>
                <a:off x="2478" y="254"/>
                <a:ext cx="2300" cy="629"/>
              </a:xfrm>
              <a:custGeom>
                <a:avLst/>
                <a:gdLst>
                  <a:gd name="T0" fmla="*/ 0 w 2300"/>
                  <a:gd name="T1" fmla="*/ 156 h 629"/>
                  <a:gd name="T2" fmla="*/ 210 w 2300"/>
                  <a:gd name="T3" fmla="*/ 59 h 629"/>
                  <a:gd name="T4" fmla="*/ 418 w 2300"/>
                  <a:gd name="T5" fmla="*/ 115 h 629"/>
                  <a:gd name="T6" fmla="*/ 628 w 2300"/>
                  <a:gd name="T7" fmla="*/ 0 h 629"/>
                  <a:gd name="T8" fmla="*/ 836 w 2300"/>
                  <a:gd name="T9" fmla="*/ 314 h 629"/>
                  <a:gd name="T10" fmla="*/ 1044 w 2300"/>
                  <a:gd name="T11" fmla="*/ 357 h 629"/>
                  <a:gd name="T12" fmla="*/ 1254 w 2300"/>
                  <a:gd name="T13" fmla="*/ 274 h 629"/>
                  <a:gd name="T14" fmla="*/ 1464 w 2300"/>
                  <a:gd name="T15" fmla="*/ 451 h 629"/>
                  <a:gd name="T16" fmla="*/ 1672 w 2300"/>
                  <a:gd name="T17" fmla="*/ 487 h 629"/>
                  <a:gd name="T18" fmla="*/ 1882 w 2300"/>
                  <a:gd name="T19" fmla="*/ 468 h 629"/>
                  <a:gd name="T20" fmla="*/ 2090 w 2300"/>
                  <a:gd name="T21" fmla="*/ 602 h 629"/>
                  <a:gd name="T22" fmla="*/ 2300 w 2300"/>
                  <a:gd name="T23" fmla="*/ 629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629">
                    <a:moveTo>
                      <a:pt x="0" y="156"/>
                    </a:moveTo>
                    <a:lnTo>
                      <a:pt x="210" y="59"/>
                    </a:lnTo>
                    <a:lnTo>
                      <a:pt x="418" y="115"/>
                    </a:lnTo>
                    <a:lnTo>
                      <a:pt x="628" y="0"/>
                    </a:lnTo>
                    <a:lnTo>
                      <a:pt x="836" y="314"/>
                    </a:lnTo>
                    <a:lnTo>
                      <a:pt x="1044" y="357"/>
                    </a:lnTo>
                    <a:lnTo>
                      <a:pt x="1254" y="274"/>
                    </a:lnTo>
                    <a:lnTo>
                      <a:pt x="1464" y="451"/>
                    </a:lnTo>
                    <a:lnTo>
                      <a:pt x="1672" y="487"/>
                    </a:lnTo>
                    <a:lnTo>
                      <a:pt x="1882" y="468"/>
                    </a:lnTo>
                    <a:lnTo>
                      <a:pt x="2090" y="602"/>
                    </a:lnTo>
                    <a:lnTo>
                      <a:pt x="2300" y="629"/>
                    </a:lnTo>
                  </a:path>
                </a:pathLst>
              </a:custGeom>
              <a:noFill/>
              <a:ln w="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7" name="Freeform 565"/>
              <p:cNvSpPr>
                <a:spLocks/>
              </p:cNvSpPr>
              <p:nvPr/>
            </p:nvSpPr>
            <p:spPr bwMode="auto">
              <a:xfrm>
                <a:off x="2478" y="353"/>
                <a:ext cx="2300" cy="498"/>
              </a:xfrm>
              <a:custGeom>
                <a:avLst/>
                <a:gdLst>
                  <a:gd name="T0" fmla="*/ 0 w 2300"/>
                  <a:gd name="T1" fmla="*/ 88 h 498"/>
                  <a:gd name="T2" fmla="*/ 210 w 2300"/>
                  <a:gd name="T3" fmla="*/ 0 h 498"/>
                  <a:gd name="T4" fmla="*/ 418 w 2300"/>
                  <a:gd name="T5" fmla="*/ 55 h 498"/>
                  <a:gd name="T6" fmla="*/ 628 w 2300"/>
                  <a:gd name="T7" fmla="*/ 2 h 498"/>
                  <a:gd name="T8" fmla="*/ 836 w 2300"/>
                  <a:gd name="T9" fmla="*/ 267 h 498"/>
                  <a:gd name="T10" fmla="*/ 1044 w 2300"/>
                  <a:gd name="T11" fmla="*/ 299 h 498"/>
                  <a:gd name="T12" fmla="*/ 1254 w 2300"/>
                  <a:gd name="T13" fmla="*/ 143 h 498"/>
                  <a:gd name="T14" fmla="*/ 1464 w 2300"/>
                  <a:gd name="T15" fmla="*/ 348 h 498"/>
                  <a:gd name="T16" fmla="*/ 1672 w 2300"/>
                  <a:gd name="T17" fmla="*/ 351 h 498"/>
                  <a:gd name="T18" fmla="*/ 1882 w 2300"/>
                  <a:gd name="T19" fmla="*/ 299 h 498"/>
                  <a:gd name="T20" fmla="*/ 2090 w 2300"/>
                  <a:gd name="T21" fmla="*/ 463 h 498"/>
                  <a:gd name="T22" fmla="*/ 2300 w 2300"/>
                  <a:gd name="T23" fmla="*/ 498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498">
                    <a:moveTo>
                      <a:pt x="0" y="88"/>
                    </a:moveTo>
                    <a:lnTo>
                      <a:pt x="210" y="0"/>
                    </a:lnTo>
                    <a:lnTo>
                      <a:pt x="418" y="55"/>
                    </a:lnTo>
                    <a:lnTo>
                      <a:pt x="628" y="2"/>
                    </a:lnTo>
                    <a:lnTo>
                      <a:pt x="836" y="267"/>
                    </a:lnTo>
                    <a:lnTo>
                      <a:pt x="1044" y="299"/>
                    </a:lnTo>
                    <a:lnTo>
                      <a:pt x="1254" y="143"/>
                    </a:lnTo>
                    <a:lnTo>
                      <a:pt x="1464" y="348"/>
                    </a:lnTo>
                    <a:lnTo>
                      <a:pt x="1672" y="351"/>
                    </a:lnTo>
                    <a:lnTo>
                      <a:pt x="1882" y="299"/>
                    </a:lnTo>
                    <a:lnTo>
                      <a:pt x="2090" y="463"/>
                    </a:lnTo>
                    <a:lnTo>
                      <a:pt x="2300" y="498"/>
                    </a:lnTo>
                  </a:path>
                </a:pathLst>
              </a:custGeom>
              <a:noFill/>
              <a:ln w="0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8" name="Freeform 566"/>
              <p:cNvSpPr>
                <a:spLocks/>
              </p:cNvSpPr>
              <p:nvPr/>
            </p:nvSpPr>
            <p:spPr bwMode="auto">
              <a:xfrm>
                <a:off x="2478" y="329"/>
                <a:ext cx="2300" cy="542"/>
              </a:xfrm>
              <a:custGeom>
                <a:avLst/>
                <a:gdLst>
                  <a:gd name="T0" fmla="*/ 0 w 2300"/>
                  <a:gd name="T1" fmla="*/ 116 h 542"/>
                  <a:gd name="T2" fmla="*/ 210 w 2300"/>
                  <a:gd name="T3" fmla="*/ 18 h 542"/>
                  <a:gd name="T4" fmla="*/ 418 w 2300"/>
                  <a:gd name="T5" fmla="*/ 46 h 542"/>
                  <a:gd name="T6" fmla="*/ 628 w 2300"/>
                  <a:gd name="T7" fmla="*/ 0 h 542"/>
                  <a:gd name="T8" fmla="*/ 836 w 2300"/>
                  <a:gd name="T9" fmla="*/ 285 h 542"/>
                  <a:gd name="T10" fmla="*/ 1044 w 2300"/>
                  <a:gd name="T11" fmla="*/ 380 h 542"/>
                  <a:gd name="T12" fmla="*/ 1254 w 2300"/>
                  <a:gd name="T13" fmla="*/ 161 h 542"/>
                  <a:gd name="T14" fmla="*/ 1464 w 2300"/>
                  <a:gd name="T15" fmla="*/ 396 h 542"/>
                  <a:gd name="T16" fmla="*/ 1672 w 2300"/>
                  <a:gd name="T17" fmla="*/ 406 h 542"/>
                  <a:gd name="T18" fmla="*/ 1882 w 2300"/>
                  <a:gd name="T19" fmla="*/ 360 h 542"/>
                  <a:gd name="T20" fmla="*/ 2090 w 2300"/>
                  <a:gd name="T21" fmla="*/ 508 h 542"/>
                  <a:gd name="T22" fmla="*/ 2300 w 2300"/>
                  <a:gd name="T23" fmla="*/ 542 h 5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542">
                    <a:moveTo>
                      <a:pt x="0" y="116"/>
                    </a:moveTo>
                    <a:lnTo>
                      <a:pt x="210" y="18"/>
                    </a:lnTo>
                    <a:lnTo>
                      <a:pt x="418" y="46"/>
                    </a:lnTo>
                    <a:lnTo>
                      <a:pt x="628" y="0"/>
                    </a:lnTo>
                    <a:lnTo>
                      <a:pt x="836" y="285"/>
                    </a:lnTo>
                    <a:lnTo>
                      <a:pt x="1044" y="380"/>
                    </a:lnTo>
                    <a:lnTo>
                      <a:pt x="1254" y="161"/>
                    </a:lnTo>
                    <a:lnTo>
                      <a:pt x="1464" y="396"/>
                    </a:lnTo>
                    <a:lnTo>
                      <a:pt x="1672" y="406"/>
                    </a:lnTo>
                    <a:lnTo>
                      <a:pt x="1882" y="360"/>
                    </a:lnTo>
                    <a:lnTo>
                      <a:pt x="2090" y="508"/>
                    </a:lnTo>
                    <a:lnTo>
                      <a:pt x="2300" y="542"/>
                    </a:lnTo>
                  </a:path>
                </a:pathLst>
              </a:custGeom>
              <a:noFill/>
              <a:ln w="0">
                <a:solidFill>
                  <a:srgbClr val="8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59" name="Freeform 567"/>
              <p:cNvSpPr>
                <a:spLocks/>
              </p:cNvSpPr>
              <p:nvPr/>
            </p:nvSpPr>
            <p:spPr bwMode="auto">
              <a:xfrm>
                <a:off x="2478" y="306"/>
                <a:ext cx="2300" cy="560"/>
              </a:xfrm>
              <a:custGeom>
                <a:avLst/>
                <a:gdLst>
                  <a:gd name="T0" fmla="*/ 0 w 2300"/>
                  <a:gd name="T1" fmla="*/ 125 h 560"/>
                  <a:gd name="T2" fmla="*/ 210 w 2300"/>
                  <a:gd name="T3" fmla="*/ 35 h 560"/>
                  <a:gd name="T4" fmla="*/ 418 w 2300"/>
                  <a:gd name="T5" fmla="*/ 72 h 560"/>
                  <a:gd name="T6" fmla="*/ 628 w 2300"/>
                  <a:gd name="T7" fmla="*/ 0 h 560"/>
                  <a:gd name="T8" fmla="*/ 836 w 2300"/>
                  <a:gd name="T9" fmla="*/ 282 h 560"/>
                  <a:gd name="T10" fmla="*/ 1044 w 2300"/>
                  <a:gd name="T11" fmla="*/ 343 h 560"/>
                  <a:gd name="T12" fmla="*/ 1254 w 2300"/>
                  <a:gd name="T13" fmla="*/ 174 h 560"/>
                  <a:gd name="T14" fmla="*/ 1464 w 2300"/>
                  <a:gd name="T15" fmla="*/ 407 h 560"/>
                  <a:gd name="T16" fmla="*/ 1672 w 2300"/>
                  <a:gd name="T17" fmla="*/ 426 h 560"/>
                  <a:gd name="T18" fmla="*/ 1882 w 2300"/>
                  <a:gd name="T19" fmla="*/ 383 h 560"/>
                  <a:gd name="T20" fmla="*/ 2090 w 2300"/>
                  <a:gd name="T21" fmla="*/ 522 h 560"/>
                  <a:gd name="T22" fmla="*/ 2300 w 2300"/>
                  <a:gd name="T23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560">
                    <a:moveTo>
                      <a:pt x="0" y="125"/>
                    </a:moveTo>
                    <a:lnTo>
                      <a:pt x="210" y="35"/>
                    </a:lnTo>
                    <a:lnTo>
                      <a:pt x="418" y="72"/>
                    </a:lnTo>
                    <a:lnTo>
                      <a:pt x="628" y="0"/>
                    </a:lnTo>
                    <a:lnTo>
                      <a:pt x="836" y="282"/>
                    </a:lnTo>
                    <a:lnTo>
                      <a:pt x="1044" y="343"/>
                    </a:lnTo>
                    <a:lnTo>
                      <a:pt x="1254" y="174"/>
                    </a:lnTo>
                    <a:lnTo>
                      <a:pt x="1464" y="407"/>
                    </a:lnTo>
                    <a:lnTo>
                      <a:pt x="1672" y="426"/>
                    </a:lnTo>
                    <a:lnTo>
                      <a:pt x="1882" y="383"/>
                    </a:lnTo>
                    <a:lnTo>
                      <a:pt x="2090" y="522"/>
                    </a:lnTo>
                    <a:lnTo>
                      <a:pt x="2300" y="560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0" name="Freeform 568"/>
              <p:cNvSpPr>
                <a:spLocks/>
              </p:cNvSpPr>
              <p:nvPr/>
            </p:nvSpPr>
            <p:spPr bwMode="auto">
              <a:xfrm>
                <a:off x="2478" y="255"/>
                <a:ext cx="2300" cy="634"/>
              </a:xfrm>
              <a:custGeom>
                <a:avLst/>
                <a:gdLst>
                  <a:gd name="T0" fmla="*/ 0 w 2300"/>
                  <a:gd name="T1" fmla="*/ 163 h 634"/>
                  <a:gd name="T2" fmla="*/ 210 w 2300"/>
                  <a:gd name="T3" fmla="*/ 58 h 634"/>
                  <a:gd name="T4" fmla="*/ 418 w 2300"/>
                  <a:gd name="T5" fmla="*/ 115 h 634"/>
                  <a:gd name="T6" fmla="*/ 628 w 2300"/>
                  <a:gd name="T7" fmla="*/ 0 h 634"/>
                  <a:gd name="T8" fmla="*/ 836 w 2300"/>
                  <a:gd name="T9" fmla="*/ 320 h 634"/>
                  <a:gd name="T10" fmla="*/ 1044 w 2300"/>
                  <a:gd name="T11" fmla="*/ 464 h 634"/>
                  <a:gd name="T12" fmla="*/ 1254 w 2300"/>
                  <a:gd name="T13" fmla="*/ 258 h 634"/>
                  <a:gd name="T14" fmla="*/ 1464 w 2300"/>
                  <a:gd name="T15" fmla="*/ 460 h 634"/>
                  <a:gd name="T16" fmla="*/ 1672 w 2300"/>
                  <a:gd name="T17" fmla="*/ 493 h 634"/>
                  <a:gd name="T18" fmla="*/ 1882 w 2300"/>
                  <a:gd name="T19" fmla="*/ 461 h 634"/>
                  <a:gd name="T20" fmla="*/ 2090 w 2300"/>
                  <a:gd name="T21" fmla="*/ 605 h 634"/>
                  <a:gd name="T22" fmla="*/ 2300 w 2300"/>
                  <a:gd name="T23" fmla="*/ 634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634">
                    <a:moveTo>
                      <a:pt x="0" y="163"/>
                    </a:moveTo>
                    <a:lnTo>
                      <a:pt x="210" y="58"/>
                    </a:lnTo>
                    <a:lnTo>
                      <a:pt x="418" y="115"/>
                    </a:lnTo>
                    <a:lnTo>
                      <a:pt x="628" y="0"/>
                    </a:lnTo>
                    <a:lnTo>
                      <a:pt x="836" y="320"/>
                    </a:lnTo>
                    <a:lnTo>
                      <a:pt x="1044" y="464"/>
                    </a:lnTo>
                    <a:lnTo>
                      <a:pt x="1254" y="258"/>
                    </a:lnTo>
                    <a:lnTo>
                      <a:pt x="1464" y="460"/>
                    </a:lnTo>
                    <a:lnTo>
                      <a:pt x="1672" y="493"/>
                    </a:lnTo>
                    <a:lnTo>
                      <a:pt x="1882" y="461"/>
                    </a:lnTo>
                    <a:lnTo>
                      <a:pt x="2090" y="605"/>
                    </a:lnTo>
                    <a:lnTo>
                      <a:pt x="2300" y="63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1" name="Freeform 569"/>
              <p:cNvSpPr>
                <a:spLocks/>
              </p:cNvSpPr>
              <p:nvPr/>
            </p:nvSpPr>
            <p:spPr bwMode="auto">
              <a:xfrm>
                <a:off x="2478" y="257"/>
                <a:ext cx="2300" cy="595"/>
              </a:xfrm>
              <a:custGeom>
                <a:avLst/>
                <a:gdLst>
                  <a:gd name="T0" fmla="*/ 0 w 2300"/>
                  <a:gd name="T1" fmla="*/ 179 h 595"/>
                  <a:gd name="T2" fmla="*/ 210 w 2300"/>
                  <a:gd name="T3" fmla="*/ 70 h 595"/>
                  <a:gd name="T4" fmla="*/ 418 w 2300"/>
                  <a:gd name="T5" fmla="*/ 115 h 595"/>
                  <a:gd name="T6" fmla="*/ 628 w 2300"/>
                  <a:gd name="T7" fmla="*/ 0 h 595"/>
                  <a:gd name="T8" fmla="*/ 836 w 2300"/>
                  <a:gd name="T9" fmla="*/ 301 h 595"/>
                  <a:gd name="T10" fmla="*/ 1044 w 2300"/>
                  <a:gd name="T11" fmla="*/ 361 h 595"/>
                  <a:gd name="T12" fmla="*/ 1254 w 2300"/>
                  <a:gd name="T13" fmla="*/ 242 h 595"/>
                  <a:gd name="T14" fmla="*/ 1464 w 2300"/>
                  <a:gd name="T15" fmla="*/ 416 h 595"/>
                  <a:gd name="T16" fmla="*/ 1672 w 2300"/>
                  <a:gd name="T17" fmla="*/ 441 h 595"/>
                  <a:gd name="T18" fmla="*/ 1882 w 2300"/>
                  <a:gd name="T19" fmla="*/ 419 h 595"/>
                  <a:gd name="T20" fmla="*/ 2090 w 2300"/>
                  <a:gd name="T21" fmla="*/ 562 h 595"/>
                  <a:gd name="T22" fmla="*/ 2300 w 2300"/>
                  <a:gd name="T23" fmla="*/ 595 h 5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595">
                    <a:moveTo>
                      <a:pt x="0" y="179"/>
                    </a:moveTo>
                    <a:lnTo>
                      <a:pt x="210" y="70"/>
                    </a:lnTo>
                    <a:lnTo>
                      <a:pt x="418" y="115"/>
                    </a:lnTo>
                    <a:lnTo>
                      <a:pt x="628" y="0"/>
                    </a:lnTo>
                    <a:lnTo>
                      <a:pt x="836" y="301"/>
                    </a:lnTo>
                    <a:lnTo>
                      <a:pt x="1044" y="361"/>
                    </a:lnTo>
                    <a:lnTo>
                      <a:pt x="1254" y="242"/>
                    </a:lnTo>
                    <a:lnTo>
                      <a:pt x="1464" y="416"/>
                    </a:lnTo>
                    <a:lnTo>
                      <a:pt x="1672" y="441"/>
                    </a:lnTo>
                    <a:lnTo>
                      <a:pt x="1882" y="419"/>
                    </a:lnTo>
                    <a:lnTo>
                      <a:pt x="2090" y="562"/>
                    </a:lnTo>
                    <a:lnTo>
                      <a:pt x="2300" y="595"/>
                    </a:lnTo>
                  </a:path>
                </a:pathLst>
              </a:custGeom>
              <a:noFill/>
              <a:ln w="0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2" name="Freeform 570"/>
              <p:cNvSpPr>
                <a:spLocks/>
              </p:cNvSpPr>
              <p:nvPr/>
            </p:nvSpPr>
            <p:spPr bwMode="auto">
              <a:xfrm>
                <a:off x="2478" y="268"/>
                <a:ext cx="2300" cy="643"/>
              </a:xfrm>
              <a:custGeom>
                <a:avLst/>
                <a:gdLst>
                  <a:gd name="T0" fmla="*/ 0 w 2300"/>
                  <a:gd name="T1" fmla="*/ 157 h 643"/>
                  <a:gd name="T2" fmla="*/ 210 w 2300"/>
                  <a:gd name="T3" fmla="*/ 56 h 643"/>
                  <a:gd name="T4" fmla="*/ 418 w 2300"/>
                  <a:gd name="T5" fmla="*/ 91 h 643"/>
                  <a:gd name="T6" fmla="*/ 628 w 2300"/>
                  <a:gd name="T7" fmla="*/ 0 h 643"/>
                  <a:gd name="T8" fmla="*/ 836 w 2300"/>
                  <a:gd name="T9" fmla="*/ 306 h 643"/>
                  <a:gd name="T10" fmla="*/ 1044 w 2300"/>
                  <a:gd name="T11" fmla="*/ 372 h 643"/>
                  <a:gd name="T12" fmla="*/ 1254 w 2300"/>
                  <a:gd name="T13" fmla="*/ 281 h 643"/>
                  <a:gd name="T14" fmla="*/ 1464 w 2300"/>
                  <a:gd name="T15" fmla="*/ 448 h 643"/>
                  <a:gd name="T16" fmla="*/ 1672 w 2300"/>
                  <a:gd name="T17" fmla="*/ 491 h 643"/>
                  <a:gd name="T18" fmla="*/ 1882 w 2300"/>
                  <a:gd name="T19" fmla="*/ 476 h 643"/>
                  <a:gd name="T20" fmla="*/ 2090 w 2300"/>
                  <a:gd name="T21" fmla="*/ 607 h 643"/>
                  <a:gd name="T22" fmla="*/ 2300 w 2300"/>
                  <a:gd name="T23" fmla="*/ 643 h 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643">
                    <a:moveTo>
                      <a:pt x="0" y="157"/>
                    </a:moveTo>
                    <a:lnTo>
                      <a:pt x="210" y="56"/>
                    </a:lnTo>
                    <a:lnTo>
                      <a:pt x="418" y="91"/>
                    </a:lnTo>
                    <a:lnTo>
                      <a:pt x="628" y="0"/>
                    </a:lnTo>
                    <a:lnTo>
                      <a:pt x="836" y="306"/>
                    </a:lnTo>
                    <a:lnTo>
                      <a:pt x="1044" y="372"/>
                    </a:lnTo>
                    <a:lnTo>
                      <a:pt x="1254" y="281"/>
                    </a:lnTo>
                    <a:lnTo>
                      <a:pt x="1464" y="448"/>
                    </a:lnTo>
                    <a:lnTo>
                      <a:pt x="1672" y="491"/>
                    </a:lnTo>
                    <a:lnTo>
                      <a:pt x="1882" y="476"/>
                    </a:lnTo>
                    <a:lnTo>
                      <a:pt x="2090" y="607"/>
                    </a:lnTo>
                    <a:lnTo>
                      <a:pt x="2300" y="643"/>
                    </a:lnTo>
                  </a:path>
                </a:pathLst>
              </a:custGeom>
              <a:noFill/>
              <a:ln w="0">
                <a:solidFill>
                  <a:srgbClr val="8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3" name="Freeform 571"/>
              <p:cNvSpPr>
                <a:spLocks/>
              </p:cNvSpPr>
              <p:nvPr/>
            </p:nvSpPr>
            <p:spPr bwMode="auto">
              <a:xfrm>
                <a:off x="2478" y="180"/>
                <a:ext cx="2300" cy="738"/>
              </a:xfrm>
              <a:custGeom>
                <a:avLst/>
                <a:gdLst>
                  <a:gd name="T0" fmla="*/ 0 w 2300"/>
                  <a:gd name="T1" fmla="*/ 225 h 738"/>
                  <a:gd name="T2" fmla="*/ 210 w 2300"/>
                  <a:gd name="T3" fmla="*/ 126 h 738"/>
                  <a:gd name="T4" fmla="*/ 418 w 2300"/>
                  <a:gd name="T5" fmla="*/ 297 h 738"/>
                  <a:gd name="T6" fmla="*/ 628 w 2300"/>
                  <a:gd name="T7" fmla="*/ 0 h 738"/>
                  <a:gd name="T8" fmla="*/ 836 w 2300"/>
                  <a:gd name="T9" fmla="*/ 503 h 738"/>
                  <a:gd name="T10" fmla="*/ 1044 w 2300"/>
                  <a:gd name="T11" fmla="*/ 480 h 738"/>
                  <a:gd name="T12" fmla="*/ 1254 w 2300"/>
                  <a:gd name="T13" fmla="*/ 395 h 738"/>
                  <a:gd name="T14" fmla="*/ 1464 w 2300"/>
                  <a:gd name="T15" fmla="*/ 513 h 738"/>
                  <a:gd name="T16" fmla="*/ 1672 w 2300"/>
                  <a:gd name="T17" fmla="*/ 594 h 738"/>
                  <a:gd name="T18" fmla="*/ 1882 w 2300"/>
                  <a:gd name="T19" fmla="*/ 625 h 738"/>
                  <a:gd name="T20" fmla="*/ 2090 w 2300"/>
                  <a:gd name="T21" fmla="*/ 723 h 738"/>
                  <a:gd name="T22" fmla="*/ 2300 w 2300"/>
                  <a:gd name="T23" fmla="*/ 738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738">
                    <a:moveTo>
                      <a:pt x="0" y="225"/>
                    </a:moveTo>
                    <a:lnTo>
                      <a:pt x="210" y="126"/>
                    </a:lnTo>
                    <a:lnTo>
                      <a:pt x="418" y="297"/>
                    </a:lnTo>
                    <a:lnTo>
                      <a:pt x="628" y="0"/>
                    </a:lnTo>
                    <a:lnTo>
                      <a:pt x="836" y="503"/>
                    </a:lnTo>
                    <a:lnTo>
                      <a:pt x="1044" y="480"/>
                    </a:lnTo>
                    <a:lnTo>
                      <a:pt x="1254" y="395"/>
                    </a:lnTo>
                    <a:lnTo>
                      <a:pt x="1464" y="513"/>
                    </a:lnTo>
                    <a:lnTo>
                      <a:pt x="1672" y="594"/>
                    </a:lnTo>
                    <a:lnTo>
                      <a:pt x="1882" y="625"/>
                    </a:lnTo>
                    <a:lnTo>
                      <a:pt x="2090" y="723"/>
                    </a:lnTo>
                    <a:lnTo>
                      <a:pt x="2300" y="738"/>
                    </a:lnTo>
                  </a:path>
                </a:pathLst>
              </a:custGeom>
              <a:noFill/>
              <a:ln w="0">
                <a:solidFill>
                  <a:srgbClr val="8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4" name="Freeform 572"/>
              <p:cNvSpPr>
                <a:spLocks/>
              </p:cNvSpPr>
              <p:nvPr/>
            </p:nvSpPr>
            <p:spPr bwMode="auto">
              <a:xfrm>
                <a:off x="2478" y="287"/>
                <a:ext cx="2300" cy="539"/>
              </a:xfrm>
              <a:custGeom>
                <a:avLst/>
                <a:gdLst>
                  <a:gd name="T0" fmla="*/ 0 w 2300"/>
                  <a:gd name="T1" fmla="*/ 163 h 539"/>
                  <a:gd name="T2" fmla="*/ 210 w 2300"/>
                  <a:gd name="T3" fmla="*/ 69 h 539"/>
                  <a:gd name="T4" fmla="*/ 418 w 2300"/>
                  <a:gd name="T5" fmla="*/ 146 h 539"/>
                  <a:gd name="T6" fmla="*/ 628 w 2300"/>
                  <a:gd name="T7" fmla="*/ 0 h 539"/>
                  <a:gd name="T8" fmla="*/ 836 w 2300"/>
                  <a:gd name="T9" fmla="*/ 301 h 539"/>
                  <a:gd name="T10" fmla="*/ 1044 w 2300"/>
                  <a:gd name="T11" fmla="*/ 418 h 539"/>
                  <a:gd name="T12" fmla="*/ 1254 w 2300"/>
                  <a:gd name="T13" fmla="*/ 215 h 539"/>
                  <a:gd name="T14" fmla="*/ 1464 w 2300"/>
                  <a:gd name="T15" fmla="*/ 383 h 539"/>
                  <a:gd name="T16" fmla="*/ 1672 w 2300"/>
                  <a:gd name="T17" fmla="*/ 406 h 539"/>
                  <a:gd name="T18" fmla="*/ 1882 w 2300"/>
                  <a:gd name="T19" fmla="*/ 374 h 539"/>
                  <a:gd name="T20" fmla="*/ 2090 w 2300"/>
                  <a:gd name="T21" fmla="*/ 507 h 539"/>
                  <a:gd name="T22" fmla="*/ 2300 w 2300"/>
                  <a:gd name="T23" fmla="*/ 539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00" h="539">
                    <a:moveTo>
                      <a:pt x="0" y="163"/>
                    </a:moveTo>
                    <a:lnTo>
                      <a:pt x="210" y="69"/>
                    </a:lnTo>
                    <a:lnTo>
                      <a:pt x="418" y="146"/>
                    </a:lnTo>
                    <a:lnTo>
                      <a:pt x="628" y="0"/>
                    </a:lnTo>
                    <a:lnTo>
                      <a:pt x="836" y="301"/>
                    </a:lnTo>
                    <a:lnTo>
                      <a:pt x="1044" y="418"/>
                    </a:lnTo>
                    <a:lnTo>
                      <a:pt x="1254" y="215"/>
                    </a:lnTo>
                    <a:lnTo>
                      <a:pt x="1464" y="383"/>
                    </a:lnTo>
                    <a:lnTo>
                      <a:pt x="1672" y="406"/>
                    </a:lnTo>
                    <a:lnTo>
                      <a:pt x="1882" y="374"/>
                    </a:lnTo>
                    <a:lnTo>
                      <a:pt x="2090" y="507"/>
                    </a:lnTo>
                    <a:lnTo>
                      <a:pt x="2300" y="539"/>
                    </a:lnTo>
                  </a:path>
                </a:pathLst>
              </a:custGeom>
              <a:noFill/>
              <a:ln w="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5" name="Oval 573"/>
              <p:cNvSpPr>
                <a:spLocks noChangeArrowheads="1"/>
              </p:cNvSpPr>
              <p:nvPr/>
            </p:nvSpPr>
            <p:spPr bwMode="auto">
              <a:xfrm>
                <a:off x="2459" y="404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6" name="Oval 574"/>
              <p:cNvSpPr>
                <a:spLocks noChangeArrowheads="1"/>
              </p:cNvSpPr>
              <p:nvPr/>
            </p:nvSpPr>
            <p:spPr bwMode="auto">
              <a:xfrm>
                <a:off x="2668" y="321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7" name="Oval 575"/>
              <p:cNvSpPr>
                <a:spLocks noChangeArrowheads="1"/>
              </p:cNvSpPr>
              <p:nvPr/>
            </p:nvSpPr>
            <p:spPr bwMode="auto">
              <a:xfrm>
                <a:off x="2878" y="321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8" name="Oval 576"/>
              <p:cNvSpPr>
                <a:spLocks noChangeArrowheads="1"/>
              </p:cNvSpPr>
              <p:nvPr/>
            </p:nvSpPr>
            <p:spPr bwMode="auto">
              <a:xfrm>
                <a:off x="3087" y="214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69" name="Oval 577"/>
              <p:cNvSpPr>
                <a:spLocks noChangeArrowheads="1"/>
              </p:cNvSpPr>
              <p:nvPr/>
            </p:nvSpPr>
            <p:spPr bwMode="auto">
              <a:xfrm>
                <a:off x="3296" y="459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0" name="Oval 578"/>
              <p:cNvSpPr>
                <a:spLocks noChangeArrowheads="1"/>
              </p:cNvSpPr>
              <p:nvPr/>
            </p:nvSpPr>
            <p:spPr bwMode="auto">
              <a:xfrm>
                <a:off x="3504" y="456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1" name="Oval 579"/>
              <p:cNvSpPr>
                <a:spLocks noChangeArrowheads="1"/>
              </p:cNvSpPr>
              <p:nvPr/>
            </p:nvSpPr>
            <p:spPr bwMode="auto">
              <a:xfrm>
                <a:off x="3714" y="464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2" name="Oval 580"/>
              <p:cNvSpPr>
                <a:spLocks noChangeArrowheads="1"/>
              </p:cNvSpPr>
              <p:nvPr/>
            </p:nvSpPr>
            <p:spPr bwMode="auto">
              <a:xfrm>
                <a:off x="3922" y="643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3" name="Oval 581"/>
              <p:cNvSpPr>
                <a:spLocks noChangeArrowheads="1"/>
              </p:cNvSpPr>
              <p:nvPr/>
            </p:nvSpPr>
            <p:spPr bwMode="auto">
              <a:xfrm>
                <a:off x="4130" y="683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4" name="Oval 582"/>
              <p:cNvSpPr>
                <a:spLocks noChangeArrowheads="1"/>
              </p:cNvSpPr>
              <p:nvPr/>
            </p:nvSpPr>
            <p:spPr bwMode="auto">
              <a:xfrm>
                <a:off x="4340" y="652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5" name="Oval 583"/>
              <p:cNvSpPr>
                <a:spLocks noChangeArrowheads="1"/>
              </p:cNvSpPr>
              <p:nvPr/>
            </p:nvSpPr>
            <p:spPr bwMode="auto">
              <a:xfrm>
                <a:off x="4548" y="785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6" name="Oval 584"/>
              <p:cNvSpPr>
                <a:spLocks noChangeArrowheads="1"/>
              </p:cNvSpPr>
              <p:nvPr/>
            </p:nvSpPr>
            <p:spPr bwMode="auto">
              <a:xfrm>
                <a:off x="4758" y="819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7" name="Oval 585"/>
              <p:cNvSpPr>
                <a:spLocks noChangeArrowheads="1"/>
              </p:cNvSpPr>
              <p:nvPr/>
            </p:nvSpPr>
            <p:spPr bwMode="auto">
              <a:xfrm>
                <a:off x="2459" y="413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8" name="Oval 586"/>
              <p:cNvSpPr>
                <a:spLocks noChangeArrowheads="1"/>
              </p:cNvSpPr>
              <p:nvPr/>
            </p:nvSpPr>
            <p:spPr bwMode="auto">
              <a:xfrm>
                <a:off x="2668" y="306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79" name="Oval 587"/>
              <p:cNvSpPr>
                <a:spLocks noChangeArrowheads="1"/>
              </p:cNvSpPr>
              <p:nvPr/>
            </p:nvSpPr>
            <p:spPr bwMode="auto">
              <a:xfrm>
                <a:off x="2878" y="384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0" name="Oval 588"/>
              <p:cNvSpPr>
                <a:spLocks noChangeArrowheads="1"/>
              </p:cNvSpPr>
              <p:nvPr/>
            </p:nvSpPr>
            <p:spPr bwMode="auto">
              <a:xfrm>
                <a:off x="3087" y="220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1" name="Oval 589"/>
              <p:cNvSpPr>
                <a:spLocks noChangeArrowheads="1"/>
              </p:cNvSpPr>
              <p:nvPr/>
            </p:nvSpPr>
            <p:spPr bwMode="auto">
              <a:xfrm>
                <a:off x="3296" y="540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2" name="Oval 590"/>
              <p:cNvSpPr>
                <a:spLocks noChangeArrowheads="1"/>
              </p:cNvSpPr>
              <p:nvPr/>
            </p:nvSpPr>
            <p:spPr bwMode="auto">
              <a:xfrm>
                <a:off x="3504" y="597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3" name="Oval 591"/>
              <p:cNvSpPr>
                <a:spLocks noChangeArrowheads="1"/>
              </p:cNvSpPr>
              <p:nvPr/>
            </p:nvSpPr>
            <p:spPr bwMode="auto">
              <a:xfrm>
                <a:off x="3714" y="467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4" name="Oval 592"/>
              <p:cNvSpPr>
                <a:spLocks noChangeArrowheads="1"/>
              </p:cNvSpPr>
              <p:nvPr/>
            </p:nvSpPr>
            <p:spPr bwMode="auto">
              <a:xfrm>
                <a:off x="3922" y="633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5" name="Oval 593"/>
              <p:cNvSpPr>
                <a:spLocks noChangeArrowheads="1"/>
              </p:cNvSpPr>
              <p:nvPr/>
            </p:nvSpPr>
            <p:spPr bwMode="auto">
              <a:xfrm>
                <a:off x="4130" y="669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6" name="Oval 594"/>
              <p:cNvSpPr>
                <a:spLocks noChangeArrowheads="1"/>
              </p:cNvSpPr>
              <p:nvPr/>
            </p:nvSpPr>
            <p:spPr bwMode="auto">
              <a:xfrm>
                <a:off x="4340" y="683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7" name="Oval 595"/>
              <p:cNvSpPr>
                <a:spLocks noChangeArrowheads="1"/>
              </p:cNvSpPr>
              <p:nvPr/>
            </p:nvSpPr>
            <p:spPr bwMode="auto">
              <a:xfrm>
                <a:off x="4548" y="828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8" name="Oval 596"/>
              <p:cNvSpPr>
                <a:spLocks noChangeArrowheads="1"/>
              </p:cNvSpPr>
              <p:nvPr/>
            </p:nvSpPr>
            <p:spPr bwMode="auto">
              <a:xfrm>
                <a:off x="4758" y="859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89" name="Oval 597"/>
              <p:cNvSpPr>
                <a:spLocks noChangeArrowheads="1"/>
              </p:cNvSpPr>
              <p:nvPr/>
            </p:nvSpPr>
            <p:spPr bwMode="auto">
              <a:xfrm>
                <a:off x="2459" y="401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0" name="Oval 598"/>
              <p:cNvSpPr>
                <a:spLocks noChangeArrowheads="1"/>
              </p:cNvSpPr>
              <p:nvPr/>
            </p:nvSpPr>
            <p:spPr bwMode="auto">
              <a:xfrm>
                <a:off x="2668" y="317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1" name="Oval 599"/>
              <p:cNvSpPr>
                <a:spLocks noChangeArrowheads="1"/>
              </p:cNvSpPr>
              <p:nvPr/>
            </p:nvSpPr>
            <p:spPr bwMode="auto">
              <a:xfrm>
                <a:off x="2878" y="436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2" name="Oval 600"/>
              <p:cNvSpPr>
                <a:spLocks noChangeArrowheads="1"/>
              </p:cNvSpPr>
              <p:nvPr/>
            </p:nvSpPr>
            <p:spPr bwMode="auto">
              <a:xfrm>
                <a:off x="3087" y="214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3" name="Oval 601"/>
              <p:cNvSpPr>
                <a:spLocks noChangeArrowheads="1"/>
              </p:cNvSpPr>
              <p:nvPr/>
            </p:nvSpPr>
            <p:spPr bwMode="auto">
              <a:xfrm>
                <a:off x="3296" y="597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4" name="Oval 602"/>
              <p:cNvSpPr>
                <a:spLocks noChangeArrowheads="1"/>
              </p:cNvSpPr>
              <p:nvPr/>
            </p:nvSpPr>
            <p:spPr bwMode="auto">
              <a:xfrm>
                <a:off x="3504" y="689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5" name="Oval 603"/>
              <p:cNvSpPr>
                <a:spLocks noChangeArrowheads="1"/>
              </p:cNvSpPr>
              <p:nvPr/>
            </p:nvSpPr>
            <p:spPr bwMode="auto">
              <a:xfrm>
                <a:off x="3714" y="500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6" name="Oval 604"/>
              <p:cNvSpPr>
                <a:spLocks noChangeArrowheads="1"/>
              </p:cNvSpPr>
              <p:nvPr/>
            </p:nvSpPr>
            <p:spPr bwMode="auto">
              <a:xfrm>
                <a:off x="3922" y="727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7" name="Oval 605"/>
              <p:cNvSpPr>
                <a:spLocks noChangeArrowheads="1"/>
              </p:cNvSpPr>
              <p:nvPr/>
            </p:nvSpPr>
            <p:spPr bwMode="auto">
              <a:xfrm>
                <a:off x="4130" y="756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8" name="Oval 606"/>
              <p:cNvSpPr>
                <a:spLocks noChangeArrowheads="1"/>
              </p:cNvSpPr>
              <p:nvPr/>
            </p:nvSpPr>
            <p:spPr bwMode="auto">
              <a:xfrm>
                <a:off x="4340" y="724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9999" name="Oval 607"/>
              <p:cNvSpPr>
                <a:spLocks noChangeArrowheads="1"/>
              </p:cNvSpPr>
              <p:nvPr/>
            </p:nvSpPr>
            <p:spPr bwMode="auto">
              <a:xfrm>
                <a:off x="4548" y="826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00" name="Oval 608"/>
              <p:cNvSpPr>
                <a:spLocks noChangeArrowheads="1"/>
              </p:cNvSpPr>
              <p:nvPr/>
            </p:nvSpPr>
            <p:spPr bwMode="auto">
              <a:xfrm>
                <a:off x="4758" y="852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01" name="Freeform 609"/>
              <p:cNvSpPr>
                <a:spLocks/>
              </p:cNvSpPr>
              <p:nvPr/>
            </p:nvSpPr>
            <p:spPr bwMode="auto">
              <a:xfrm>
                <a:off x="2455" y="382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02" name="Freeform 610"/>
              <p:cNvSpPr>
                <a:spLocks/>
              </p:cNvSpPr>
              <p:nvPr/>
            </p:nvSpPr>
            <p:spPr bwMode="auto">
              <a:xfrm>
                <a:off x="2665" y="283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03" name="Freeform 611"/>
              <p:cNvSpPr>
                <a:spLocks/>
              </p:cNvSpPr>
              <p:nvPr/>
            </p:nvSpPr>
            <p:spPr bwMode="auto">
              <a:xfrm>
                <a:off x="2873" y="454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04" name="Freeform 612"/>
              <p:cNvSpPr>
                <a:spLocks/>
              </p:cNvSpPr>
              <p:nvPr/>
            </p:nvSpPr>
            <p:spPr bwMode="auto">
              <a:xfrm>
                <a:off x="3083" y="157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05" name="Freeform 613"/>
              <p:cNvSpPr>
                <a:spLocks/>
              </p:cNvSpPr>
              <p:nvPr/>
            </p:nvSpPr>
            <p:spPr bwMode="auto">
              <a:xfrm>
                <a:off x="3291" y="660"/>
                <a:ext cx="46" cy="45"/>
              </a:xfrm>
              <a:custGeom>
                <a:avLst/>
                <a:gdLst>
                  <a:gd name="T0" fmla="*/ 0 w 46"/>
                  <a:gd name="T1" fmla="*/ 23 h 45"/>
                  <a:gd name="T2" fmla="*/ 23 w 46"/>
                  <a:gd name="T3" fmla="*/ 0 h 45"/>
                  <a:gd name="T4" fmla="*/ 46 w 46"/>
                  <a:gd name="T5" fmla="*/ 23 h 45"/>
                  <a:gd name="T6" fmla="*/ 23 w 46"/>
                  <a:gd name="T7" fmla="*/ 45 h 45"/>
                  <a:gd name="T8" fmla="*/ 0 w 46"/>
                  <a:gd name="T9" fmla="*/ 23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5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5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06" name="Freeform 614"/>
              <p:cNvSpPr>
                <a:spLocks/>
              </p:cNvSpPr>
              <p:nvPr/>
            </p:nvSpPr>
            <p:spPr bwMode="auto">
              <a:xfrm>
                <a:off x="3499" y="637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07" name="Freeform 615"/>
              <p:cNvSpPr>
                <a:spLocks/>
              </p:cNvSpPr>
              <p:nvPr/>
            </p:nvSpPr>
            <p:spPr bwMode="auto">
              <a:xfrm>
                <a:off x="3709" y="552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08" name="Freeform 616"/>
              <p:cNvSpPr>
                <a:spLocks/>
              </p:cNvSpPr>
              <p:nvPr/>
            </p:nvSpPr>
            <p:spPr bwMode="auto">
              <a:xfrm>
                <a:off x="3919" y="670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60210" name="Group 818"/>
            <p:cNvGrpSpPr>
              <a:grpSpLocks/>
            </p:cNvGrpSpPr>
            <p:nvPr/>
          </p:nvGrpSpPr>
          <p:grpSpPr bwMode="auto">
            <a:xfrm>
              <a:off x="2250" y="145"/>
              <a:ext cx="2736" cy="1153"/>
              <a:chOff x="2250" y="145"/>
              <a:chExt cx="2736" cy="1153"/>
            </a:xfrm>
          </p:grpSpPr>
          <p:sp>
            <p:nvSpPr>
              <p:cNvPr id="60010" name="Freeform 618"/>
              <p:cNvSpPr>
                <a:spLocks/>
              </p:cNvSpPr>
              <p:nvPr/>
            </p:nvSpPr>
            <p:spPr bwMode="auto">
              <a:xfrm>
                <a:off x="4127" y="751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11" name="Freeform 619"/>
              <p:cNvSpPr>
                <a:spLocks/>
              </p:cNvSpPr>
              <p:nvPr/>
            </p:nvSpPr>
            <p:spPr bwMode="auto">
              <a:xfrm>
                <a:off x="4337" y="782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12" name="Freeform 620"/>
              <p:cNvSpPr>
                <a:spLocks/>
              </p:cNvSpPr>
              <p:nvPr/>
            </p:nvSpPr>
            <p:spPr bwMode="auto">
              <a:xfrm>
                <a:off x="4545" y="880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13" name="Freeform 621"/>
              <p:cNvSpPr>
                <a:spLocks/>
              </p:cNvSpPr>
              <p:nvPr/>
            </p:nvSpPr>
            <p:spPr bwMode="auto">
              <a:xfrm>
                <a:off x="4755" y="895"/>
                <a:ext cx="46" cy="46"/>
              </a:xfrm>
              <a:custGeom>
                <a:avLst/>
                <a:gdLst>
                  <a:gd name="T0" fmla="*/ 0 w 46"/>
                  <a:gd name="T1" fmla="*/ 23 h 46"/>
                  <a:gd name="T2" fmla="*/ 23 w 46"/>
                  <a:gd name="T3" fmla="*/ 0 h 46"/>
                  <a:gd name="T4" fmla="*/ 46 w 46"/>
                  <a:gd name="T5" fmla="*/ 23 h 46"/>
                  <a:gd name="T6" fmla="*/ 23 w 46"/>
                  <a:gd name="T7" fmla="*/ 46 h 46"/>
                  <a:gd name="T8" fmla="*/ 0 w 46"/>
                  <a:gd name="T9" fmla="*/ 23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46">
                    <a:moveTo>
                      <a:pt x="0" y="23"/>
                    </a:moveTo>
                    <a:lnTo>
                      <a:pt x="23" y="0"/>
                    </a:lnTo>
                    <a:lnTo>
                      <a:pt x="46" y="23"/>
                    </a:lnTo>
                    <a:lnTo>
                      <a:pt x="23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14" name="Oval 622"/>
              <p:cNvSpPr>
                <a:spLocks noChangeArrowheads="1"/>
              </p:cNvSpPr>
              <p:nvPr/>
            </p:nvSpPr>
            <p:spPr bwMode="auto">
              <a:xfrm>
                <a:off x="2459" y="431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15" name="Oval 623"/>
              <p:cNvSpPr>
                <a:spLocks noChangeArrowheads="1"/>
              </p:cNvSpPr>
              <p:nvPr/>
            </p:nvSpPr>
            <p:spPr bwMode="auto">
              <a:xfrm>
                <a:off x="2668" y="326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16" name="Oval 624"/>
              <p:cNvSpPr>
                <a:spLocks noChangeArrowheads="1"/>
              </p:cNvSpPr>
              <p:nvPr/>
            </p:nvSpPr>
            <p:spPr bwMode="auto">
              <a:xfrm>
                <a:off x="2878" y="341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17" name="Oval 625"/>
              <p:cNvSpPr>
                <a:spLocks noChangeArrowheads="1"/>
              </p:cNvSpPr>
              <p:nvPr/>
            </p:nvSpPr>
            <p:spPr bwMode="auto">
              <a:xfrm>
                <a:off x="3087" y="326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18" name="Oval 626"/>
              <p:cNvSpPr>
                <a:spLocks noChangeArrowheads="1"/>
              </p:cNvSpPr>
              <p:nvPr/>
            </p:nvSpPr>
            <p:spPr bwMode="auto">
              <a:xfrm>
                <a:off x="3296" y="604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19" name="Oval 627"/>
              <p:cNvSpPr>
                <a:spLocks noChangeArrowheads="1"/>
              </p:cNvSpPr>
              <p:nvPr/>
            </p:nvSpPr>
            <p:spPr bwMode="auto">
              <a:xfrm>
                <a:off x="3504" y="716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0" name="Oval 628"/>
              <p:cNvSpPr>
                <a:spLocks noChangeArrowheads="1"/>
              </p:cNvSpPr>
              <p:nvPr/>
            </p:nvSpPr>
            <p:spPr bwMode="auto">
              <a:xfrm>
                <a:off x="3714" y="454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1" name="Oval 629"/>
              <p:cNvSpPr>
                <a:spLocks noChangeArrowheads="1"/>
              </p:cNvSpPr>
              <p:nvPr/>
            </p:nvSpPr>
            <p:spPr bwMode="auto">
              <a:xfrm>
                <a:off x="3922" y="681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2" name="Oval 630"/>
              <p:cNvSpPr>
                <a:spLocks noChangeArrowheads="1"/>
              </p:cNvSpPr>
              <p:nvPr/>
            </p:nvSpPr>
            <p:spPr bwMode="auto">
              <a:xfrm>
                <a:off x="4130" y="684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3" name="Oval 631"/>
              <p:cNvSpPr>
                <a:spLocks noChangeArrowheads="1"/>
              </p:cNvSpPr>
              <p:nvPr/>
            </p:nvSpPr>
            <p:spPr bwMode="auto">
              <a:xfrm>
                <a:off x="4340" y="643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4" name="Oval 632"/>
              <p:cNvSpPr>
                <a:spLocks noChangeArrowheads="1"/>
              </p:cNvSpPr>
              <p:nvPr/>
            </p:nvSpPr>
            <p:spPr bwMode="auto">
              <a:xfrm>
                <a:off x="4548" y="800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5" name="Oval 633"/>
              <p:cNvSpPr>
                <a:spLocks noChangeArrowheads="1"/>
              </p:cNvSpPr>
              <p:nvPr/>
            </p:nvSpPr>
            <p:spPr bwMode="auto">
              <a:xfrm>
                <a:off x="4758" y="834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6" name="Line 634"/>
              <p:cNvSpPr>
                <a:spLocks noChangeShapeType="1"/>
              </p:cNvSpPr>
              <p:nvPr/>
            </p:nvSpPr>
            <p:spPr bwMode="auto">
              <a:xfrm>
                <a:off x="2459" y="410"/>
                <a:ext cx="39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7" name="Line 635"/>
              <p:cNvSpPr>
                <a:spLocks noChangeShapeType="1"/>
              </p:cNvSpPr>
              <p:nvPr/>
            </p:nvSpPr>
            <p:spPr bwMode="auto">
              <a:xfrm>
                <a:off x="2478" y="392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8" name="Line 636"/>
              <p:cNvSpPr>
                <a:spLocks noChangeShapeType="1"/>
              </p:cNvSpPr>
              <p:nvPr/>
            </p:nvSpPr>
            <p:spPr bwMode="auto">
              <a:xfrm>
                <a:off x="2668" y="313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29" name="Line 637"/>
              <p:cNvSpPr>
                <a:spLocks noChangeShapeType="1"/>
              </p:cNvSpPr>
              <p:nvPr/>
            </p:nvSpPr>
            <p:spPr bwMode="auto">
              <a:xfrm>
                <a:off x="2688" y="294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0" name="Line 638"/>
              <p:cNvSpPr>
                <a:spLocks noChangeShapeType="1"/>
              </p:cNvSpPr>
              <p:nvPr/>
            </p:nvSpPr>
            <p:spPr bwMode="auto">
              <a:xfrm>
                <a:off x="2878" y="369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1" name="Line 639"/>
              <p:cNvSpPr>
                <a:spLocks noChangeShapeType="1"/>
              </p:cNvSpPr>
              <p:nvPr/>
            </p:nvSpPr>
            <p:spPr bwMode="auto">
              <a:xfrm>
                <a:off x="2896" y="349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2" name="Line 640"/>
              <p:cNvSpPr>
                <a:spLocks noChangeShapeType="1"/>
              </p:cNvSpPr>
              <p:nvPr/>
            </p:nvSpPr>
            <p:spPr bwMode="auto">
              <a:xfrm>
                <a:off x="3087" y="25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3" name="Line 641"/>
              <p:cNvSpPr>
                <a:spLocks noChangeShapeType="1"/>
              </p:cNvSpPr>
              <p:nvPr/>
            </p:nvSpPr>
            <p:spPr bwMode="auto">
              <a:xfrm>
                <a:off x="3106" y="235"/>
                <a:ext cx="1" cy="39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4" name="Line 642"/>
              <p:cNvSpPr>
                <a:spLocks noChangeShapeType="1"/>
              </p:cNvSpPr>
              <p:nvPr/>
            </p:nvSpPr>
            <p:spPr bwMode="auto">
              <a:xfrm>
                <a:off x="3296" y="56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5" name="Line 643"/>
              <p:cNvSpPr>
                <a:spLocks noChangeShapeType="1"/>
              </p:cNvSpPr>
              <p:nvPr/>
            </p:nvSpPr>
            <p:spPr bwMode="auto">
              <a:xfrm>
                <a:off x="3314" y="549"/>
                <a:ext cx="1" cy="39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6" name="Line 644"/>
              <p:cNvSpPr>
                <a:spLocks noChangeShapeType="1"/>
              </p:cNvSpPr>
              <p:nvPr/>
            </p:nvSpPr>
            <p:spPr bwMode="auto">
              <a:xfrm>
                <a:off x="3504" y="611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7" name="Line 645"/>
              <p:cNvSpPr>
                <a:spLocks noChangeShapeType="1"/>
              </p:cNvSpPr>
              <p:nvPr/>
            </p:nvSpPr>
            <p:spPr bwMode="auto">
              <a:xfrm>
                <a:off x="3522" y="591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8" name="Line 646"/>
              <p:cNvSpPr>
                <a:spLocks noChangeShapeType="1"/>
              </p:cNvSpPr>
              <p:nvPr/>
            </p:nvSpPr>
            <p:spPr bwMode="auto">
              <a:xfrm>
                <a:off x="3714" y="52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39" name="Line 647"/>
              <p:cNvSpPr>
                <a:spLocks noChangeShapeType="1"/>
              </p:cNvSpPr>
              <p:nvPr/>
            </p:nvSpPr>
            <p:spPr bwMode="auto">
              <a:xfrm>
                <a:off x="3732" y="509"/>
                <a:ext cx="1" cy="39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0" name="Line 648"/>
              <p:cNvSpPr>
                <a:spLocks noChangeShapeType="1"/>
              </p:cNvSpPr>
              <p:nvPr/>
            </p:nvSpPr>
            <p:spPr bwMode="auto">
              <a:xfrm>
                <a:off x="3922" y="70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1" name="Line 649"/>
              <p:cNvSpPr>
                <a:spLocks noChangeShapeType="1"/>
              </p:cNvSpPr>
              <p:nvPr/>
            </p:nvSpPr>
            <p:spPr bwMode="auto">
              <a:xfrm>
                <a:off x="3942" y="687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2" name="Line 650"/>
              <p:cNvSpPr>
                <a:spLocks noChangeShapeType="1"/>
              </p:cNvSpPr>
              <p:nvPr/>
            </p:nvSpPr>
            <p:spPr bwMode="auto">
              <a:xfrm>
                <a:off x="4130" y="741"/>
                <a:ext cx="39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3" name="Line 651"/>
              <p:cNvSpPr>
                <a:spLocks noChangeShapeType="1"/>
              </p:cNvSpPr>
              <p:nvPr/>
            </p:nvSpPr>
            <p:spPr bwMode="auto">
              <a:xfrm>
                <a:off x="4150" y="721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4" name="Line 652"/>
              <p:cNvSpPr>
                <a:spLocks noChangeShapeType="1"/>
              </p:cNvSpPr>
              <p:nvPr/>
            </p:nvSpPr>
            <p:spPr bwMode="auto">
              <a:xfrm>
                <a:off x="4340" y="72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5" name="Line 653"/>
              <p:cNvSpPr>
                <a:spLocks noChangeShapeType="1"/>
              </p:cNvSpPr>
              <p:nvPr/>
            </p:nvSpPr>
            <p:spPr bwMode="auto">
              <a:xfrm>
                <a:off x="4360" y="704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6" name="Line 654"/>
              <p:cNvSpPr>
                <a:spLocks noChangeShapeType="1"/>
              </p:cNvSpPr>
              <p:nvPr/>
            </p:nvSpPr>
            <p:spPr bwMode="auto">
              <a:xfrm>
                <a:off x="4548" y="856"/>
                <a:ext cx="39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7" name="Line 655"/>
              <p:cNvSpPr>
                <a:spLocks noChangeShapeType="1"/>
              </p:cNvSpPr>
              <p:nvPr/>
            </p:nvSpPr>
            <p:spPr bwMode="auto">
              <a:xfrm>
                <a:off x="4568" y="83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8" name="Line 656"/>
              <p:cNvSpPr>
                <a:spLocks noChangeShapeType="1"/>
              </p:cNvSpPr>
              <p:nvPr/>
            </p:nvSpPr>
            <p:spPr bwMode="auto">
              <a:xfrm>
                <a:off x="4758" y="883"/>
                <a:ext cx="39" cy="1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49" name="Line 657"/>
              <p:cNvSpPr>
                <a:spLocks noChangeShapeType="1"/>
              </p:cNvSpPr>
              <p:nvPr/>
            </p:nvSpPr>
            <p:spPr bwMode="auto">
              <a:xfrm>
                <a:off x="4778" y="86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0" name="Oval 658"/>
              <p:cNvSpPr>
                <a:spLocks noChangeArrowheads="1"/>
              </p:cNvSpPr>
              <p:nvPr/>
            </p:nvSpPr>
            <p:spPr bwMode="auto">
              <a:xfrm>
                <a:off x="2459" y="422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1" name="Oval 659"/>
              <p:cNvSpPr>
                <a:spLocks noChangeArrowheads="1"/>
              </p:cNvSpPr>
              <p:nvPr/>
            </p:nvSpPr>
            <p:spPr bwMode="auto">
              <a:xfrm>
                <a:off x="2668" y="333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2" name="Oval 660"/>
              <p:cNvSpPr>
                <a:spLocks noChangeArrowheads="1"/>
              </p:cNvSpPr>
              <p:nvPr/>
            </p:nvSpPr>
            <p:spPr bwMode="auto">
              <a:xfrm>
                <a:off x="2878" y="390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3" name="Oval 661"/>
              <p:cNvSpPr>
                <a:spLocks noChangeArrowheads="1"/>
              </p:cNvSpPr>
              <p:nvPr/>
            </p:nvSpPr>
            <p:spPr bwMode="auto">
              <a:xfrm>
                <a:off x="3087" y="336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4" name="Oval 662"/>
              <p:cNvSpPr>
                <a:spLocks noChangeArrowheads="1"/>
              </p:cNvSpPr>
              <p:nvPr/>
            </p:nvSpPr>
            <p:spPr bwMode="auto">
              <a:xfrm>
                <a:off x="3296" y="601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5" name="Oval 663"/>
              <p:cNvSpPr>
                <a:spLocks noChangeArrowheads="1"/>
              </p:cNvSpPr>
              <p:nvPr/>
            </p:nvSpPr>
            <p:spPr bwMode="auto">
              <a:xfrm>
                <a:off x="3504" y="632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6" name="Oval 664"/>
              <p:cNvSpPr>
                <a:spLocks noChangeArrowheads="1"/>
              </p:cNvSpPr>
              <p:nvPr/>
            </p:nvSpPr>
            <p:spPr bwMode="auto">
              <a:xfrm>
                <a:off x="3714" y="476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7" name="Oval 665"/>
              <p:cNvSpPr>
                <a:spLocks noChangeArrowheads="1"/>
              </p:cNvSpPr>
              <p:nvPr/>
            </p:nvSpPr>
            <p:spPr bwMode="auto">
              <a:xfrm>
                <a:off x="3922" y="681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8" name="Oval 666"/>
              <p:cNvSpPr>
                <a:spLocks noChangeArrowheads="1"/>
              </p:cNvSpPr>
              <p:nvPr/>
            </p:nvSpPr>
            <p:spPr bwMode="auto">
              <a:xfrm>
                <a:off x="4130" y="686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59" name="Oval 667"/>
              <p:cNvSpPr>
                <a:spLocks noChangeArrowheads="1"/>
              </p:cNvSpPr>
              <p:nvPr/>
            </p:nvSpPr>
            <p:spPr bwMode="auto">
              <a:xfrm>
                <a:off x="4340" y="632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0" name="Oval 668"/>
              <p:cNvSpPr>
                <a:spLocks noChangeArrowheads="1"/>
              </p:cNvSpPr>
              <p:nvPr/>
            </p:nvSpPr>
            <p:spPr bwMode="auto">
              <a:xfrm>
                <a:off x="4548" y="796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1" name="Oval 669"/>
              <p:cNvSpPr>
                <a:spLocks noChangeArrowheads="1"/>
              </p:cNvSpPr>
              <p:nvPr/>
            </p:nvSpPr>
            <p:spPr bwMode="auto">
              <a:xfrm>
                <a:off x="4758" y="833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2" name="Oval 670"/>
              <p:cNvSpPr>
                <a:spLocks noChangeArrowheads="1"/>
              </p:cNvSpPr>
              <p:nvPr/>
            </p:nvSpPr>
            <p:spPr bwMode="auto">
              <a:xfrm>
                <a:off x="2459" y="427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3" name="Oval 671"/>
              <p:cNvSpPr>
                <a:spLocks noChangeArrowheads="1"/>
              </p:cNvSpPr>
              <p:nvPr/>
            </p:nvSpPr>
            <p:spPr bwMode="auto">
              <a:xfrm>
                <a:off x="2668" y="329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4" name="Oval 672"/>
              <p:cNvSpPr>
                <a:spLocks noChangeArrowheads="1"/>
              </p:cNvSpPr>
              <p:nvPr/>
            </p:nvSpPr>
            <p:spPr bwMode="auto">
              <a:xfrm>
                <a:off x="2878" y="356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5" name="Oval 673"/>
              <p:cNvSpPr>
                <a:spLocks noChangeArrowheads="1"/>
              </p:cNvSpPr>
              <p:nvPr/>
            </p:nvSpPr>
            <p:spPr bwMode="auto">
              <a:xfrm>
                <a:off x="3087" y="309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6" name="Oval 674"/>
              <p:cNvSpPr>
                <a:spLocks noChangeArrowheads="1"/>
              </p:cNvSpPr>
              <p:nvPr/>
            </p:nvSpPr>
            <p:spPr bwMode="auto">
              <a:xfrm>
                <a:off x="3296" y="594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7" name="Oval 675"/>
              <p:cNvSpPr>
                <a:spLocks noChangeArrowheads="1"/>
              </p:cNvSpPr>
              <p:nvPr/>
            </p:nvSpPr>
            <p:spPr bwMode="auto">
              <a:xfrm>
                <a:off x="3504" y="689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8" name="Oval 676"/>
              <p:cNvSpPr>
                <a:spLocks noChangeArrowheads="1"/>
              </p:cNvSpPr>
              <p:nvPr/>
            </p:nvSpPr>
            <p:spPr bwMode="auto">
              <a:xfrm>
                <a:off x="3714" y="470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69" name="Oval 677"/>
              <p:cNvSpPr>
                <a:spLocks noChangeArrowheads="1"/>
              </p:cNvSpPr>
              <p:nvPr/>
            </p:nvSpPr>
            <p:spPr bwMode="auto">
              <a:xfrm>
                <a:off x="3922" y="705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0" name="Oval 678"/>
              <p:cNvSpPr>
                <a:spLocks noChangeArrowheads="1"/>
              </p:cNvSpPr>
              <p:nvPr/>
            </p:nvSpPr>
            <p:spPr bwMode="auto">
              <a:xfrm>
                <a:off x="4130" y="715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1" name="Oval 679"/>
              <p:cNvSpPr>
                <a:spLocks noChangeArrowheads="1"/>
              </p:cNvSpPr>
              <p:nvPr/>
            </p:nvSpPr>
            <p:spPr bwMode="auto">
              <a:xfrm>
                <a:off x="4340" y="670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2" name="Oval 680"/>
              <p:cNvSpPr>
                <a:spLocks noChangeArrowheads="1"/>
              </p:cNvSpPr>
              <p:nvPr/>
            </p:nvSpPr>
            <p:spPr bwMode="auto">
              <a:xfrm>
                <a:off x="4548" y="819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3" name="Oval 681"/>
              <p:cNvSpPr>
                <a:spLocks noChangeArrowheads="1"/>
              </p:cNvSpPr>
              <p:nvPr/>
            </p:nvSpPr>
            <p:spPr bwMode="auto">
              <a:xfrm>
                <a:off x="4758" y="851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8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4" name="Line 682"/>
              <p:cNvSpPr>
                <a:spLocks noChangeShapeType="1"/>
              </p:cNvSpPr>
              <p:nvPr/>
            </p:nvSpPr>
            <p:spPr bwMode="auto">
              <a:xfrm>
                <a:off x="2478" y="413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5" name="Line 683"/>
              <p:cNvSpPr>
                <a:spLocks noChangeShapeType="1"/>
              </p:cNvSpPr>
              <p:nvPr/>
            </p:nvSpPr>
            <p:spPr bwMode="auto">
              <a:xfrm>
                <a:off x="2688" y="323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6" name="Line 684"/>
              <p:cNvSpPr>
                <a:spLocks noChangeShapeType="1"/>
              </p:cNvSpPr>
              <p:nvPr/>
            </p:nvSpPr>
            <p:spPr bwMode="auto">
              <a:xfrm>
                <a:off x="2896" y="359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7" name="Line 685"/>
              <p:cNvSpPr>
                <a:spLocks noChangeShapeType="1"/>
              </p:cNvSpPr>
              <p:nvPr/>
            </p:nvSpPr>
            <p:spPr bwMode="auto">
              <a:xfrm>
                <a:off x="3106" y="286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8" name="Line 686"/>
              <p:cNvSpPr>
                <a:spLocks noChangeShapeType="1"/>
              </p:cNvSpPr>
              <p:nvPr/>
            </p:nvSpPr>
            <p:spPr bwMode="auto">
              <a:xfrm>
                <a:off x="3314" y="568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79" name="Line 687"/>
              <p:cNvSpPr>
                <a:spLocks noChangeShapeType="1"/>
              </p:cNvSpPr>
              <p:nvPr/>
            </p:nvSpPr>
            <p:spPr bwMode="auto">
              <a:xfrm>
                <a:off x="3522" y="629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0" name="Line 688"/>
              <p:cNvSpPr>
                <a:spLocks noChangeShapeType="1"/>
              </p:cNvSpPr>
              <p:nvPr/>
            </p:nvSpPr>
            <p:spPr bwMode="auto">
              <a:xfrm>
                <a:off x="3732" y="460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1" name="Line 689"/>
              <p:cNvSpPr>
                <a:spLocks noChangeShapeType="1"/>
              </p:cNvSpPr>
              <p:nvPr/>
            </p:nvSpPr>
            <p:spPr bwMode="auto">
              <a:xfrm>
                <a:off x="3942" y="695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2" name="Line 690"/>
              <p:cNvSpPr>
                <a:spLocks noChangeShapeType="1"/>
              </p:cNvSpPr>
              <p:nvPr/>
            </p:nvSpPr>
            <p:spPr bwMode="auto">
              <a:xfrm>
                <a:off x="4150" y="713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3" name="Line 691"/>
              <p:cNvSpPr>
                <a:spLocks noChangeShapeType="1"/>
              </p:cNvSpPr>
              <p:nvPr/>
            </p:nvSpPr>
            <p:spPr bwMode="auto">
              <a:xfrm>
                <a:off x="4360" y="670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4" name="Line 692"/>
              <p:cNvSpPr>
                <a:spLocks noChangeShapeType="1"/>
              </p:cNvSpPr>
              <p:nvPr/>
            </p:nvSpPr>
            <p:spPr bwMode="auto">
              <a:xfrm>
                <a:off x="4568" y="808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5" name="Line 693"/>
              <p:cNvSpPr>
                <a:spLocks noChangeShapeType="1"/>
              </p:cNvSpPr>
              <p:nvPr/>
            </p:nvSpPr>
            <p:spPr bwMode="auto">
              <a:xfrm>
                <a:off x="4778" y="848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6" name="Oval 694"/>
              <p:cNvSpPr>
                <a:spLocks noChangeArrowheads="1"/>
              </p:cNvSpPr>
              <p:nvPr/>
            </p:nvSpPr>
            <p:spPr bwMode="auto">
              <a:xfrm>
                <a:off x="2459" y="399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7" name="Oval 695"/>
              <p:cNvSpPr>
                <a:spLocks noChangeArrowheads="1"/>
              </p:cNvSpPr>
              <p:nvPr/>
            </p:nvSpPr>
            <p:spPr bwMode="auto">
              <a:xfrm>
                <a:off x="2668" y="294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8" name="Oval 696"/>
              <p:cNvSpPr>
                <a:spLocks noChangeArrowheads="1"/>
              </p:cNvSpPr>
              <p:nvPr/>
            </p:nvSpPr>
            <p:spPr bwMode="auto">
              <a:xfrm>
                <a:off x="2878" y="352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89" name="Oval 697"/>
              <p:cNvSpPr>
                <a:spLocks noChangeArrowheads="1"/>
              </p:cNvSpPr>
              <p:nvPr/>
            </p:nvSpPr>
            <p:spPr bwMode="auto">
              <a:xfrm>
                <a:off x="3087" y="237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0" name="Oval 698"/>
              <p:cNvSpPr>
                <a:spLocks noChangeArrowheads="1"/>
              </p:cNvSpPr>
              <p:nvPr/>
            </p:nvSpPr>
            <p:spPr bwMode="auto">
              <a:xfrm>
                <a:off x="3296" y="555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1" name="Oval 699"/>
              <p:cNvSpPr>
                <a:spLocks noChangeArrowheads="1"/>
              </p:cNvSpPr>
              <p:nvPr/>
            </p:nvSpPr>
            <p:spPr bwMode="auto">
              <a:xfrm>
                <a:off x="3504" y="699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2" name="Oval 700"/>
              <p:cNvSpPr>
                <a:spLocks noChangeArrowheads="1"/>
              </p:cNvSpPr>
              <p:nvPr/>
            </p:nvSpPr>
            <p:spPr bwMode="auto">
              <a:xfrm>
                <a:off x="3714" y="493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3" name="Oval 701"/>
              <p:cNvSpPr>
                <a:spLocks noChangeArrowheads="1"/>
              </p:cNvSpPr>
              <p:nvPr/>
            </p:nvSpPr>
            <p:spPr bwMode="auto">
              <a:xfrm>
                <a:off x="3922" y="696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4" name="Oval 702"/>
              <p:cNvSpPr>
                <a:spLocks noChangeArrowheads="1"/>
              </p:cNvSpPr>
              <p:nvPr/>
            </p:nvSpPr>
            <p:spPr bwMode="auto">
              <a:xfrm>
                <a:off x="4130" y="728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5" name="Oval 703"/>
              <p:cNvSpPr>
                <a:spLocks noChangeArrowheads="1"/>
              </p:cNvSpPr>
              <p:nvPr/>
            </p:nvSpPr>
            <p:spPr bwMode="auto">
              <a:xfrm>
                <a:off x="4340" y="698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6" name="Oval 704"/>
              <p:cNvSpPr>
                <a:spLocks noChangeArrowheads="1"/>
              </p:cNvSpPr>
              <p:nvPr/>
            </p:nvSpPr>
            <p:spPr bwMode="auto">
              <a:xfrm>
                <a:off x="4548" y="842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7" name="Oval 705"/>
              <p:cNvSpPr>
                <a:spLocks noChangeArrowheads="1"/>
              </p:cNvSpPr>
              <p:nvPr/>
            </p:nvSpPr>
            <p:spPr bwMode="auto">
              <a:xfrm>
                <a:off x="4758" y="869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8" name="Rectangle 706"/>
              <p:cNvSpPr>
                <a:spLocks noChangeArrowheads="1"/>
              </p:cNvSpPr>
              <p:nvPr/>
            </p:nvSpPr>
            <p:spPr bwMode="auto">
              <a:xfrm>
                <a:off x="2459" y="416"/>
                <a:ext cx="39" cy="38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099" name="Rectangle 707"/>
              <p:cNvSpPr>
                <a:spLocks noChangeArrowheads="1"/>
              </p:cNvSpPr>
              <p:nvPr/>
            </p:nvSpPr>
            <p:spPr bwMode="auto">
              <a:xfrm>
                <a:off x="2668" y="307"/>
                <a:ext cx="38" cy="39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0" name="Rectangle 708"/>
              <p:cNvSpPr>
                <a:spLocks noChangeArrowheads="1"/>
              </p:cNvSpPr>
              <p:nvPr/>
            </p:nvSpPr>
            <p:spPr bwMode="auto">
              <a:xfrm>
                <a:off x="2878" y="353"/>
                <a:ext cx="38" cy="39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1" name="Rectangle 709"/>
              <p:cNvSpPr>
                <a:spLocks noChangeArrowheads="1"/>
              </p:cNvSpPr>
              <p:nvPr/>
            </p:nvSpPr>
            <p:spPr bwMode="auto">
              <a:xfrm>
                <a:off x="3087" y="237"/>
                <a:ext cx="39" cy="38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2" name="Rectangle 710"/>
              <p:cNvSpPr>
                <a:spLocks noChangeArrowheads="1"/>
              </p:cNvSpPr>
              <p:nvPr/>
            </p:nvSpPr>
            <p:spPr bwMode="auto">
              <a:xfrm>
                <a:off x="3296" y="540"/>
                <a:ext cx="38" cy="38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3" name="Rectangle 711"/>
              <p:cNvSpPr>
                <a:spLocks noChangeArrowheads="1"/>
              </p:cNvSpPr>
              <p:nvPr/>
            </p:nvSpPr>
            <p:spPr bwMode="auto">
              <a:xfrm>
                <a:off x="3504" y="598"/>
                <a:ext cx="38" cy="39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4" name="Rectangle 712"/>
              <p:cNvSpPr>
                <a:spLocks noChangeArrowheads="1"/>
              </p:cNvSpPr>
              <p:nvPr/>
            </p:nvSpPr>
            <p:spPr bwMode="auto">
              <a:xfrm>
                <a:off x="3714" y="479"/>
                <a:ext cx="38" cy="38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5" name="Rectangle 713"/>
              <p:cNvSpPr>
                <a:spLocks noChangeArrowheads="1"/>
              </p:cNvSpPr>
              <p:nvPr/>
            </p:nvSpPr>
            <p:spPr bwMode="auto">
              <a:xfrm>
                <a:off x="3922" y="653"/>
                <a:ext cx="38" cy="39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6" name="Rectangle 714"/>
              <p:cNvSpPr>
                <a:spLocks noChangeArrowheads="1"/>
              </p:cNvSpPr>
              <p:nvPr/>
            </p:nvSpPr>
            <p:spPr bwMode="auto">
              <a:xfrm>
                <a:off x="4130" y="678"/>
                <a:ext cx="39" cy="38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7" name="Rectangle 715"/>
              <p:cNvSpPr>
                <a:spLocks noChangeArrowheads="1"/>
              </p:cNvSpPr>
              <p:nvPr/>
            </p:nvSpPr>
            <p:spPr bwMode="auto">
              <a:xfrm>
                <a:off x="4340" y="658"/>
                <a:ext cx="38" cy="38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8" name="Rectangle 716"/>
              <p:cNvSpPr>
                <a:spLocks noChangeArrowheads="1"/>
              </p:cNvSpPr>
              <p:nvPr/>
            </p:nvSpPr>
            <p:spPr bwMode="auto">
              <a:xfrm>
                <a:off x="4548" y="800"/>
                <a:ext cx="39" cy="39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09" name="Rectangle 717"/>
              <p:cNvSpPr>
                <a:spLocks noChangeArrowheads="1"/>
              </p:cNvSpPr>
              <p:nvPr/>
            </p:nvSpPr>
            <p:spPr bwMode="auto">
              <a:xfrm>
                <a:off x="4758" y="834"/>
                <a:ext cx="39" cy="38"/>
              </a:xfrm>
              <a:prstGeom prst="rect">
                <a:avLst/>
              </a:prstGeom>
              <a:solidFill>
                <a:srgbClr val="008000"/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0" name="Oval 718"/>
              <p:cNvSpPr>
                <a:spLocks noChangeArrowheads="1"/>
              </p:cNvSpPr>
              <p:nvPr/>
            </p:nvSpPr>
            <p:spPr bwMode="auto">
              <a:xfrm>
                <a:off x="2459" y="405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1" name="Oval 719"/>
              <p:cNvSpPr>
                <a:spLocks noChangeArrowheads="1"/>
              </p:cNvSpPr>
              <p:nvPr/>
            </p:nvSpPr>
            <p:spPr bwMode="auto">
              <a:xfrm>
                <a:off x="2668" y="306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2" name="Oval 720"/>
              <p:cNvSpPr>
                <a:spLocks noChangeArrowheads="1"/>
              </p:cNvSpPr>
              <p:nvPr/>
            </p:nvSpPr>
            <p:spPr bwMode="auto">
              <a:xfrm>
                <a:off x="2878" y="341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3" name="Oval 721"/>
              <p:cNvSpPr>
                <a:spLocks noChangeArrowheads="1"/>
              </p:cNvSpPr>
              <p:nvPr/>
            </p:nvSpPr>
            <p:spPr bwMode="auto">
              <a:xfrm>
                <a:off x="3087" y="248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4" name="Oval 722"/>
              <p:cNvSpPr>
                <a:spLocks noChangeArrowheads="1"/>
              </p:cNvSpPr>
              <p:nvPr/>
            </p:nvSpPr>
            <p:spPr bwMode="auto">
              <a:xfrm>
                <a:off x="3296" y="555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5" name="Oval 723"/>
              <p:cNvSpPr>
                <a:spLocks noChangeArrowheads="1"/>
              </p:cNvSpPr>
              <p:nvPr/>
            </p:nvSpPr>
            <p:spPr bwMode="auto">
              <a:xfrm>
                <a:off x="3504" y="621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6" name="Oval 724"/>
              <p:cNvSpPr>
                <a:spLocks noChangeArrowheads="1"/>
              </p:cNvSpPr>
              <p:nvPr/>
            </p:nvSpPr>
            <p:spPr bwMode="auto">
              <a:xfrm>
                <a:off x="3714" y="529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7" name="Oval 725"/>
              <p:cNvSpPr>
                <a:spLocks noChangeArrowheads="1"/>
              </p:cNvSpPr>
              <p:nvPr/>
            </p:nvSpPr>
            <p:spPr bwMode="auto">
              <a:xfrm>
                <a:off x="3922" y="698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8" name="Oval 726"/>
              <p:cNvSpPr>
                <a:spLocks noChangeArrowheads="1"/>
              </p:cNvSpPr>
              <p:nvPr/>
            </p:nvSpPr>
            <p:spPr bwMode="auto">
              <a:xfrm>
                <a:off x="4130" y="739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19" name="Oval 727"/>
              <p:cNvSpPr>
                <a:spLocks noChangeArrowheads="1"/>
              </p:cNvSpPr>
              <p:nvPr/>
            </p:nvSpPr>
            <p:spPr bwMode="auto">
              <a:xfrm>
                <a:off x="4340" y="725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0" name="Oval 728"/>
              <p:cNvSpPr>
                <a:spLocks noChangeArrowheads="1"/>
              </p:cNvSpPr>
              <p:nvPr/>
            </p:nvSpPr>
            <p:spPr bwMode="auto">
              <a:xfrm>
                <a:off x="4548" y="857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1" name="Oval 729"/>
              <p:cNvSpPr>
                <a:spLocks noChangeArrowheads="1"/>
              </p:cNvSpPr>
              <p:nvPr/>
            </p:nvSpPr>
            <p:spPr bwMode="auto">
              <a:xfrm>
                <a:off x="4758" y="891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2" name="Oval 730"/>
              <p:cNvSpPr>
                <a:spLocks noChangeArrowheads="1"/>
              </p:cNvSpPr>
              <p:nvPr/>
            </p:nvSpPr>
            <p:spPr bwMode="auto">
              <a:xfrm>
                <a:off x="2459" y="387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3" name="Oval 731"/>
              <p:cNvSpPr>
                <a:spLocks noChangeArrowheads="1"/>
              </p:cNvSpPr>
              <p:nvPr/>
            </p:nvSpPr>
            <p:spPr bwMode="auto">
              <a:xfrm>
                <a:off x="2668" y="286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4" name="Oval 732"/>
              <p:cNvSpPr>
                <a:spLocks noChangeArrowheads="1"/>
              </p:cNvSpPr>
              <p:nvPr/>
            </p:nvSpPr>
            <p:spPr bwMode="auto">
              <a:xfrm>
                <a:off x="2878" y="459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5" name="Oval 733"/>
              <p:cNvSpPr>
                <a:spLocks noChangeArrowheads="1"/>
              </p:cNvSpPr>
              <p:nvPr/>
            </p:nvSpPr>
            <p:spPr bwMode="auto">
              <a:xfrm>
                <a:off x="3087" y="160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6" name="Oval 734"/>
              <p:cNvSpPr>
                <a:spLocks noChangeArrowheads="1"/>
              </p:cNvSpPr>
              <p:nvPr/>
            </p:nvSpPr>
            <p:spPr bwMode="auto">
              <a:xfrm>
                <a:off x="3296" y="664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7" name="Oval 735"/>
              <p:cNvSpPr>
                <a:spLocks noChangeArrowheads="1"/>
              </p:cNvSpPr>
              <p:nvPr/>
            </p:nvSpPr>
            <p:spPr bwMode="auto">
              <a:xfrm>
                <a:off x="3504" y="640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8" name="Oval 736"/>
              <p:cNvSpPr>
                <a:spLocks noChangeArrowheads="1"/>
              </p:cNvSpPr>
              <p:nvPr/>
            </p:nvSpPr>
            <p:spPr bwMode="auto">
              <a:xfrm>
                <a:off x="3714" y="557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29" name="Oval 737"/>
              <p:cNvSpPr>
                <a:spLocks noChangeArrowheads="1"/>
              </p:cNvSpPr>
              <p:nvPr/>
            </p:nvSpPr>
            <p:spPr bwMode="auto">
              <a:xfrm>
                <a:off x="3922" y="675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0" name="Oval 738"/>
              <p:cNvSpPr>
                <a:spLocks noChangeArrowheads="1"/>
              </p:cNvSpPr>
              <p:nvPr/>
            </p:nvSpPr>
            <p:spPr bwMode="auto">
              <a:xfrm>
                <a:off x="4130" y="754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1" name="Oval 739"/>
              <p:cNvSpPr>
                <a:spLocks noChangeArrowheads="1"/>
              </p:cNvSpPr>
              <p:nvPr/>
            </p:nvSpPr>
            <p:spPr bwMode="auto">
              <a:xfrm>
                <a:off x="4340" y="785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2" name="Oval 740"/>
              <p:cNvSpPr>
                <a:spLocks noChangeArrowheads="1"/>
              </p:cNvSpPr>
              <p:nvPr/>
            </p:nvSpPr>
            <p:spPr bwMode="auto">
              <a:xfrm>
                <a:off x="4548" y="885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3" name="Oval 741"/>
              <p:cNvSpPr>
                <a:spLocks noChangeArrowheads="1"/>
              </p:cNvSpPr>
              <p:nvPr/>
            </p:nvSpPr>
            <p:spPr bwMode="auto">
              <a:xfrm>
                <a:off x="4758" y="898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4" name="Oval 742"/>
              <p:cNvSpPr>
                <a:spLocks noChangeArrowheads="1"/>
              </p:cNvSpPr>
              <p:nvPr/>
            </p:nvSpPr>
            <p:spPr bwMode="auto">
              <a:xfrm>
                <a:off x="2459" y="430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5" name="Oval 743"/>
              <p:cNvSpPr>
                <a:spLocks noChangeArrowheads="1"/>
              </p:cNvSpPr>
              <p:nvPr/>
            </p:nvSpPr>
            <p:spPr bwMode="auto">
              <a:xfrm>
                <a:off x="2668" y="336"/>
                <a:ext cx="38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6" name="Oval 744"/>
              <p:cNvSpPr>
                <a:spLocks noChangeArrowheads="1"/>
              </p:cNvSpPr>
              <p:nvPr/>
            </p:nvSpPr>
            <p:spPr bwMode="auto">
              <a:xfrm>
                <a:off x="2878" y="415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7" name="Oval 745"/>
              <p:cNvSpPr>
                <a:spLocks noChangeArrowheads="1"/>
              </p:cNvSpPr>
              <p:nvPr/>
            </p:nvSpPr>
            <p:spPr bwMode="auto">
              <a:xfrm>
                <a:off x="3087" y="268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8" name="Oval 746"/>
              <p:cNvSpPr>
                <a:spLocks noChangeArrowheads="1"/>
              </p:cNvSpPr>
              <p:nvPr/>
            </p:nvSpPr>
            <p:spPr bwMode="auto">
              <a:xfrm>
                <a:off x="3296" y="568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39" name="Oval 747"/>
              <p:cNvSpPr>
                <a:spLocks noChangeArrowheads="1"/>
              </p:cNvSpPr>
              <p:nvPr/>
            </p:nvSpPr>
            <p:spPr bwMode="auto">
              <a:xfrm>
                <a:off x="3504" y="687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0" name="Oval 748"/>
              <p:cNvSpPr>
                <a:spLocks noChangeArrowheads="1"/>
              </p:cNvSpPr>
              <p:nvPr/>
            </p:nvSpPr>
            <p:spPr bwMode="auto">
              <a:xfrm>
                <a:off x="3714" y="482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1" name="Oval 749"/>
              <p:cNvSpPr>
                <a:spLocks noChangeArrowheads="1"/>
              </p:cNvSpPr>
              <p:nvPr/>
            </p:nvSpPr>
            <p:spPr bwMode="auto">
              <a:xfrm>
                <a:off x="3922" y="652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2" name="Oval 750"/>
              <p:cNvSpPr>
                <a:spLocks noChangeArrowheads="1"/>
              </p:cNvSpPr>
              <p:nvPr/>
            </p:nvSpPr>
            <p:spPr bwMode="auto">
              <a:xfrm>
                <a:off x="4130" y="673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3" name="Oval 751"/>
              <p:cNvSpPr>
                <a:spLocks noChangeArrowheads="1"/>
              </p:cNvSpPr>
              <p:nvPr/>
            </p:nvSpPr>
            <p:spPr bwMode="auto">
              <a:xfrm>
                <a:off x="4340" y="643"/>
                <a:ext cx="38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4" name="Oval 752"/>
              <p:cNvSpPr>
                <a:spLocks noChangeArrowheads="1"/>
              </p:cNvSpPr>
              <p:nvPr/>
            </p:nvSpPr>
            <p:spPr bwMode="auto">
              <a:xfrm>
                <a:off x="4548" y="774"/>
                <a:ext cx="39" cy="39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5" name="Oval 753"/>
              <p:cNvSpPr>
                <a:spLocks noChangeArrowheads="1"/>
              </p:cNvSpPr>
              <p:nvPr/>
            </p:nvSpPr>
            <p:spPr bwMode="auto">
              <a:xfrm>
                <a:off x="4758" y="807"/>
                <a:ext cx="39" cy="38"/>
              </a:xfrm>
              <a:prstGeom prst="ellipse">
                <a:avLst/>
              </a:prstGeom>
              <a:solidFill>
                <a:srgbClr val="008A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6" name="Line 754"/>
              <p:cNvSpPr>
                <a:spLocks noChangeShapeType="1"/>
              </p:cNvSpPr>
              <p:nvPr/>
            </p:nvSpPr>
            <p:spPr bwMode="auto">
              <a:xfrm>
                <a:off x="2269" y="1278"/>
                <a:ext cx="2717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7" name="Line 755"/>
              <p:cNvSpPr>
                <a:spLocks noChangeShapeType="1"/>
              </p:cNvSpPr>
              <p:nvPr/>
            </p:nvSpPr>
            <p:spPr bwMode="auto">
              <a:xfrm>
                <a:off x="2269" y="145"/>
                <a:ext cx="1" cy="113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8" name="Line 756"/>
              <p:cNvSpPr>
                <a:spLocks noChangeShapeType="1"/>
              </p:cNvSpPr>
              <p:nvPr/>
            </p:nvSpPr>
            <p:spPr bwMode="auto">
              <a:xfrm>
                <a:off x="2250" y="127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49" name="Line 757"/>
              <p:cNvSpPr>
                <a:spLocks noChangeShapeType="1"/>
              </p:cNvSpPr>
              <p:nvPr/>
            </p:nvSpPr>
            <p:spPr bwMode="auto">
              <a:xfrm>
                <a:off x="2250" y="106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0" name="Line 758"/>
              <p:cNvSpPr>
                <a:spLocks noChangeShapeType="1"/>
              </p:cNvSpPr>
              <p:nvPr/>
            </p:nvSpPr>
            <p:spPr bwMode="auto">
              <a:xfrm>
                <a:off x="2250" y="1073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1" name="Line 759"/>
              <p:cNvSpPr>
                <a:spLocks noChangeShapeType="1"/>
              </p:cNvSpPr>
              <p:nvPr/>
            </p:nvSpPr>
            <p:spPr bwMode="auto">
              <a:xfrm>
                <a:off x="2250" y="1087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2" name="Line 760"/>
              <p:cNvSpPr>
                <a:spLocks noChangeShapeType="1"/>
              </p:cNvSpPr>
              <p:nvPr/>
            </p:nvSpPr>
            <p:spPr bwMode="auto">
              <a:xfrm>
                <a:off x="2250" y="110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3" name="Line 761"/>
              <p:cNvSpPr>
                <a:spLocks noChangeShapeType="1"/>
              </p:cNvSpPr>
              <p:nvPr/>
            </p:nvSpPr>
            <p:spPr bwMode="auto">
              <a:xfrm>
                <a:off x="2250" y="1119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4" name="Line 762"/>
              <p:cNvSpPr>
                <a:spLocks noChangeShapeType="1"/>
              </p:cNvSpPr>
              <p:nvPr/>
            </p:nvSpPr>
            <p:spPr bwMode="auto">
              <a:xfrm>
                <a:off x="2250" y="114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5" name="Line 763"/>
              <p:cNvSpPr>
                <a:spLocks noChangeShapeType="1"/>
              </p:cNvSpPr>
              <p:nvPr/>
            </p:nvSpPr>
            <p:spPr bwMode="auto">
              <a:xfrm>
                <a:off x="2250" y="1171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6" name="Line 764"/>
              <p:cNvSpPr>
                <a:spLocks noChangeShapeType="1"/>
              </p:cNvSpPr>
              <p:nvPr/>
            </p:nvSpPr>
            <p:spPr bwMode="auto">
              <a:xfrm>
                <a:off x="2250" y="1211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7" name="Line 765"/>
              <p:cNvSpPr>
                <a:spLocks noChangeShapeType="1"/>
              </p:cNvSpPr>
              <p:nvPr/>
            </p:nvSpPr>
            <p:spPr bwMode="auto">
              <a:xfrm>
                <a:off x="2250" y="127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8" name="Line 766"/>
              <p:cNvSpPr>
                <a:spLocks noChangeShapeType="1"/>
              </p:cNvSpPr>
              <p:nvPr/>
            </p:nvSpPr>
            <p:spPr bwMode="auto">
              <a:xfrm>
                <a:off x="2250" y="105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59" name="Line 767"/>
              <p:cNvSpPr>
                <a:spLocks noChangeShapeType="1"/>
              </p:cNvSpPr>
              <p:nvPr/>
            </p:nvSpPr>
            <p:spPr bwMode="auto">
              <a:xfrm>
                <a:off x="2250" y="836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0" name="Line 768"/>
              <p:cNvSpPr>
                <a:spLocks noChangeShapeType="1"/>
              </p:cNvSpPr>
              <p:nvPr/>
            </p:nvSpPr>
            <p:spPr bwMode="auto">
              <a:xfrm>
                <a:off x="2250" y="846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1" name="Line 769"/>
              <p:cNvSpPr>
                <a:spLocks noChangeShapeType="1"/>
              </p:cNvSpPr>
              <p:nvPr/>
            </p:nvSpPr>
            <p:spPr bwMode="auto">
              <a:xfrm>
                <a:off x="2250" y="86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2" name="Line 770"/>
              <p:cNvSpPr>
                <a:spLocks noChangeShapeType="1"/>
              </p:cNvSpPr>
              <p:nvPr/>
            </p:nvSpPr>
            <p:spPr bwMode="auto">
              <a:xfrm>
                <a:off x="2250" y="87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3" name="Line 771"/>
              <p:cNvSpPr>
                <a:spLocks noChangeShapeType="1"/>
              </p:cNvSpPr>
              <p:nvPr/>
            </p:nvSpPr>
            <p:spPr bwMode="auto">
              <a:xfrm>
                <a:off x="2250" y="89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4" name="Line 772"/>
              <p:cNvSpPr>
                <a:spLocks noChangeShapeType="1"/>
              </p:cNvSpPr>
              <p:nvPr/>
            </p:nvSpPr>
            <p:spPr bwMode="auto">
              <a:xfrm>
                <a:off x="2250" y="91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5" name="Line 773"/>
              <p:cNvSpPr>
                <a:spLocks noChangeShapeType="1"/>
              </p:cNvSpPr>
              <p:nvPr/>
            </p:nvSpPr>
            <p:spPr bwMode="auto">
              <a:xfrm>
                <a:off x="2250" y="943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6" name="Line 774"/>
              <p:cNvSpPr>
                <a:spLocks noChangeShapeType="1"/>
              </p:cNvSpPr>
              <p:nvPr/>
            </p:nvSpPr>
            <p:spPr bwMode="auto">
              <a:xfrm>
                <a:off x="2250" y="98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7" name="Line 775"/>
              <p:cNvSpPr>
                <a:spLocks noChangeShapeType="1"/>
              </p:cNvSpPr>
              <p:nvPr/>
            </p:nvSpPr>
            <p:spPr bwMode="auto">
              <a:xfrm>
                <a:off x="2250" y="105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8" name="Line 776"/>
              <p:cNvSpPr>
                <a:spLocks noChangeShapeType="1"/>
              </p:cNvSpPr>
              <p:nvPr/>
            </p:nvSpPr>
            <p:spPr bwMode="auto">
              <a:xfrm>
                <a:off x="2250" y="82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69" name="Line 777"/>
              <p:cNvSpPr>
                <a:spLocks noChangeShapeType="1"/>
              </p:cNvSpPr>
              <p:nvPr/>
            </p:nvSpPr>
            <p:spPr bwMode="auto">
              <a:xfrm>
                <a:off x="2250" y="609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0" name="Line 778"/>
              <p:cNvSpPr>
                <a:spLocks noChangeShapeType="1"/>
              </p:cNvSpPr>
              <p:nvPr/>
            </p:nvSpPr>
            <p:spPr bwMode="auto">
              <a:xfrm>
                <a:off x="2250" y="62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1" name="Line 779"/>
              <p:cNvSpPr>
                <a:spLocks noChangeShapeType="1"/>
              </p:cNvSpPr>
              <p:nvPr/>
            </p:nvSpPr>
            <p:spPr bwMode="auto">
              <a:xfrm>
                <a:off x="2250" y="633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2" name="Line 780"/>
              <p:cNvSpPr>
                <a:spLocks noChangeShapeType="1"/>
              </p:cNvSpPr>
              <p:nvPr/>
            </p:nvSpPr>
            <p:spPr bwMode="auto">
              <a:xfrm>
                <a:off x="2250" y="649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3" name="Line 781"/>
              <p:cNvSpPr>
                <a:spLocks noChangeShapeType="1"/>
              </p:cNvSpPr>
              <p:nvPr/>
            </p:nvSpPr>
            <p:spPr bwMode="auto">
              <a:xfrm>
                <a:off x="2250" y="666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4" name="Line 782"/>
              <p:cNvSpPr>
                <a:spLocks noChangeShapeType="1"/>
              </p:cNvSpPr>
              <p:nvPr/>
            </p:nvSpPr>
            <p:spPr bwMode="auto">
              <a:xfrm>
                <a:off x="2250" y="689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5" name="Line 783"/>
              <p:cNvSpPr>
                <a:spLocks noChangeShapeType="1"/>
              </p:cNvSpPr>
              <p:nvPr/>
            </p:nvSpPr>
            <p:spPr bwMode="auto">
              <a:xfrm>
                <a:off x="2250" y="716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6" name="Line 784"/>
              <p:cNvSpPr>
                <a:spLocks noChangeShapeType="1"/>
              </p:cNvSpPr>
              <p:nvPr/>
            </p:nvSpPr>
            <p:spPr bwMode="auto">
              <a:xfrm>
                <a:off x="2250" y="75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7" name="Line 785"/>
              <p:cNvSpPr>
                <a:spLocks noChangeShapeType="1"/>
              </p:cNvSpPr>
              <p:nvPr/>
            </p:nvSpPr>
            <p:spPr bwMode="auto">
              <a:xfrm>
                <a:off x="2250" y="82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8" name="Line 786"/>
              <p:cNvSpPr>
                <a:spLocks noChangeShapeType="1"/>
              </p:cNvSpPr>
              <p:nvPr/>
            </p:nvSpPr>
            <p:spPr bwMode="auto">
              <a:xfrm>
                <a:off x="2250" y="59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79" name="Line 787"/>
              <p:cNvSpPr>
                <a:spLocks noChangeShapeType="1"/>
              </p:cNvSpPr>
              <p:nvPr/>
            </p:nvSpPr>
            <p:spPr bwMode="auto">
              <a:xfrm>
                <a:off x="2250" y="38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0" name="Line 788"/>
              <p:cNvSpPr>
                <a:spLocks noChangeShapeType="1"/>
              </p:cNvSpPr>
              <p:nvPr/>
            </p:nvSpPr>
            <p:spPr bwMode="auto">
              <a:xfrm>
                <a:off x="2250" y="393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1" name="Line 789"/>
              <p:cNvSpPr>
                <a:spLocks noChangeShapeType="1"/>
              </p:cNvSpPr>
              <p:nvPr/>
            </p:nvSpPr>
            <p:spPr bwMode="auto">
              <a:xfrm>
                <a:off x="2250" y="407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2" name="Line 790"/>
              <p:cNvSpPr>
                <a:spLocks noChangeShapeType="1"/>
              </p:cNvSpPr>
              <p:nvPr/>
            </p:nvSpPr>
            <p:spPr bwMode="auto">
              <a:xfrm>
                <a:off x="2250" y="42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3" name="Line 791"/>
              <p:cNvSpPr>
                <a:spLocks noChangeShapeType="1"/>
              </p:cNvSpPr>
              <p:nvPr/>
            </p:nvSpPr>
            <p:spPr bwMode="auto">
              <a:xfrm>
                <a:off x="2250" y="439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4" name="Line 792"/>
              <p:cNvSpPr>
                <a:spLocks noChangeShapeType="1"/>
              </p:cNvSpPr>
              <p:nvPr/>
            </p:nvSpPr>
            <p:spPr bwMode="auto">
              <a:xfrm>
                <a:off x="2250" y="46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5" name="Line 793"/>
              <p:cNvSpPr>
                <a:spLocks noChangeShapeType="1"/>
              </p:cNvSpPr>
              <p:nvPr/>
            </p:nvSpPr>
            <p:spPr bwMode="auto">
              <a:xfrm>
                <a:off x="2250" y="49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6" name="Line 794"/>
              <p:cNvSpPr>
                <a:spLocks noChangeShapeType="1"/>
              </p:cNvSpPr>
              <p:nvPr/>
            </p:nvSpPr>
            <p:spPr bwMode="auto">
              <a:xfrm>
                <a:off x="2250" y="529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7" name="Line 795"/>
              <p:cNvSpPr>
                <a:spLocks noChangeShapeType="1"/>
              </p:cNvSpPr>
              <p:nvPr/>
            </p:nvSpPr>
            <p:spPr bwMode="auto">
              <a:xfrm>
                <a:off x="2250" y="598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8" name="Line 796"/>
              <p:cNvSpPr>
                <a:spLocks noChangeShapeType="1"/>
              </p:cNvSpPr>
              <p:nvPr/>
            </p:nvSpPr>
            <p:spPr bwMode="auto">
              <a:xfrm>
                <a:off x="2250" y="37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89" name="Line 797"/>
              <p:cNvSpPr>
                <a:spLocks noChangeShapeType="1"/>
              </p:cNvSpPr>
              <p:nvPr/>
            </p:nvSpPr>
            <p:spPr bwMode="auto">
              <a:xfrm>
                <a:off x="2250" y="15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0" name="Line 798"/>
              <p:cNvSpPr>
                <a:spLocks noChangeShapeType="1"/>
              </p:cNvSpPr>
              <p:nvPr/>
            </p:nvSpPr>
            <p:spPr bwMode="auto">
              <a:xfrm>
                <a:off x="2250" y="166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1" name="Line 799"/>
              <p:cNvSpPr>
                <a:spLocks noChangeShapeType="1"/>
              </p:cNvSpPr>
              <p:nvPr/>
            </p:nvSpPr>
            <p:spPr bwMode="auto">
              <a:xfrm>
                <a:off x="2250" y="180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2" name="Line 800"/>
              <p:cNvSpPr>
                <a:spLocks noChangeShapeType="1"/>
              </p:cNvSpPr>
              <p:nvPr/>
            </p:nvSpPr>
            <p:spPr bwMode="auto">
              <a:xfrm>
                <a:off x="2250" y="196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3" name="Line 801"/>
              <p:cNvSpPr>
                <a:spLocks noChangeShapeType="1"/>
              </p:cNvSpPr>
              <p:nvPr/>
            </p:nvSpPr>
            <p:spPr bwMode="auto">
              <a:xfrm>
                <a:off x="2250" y="21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4" name="Line 802"/>
              <p:cNvSpPr>
                <a:spLocks noChangeShapeType="1"/>
              </p:cNvSpPr>
              <p:nvPr/>
            </p:nvSpPr>
            <p:spPr bwMode="auto">
              <a:xfrm>
                <a:off x="2250" y="234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5" name="Line 803"/>
              <p:cNvSpPr>
                <a:spLocks noChangeShapeType="1"/>
              </p:cNvSpPr>
              <p:nvPr/>
            </p:nvSpPr>
            <p:spPr bwMode="auto">
              <a:xfrm>
                <a:off x="2250" y="263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6" name="Line 804"/>
              <p:cNvSpPr>
                <a:spLocks noChangeShapeType="1"/>
              </p:cNvSpPr>
              <p:nvPr/>
            </p:nvSpPr>
            <p:spPr bwMode="auto">
              <a:xfrm>
                <a:off x="2250" y="303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7" name="Line 805"/>
              <p:cNvSpPr>
                <a:spLocks noChangeShapeType="1"/>
              </p:cNvSpPr>
              <p:nvPr/>
            </p:nvSpPr>
            <p:spPr bwMode="auto">
              <a:xfrm>
                <a:off x="2250" y="372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8" name="Line 806"/>
              <p:cNvSpPr>
                <a:spLocks noChangeShapeType="1"/>
              </p:cNvSpPr>
              <p:nvPr/>
            </p:nvSpPr>
            <p:spPr bwMode="auto">
              <a:xfrm>
                <a:off x="2250" y="145"/>
                <a:ext cx="38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199" name="Line 807"/>
              <p:cNvSpPr>
                <a:spLocks noChangeShapeType="1"/>
              </p:cNvSpPr>
              <p:nvPr/>
            </p:nvSpPr>
            <p:spPr bwMode="auto">
              <a:xfrm flipV="1">
                <a:off x="2269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0" name="Line 808"/>
              <p:cNvSpPr>
                <a:spLocks noChangeShapeType="1"/>
              </p:cNvSpPr>
              <p:nvPr/>
            </p:nvSpPr>
            <p:spPr bwMode="auto">
              <a:xfrm flipV="1">
                <a:off x="2374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1" name="Line 809"/>
              <p:cNvSpPr>
                <a:spLocks noChangeShapeType="1"/>
              </p:cNvSpPr>
              <p:nvPr/>
            </p:nvSpPr>
            <p:spPr bwMode="auto">
              <a:xfrm flipV="1">
                <a:off x="2478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2" name="Line 810"/>
              <p:cNvSpPr>
                <a:spLocks noChangeShapeType="1"/>
              </p:cNvSpPr>
              <p:nvPr/>
            </p:nvSpPr>
            <p:spPr bwMode="auto">
              <a:xfrm flipV="1">
                <a:off x="2583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3" name="Line 811"/>
              <p:cNvSpPr>
                <a:spLocks noChangeShapeType="1"/>
              </p:cNvSpPr>
              <p:nvPr/>
            </p:nvSpPr>
            <p:spPr bwMode="auto">
              <a:xfrm flipV="1">
                <a:off x="2688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4" name="Line 812"/>
              <p:cNvSpPr>
                <a:spLocks noChangeShapeType="1"/>
              </p:cNvSpPr>
              <p:nvPr/>
            </p:nvSpPr>
            <p:spPr bwMode="auto">
              <a:xfrm flipV="1">
                <a:off x="2792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5" name="Line 813"/>
              <p:cNvSpPr>
                <a:spLocks noChangeShapeType="1"/>
              </p:cNvSpPr>
              <p:nvPr/>
            </p:nvSpPr>
            <p:spPr bwMode="auto">
              <a:xfrm flipV="1">
                <a:off x="2896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6" name="Line 814"/>
              <p:cNvSpPr>
                <a:spLocks noChangeShapeType="1"/>
              </p:cNvSpPr>
              <p:nvPr/>
            </p:nvSpPr>
            <p:spPr bwMode="auto">
              <a:xfrm flipV="1">
                <a:off x="3000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7" name="Line 815"/>
              <p:cNvSpPr>
                <a:spLocks noChangeShapeType="1"/>
              </p:cNvSpPr>
              <p:nvPr/>
            </p:nvSpPr>
            <p:spPr bwMode="auto">
              <a:xfrm flipV="1">
                <a:off x="3106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8" name="Line 816"/>
              <p:cNvSpPr>
                <a:spLocks noChangeShapeType="1"/>
              </p:cNvSpPr>
              <p:nvPr/>
            </p:nvSpPr>
            <p:spPr bwMode="auto">
              <a:xfrm flipV="1">
                <a:off x="3210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0209" name="Line 817"/>
              <p:cNvSpPr>
                <a:spLocks noChangeShapeType="1"/>
              </p:cNvSpPr>
              <p:nvPr/>
            </p:nvSpPr>
            <p:spPr bwMode="auto">
              <a:xfrm flipV="1">
                <a:off x="3314" y="1260"/>
                <a:ext cx="1" cy="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0211" name="Line 819"/>
            <p:cNvSpPr>
              <a:spLocks noChangeShapeType="1"/>
            </p:cNvSpPr>
            <p:nvPr/>
          </p:nvSpPr>
          <p:spPr bwMode="auto">
            <a:xfrm flipV="1">
              <a:off x="3418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12" name="Line 820"/>
            <p:cNvSpPr>
              <a:spLocks noChangeShapeType="1"/>
            </p:cNvSpPr>
            <p:nvPr/>
          </p:nvSpPr>
          <p:spPr bwMode="auto">
            <a:xfrm flipV="1">
              <a:off x="3522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13" name="Line 821"/>
            <p:cNvSpPr>
              <a:spLocks noChangeShapeType="1"/>
            </p:cNvSpPr>
            <p:nvPr/>
          </p:nvSpPr>
          <p:spPr bwMode="auto">
            <a:xfrm flipV="1">
              <a:off x="3628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14" name="Line 822"/>
            <p:cNvSpPr>
              <a:spLocks noChangeShapeType="1"/>
            </p:cNvSpPr>
            <p:nvPr/>
          </p:nvSpPr>
          <p:spPr bwMode="auto">
            <a:xfrm flipV="1">
              <a:off x="3732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15" name="Line 823"/>
            <p:cNvSpPr>
              <a:spLocks noChangeShapeType="1"/>
            </p:cNvSpPr>
            <p:nvPr/>
          </p:nvSpPr>
          <p:spPr bwMode="auto">
            <a:xfrm flipV="1">
              <a:off x="3836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16" name="Line 824"/>
            <p:cNvSpPr>
              <a:spLocks noChangeShapeType="1"/>
            </p:cNvSpPr>
            <p:nvPr/>
          </p:nvSpPr>
          <p:spPr bwMode="auto">
            <a:xfrm flipV="1">
              <a:off x="3942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17" name="Line 825"/>
            <p:cNvSpPr>
              <a:spLocks noChangeShapeType="1"/>
            </p:cNvSpPr>
            <p:nvPr/>
          </p:nvSpPr>
          <p:spPr bwMode="auto">
            <a:xfrm flipV="1">
              <a:off x="4046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18" name="Line 826"/>
            <p:cNvSpPr>
              <a:spLocks noChangeShapeType="1"/>
            </p:cNvSpPr>
            <p:nvPr/>
          </p:nvSpPr>
          <p:spPr bwMode="auto">
            <a:xfrm flipV="1">
              <a:off x="4150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19" name="Line 827"/>
            <p:cNvSpPr>
              <a:spLocks noChangeShapeType="1"/>
            </p:cNvSpPr>
            <p:nvPr/>
          </p:nvSpPr>
          <p:spPr bwMode="auto">
            <a:xfrm flipV="1">
              <a:off x="4256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20" name="Line 828"/>
            <p:cNvSpPr>
              <a:spLocks noChangeShapeType="1"/>
            </p:cNvSpPr>
            <p:nvPr/>
          </p:nvSpPr>
          <p:spPr bwMode="auto">
            <a:xfrm flipV="1">
              <a:off x="4360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21" name="Line 829"/>
            <p:cNvSpPr>
              <a:spLocks noChangeShapeType="1"/>
            </p:cNvSpPr>
            <p:nvPr/>
          </p:nvSpPr>
          <p:spPr bwMode="auto">
            <a:xfrm flipV="1">
              <a:off x="4464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22" name="Line 830"/>
            <p:cNvSpPr>
              <a:spLocks noChangeShapeType="1"/>
            </p:cNvSpPr>
            <p:nvPr/>
          </p:nvSpPr>
          <p:spPr bwMode="auto">
            <a:xfrm flipV="1">
              <a:off x="4568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23" name="Line 831"/>
            <p:cNvSpPr>
              <a:spLocks noChangeShapeType="1"/>
            </p:cNvSpPr>
            <p:nvPr/>
          </p:nvSpPr>
          <p:spPr bwMode="auto">
            <a:xfrm flipV="1">
              <a:off x="4673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24" name="Line 832"/>
            <p:cNvSpPr>
              <a:spLocks noChangeShapeType="1"/>
            </p:cNvSpPr>
            <p:nvPr/>
          </p:nvSpPr>
          <p:spPr bwMode="auto">
            <a:xfrm flipV="1">
              <a:off x="4778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25" name="Line 833"/>
            <p:cNvSpPr>
              <a:spLocks noChangeShapeType="1"/>
            </p:cNvSpPr>
            <p:nvPr/>
          </p:nvSpPr>
          <p:spPr bwMode="auto">
            <a:xfrm flipV="1">
              <a:off x="4882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26" name="Line 834"/>
            <p:cNvSpPr>
              <a:spLocks noChangeShapeType="1"/>
            </p:cNvSpPr>
            <p:nvPr/>
          </p:nvSpPr>
          <p:spPr bwMode="auto">
            <a:xfrm flipV="1">
              <a:off x="4986" y="1260"/>
              <a:ext cx="1" cy="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0227" name="Rectangle 835"/>
            <p:cNvSpPr>
              <a:spLocks noChangeArrowheads="1"/>
            </p:cNvSpPr>
            <p:nvPr/>
          </p:nvSpPr>
          <p:spPr bwMode="auto">
            <a:xfrm>
              <a:off x="2389" y="1307"/>
              <a:ext cx="181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K2O</a:t>
              </a:r>
              <a:endParaRPr lang="en-US" altLang="tr-TR" sz="2400"/>
            </a:p>
          </p:txBody>
        </p:sp>
        <p:sp>
          <p:nvSpPr>
            <p:cNvPr id="60228" name="Rectangle 836"/>
            <p:cNvSpPr>
              <a:spLocks noChangeArrowheads="1"/>
            </p:cNvSpPr>
            <p:nvPr/>
          </p:nvSpPr>
          <p:spPr bwMode="auto">
            <a:xfrm>
              <a:off x="2632" y="1307"/>
              <a:ext cx="118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Rb</a:t>
              </a:r>
              <a:endParaRPr lang="en-US" altLang="tr-TR" sz="2400"/>
            </a:p>
          </p:txBody>
        </p:sp>
        <p:sp>
          <p:nvSpPr>
            <p:cNvPr id="60229" name="Rectangle 837"/>
            <p:cNvSpPr>
              <a:spLocks noChangeArrowheads="1"/>
            </p:cNvSpPr>
            <p:nvPr/>
          </p:nvSpPr>
          <p:spPr bwMode="auto">
            <a:xfrm>
              <a:off x="2845" y="1307"/>
              <a:ext cx="11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Ba</a:t>
              </a:r>
              <a:endParaRPr lang="en-US" altLang="tr-TR" sz="2400"/>
            </a:p>
          </p:txBody>
        </p:sp>
        <p:sp>
          <p:nvSpPr>
            <p:cNvPr id="60230" name="Rectangle 838"/>
            <p:cNvSpPr>
              <a:spLocks noChangeArrowheads="1"/>
            </p:cNvSpPr>
            <p:nvPr/>
          </p:nvSpPr>
          <p:spPr bwMode="auto">
            <a:xfrm>
              <a:off x="3054" y="1307"/>
              <a:ext cx="108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Th</a:t>
              </a:r>
              <a:endParaRPr lang="en-US" altLang="tr-TR" sz="2400"/>
            </a:p>
          </p:txBody>
        </p:sp>
        <p:sp>
          <p:nvSpPr>
            <p:cNvPr id="60231" name="Rectangle 839"/>
            <p:cNvSpPr>
              <a:spLocks noChangeArrowheads="1"/>
            </p:cNvSpPr>
            <p:nvPr/>
          </p:nvSpPr>
          <p:spPr bwMode="auto">
            <a:xfrm>
              <a:off x="3265" y="1307"/>
              <a:ext cx="10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Ta</a:t>
              </a:r>
              <a:endParaRPr lang="en-US" altLang="tr-TR" sz="2400"/>
            </a:p>
          </p:txBody>
        </p:sp>
        <p:sp>
          <p:nvSpPr>
            <p:cNvPr id="60232" name="Rectangle 840"/>
            <p:cNvSpPr>
              <a:spLocks noChangeArrowheads="1"/>
            </p:cNvSpPr>
            <p:nvPr/>
          </p:nvSpPr>
          <p:spPr bwMode="auto">
            <a:xfrm>
              <a:off x="3469" y="1307"/>
              <a:ext cx="118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Nb</a:t>
              </a:r>
              <a:endParaRPr lang="en-US" altLang="tr-TR" sz="2400"/>
            </a:p>
          </p:txBody>
        </p:sp>
        <p:sp>
          <p:nvSpPr>
            <p:cNvPr id="60233" name="Rectangle 841"/>
            <p:cNvSpPr>
              <a:spLocks noChangeArrowheads="1"/>
            </p:cNvSpPr>
            <p:nvPr/>
          </p:nvSpPr>
          <p:spPr bwMode="auto">
            <a:xfrm>
              <a:off x="3683" y="1307"/>
              <a:ext cx="11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Ce</a:t>
              </a:r>
              <a:endParaRPr lang="en-US" altLang="tr-TR" sz="2400"/>
            </a:p>
          </p:txBody>
        </p:sp>
        <p:sp>
          <p:nvSpPr>
            <p:cNvPr id="60234" name="Rectangle 842"/>
            <p:cNvSpPr>
              <a:spLocks noChangeArrowheads="1"/>
            </p:cNvSpPr>
            <p:nvPr/>
          </p:nvSpPr>
          <p:spPr bwMode="auto">
            <a:xfrm>
              <a:off x="3894" y="1307"/>
              <a:ext cx="8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Zr</a:t>
              </a:r>
              <a:endParaRPr lang="en-US" altLang="tr-TR" sz="2400"/>
            </a:p>
          </p:txBody>
        </p:sp>
        <p:sp>
          <p:nvSpPr>
            <p:cNvPr id="60235" name="Rectangle 843"/>
            <p:cNvSpPr>
              <a:spLocks noChangeArrowheads="1"/>
            </p:cNvSpPr>
            <p:nvPr/>
          </p:nvSpPr>
          <p:spPr bwMode="auto">
            <a:xfrm>
              <a:off x="4103" y="1307"/>
              <a:ext cx="8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Hf</a:t>
              </a:r>
              <a:endParaRPr lang="en-US" altLang="tr-TR" sz="2400"/>
            </a:p>
          </p:txBody>
        </p:sp>
        <p:sp>
          <p:nvSpPr>
            <p:cNvPr id="60236" name="Rectangle 844"/>
            <p:cNvSpPr>
              <a:spLocks noChangeArrowheads="1"/>
            </p:cNvSpPr>
            <p:nvPr/>
          </p:nvSpPr>
          <p:spPr bwMode="auto">
            <a:xfrm>
              <a:off x="4299" y="1307"/>
              <a:ext cx="137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Sm</a:t>
              </a:r>
              <a:endParaRPr lang="en-US" altLang="tr-TR" sz="2400"/>
            </a:p>
          </p:txBody>
        </p:sp>
        <p:sp>
          <p:nvSpPr>
            <p:cNvPr id="60237" name="Rectangle 845"/>
            <p:cNvSpPr>
              <a:spLocks noChangeArrowheads="1"/>
            </p:cNvSpPr>
            <p:nvPr/>
          </p:nvSpPr>
          <p:spPr bwMode="auto">
            <a:xfrm>
              <a:off x="4538" y="1307"/>
              <a:ext cx="6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Y</a:t>
              </a:r>
              <a:endParaRPr lang="en-US" altLang="tr-TR" sz="2400"/>
            </a:p>
          </p:txBody>
        </p:sp>
        <p:sp>
          <p:nvSpPr>
            <p:cNvPr id="60238" name="Rectangle 846"/>
            <p:cNvSpPr>
              <a:spLocks noChangeArrowheads="1"/>
            </p:cNvSpPr>
            <p:nvPr/>
          </p:nvSpPr>
          <p:spPr bwMode="auto">
            <a:xfrm>
              <a:off x="4723" y="1307"/>
              <a:ext cx="113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100">
                  <a:solidFill>
                    <a:srgbClr val="000000"/>
                  </a:solidFill>
                  <a:latin typeface="¯" charset="0"/>
                </a:rPr>
                <a:t>Yb</a:t>
              </a:r>
              <a:endParaRPr lang="en-US" altLang="tr-TR" sz="2400"/>
            </a:p>
          </p:txBody>
        </p:sp>
        <p:sp>
          <p:nvSpPr>
            <p:cNvPr id="60239" name="Rectangle 847"/>
            <p:cNvSpPr>
              <a:spLocks noChangeArrowheads="1"/>
            </p:cNvSpPr>
            <p:nvPr/>
          </p:nvSpPr>
          <p:spPr bwMode="auto">
            <a:xfrm>
              <a:off x="2096" y="1232"/>
              <a:ext cx="28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>
                  <a:solidFill>
                    <a:srgbClr val="000000"/>
                  </a:solidFill>
                  <a:latin typeface="¯" charset="0"/>
                </a:rPr>
                <a:t>0.01</a:t>
              </a:r>
              <a:endParaRPr lang="en-US" altLang="tr-TR" sz="2400"/>
            </a:p>
          </p:txBody>
        </p:sp>
        <p:sp>
          <p:nvSpPr>
            <p:cNvPr id="60240" name="Rectangle 848"/>
            <p:cNvSpPr>
              <a:spLocks noChangeArrowheads="1"/>
            </p:cNvSpPr>
            <p:nvPr/>
          </p:nvSpPr>
          <p:spPr bwMode="auto">
            <a:xfrm>
              <a:off x="2138" y="1004"/>
              <a:ext cx="20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>
                  <a:solidFill>
                    <a:srgbClr val="000000"/>
                  </a:solidFill>
                  <a:latin typeface="¯" charset="0"/>
                </a:rPr>
                <a:t>0.1</a:t>
              </a:r>
              <a:endParaRPr lang="en-US" altLang="tr-TR" sz="2400"/>
            </a:p>
          </p:txBody>
        </p:sp>
        <p:sp>
          <p:nvSpPr>
            <p:cNvPr id="60241" name="Rectangle 849"/>
            <p:cNvSpPr>
              <a:spLocks noChangeArrowheads="1"/>
            </p:cNvSpPr>
            <p:nvPr/>
          </p:nvSpPr>
          <p:spPr bwMode="auto">
            <a:xfrm>
              <a:off x="2199" y="7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>
                  <a:solidFill>
                    <a:srgbClr val="000000"/>
                  </a:solidFill>
                  <a:latin typeface="¯" charset="0"/>
                </a:rPr>
                <a:t>1</a:t>
              </a:r>
              <a:endParaRPr lang="en-US" altLang="tr-TR" sz="2400"/>
            </a:p>
          </p:txBody>
        </p:sp>
        <p:sp>
          <p:nvSpPr>
            <p:cNvPr id="60242" name="Rectangle 850"/>
            <p:cNvSpPr>
              <a:spLocks noChangeArrowheads="1"/>
            </p:cNvSpPr>
            <p:nvPr/>
          </p:nvSpPr>
          <p:spPr bwMode="auto">
            <a:xfrm>
              <a:off x="2158" y="551"/>
              <a:ext cx="16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>
                  <a:solidFill>
                    <a:srgbClr val="000000"/>
                  </a:solidFill>
                  <a:latin typeface="¯" charset="0"/>
                </a:rPr>
                <a:t>10</a:t>
              </a:r>
              <a:endParaRPr lang="en-US" altLang="tr-TR" sz="2400"/>
            </a:p>
          </p:txBody>
        </p:sp>
        <p:sp>
          <p:nvSpPr>
            <p:cNvPr id="60243" name="Rectangle 851"/>
            <p:cNvSpPr>
              <a:spLocks noChangeArrowheads="1"/>
            </p:cNvSpPr>
            <p:nvPr/>
          </p:nvSpPr>
          <p:spPr bwMode="auto">
            <a:xfrm>
              <a:off x="2116" y="324"/>
              <a:ext cx="24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>
                  <a:solidFill>
                    <a:srgbClr val="000000"/>
                  </a:solidFill>
                  <a:latin typeface="¯" charset="0"/>
                </a:rPr>
                <a:t>100</a:t>
              </a:r>
              <a:endParaRPr lang="en-US" altLang="tr-TR" sz="2400"/>
            </a:p>
          </p:txBody>
        </p:sp>
        <p:sp>
          <p:nvSpPr>
            <p:cNvPr id="60244" name="Rectangle 852"/>
            <p:cNvSpPr>
              <a:spLocks noChangeArrowheads="1"/>
            </p:cNvSpPr>
            <p:nvPr/>
          </p:nvSpPr>
          <p:spPr bwMode="auto">
            <a:xfrm>
              <a:off x="2075" y="98"/>
              <a:ext cx="32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>
                  <a:solidFill>
                    <a:srgbClr val="000000"/>
                  </a:solidFill>
                  <a:latin typeface="¯" charset="0"/>
                </a:rPr>
                <a:t>1000</a:t>
              </a:r>
              <a:endParaRPr lang="en-US" altLang="tr-TR" sz="2400"/>
            </a:p>
          </p:txBody>
        </p:sp>
        <p:sp>
          <p:nvSpPr>
            <p:cNvPr id="60245" name="Rectangle 853"/>
            <p:cNvSpPr>
              <a:spLocks noChangeArrowheads="1"/>
            </p:cNvSpPr>
            <p:nvPr/>
          </p:nvSpPr>
          <p:spPr bwMode="auto">
            <a:xfrm rot="16200000">
              <a:off x="1783" y="690"/>
              <a:ext cx="609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tr-TR" sz="1400">
                  <a:solidFill>
                    <a:srgbClr val="000000"/>
                  </a:solidFill>
                  <a:latin typeface="¯" charset="0"/>
                </a:rPr>
                <a:t>Rock / ORG</a:t>
              </a:r>
              <a:endParaRPr lang="en-US" altLang="tr-TR" sz="2400"/>
            </a:p>
          </p:txBody>
        </p:sp>
        <p:sp>
          <p:nvSpPr>
            <p:cNvPr id="60246" name="Rectangle 854"/>
            <p:cNvSpPr>
              <a:spLocks noChangeArrowheads="1"/>
            </p:cNvSpPr>
            <p:nvPr/>
          </p:nvSpPr>
          <p:spPr bwMode="auto">
            <a:xfrm>
              <a:off x="3976" y="208"/>
              <a:ext cx="109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tr-TR" altLang="tr-TR" sz="1700">
                  <a:solidFill>
                    <a:srgbClr val="000000"/>
                  </a:solidFill>
                  <a:latin typeface="Arial" panose="020B0604020202020204" pitchFamily="34" charset="0"/>
                </a:rPr>
                <a:t>Siyenit Üst Takımı</a:t>
              </a:r>
              <a:endParaRPr lang="en-US" altLang="tr-TR" sz="2400">
                <a:latin typeface="Arial" panose="020B0604020202020204" pitchFamily="34" charset="0"/>
              </a:endParaRPr>
            </a:p>
          </p:txBody>
        </p:sp>
        <p:sp>
          <p:nvSpPr>
            <p:cNvPr id="60247" name="Rectangle 855"/>
            <p:cNvSpPr>
              <a:spLocks noChangeArrowheads="1"/>
            </p:cNvSpPr>
            <p:nvPr/>
          </p:nvSpPr>
          <p:spPr bwMode="auto">
            <a:xfrm>
              <a:off x="4045" y="3022"/>
              <a:ext cx="106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tr-TR" altLang="tr-TR" sz="1700">
                  <a:solidFill>
                    <a:srgbClr val="000000"/>
                  </a:solidFill>
                  <a:latin typeface="Arial" panose="020B0604020202020204" pitchFamily="34" charset="0"/>
                </a:rPr>
                <a:t>Granit Üst Takımı</a:t>
              </a:r>
              <a:endParaRPr lang="en-US" altLang="tr-TR" sz="2400">
                <a:latin typeface="Arial" panose="020B0604020202020204" pitchFamily="34" charset="0"/>
              </a:endParaRPr>
            </a:p>
          </p:txBody>
        </p:sp>
        <p:sp>
          <p:nvSpPr>
            <p:cNvPr id="60248" name="Rectangle 856"/>
            <p:cNvSpPr>
              <a:spLocks noChangeArrowheads="1"/>
            </p:cNvSpPr>
            <p:nvPr/>
          </p:nvSpPr>
          <p:spPr bwMode="auto">
            <a:xfrm>
              <a:off x="3876" y="1601"/>
              <a:ext cx="124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tr-TR" altLang="tr-TR" sz="1700">
                  <a:solidFill>
                    <a:srgbClr val="000000"/>
                  </a:solidFill>
                  <a:latin typeface="Arial" panose="020B0604020202020204" pitchFamily="34" charset="0"/>
                </a:rPr>
                <a:t>Monzonit Üst Takımı</a:t>
              </a:r>
              <a:endParaRPr lang="en-US" altLang="tr-TR" sz="2400">
                <a:latin typeface="Arial" panose="020B0604020202020204" pitchFamily="34" charset="0"/>
              </a:endParaRPr>
            </a:p>
          </p:txBody>
        </p:sp>
        <p:sp>
          <p:nvSpPr>
            <p:cNvPr id="60249" name="Line 857"/>
            <p:cNvSpPr>
              <a:spLocks noChangeShapeType="1"/>
            </p:cNvSpPr>
            <p:nvPr/>
          </p:nvSpPr>
          <p:spPr bwMode="auto">
            <a:xfrm>
              <a:off x="2288" y="826"/>
              <a:ext cx="271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35649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1600200" y="5715001"/>
            <a:ext cx="90678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 sz="1400">
                <a:solidFill>
                  <a:srgbClr val="003366"/>
                </a:solidFill>
              </a:rPr>
              <a:t>a) Çalışma alanında yüzeyleyen magmatik kaya gruplarının toplam alkali-silika diyagramında (Irvine ve Baragar, 1971, Scharzer ve Rogers_1974) dağılımı</a:t>
            </a:r>
          </a:p>
          <a:p>
            <a:pPr>
              <a:spcBef>
                <a:spcPct val="50000"/>
              </a:spcBef>
            </a:pPr>
            <a:r>
              <a:rPr lang="tr-TR" altLang="tr-TR" sz="1400">
                <a:solidFill>
                  <a:srgbClr val="003366"/>
                </a:solidFill>
              </a:rPr>
              <a:t>b)Çalışma alanında yüzeyleyen magmatik kaya gruplarının Na2O+K2O-CaO-SiO2 ve</a:t>
            </a:r>
          </a:p>
          <a:p>
            <a:pPr>
              <a:spcBef>
                <a:spcPct val="50000"/>
              </a:spcBef>
            </a:pPr>
            <a:r>
              <a:rPr lang="tr-TR" altLang="tr-TR" sz="1400">
                <a:solidFill>
                  <a:srgbClr val="003366"/>
                </a:solidFill>
              </a:rPr>
              <a:t>c) FeO/(FeO+MgO)-SiO2 diyagramındaki (Frost ve diğ., 2001) dağılımı</a:t>
            </a:r>
          </a:p>
        </p:txBody>
      </p:sp>
      <p:grpSp>
        <p:nvGrpSpPr>
          <p:cNvPr id="75809" name="Group 33"/>
          <p:cNvGrpSpPr>
            <a:grpSpLocks/>
          </p:cNvGrpSpPr>
          <p:nvPr/>
        </p:nvGrpSpPr>
        <p:grpSpPr bwMode="auto">
          <a:xfrm>
            <a:off x="1593850" y="457200"/>
            <a:ext cx="9074150" cy="5334000"/>
            <a:chOff x="44" y="144"/>
            <a:chExt cx="5716" cy="3360"/>
          </a:xfrm>
        </p:grpSpPr>
        <p:pic>
          <p:nvPicPr>
            <p:cNvPr id="75780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144"/>
              <a:ext cx="2167" cy="1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5781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1917"/>
              <a:ext cx="1716" cy="1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5782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7" y="1916"/>
              <a:ext cx="1873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5783" name="Group 7"/>
            <p:cNvGrpSpPr>
              <a:grpSpLocks noChangeAspect="1"/>
            </p:cNvGrpSpPr>
            <p:nvPr/>
          </p:nvGrpSpPr>
          <p:grpSpPr bwMode="auto">
            <a:xfrm>
              <a:off x="2311" y="2352"/>
              <a:ext cx="1097" cy="378"/>
              <a:chOff x="2310" y="4748"/>
              <a:chExt cx="4250" cy="1489"/>
            </a:xfrm>
          </p:grpSpPr>
          <p:sp>
            <p:nvSpPr>
              <p:cNvPr id="75784" name="AutoShape 8"/>
              <p:cNvSpPr>
                <a:spLocks noChangeAspect="1" noChangeArrowheads="1"/>
              </p:cNvSpPr>
              <p:nvPr/>
            </p:nvSpPr>
            <p:spPr bwMode="auto">
              <a:xfrm>
                <a:off x="2310" y="4748"/>
                <a:ext cx="4250" cy="14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75785" name="Rectangle 9"/>
              <p:cNvSpPr>
                <a:spLocks noChangeArrowheads="1"/>
              </p:cNvSpPr>
              <p:nvPr/>
            </p:nvSpPr>
            <p:spPr bwMode="auto">
              <a:xfrm>
                <a:off x="2326" y="4764"/>
                <a:ext cx="4218" cy="145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tr-TR"/>
              </a:p>
            </p:txBody>
          </p:sp>
          <p:grpSp>
            <p:nvGrpSpPr>
              <p:cNvPr id="75786" name="Group 10"/>
              <p:cNvGrpSpPr>
                <a:grpSpLocks/>
              </p:cNvGrpSpPr>
              <p:nvPr/>
            </p:nvGrpSpPr>
            <p:grpSpPr bwMode="auto">
              <a:xfrm>
                <a:off x="2471" y="4764"/>
                <a:ext cx="4073" cy="1370"/>
                <a:chOff x="2154" y="1344"/>
                <a:chExt cx="1270" cy="426"/>
              </a:xfrm>
            </p:grpSpPr>
            <p:sp>
              <p:nvSpPr>
                <p:cNvPr id="75787" name="Oval 11"/>
                <p:cNvSpPr>
                  <a:spLocks noChangeArrowheads="1"/>
                </p:cNvSpPr>
                <p:nvPr/>
              </p:nvSpPr>
              <p:spPr bwMode="auto">
                <a:xfrm>
                  <a:off x="2154" y="1389"/>
                  <a:ext cx="91" cy="91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75788" name="Oval 12"/>
                <p:cNvSpPr>
                  <a:spLocks noChangeArrowheads="1"/>
                </p:cNvSpPr>
                <p:nvPr/>
              </p:nvSpPr>
              <p:spPr bwMode="auto">
                <a:xfrm>
                  <a:off x="2154" y="1525"/>
                  <a:ext cx="91" cy="91"/>
                </a:xfrm>
                <a:prstGeom prst="ellipse">
                  <a:avLst/>
                </a:prstGeom>
                <a:solidFill>
                  <a:srgbClr val="008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75789" name="Oval 13"/>
                <p:cNvSpPr>
                  <a:spLocks noChangeArrowheads="1"/>
                </p:cNvSpPr>
                <p:nvPr/>
              </p:nvSpPr>
              <p:spPr bwMode="auto">
                <a:xfrm>
                  <a:off x="2154" y="1661"/>
                  <a:ext cx="91" cy="91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anchor="ctr"/>
                <a:lstStyle/>
                <a:p>
                  <a:endParaRPr lang="tr-TR"/>
                </a:p>
              </p:txBody>
            </p:sp>
            <p:sp>
              <p:nvSpPr>
                <p:cNvPr id="7579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231" y="1344"/>
                  <a:ext cx="1187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49456" tIns="24730" rIns="49456" bIns="24730"/>
                <a:lstStyle/>
                <a:p>
                  <a:r>
                    <a:rPr lang="tr-TR" altLang="tr-TR" sz="9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İnce Kristalin Foid Siyenit</a:t>
                  </a:r>
                  <a:endParaRPr lang="tr-TR" altLang="tr-TR"/>
                </a:p>
              </p:txBody>
            </p:sp>
            <p:sp>
              <p:nvSpPr>
                <p:cNvPr id="7579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232" y="1480"/>
                  <a:ext cx="119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49456" tIns="24730" rIns="49456" bIns="24730"/>
                <a:lstStyle/>
                <a:p>
                  <a:r>
                    <a:rPr lang="tr-TR" altLang="tr-TR" sz="9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Orta Kristalin Foid Siyenit</a:t>
                  </a:r>
                  <a:endParaRPr lang="tr-TR" altLang="tr-TR"/>
                </a:p>
              </p:txBody>
            </p:sp>
            <p:sp>
              <p:nvSpPr>
                <p:cNvPr id="7579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231" y="1616"/>
                  <a:ext cx="1103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49456" tIns="24730" rIns="49456" bIns="24730"/>
                <a:lstStyle/>
                <a:p>
                  <a:r>
                    <a:rPr lang="tr-TR" altLang="tr-TR" sz="90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İri Kristalin Foid Siyenit</a:t>
                  </a:r>
                  <a:endParaRPr lang="tr-TR" altLang="tr-TR"/>
                </a:p>
              </p:txBody>
            </p:sp>
          </p:grpSp>
        </p:grpSp>
        <p:sp>
          <p:nvSpPr>
            <p:cNvPr id="75794" name="Text Box 18"/>
            <p:cNvSpPr txBox="1">
              <a:spLocks noChangeArrowheads="1"/>
            </p:cNvSpPr>
            <p:nvPr/>
          </p:nvSpPr>
          <p:spPr bwMode="auto">
            <a:xfrm>
              <a:off x="2102" y="263"/>
              <a:ext cx="71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Kuvvetli Alkali </a:t>
              </a:r>
            </a:p>
            <a:p>
              <a:r>
                <a:rPr lang="tr-TR" altLang="tr-TR" sz="1200" b="1"/>
                <a:t>Seriler</a:t>
              </a:r>
            </a:p>
          </p:txBody>
        </p:sp>
        <p:sp>
          <p:nvSpPr>
            <p:cNvPr id="75795" name="Text Box 19"/>
            <p:cNvSpPr txBox="1">
              <a:spLocks noChangeArrowheads="1"/>
            </p:cNvSpPr>
            <p:nvPr/>
          </p:nvSpPr>
          <p:spPr bwMode="auto">
            <a:xfrm>
              <a:off x="3158" y="192"/>
              <a:ext cx="57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Zayıf Alkali </a:t>
              </a:r>
            </a:p>
            <a:p>
              <a:r>
                <a:rPr lang="tr-TR" altLang="tr-TR" sz="1200" b="1"/>
                <a:t>Seriler</a:t>
              </a:r>
            </a:p>
          </p:txBody>
        </p:sp>
        <p:sp>
          <p:nvSpPr>
            <p:cNvPr id="75796" name="Text Box 20"/>
            <p:cNvSpPr txBox="1">
              <a:spLocks noChangeArrowheads="1"/>
            </p:cNvSpPr>
            <p:nvPr/>
          </p:nvSpPr>
          <p:spPr bwMode="auto">
            <a:xfrm>
              <a:off x="2348" y="912"/>
              <a:ext cx="417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Alkalen</a:t>
              </a:r>
            </a:p>
          </p:txBody>
        </p:sp>
        <p:sp>
          <p:nvSpPr>
            <p:cNvPr id="75797" name="Text Box 21"/>
            <p:cNvSpPr txBox="1">
              <a:spLocks noChangeArrowheads="1"/>
            </p:cNvSpPr>
            <p:nvPr/>
          </p:nvSpPr>
          <p:spPr bwMode="auto">
            <a:xfrm>
              <a:off x="3024" y="1104"/>
              <a:ext cx="57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Subalkalen</a:t>
              </a:r>
            </a:p>
          </p:txBody>
        </p:sp>
        <p:sp>
          <p:nvSpPr>
            <p:cNvPr id="75798" name="Text Box 22"/>
            <p:cNvSpPr txBox="1">
              <a:spLocks noChangeArrowheads="1"/>
            </p:cNvSpPr>
            <p:nvPr/>
          </p:nvSpPr>
          <p:spPr bwMode="auto">
            <a:xfrm>
              <a:off x="305" y="2064"/>
              <a:ext cx="340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Alkali</a:t>
              </a:r>
            </a:p>
          </p:txBody>
        </p:sp>
        <p:sp>
          <p:nvSpPr>
            <p:cNvPr id="75799" name="Text Box 23"/>
            <p:cNvSpPr txBox="1">
              <a:spLocks noChangeArrowheads="1"/>
            </p:cNvSpPr>
            <p:nvPr/>
          </p:nvSpPr>
          <p:spPr bwMode="auto">
            <a:xfrm>
              <a:off x="1008" y="2880"/>
              <a:ext cx="349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Kalsik</a:t>
              </a:r>
            </a:p>
          </p:txBody>
        </p:sp>
        <p:sp>
          <p:nvSpPr>
            <p:cNvPr id="75800" name="Text Box 24"/>
            <p:cNvSpPr txBox="1">
              <a:spLocks noChangeArrowheads="1"/>
            </p:cNvSpPr>
            <p:nvPr/>
          </p:nvSpPr>
          <p:spPr bwMode="auto">
            <a:xfrm>
              <a:off x="288" y="2400"/>
              <a:ext cx="603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Alkali-Kalsik</a:t>
              </a:r>
            </a:p>
          </p:txBody>
        </p:sp>
        <p:sp>
          <p:nvSpPr>
            <p:cNvPr id="75801" name="Text Box 25"/>
            <p:cNvSpPr txBox="1">
              <a:spLocks noChangeArrowheads="1"/>
            </p:cNvSpPr>
            <p:nvPr/>
          </p:nvSpPr>
          <p:spPr bwMode="auto">
            <a:xfrm>
              <a:off x="1104" y="2640"/>
              <a:ext cx="540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Kalk-Alkali</a:t>
              </a:r>
            </a:p>
          </p:txBody>
        </p:sp>
        <p:sp>
          <p:nvSpPr>
            <p:cNvPr id="75802" name="Line 26"/>
            <p:cNvSpPr>
              <a:spLocks noChangeShapeType="1"/>
            </p:cNvSpPr>
            <p:nvPr/>
          </p:nvSpPr>
          <p:spPr bwMode="auto">
            <a:xfrm>
              <a:off x="624" y="2544"/>
              <a:ext cx="192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5803" name="Line 27"/>
            <p:cNvSpPr>
              <a:spLocks noChangeShapeType="1"/>
            </p:cNvSpPr>
            <p:nvPr/>
          </p:nvSpPr>
          <p:spPr bwMode="auto">
            <a:xfrm flipH="1" flipV="1">
              <a:off x="960" y="2688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5804" name="Text Box 28"/>
            <p:cNvSpPr txBox="1">
              <a:spLocks noChangeArrowheads="1"/>
            </p:cNvSpPr>
            <p:nvPr/>
          </p:nvSpPr>
          <p:spPr bwMode="auto">
            <a:xfrm>
              <a:off x="4992" y="2736"/>
              <a:ext cx="56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Magnesian</a:t>
              </a:r>
            </a:p>
          </p:txBody>
        </p:sp>
        <p:sp>
          <p:nvSpPr>
            <p:cNvPr id="75805" name="Text Box 29"/>
            <p:cNvSpPr txBox="1">
              <a:spLocks noChangeArrowheads="1"/>
            </p:cNvSpPr>
            <p:nvPr/>
          </p:nvSpPr>
          <p:spPr bwMode="auto">
            <a:xfrm>
              <a:off x="4203" y="2304"/>
              <a:ext cx="428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sz="1200" b="1"/>
                <a:t>Ferroan</a:t>
              </a:r>
            </a:p>
          </p:txBody>
        </p:sp>
        <p:sp>
          <p:nvSpPr>
            <p:cNvPr id="75806" name="Text Box 30"/>
            <p:cNvSpPr txBox="1">
              <a:spLocks noChangeArrowheads="1"/>
            </p:cNvSpPr>
            <p:nvPr/>
          </p:nvSpPr>
          <p:spPr bwMode="auto">
            <a:xfrm>
              <a:off x="1732" y="144"/>
              <a:ext cx="2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b="1"/>
                <a:t>a)</a:t>
              </a:r>
            </a:p>
          </p:txBody>
        </p:sp>
        <p:sp>
          <p:nvSpPr>
            <p:cNvPr id="75807" name="Text Box 31"/>
            <p:cNvSpPr txBox="1">
              <a:spLocks noChangeArrowheads="1"/>
            </p:cNvSpPr>
            <p:nvPr/>
          </p:nvSpPr>
          <p:spPr bwMode="auto">
            <a:xfrm>
              <a:off x="3888" y="1920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b="1"/>
                <a:t>c)</a:t>
              </a:r>
            </a:p>
          </p:txBody>
        </p:sp>
        <p:sp>
          <p:nvSpPr>
            <p:cNvPr id="75808" name="Text Box 32"/>
            <p:cNvSpPr txBox="1">
              <a:spLocks noChangeArrowheads="1"/>
            </p:cNvSpPr>
            <p:nvPr/>
          </p:nvSpPr>
          <p:spPr bwMode="auto">
            <a:xfrm>
              <a:off x="44" y="1929"/>
              <a:ext cx="2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tr-TR" altLang="tr-TR" b="1"/>
                <a:t>b)</a:t>
              </a:r>
            </a:p>
          </p:txBody>
        </p:sp>
      </p:grpSp>
      <p:sp>
        <p:nvSpPr>
          <p:cNvPr id="75810" name="Rectangle 34"/>
          <p:cNvSpPr>
            <a:spLocks noChangeArrowheads="1"/>
          </p:cNvSpPr>
          <p:nvPr/>
        </p:nvSpPr>
        <p:spPr bwMode="auto">
          <a:xfrm>
            <a:off x="1524000" y="0"/>
            <a:ext cx="9144000" cy="4572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75811" name="Text Box 35"/>
          <p:cNvSpPr txBox="1">
            <a:spLocks noChangeArrowheads="1"/>
          </p:cNvSpPr>
          <p:nvPr/>
        </p:nvSpPr>
        <p:spPr bwMode="auto">
          <a:xfrm>
            <a:off x="1524000" y="1"/>
            <a:ext cx="807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 sz="2000" b="1" dirty="0" err="1">
                <a:solidFill>
                  <a:srgbClr val="FFCC00"/>
                </a:solidFill>
              </a:rPr>
              <a:t>JEOKİMYA</a:t>
            </a:r>
            <a:r>
              <a:rPr lang="tr-TR" altLang="tr-TR" sz="2000" b="1" dirty="0" err="1">
                <a:solidFill>
                  <a:srgbClr val="FFCC00"/>
                </a:solidFill>
                <a:cs typeface="Times New Roman" panose="02020603050405020304" pitchFamily="18" charset="0"/>
              </a:rPr>
              <a:t>→</a:t>
            </a:r>
            <a:r>
              <a:rPr lang="tr-TR" altLang="tr-TR" sz="2000" dirty="0" err="1">
                <a:solidFill>
                  <a:schemeClr val="bg1"/>
                </a:solidFill>
                <a:cs typeface="Times New Roman" panose="02020603050405020304" pitchFamily="18" charset="0"/>
              </a:rPr>
              <a:t>Ana</a:t>
            </a:r>
            <a:r>
              <a:rPr lang="tr-TR" altLang="tr-TR" sz="2000" dirty="0">
                <a:solidFill>
                  <a:schemeClr val="bg1"/>
                </a:solidFill>
                <a:cs typeface="Times New Roman" panose="02020603050405020304" pitchFamily="18" charset="0"/>
              </a:rPr>
              <a:t> Element Jeokimyası</a:t>
            </a:r>
          </a:p>
        </p:txBody>
      </p:sp>
    </p:spTree>
    <p:extLst>
      <p:ext uri="{BB962C8B-B14F-4D97-AF65-F5344CB8AC3E}">
        <p14:creationId xmlns:p14="http://schemas.microsoft.com/office/powerpoint/2010/main" val="2827421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1676401" y="152400"/>
            <a:ext cx="1808163" cy="3784600"/>
            <a:chOff x="144" y="1536"/>
            <a:chExt cx="1139" cy="2384"/>
          </a:xfrm>
        </p:grpSpPr>
        <p:grpSp>
          <p:nvGrpSpPr>
            <p:cNvPr id="60419" name="Group 3"/>
            <p:cNvGrpSpPr>
              <a:grpSpLocks/>
            </p:cNvGrpSpPr>
            <p:nvPr/>
          </p:nvGrpSpPr>
          <p:grpSpPr bwMode="auto">
            <a:xfrm>
              <a:off x="144" y="3024"/>
              <a:ext cx="1124" cy="896"/>
              <a:chOff x="144" y="1584"/>
              <a:chExt cx="1124" cy="896"/>
            </a:xfrm>
          </p:grpSpPr>
          <p:pic>
            <p:nvPicPr>
              <p:cNvPr id="60420" name="Picture 4" descr="granitEnclave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24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1584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421" name="Text Box 5"/>
              <p:cNvSpPr txBox="1">
                <a:spLocks noChangeArrowheads="1"/>
              </p:cNvSpPr>
              <p:nvPr/>
            </p:nvSpPr>
            <p:spPr bwMode="auto">
              <a:xfrm>
                <a:off x="720" y="2073"/>
                <a:ext cx="548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tr-TR" altLang="tr-TR"/>
                  <a:t>Granite</a:t>
                </a:r>
                <a:endParaRPr lang="en-US" altLang="tr-TR"/>
              </a:p>
            </p:txBody>
          </p:sp>
        </p:grpSp>
        <p:grpSp>
          <p:nvGrpSpPr>
            <p:cNvPr id="60422" name="Group 6"/>
            <p:cNvGrpSpPr>
              <a:grpSpLocks/>
            </p:cNvGrpSpPr>
            <p:nvPr/>
          </p:nvGrpSpPr>
          <p:grpSpPr bwMode="auto">
            <a:xfrm>
              <a:off x="144" y="2288"/>
              <a:ext cx="1139" cy="736"/>
              <a:chOff x="144" y="2288"/>
              <a:chExt cx="1139" cy="736"/>
            </a:xfrm>
          </p:grpSpPr>
          <p:pic>
            <p:nvPicPr>
              <p:cNvPr id="60423" name="Picture 7" descr="Monzoparl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2288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424" name="Text Box 8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75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Monzonite</a:t>
                </a:r>
                <a:endParaRPr lang="en-US" altLang="tr-TR"/>
              </a:p>
            </p:txBody>
          </p:sp>
        </p:grpSp>
        <p:grpSp>
          <p:nvGrpSpPr>
            <p:cNvPr id="60425" name="Group 9"/>
            <p:cNvGrpSpPr>
              <a:grpSpLocks/>
            </p:cNvGrpSpPr>
            <p:nvPr/>
          </p:nvGrpSpPr>
          <p:grpSpPr bwMode="auto">
            <a:xfrm>
              <a:off x="144" y="1536"/>
              <a:ext cx="1104" cy="784"/>
              <a:chOff x="144" y="3008"/>
              <a:chExt cx="1104" cy="784"/>
            </a:xfrm>
          </p:grpSpPr>
          <p:pic>
            <p:nvPicPr>
              <p:cNvPr id="60426" name="Picture 10" descr="NefsyeniteMel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3008"/>
                <a:ext cx="1104" cy="7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0427" name="Text Box 11"/>
              <p:cNvSpPr txBox="1">
                <a:spLocks noChangeArrowheads="1"/>
              </p:cNvSpPr>
              <p:nvPr/>
            </p:nvSpPr>
            <p:spPr bwMode="auto">
              <a:xfrm>
                <a:off x="700" y="3561"/>
                <a:ext cx="54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Syenite</a:t>
                </a:r>
                <a:endParaRPr lang="en-US" altLang="tr-TR"/>
              </a:p>
            </p:txBody>
          </p:sp>
        </p:grpSp>
      </p:grpSp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3429000" y="838201"/>
          <a:ext cx="115888" cy="210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Charisma Object" r:id="rId6" imgW="115200" imgH="2099520" progId="Charisma">
                  <p:embed/>
                </p:oleObj>
              </mc:Choice>
              <mc:Fallback>
                <p:oleObj name="Charisma Object" r:id="rId6" imgW="115200" imgH="2099520" progId="Charisma">
                  <p:embed/>
                  <p:pic>
                    <p:nvPicPr>
                      <p:cNvPr id="604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838201"/>
                        <a:ext cx="115888" cy="210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3565526" y="647700"/>
            <a:ext cx="50206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/>
              <a:t>SSS</a:t>
            </a:r>
            <a:endParaRPr lang="en-US" altLang="tr-TR"/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3581400" y="1676400"/>
            <a:ext cx="5934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/>
              <a:t>MSS</a:t>
            </a:r>
            <a:endParaRPr lang="en-US" altLang="tr-TR"/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3581400" y="2590800"/>
            <a:ext cx="5421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/>
              <a:t>GSS</a:t>
            </a:r>
            <a:endParaRPr lang="en-US" altLang="tr-TR"/>
          </a:p>
        </p:txBody>
      </p:sp>
      <p:graphicFrame>
        <p:nvGraphicFramePr>
          <p:cNvPr id="60432" name="Object 16"/>
          <p:cNvGraphicFramePr>
            <a:graphicFrameLocks noChangeAspect="1"/>
          </p:cNvGraphicFramePr>
          <p:nvPr/>
        </p:nvGraphicFramePr>
        <p:xfrm>
          <a:off x="4648200" y="0"/>
          <a:ext cx="58674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Charisma Object" r:id="rId8" imgW="5763600" imgH="4425840" progId="Charisma">
                  <p:embed/>
                </p:oleObj>
              </mc:Choice>
              <mc:Fallback>
                <p:oleObj name="Charisma Object" r:id="rId8" imgW="5763600" imgH="4425840" progId="Charisma">
                  <p:embed/>
                  <p:pic>
                    <p:nvPicPr>
                      <p:cNvPr id="6043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0"/>
                        <a:ext cx="5867400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3" name="Object 17"/>
          <p:cNvGraphicFramePr>
            <a:graphicFrameLocks noChangeAspect="1"/>
          </p:cNvGraphicFramePr>
          <p:nvPr/>
        </p:nvGraphicFramePr>
        <p:xfrm>
          <a:off x="2438401" y="3810000"/>
          <a:ext cx="23653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Charisma Object" r:id="rId10" imgW="2364840" imgH="977760" progId="Charisma">
                  <p:embed/>
                </p:oleObj>
              </mc:Choice>
              <mc:Fallback>
                <p:oleObj name="Charisma Object" r:id="rId10" imgW="2364840" imgH="977760" progId="Charisma">
                  <p:embed/>
                  <p:pic>
                    <p:nvPicPr>
                      <p:cNvPr id="6043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1" y="3810000"/>
                        <a:ext cx="23653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2971800" y="5410201"/>
            <a:ext cx="7467600" cy="1160463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 sz="2800" dirty="0">
                <a:solidFill>
                  <a:srgbClr val="FF3300"/>
                </a:solidFill>
              </a:rPr>
              <a:t>GSS ve MSS </a:t>
            </a:r>
            <a:r>
              <a:rPr lang="tr-TR" altLang="tr-TR" sz="2800" dirty="0">
                <a:solidFill>
                  <a:srgbClr val="FF3300"/>
                </a:solidFill>
                <a:sym typeface="Wingdings" panose="05000000000000000000" pitchFamily="2" charset="2"/>
              </a:rPr>
              <a:t>  Çarpışma ile ilişkili</a:t>
            </a:r>
          </a:p>
          <a:p>
            <a:pPr>
              <a:spcBef>
                <a:spcPct val="50000"/>
              </a:spcBef>
            </a:pPr>
            <a:r>
              <a:rPr lang="tr-TR" altLang="tr-TR" sz="2800" dirty="0">
                <a:solidFill>
                  <a:srgbClr val="FF3300"/>
                </a:solidFill>
                <a:sym typeface="Wingdings" panose="05000000000000000000" pitchFamily="2" charset="2"/>
              </a:rPr>
              <a:t>SSS  Çarpışma sonrası -Açılma</a:t>
            </a:r>
            <a:endParaRPr lang="en-US" altLang="tr-TR" sz="28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6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4" grpId="0" animBg="1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210</Words>
  <Application>Microsoft Office PowerPoint</Application>
  <PresentationFormat>Widescreen</PresentationFormat>
  <Paragraphs>113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¯</vt:lpstr>
      <vt:lpstr>Arial</vt:lpstr>
      <vt:lpstr>Calibri</vt:lpstr>
      <vt:lpstr>Calibri Light</vt:lpstr>
      <vt:lpstr>Times New Roman</vt:lpstr>
      <vt:lpstr>Wingdings</vt:lpstr>
      <vt:lpstr>Office Theme</vt:lpstr>
      <vt:lpstr>Charisma Object</vt:lpstr>
      <vt:lpstr>JEM 310 PETROLOJİ</vt:lpstr>
      <vt:lpstr>PowerPoint Presentation</vt:lpstr>
      <vt:lpstr>Tüm Kayaç Jeokimyası Whole Rock Geochemistry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11</cp:revision>
  <dcterms:created xsi:type="dcterms:W3CDTF">2018-02-08T13:34:19Z</dcterms:created>
  <dcterms:modified xsi:type="dcterms:W3CDTF">2018-02-11T17:01:16Z</dcterms:modified>
</cp:coreProperties>
</file>