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28.01.2017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28.01.2017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28.01.2017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28.01.2017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28.01.2017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28.01.2017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ENGELLİLERİN EĞİTİMİNDE KULLANILAN MATERYALLER</a:t>
            </a:r>
            <a:endParaRPr lang="tr-TR" sz="24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/>
                <a:ea typeface="Times New Roman"/>
              </a:rPr>
              <a:t>Çocukların Dikkat Süreleri de</a:t>
            </a:r>
            <a:r>
              <a:rPr lang="tr-TR" dirty="0">
                <a:latin typeface="Times New Roman"/>
                <a:ea typeface="Times New Roman"/>
              </a:rPr>
              <a:t> öğrenmede etkili olan etmenlerden biri olup </a:t>
            </a:r>
            <a:r>
              <a:rPr lang="tr-TR" dirty="0" err="1">
                <a:latin typeface="Times New Roman"/>
                <a:ea typeface="Times New Roman"/>
              </a:rPr>
              <a:t>öğretimsel</a:t>
            </a:r>
            <a:r>
              <a:rPr lang="tr-TR" dirty="0">
                <a:latin typeface="Times New Roman"/>
                <a:ea typeface="Times New Roman"/>
              </a:rPr>
              <a:t> uyarlamalar açısından önemlidir. Çocukların dikkat süreleri birbirinden farklı olmakla birlikte, özel </a:t>
            </a:r>
            <a:r>
              <a:rPr lang="tr-TR" dirty="0" err="1">
                <a:latin typeface="Times New Roman"/>
                <a:ea typeface="Times New Roman"/>
              </a:rPr>
              <a:t>gereksinimli</a:t>
            </a:r>
            <a:r>
              <a:rPr lang="tr-TR" dirty="0">
                <a:latin typeface="Times New Roman"/>
                <a:ea typeface="Times New Roman"/>
              </a:rPr>
              <a:t> çocukların çoğunun dikkat süresi akranlarından daha kısadır. Bu nedenle öğretmenlerin öğretim süresini çocukların dikkat sürelerine göre planlamaları gerekir</a:t>
            </a:r>
            <a:endParaRPr lang="tr-TR" i="1" dirty="0"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/>
                <a:ea typeface="Times New Roman"/>
              </a:rPr>
              <a:t> </a:t>
            </a:r>
            <a:endParaRPr lang="tr-TR" i="1" dirty="0">
              <a:latin typeface="Times New Roman"/>
              <a:ea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8613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fontAlgn="base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/>
              </a:rPr>
              <a:t>Bu bölüm;</a:t>
            </a:r>
            <a:endParaRPr lang="tr-TR" dirty="0">
              <a:latin typeface="Times New Roman"/>
              <a:ea typeface="Times New Roman"/>
            </a:endParaRPr>
          </a:p>
          <a:p>
            <a:pPr marL="742950" lvl="1" indent="-285750" fontAlgn="base">
              <a:spcAft>
                <a:spcPts val="0"/>
              </a:spcAft>
              <a:buFont typeface="Arial"/>
              <a:buChar char="•"/>
              <a:tabLst>
                <a:tab pos="914400" algn="l"/>
              </a:tabLst>
            </a:pPr>
            <a:r>
              <a:rPr lang="tr-TR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Aral,N</a:t>
            </a:r>
            <a:r>
              <a:rPr lang="tr-TR" sz="2400" dirty="0">
                <a:solidFill>
                  <a:srgbClr val="000000"/>
                </a:solidFill>
                <a:latin typeface="Times New Roman"/>
                <a:cs typeface="Times New Roman"/>
              </a:rPr>
              <a:t>., 2011.</a:t>
            </a:r>
            <a:r>
              <a:rPr lang="tr-TR" sz="2400" i="1" dirty="0">
                <a:solidFill>
                  <a:srgbClr val="000000"/>
                </a:solidFill>
                <a:latin typeface="Times New Roman"/>
                <a:cs typeface="Times New Roman"/>
              </a:rPr>
              <a:t> Okul Öncesi Eğitimde Kaynaştırma</a:t>
            </a:r>
            <a:r>
              <a:rPr lang="tr-TR" sz="2400" dirty="0">
                <a:solidFill>
                  <a:srgbClr val="000000"/>
                </a:solidFill>
                <a:latin typeface="Times New Roman"/>
                <a:cs typeface="Times New Roman"/>
              </a:rPr>
              <a:t>, İstanbul: </a:t>
            </a:r>
            <a:r>
              <a:rPr lang="tr-TR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Morpa</a:t>
            </a:r>
            <a:r>
              <a:rPr lang="tr-TR" sz="2400" dirty="0">
                <a:solidFill>
                  <a:srgbClr val="000000"/>
                </a:solidFill>
                <a:latin typeface="Times New Roman"/>
                <a:cs typeface="Times New Roman"/>
              </a:rPr>
              <a:t> Yayınları.</a:t>
            </a:r>
            <a:endParaRPr lang="tr-TR" sz="2400" dirty="0">
              <a:latin typeface="Times New Roman"/>
              <a:ea typeface="Times New Roman"/>
              <a:cs typeface="Times New Roman"/>
            </a:endParaRPr>
          </a:p>
          <a:p>
            <a:pPr marL="742950" lvl="1" indent="-285750" fontAlgn="base">
              <a:spcAft>
                <a:spcPts val="0"/>
              </a:spcAft>
              <a:buFont typeface="Arial"/>
              <a:buChar char="•"/>
              <a:tabLst>
                <a:tab pos="914400" algn="l"/>
              </a:tabLst>
            </a:pPr>
            <a:r>
              <a:rPr lang="tr-TR" sz="2400" dirty="0">
                <a:solidFill>
                  <a:srgbClr val="000000"/>
                </a:solidFill>
                <a:latin typeface="Times New Roman"/>
                <a:cs typeface="Times New Roman"/>
              </a:rPr>
              <a:t>Aral, N. ve Gürsoy, F. 2007. </a:t>
            </a:r>
            <a:r>
              <a:rPr lang="tr-TR" sz="2400" i="1" dirty="0">
                <a:solidFill>
                  <a:srgbClr val="000000"/>
                </a:solidFill>
                <a:latin typeface="Times New Roman"/>
                <a:cs typeface="Times New Roman"/>
              </a:rPr>
              <a:t>Özel eğitim gerektiren çocuklar ve özel eğitime giriş.</a:t>
            </a:r>
            <a:r>
              <a:rPr lang="tr-TR" sz="2400" dirty="0">
                <a:solidFill>
                  <a:srgbClr val="000000"/>
                </a:solidFill>
                <a:latin typeface="Times New Roman"/>
                <a:cs typeface="Times New Roman"/>
              </a:rPr>
              <a:t> İstanbul: </a:t>
            </a:r>
            <a:r>
              <a:rPr lang="tr-TR" sz="2400" dirty="0" err="1">
                <a:solidFill>
                  <a:srgbClr val="000000"/>
                </a:solidFill>
                <a:latin typeface="Times New Roman"/>
                <a:cs typeface="Times New Roman"/>
              </a:rPr>
              <a:t>Morpa</a:t>
            </a:r>
            <a:r>
              <a:rPr lang="tr-TR" sz="2400" dirty="0">
                <a:solidFill>
                  <a:srgbClr val="000000"/>
                </a:solidFill>
                <a:latin typeface="Times New Roman"/>
                <a:cs typeface="Times New Roman"/>
              </a:rPr>
              <a:t> Kültür Yayınları.</a:t>
            </a:r>
            <a:endParaRPr lang="tr-TR" sz="2400" dirty="0">
              <a:latin typeface="Times New Roman"/>
              <a:ea typeface="Times New Roman"/>
              <a:cs typeface="Times New Roman"/>
            </a:endParaRPr>
          </a:p>
          <a:p>
            <a:pPr marL="347345" indent="-347345" fontAlgn="base">
              <a:spcBef>
                <a:spcPts val="100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/>
              </a:rPr>
              <a:t>kaynağından aynen alınmıştır.        </a:t>
            </a:r>
            <a:endParaRPr lang="tr-TR" dirty="0">
              <a:latin typeface="Times New Roman"/>
              <a:ea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/>
                <a:ea typeface="Times New Roman"/>
              </a:rPr>
              <a:t>Öğretim Materyallerinin Seçimi</a:t>
            </a:r>
            <a:endParaRPr lang="tr-TR" i="1" dirty="0">
              <a:latin typeface="Times New Roman"/>
              <a:ea typeface="Times New Roman"/>
            </a:endParaRPr>
          </a:p>
          <a:p>
            <a:r>
              <a:rPr lang="tr-TR" dirty="0">
                <a:latin typeface="Times New Roman"/>
                <a:ea typeface="Times New Roman"/>
              </a:rPr>
              <a:t>Öğretim </a:t>
            </a:r>
            <a:r>
              <a:rPr lang="tr-TR" dirty="0" err="1">
                <a:latin typeface="Times New Roman"/>
                <a:ea typeface="Times New Roman"/>
              </a:rPr>
              <a:t>materyallari</a:t>
            </a:r>
            <a:r>
              <a:rPr lang="tr-TR" dirty="0">
                <a:latin typeface="Times New Roman"/>
                <a:ea typeface="Times New Roman"/>
              </a:rPr>
              <a:t> öğrenmeyi destekleme ve öğretimi kolaylaştırma açısından eğitimde önemli bir yer tutar. Çocukların öğrenmelerini desteklemek amacıyla çocukların gelişimsel özellikleri doğrultusunda öğretmenler </a:t>
            </a:r>
            <a:r>
              <a:rPr lang="tr-TR" dirty="0" err="1">
                <a:latin typeface="Times New Roman"/>
                <a:ea typeface="Times New Roman"/>
              </a:rPr>
              <a:t>materyallari</a:t>
            </a:r>
            <a:r>
              <a:rPr lang="tr-TR" dirty="0">
                <a:latin typeface="Times New Roman"/>
                <a:ea typeface="Times New Roman"/>
              </a:rPr>
              <a:t> kendileri hazırlayarak kullanabilirler</a:t>
            </a:r>
            <a:r>
              <a:rPr lang="tr-TR" dirty="0" smtClean="0">
                <a:latin typeface="Times New Roman"/>
                <a:ea typeface="Times New Roman"/>
              </a:rPr>
              <a:t>.</a:t>
            </a:r>
          </a:p>
          <a:p>
            <a:r>
              <a:rPr lang="tr-TR" dirty="0" smtClean="0">
                <a:latin typeface="Times New Roman"/>
                <a:ea typeface="Times New Roman"/>
              </a:rPr>
              <a:t> </a:t>
            </a:r>
            <a:r>
              <a:rPr lang="tr-TR" dirty="0">
                <a:latin typeface="Times New Roman"/>
                <a:ea typeface="Times New Roman"/>
              </a:rPr>
              <a:t>Bu tür araçlar tüm çocuklarla birlikte özel </a:t>
            </a:r>
            <a:r>
              <a:rPr lang="tr-TR" dirty="0" err="1">
                <a:latin typeface="Times New Roman"/>
                <a:ea typeface="Times New Roman"/>
              </a:rPr>
              <a:t>gereksinimli</a:t>
            </a:r>
            <a:r>
              <a:rPr lang="tr-TR" dirty="0">
                <a:latin typeface="Times New Roman"/>
                <a:ea typeface="Times New Roman"/>
              </a:rPr>
              <a:t> çocukların öğrenmelerini kolaylaştırmaktadır.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/>
                <a:ea typeface="Times New Roman"/>
              </a:rPr>
              <a:t>Özel </a:t>
            </a:r>
            <a:r>
              <a:rPr lang="tr-TR" dirty="0" err="1">
                <a:latin typeface="Times New Roman"/>
                <a:ea typeface="Times New Roman"/>
              </a:rPr>
              <a:t>gereksinimli</a:t>
            </a:r>
            <a:r>
              <a:rPr lang="tr-TR" dirty="0">
                <a:latin typeface="Times New Roman"/>
                <a:ea typeface="Times New Roman"/>
              </a:rPr>
              <a:t> çocukların öğrenmelerini desteklemek için kullanılan öğretim materyallerinin seçiminde bazı kriterlere dikkat edilmelidir. </a:t>
            </a:r>
            <a:endParaRPr lang="tr-TR" dirty="0" smtClean="0"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dirty="0" smtClean="0">
                <a:latin typeface="Times New Roman"/>
                <a:ea typeface="Times New Roman"/>
              </a:rPr>
              <a:t>Materyal</a:t>
            </a:r>
            <a:r>
              <a:rPr lang="tr-TR" dirty="0">
                <a:latin typeface="Times New Roman"/>
                <a:ea typeface="Times New Roman"/>
              </a:rPr>
              <a:t>, çocukların gelişim düzeyine uygun </a:t>
            </a:r>
            <a:r>
              <a:rPr lang="tr-TR" dirty="0" smtClean="0">
                <a:latin typeface="Times New Roman"/>
                <a:ea typeface="Times New Roman"/>
              </a:rPr>
              <a:t>olmalı,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dirty="0" smtClean="0">
                <a:latin typeface="Times New Roman"/>
                <a:ea typeface="Times New Roman"/>
              </a:rPr>
              <a:t>Çocuğun </a:t>
            </a:r>
            <a:r>
              <a:rPr lang="tr-TR" dirty="0">
                <a:latin typeface="Times New Roman"/>
                <a:ea typeface="Times New Roman"/>
              </a:rPr>
              <a:t>öğrenmesini desteklemeli </a:t>
            </a:r>
            <a:endParaRPr lang="tr-TR" dirty="0" smtClean="0"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tr-TR" dirty="0" smtClean="0">
                <a:latin typeface="Times New Roman"/>
                <a:ea typeface="Times New Roman"/>
              </a:rPr>
              <a:t>Çocuklar </a:t>
            </a:r>
            <a:r>
              <a:rPr lang="tr-TR" dirty="0">
                <a:latin typeface="Times New Roman"/>
                <a:ea typeface="Times New Roman"/>
              </a:rPr>
              <a:t>tarafından da kullanılabilir olmalıdır</a:t>
            </a:r>
            <a:endParaRPr lang="tr-TR" i="1" dirty="0">
              <a:latin typeface="Times New Roman"/>
              <a:ea typeface="Times New Roman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800" b="1" dirty="0">
                <a:latin typeface="Times New Roman"/>
                <a:ea typeface="Times New Roman"/>
              </a:rPr>
              <a:t>Öğretim Yöntemlerinin Uyarlanması</a:t>
            </a:r>
            <a:r>
              <a:rPr lang="tr-TR" sz="2800" dirty="0">
                <a:latin typeface="Times New Roman"/>
                <a:ea typeface="Times New Roman"/>
              </a:rPr>
              <a:t> </a:t>
            </a:r>
            <a:endParaRPr lang="tr-TR" sz="2800" i="1" dirty="0">
              <a:latin typeface="Times New Roman"/>
              <a:ea typeface="Times New Roman"/>
            </a:endParaRPr>
          </a:p>
          <a:p>
            <a:r>
              <a:rPr lang="tr-TR" sz="2800" dirty="0">
                <a:latin typeface="Times New Roman"/>
                <a:ea typeface="Times New Roman"/>
              </a:rPr>
              <a:t>Öğretim yöntemlerinin uyarlanması; çocukların gereksinimlerine ve gelişimsel özelliklerine  uygun öğretim yöntemlerinin seçilmesini kapsar. Özel </a:t>
            </a:r>
            <a:r>
              <a:rPr lang="tr-TR" sz="2800" dirty="0" err="1">
                <a:latin typeface="Times New Roman"/>
                <a:ea typeface="Times New Roman"/>
              </a:rPr>
              <a:t>gereksinimli</a:t>
            </a:r>
            <a:r>
              <a:rPr lang="tr-TR" sz="2800" dirty="0">
                <a:latin typeface="Times New Roman"/>
                <a:ea typeface="Times New Roman"/>
              </a:rPr>
              <a:t> olan çocukların çoğu, akranları için etkili olan öğretim yöntemlerinden yararlanırlar. </a:t>
            </a:r>
            <a:endParaRPr lang="tr-T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/>
                <a:ea typeface="Times New Roman"/>
              </a:rPr>
              <a:t>Uygulanan </a:t>
            </a:r>
            <a:r>
              <a:rPr lang="tr-TR" sz="2800" dirty="0">
                <a:latin typeface="Times New Roman"/>
                <a:ea typeface="Times New Roman"/>
              </a:rPr>
              <a:t>yöntem özel </a:t>
            </a:r>
            <a:r>
              <a:rPr lang="tr-TR" sz="2800" dirty="0" err="1">
                <a:latin typeface="Times New Roman"/>
                <a:ea typeface="Times New Roman"/>
              </a:rPr>
              <a:t>gereksinimli</a:t>
            </a:r>
            <a:r>
              <a:rPr lang="tr-TR" sz="2800" dirty="0">
                <a:latin typeface="Times New Roman"/>
                <a:ea typeface="Times New Roman"/>
              </a:rPr>
              <a:t> çocuğun becerilerinde gelişme sağlamıyorsa, bu durumda öğretmenin farklı öğretim yöntemlerini kullanması gerekir</a:t>
            </a:r>
            <a:r>
              <a:rPr lang="tr-TR" sz="2800" dirty="0" smtClean="0">
                <a:latin typeface="Times New Roman"/>
                <a:ea typeface="Times New Roman"/>
              </a:rPr>
              <a:t>.</a:t>
            </a:r>
          </a:p>
          <a:p>
            <a:r>
              <a:rPr lang="tr-TR" sz="2800" dirty="0" smtClean="0">
                <a:latin typeface="Times New Roman"/>
                <a:ea typeface="Times New Roman"/>
              </a:rPr>
              <a:t> </a:t>
            </a:r>
            <a:r>
              <a:rPr lang="tr-TR" sz="2800" dirty="0">
                <a:latin typeface="Times New Roman"/>
                <a:ea typeface="Times New Roman"/>
              </a:rPr>
              <a:t>Öğretmen öğretme yöntemini seçerken, çocuğun özelliklerini, öğretmek istediği becerinin özelliğini dikkate alarak en etkili olabilecek yöntemi ya da yöntemleri seçmeli ve sınıfta kolay kullanabileceği yöntemlere öncelik  vermelidir </a:t>
            </a:r>
            <a:endParaRPr lang="tr-TR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800" b="1" dirty="0">
                <a:latin typeface="Times New Roman"/>
                <a:ea typeface="Times New Roman"/>
              </a:rPr>
              <a:t>Öğrenmede Etkili  Olan Etmenlerin Uyarlanması</a:t>
            </a:r>
            <a:endParaRPr lang="tr-TR" sz="2800" i="1" dirty="0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800" dirty="0">
                <a:latin typeface="Times New Roman"/>
                <a:ea typeface="Times New Roman"/>
              </a:rPr>
              <a:t>Öğrenmede öğrenme biçimleri ve çocukların dikkatleri de etkili olduğu için, bunlara yönelik uyarlamalarında </a:t>
            </a:r>
            <a:r>
              <a:rPr lang="tr-TR" sz="2800" dirty="0" err="1">
                <a:latin typeface="Times New Roman"/>
                <a:ea typeface="Times New Roman"/>
              </a:rPr>
              <a:t>yaplması</a:t>
            </a:r>
            <a:r>
              <a:rPr lang="tr-TR" sz="2800" dirty="0">
                <a:latin typeface="Times New Roman"/>
                <a:ea typeface="Times New Roman"/>
              </a:rPr>
              <a:t> gerekmektedir.</a:t>
            </a:r>
            <a:endParaRPr lang="tr-TR" sz="2800" i="1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08920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/>
                <a:ea typeface="Times New Roman"/>
              </a:rPr>
              <a:t>Çocukların Öğrenme Biçimleri</a:t>
            </a:r>
            <a:r>
              <a:rPr lang="tr-TR" dirty="0">
                <a:latin typeface="Times New Roman"/>
                <a:ea typeface="Times New Roman"/>
              </a:rPr>
              <a:t> </a:t>
            </a:r>
            <a:endParaRPr lang="tr-TR" dirty="0" smtClean="0">
              <a:latin typeface="Times New Roman"/>
              <a:ea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 err="1" smtClean="0">
                <a:latin typeface="Times New Roman"/>
                <a:ea typeface="Times New Roman"/>
              </a:rPr>
              <a:t>Öğretimsel</a:t>
            </a:r>
            <a:r>
              <a:rPr lang="tr-TR" dirty="0" smtClean="0">
                <a:latin typeface="Times New Roman"/>
                <a:ea typeface="Times New Roman"/>
              </a:rPr>
              <a:t> </a:t>
            </a:r>
            <a:r>
              <a:rPr lang="tr-TR" dirty="0">
                <a:latin typeface="Times New Roman"/>
                <a:ea typeface="Times New Roman"/>
              </a:rPr>
              <a:t>uyarlamalar açısından önem taşımaktadır. Öğrenme biçimi çocuğun nasıl daha iyi öğrendiğini gösteren  bir ipucu niteliğinde olup, bireyden bireye farklılık gösterir</a:t>
            </a:r>
            <a:r>
              <a:rPr lang="tr-TR" dirty="0" smtClean="0">
                <a:latin typeface="Times New Roman"/>
                <a:ea typeface="Times New Roman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 smtClean="0">
                <a:latin typeface="Times New Roman"/>
                <a:ea typeface="Times New Roman"/>
              </a:rPr>
              <a:t> </a:t>
            </a:r>
            <a:r>
              <a:rPr lang="tr-TR" dirty="0">
                <a:latin typeface="Times New Roman"/>
                <a:ea typeface="Times New Roman"/>
              </a:rPr>
              <a:t>Çocuğun görme, işitme ya da dokunma duyusu aracılığıyla bilgiyi kazanmasında çeşitli güçlükleri olabilir. </a:t>
            </a:r>
            <a:endParaRPr lang="tr-TR" i="1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81063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just">
              <a:lnSpc>
                <a:spcPct val="150000"/>
              </a:lnSpc>
              <a:buClr>
                <a:srgbClr val="FE8637"/>
              </a:buClr>
            </a:pPr>
            <a:r>
              <a:rPr lang="tr-TR" dirty="0">
                <a:solidFill>
                  <a:prstClr val="black"/>
                </a:solidFill>
                <a:latin typeface="Times New Roman"/>
                <a:ea typeface="Times New Roman"/>
              </a:rPr>
              <a:t>Bu durumda öğretmenin çocukların yaşadığı güçlüğü belirleyebilmesi ve bu güçlüklere yönelik önlemler alması gerekir.</a:t>
            </a:r>
            <a:endParaRPr lang="tr-TR" i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09356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</TotalTime>
  <Words>330</Words>
  <Application>Microsoft Office PowerPoint</Application>
  <PresentationFormat>Ekran Gösterisi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Cumba</vt:lpstr>
      <vt:lpstr>ENGELLİLERİN EĞİTİMİNDE KULLANILAN MATERYALLER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Figen Gürsoy</cp:lastModifiedBy>
  <cp:revision>9</cp:revision>
  <dcterms:created xsi:type="dcterms:W3CDTF">2017-01-03T11:15:32Z</dcterms:created>
  <dcterms:modified xsi:type="dcterms:W3CDTF">2017-01-28T16:19:24Z</dcterms:modified>
</cp:coreProperties>
</file>