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kizkenar Üçgen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 Üçgen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İkizkenar Üçgen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 Üçgen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89E7455-578F-419D-9EBB-EE49CAF79067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CC849D-4CCA-474A-9102-E8EC63CC2A2F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Etnografinin</a:t>
            </a:r>
            <a:r>
              <a:rPr lang="tr-TR" dirty="0" smtClean="0"/>
              <a:t> Önemi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998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59632" y="1412776"/>
            <a:ext cx="6400800" cy="2785864"/>
          </a:xfrm>
        </p:spPr>
        <p:txBody>
          <a:bodyPr>
            <a:normAutofit lnSpcReduction="10000"/>
          </a:bodyPr>
          <a:lstStyle/>
          <a:p>
            <a:r>
              <a:rPr lang="tr-TR" b="1" dirty="0" err="1" smtClean="0"/>
              <a:t>Etnografik</a:t>
            </a:r>
            <a:r>
              <a:rPr lang="tr-TR" b="1" dirty="0" smtClean="0"/>
              <a:t> araştırmanın önemi;</a:t>
            </a:r>
          </a:p>
          <a:p>
            <a:r>
              <a:rPr lang="tr-TR" b="1" dirty="0" smtClean="0"/>
              <a:t>“Yerlinin bakış açısını ya da </a:t>
            </a:r>
            <a:r>
              <a:rPr lang="tr-TR" b="1" dirty="0" err="1" smtClean="0"/>
              <a:t>öteki’ni</a:t>
            </a:r>
            <a:r>
              <a:rPr lang="tr-TR" b="1" dirty="0" smtClean="0"/>
              <a:t> kavramanın ancak katılarak gözlem ile sağlanabileceğine ilişkin düşüncede yatar”</a:t>
            </a:r>
          </a:p>
          <a:p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5908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146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Antropoloğun görece geniş bir zaman dilimi içinde incelediği toplumdan insanların;</a:t>
            </a:r>
          </a:p>
          <a:p>
            <a:pPr eaLnBrk="1" hangingPunct="1"/>
            <a:endParaRPr lang="tr-TR" altLang="tr-TR" smtClean="0"/>
          </a:p>
          <a:p>
            <a:pPr lvl="2" eaLnBrk="1" hangingPunct="1"/>
            <a:r>
              <a:rPr lang="tr-TR" altLang="tr-TR" smtClean="0"/>
              <a:t>Günlük yaşamına katılması</a:t>
            </a:r>
          </a:p>
          <a:p>
            <a:pPr lvl="2" eaLnBrk="1" hangingPunct="1"/>
            <a:r>
              <a:rPr lang="tr-TR" altLang="tr-TR" smtClean="0"/>
              <a:t>Neler olduğunu gözlemesi</a:t>
            </a:r>
          </a:p>
          <a:p>
            <a:pPr lvl="2" eaLnBrk="1" hangingPunct="1"/>
            <a:r>
              <a:rPr lang="tr-TR" altLang="tr-TR" smtClean="0"/>
              <a:t>Neler söylendiğini dinlemesi</a:t>
            </a:r>
          </a:p>
          <a:p>
            <a:pPr lvl="2" eaLnBrk="1" hangingPunct="1"/>
            <a:r>
              <a:rPr lang="tr-TR" altLang="tr-TR" smtClean="0"/>
              <a:t>Sorular sorması </a:t>
            </a:r>
          </a:p>
          <a:p>
            <a:pPr lvl="2" eaLnBrk="1" hangingPunct="1"/>
            <a:endParaRPr lang="tr-TR" altLang="tr-TR" smtClean="0"/>
          </a:p>
          <a:p>
            <a:pPr lvl="2" eaLnBrk="1" hangingPunct="1">
              <a:buFont typeface="Wingdings 2" pitchFamily="18" charset="2"/>
              <a:buNone/>
            </a:pPr>
            <a:endParaRPr lang="tr-TR" altLang="tr-TR" smtClean="0"/>
          </a:p>
          <a:p>
            <a:pPr lvl="2" eaLnBrk="1" hangingPunct="1">
              <a:buFont typeface="Wingdings 2" pitchFamily="18" charset="2"/>
              <a:buNone/>
            </a:pPr>
            <a:endParaRPr lang="tr-TR" altLang="tr-TR" smtClean="0"/>
          </a:p>
          <a:p>
            <a:pPr lvl="2"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37439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7170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 eaLnBrk="1" hangingPunct="1">
              <a:buFont typeface="Wingdings 2" pitchFamily="18" charset="2"/>
              <a:buNone/>
            </a:pPr>
            <a:r>
              <a:rPr lang="tr-TR" altLang="tr-TR" dirty="0" smtClean="0"/>
              <a:t>Orada olmak</a:t>
            </a:r>
          </a:p>
          <a:p>
            <a:pPr lvl="2" eaLnBrk="1" hangingPunct="1">
              <a:buFont typeface="Wingdings 2" pitchFamily="18" charset="2"/>
              <a:buNone/>
            </a:pPr>
            <a:r>
              <a:rPr lang="tr-TR" altLang="tr-TR" dirty="0" smtClean="0"/>
              <a:t>Deneyim</a:t>
            </a:r>
          </a:p>
          <a:p>
            <a:pPr lvl="2" eaLnBrk="1" hangingPunct="1">
              <a:buFont typeface="Wingdings 2" pitchFamily="18" charset="2"/>
              <a:buNone/>
            </a:pPr>
            <a:r>
              <a:rPr lang="tr-TR" altLang="tr-TR" dirty="0" smtClean="0"/>
              <a:t>Gözlem</a:t>
            </a:r>
          </a:p>
          <a:p>
            <a:pPr lvl="2" eaLnBrk="1" hangingPunct="1">
              <a:buFont typeface="Wingdings 2" pitchFamily="18" charset="2"/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Hammersley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Atkinson</a:t>
            </a:r>
            <a:r>
              <a:rPr lang="tr-TR" altLang="tr-TR" dirty="0" smtClean="0"/>
              <a:t>; 1995)</a:t>
            </a:r>
          </a:p>
          <a:p>
            <a:pPr lvl="2" eaLnBrk="1" hangingPunct="1">
              <a:buFont typeface="Wingdings 2" pitchFamily="18" charset="2"/>
              <a:buNone/>
            </a:pPr>
            <a:endParaRPr lang="tr-TR" altLang="tr-TR" dirty="0" smtClean="0"/>
          </a:p>
          <a:p>
            <a:pPr lvl="2" eaLnBrk="1" hangingPunct="1">
              <a:buFont typeface="Wingdings 2" pitchFamily="18" charset="2"/>
              <a:buNone/>
            </a:pPr>
            <a:endParaRPr lang="tr-TR" altLang="tr-TR" dirty="0" smtClean="0"/>
          </a:p>
          <a:p>
            <a:pPr lvl="2" eaLnBrk="1" hangingPunct="1">
              <a:buFont typeface="Wingdings 2" pitchFamily="18" charset="2"/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80188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8194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“Öteki” ni kavramak, ancak içerden bir bakışla mümkündür…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Pozitivizm : Bilimsel kuramların test edilebilir, doğrulanabilir –en azından yanlışlanabilir- olması gerektiğini savunur…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1033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9218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Doğalcılık (Naturalism): Toplumsal/kültürel dünyanın fiziksel dünyadan farklı olduğunu ve bu nedenle onun kendi “doğal” ortamında incelenmesi gerektiğini; insan davranışının değişkenlerin manipüle edilmesi yoluyla ya da mekanik bir şekilde açıklanamayacağını savunur.  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48347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024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tr-TR" altLang="tr-TR" smtClean="0"/>
              <a:t>Etnografik alan çalışmasının temel amacı;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Toplumsal yapının ana hatlarını ve birbiriyle ilgisiz gibi görünen tüm kültürel görüngülerin yasalarını ve düzenliliklerini açık ve kesin bir şekilde vermektir.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İşlev </a:t>
            </a:r>
          </a:p>
          <a:p>
            <a:pPr eaLnBrk="1" hangingPunct="1"/>
            <a:r>
              <a:rPr lang="tr-TR" altLang="tr-TR" smtClean="0"/>
              <a:t>Yapı</a:t>
            </a:r>
          </a:p>
          <a:p>
            <a:pPr eaLnBrk="1" hangingPunct="1"/>
            <a:r>
              <a:rPr lang="tr-TR" altLang="tr-TR" smtClean="0"/>
              <a:t>Kurum </a:t>
            </a:r>
          </a:p>
          <a:p>
            <a:pPr eaLnBrk="1" hangingPunct="1"/>
            <a:r>
              <a:rPr lang="tr-TR" altLang="tr-TR" smtClean="0"/>
              <a:t>Kültürel farklılık/kültürel benzerlik </a:t>
            </a:r>
          </a:p>
        </p:txBody>
      </p:sp>
    </p:spTree>
    <p:extLst>
      <p:ext uri="{BB962C8B-B14F-4D97-AF65-F5344CB8AC3E}">
        <p14:creationId xmlns:p14="http://schemas.microsoft.com/office/powerpoint/2010/main" val="2964556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KURAM: </a:t>
            </a:r>
            <a:endParaRPr lang="tr-TR" dirty="0"/>
          </a:p>
        </p:txBody>
      </p:sp>
      <p:sp>
        <p:nvSpPr>
          <p:cNvPr id="11266" name="1 İçerik Yer Tutucusu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altLang="tr-TR" dirty="0" smtClean="0"/>
              <a:t>Çeşitli </a:t>
            </a:r>
            <a:r>
              <a:rPr lang="tr-TR" altLang="tr-TR" dirty="0" smtClean="0"/>
              <a:t>kavramlar arasındaki ilişkilere dair bir önermeler sistemidir.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Doğal ya da kültürel görüngülerle ilgili kapsamlı bir açıklama modelidir. </a:t>
            </a:r>
          </a:p>
        </p:txBody>
      </p:sp>
    </p:spTree>
    <p:extLst>
      <p:ext uri="{BB962C8B-B14F-4D97-AF65-F5344CB8AC3E}">
        <p14:creationId xmlns:p14="http://schemas.microsoft.com/office/powerpoint/2010/main" val="2110459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176</Words>
  <Application>Microsoft Office PowerPoint</Application>
  <PresentationFormat>Ekran Gösterisi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Canlı</vt:lpstr>
      <vt:lpstr>Etnografinin Önemi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KURAM: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Etnografinin Önemi</dc:title>
  <dc:creator>Hp-Pc</dc:creator>
  <cp:lastModifiedBy>Hp-Pc</cp:lastModifiedBy>
  <cp:revision>2</cp:revision>
  <dcterms:created xsi:type="dcterms:W3CDTF">2020-09-28T18:09:45Z</dcterms:created>
  <dcterms:modified xsi:type="dcterms:W3CDTF">2020-09-28T18:11:57Z</dcterms:modified>
</cp:coreProperties>
</file>