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03.02.2020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rgbClr val="000000"/>
                </a:solidFill>
                <a:latin typeface="Times New Roman"/>
                <a:ea typeface="Calibri"/>
              </a:rPr>
              <a:t>M</a:t>
            </a:r>
            <a:r>
              <a:rPr lang="en-US" dirty="0" err="1" smtClean="0">
                <a:solidFill>
                  <a:srgbClr val="000000"/>
                </a:solidFill>
                <a:latin typeface="Times New Roman"/>
                <a:ea typeface="Calibri"/>
              </a:rPr>
              <a:t>ağara</a:t>
            </a:r>
            <a:r>
              <a:rPr lang="en-US" dirty="0" smtClean="0">
                <a:solidFill>
                  <a:srgbClr val="000000"/>
                </a:solidFill>
                <a:latin typeface="Times New Roman"/>
                <a:ea typeface="Calibri"/>
              </a:rPr>
              <a:t> </a:t>
            </a:r>
            <a:r>
              <a:rPr lang="en-US" dirty="0" err="1">
                <a:solidFill>
                  <a:srgbClr val="000000"/>
                </a:solidFill>
                <a:latin typeface="Times New Roman"/>
                <a:ea typeface="Calibri"/>
              </a:rPr>
              <a:t>tipleri</a:t>
            </a:r>
            <a:endParaRPr lang="en-US" dirty="0"/>
          </a:p>
        </p:txBody>
      </p:sp>
      <p:sp>
        <p:nvSpPr>
          <p:cNvPr id="3" name="Alt Başlık 2"/>
          <p:cNvSpPr>
            <a:spLocks noGrp="1"/>
          </p:cNvSpPr>
          <p:nvPr>
            <p:ph type="subTitle" idx="1"/>
          </p:nvPr>
        </p:nvSpPr>
        <p:spPr/>
        <p:txBody>
          <a:bodyPr/>
          <a:lstStyle/>
          <a:p>
            <a:r>
              <a:rPr lang="tr-TR" dirty="0" smtClean="0">
                <a:solidFill>
                  <a:srgbClr val="C00000"/>
                </a:solidFill>
              </a:rPr>
              <a:t>9. Hafta</a:t>
            </a:r>
            <a:endParaRPr lang="en-US" dirty="0">
              <a:solidFill>
                <a:srgbClr val="C00000"/>
              </a:solidFill>
            </a:endParaRPr>
          </a:p>
        </p:txBody>
      </p:sp>
    </p:spTree>
    <p:extLst>
      <p:ext uri="{BB962C8B-B14F-4D97-AF65-F5344CB8AC3E}">
        <p14:creationId xmlns:p14="http://schemas.microsoft.com/office/powerpoint/2010/main" xmlns="" val="117517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fontScale="70000" lnSpcReduction="20000"/>
          </a:bodyPr>
          <a:lstStyle/>
          <a:p>
            <a:pPr marL="0" indent="0">
              <a:lnSpc>
                <a:spcPct val="150000"/>
              </a:lnSpc>
              <a:spcBef>
                <a:spcPts val="1200"/>
              </a:spcBef>
              <a:spcAft>
                <a:spcPts val="300"/>
              </a:spcAft>
              <a:buNone/>
            </a:pPr>
            <a:r>
              <a:rPr lang="tr-TR" b="1" dirty="0" err="1">
                <a:latin typeface="Times New Roman"/>
              </a:rPr>
              <a:t>Vados</a:t>
            </a:r>
            <a:r>
              <a:rPr lang="tr-TR" b="1" dirty="0">
                <a:latin typeface="Times New Roman"/>
              </a:rPr>
              <a:t> Teori</a:t>
            </a:r>
            <a:endParaRPr lang="en-US" sz="3600" b="1" dirty="0">
              <a:latin typeface="Arial"/>
            </a:endParaRPr>
          </a:p>
          <a:p>
            <a:pPr indent="342900" algn="just">
              <a:lnSpc>
                <a:spcPct val="150000"/>
              </a:lnSpc>
              <a:spcAft>
                <a:spcPts val="0"/>
              </a:spcAft>
            </a:pPr>
            <a:r>
              <a:rPr lang="tr-TR" dirty="0" err="1">
                <a:latin typeface="Times New Roman"/>
                <a:ea typeface="Times New Roman"/>
              </a:rPr>
              <a:t>Vados</a:t>
            </a:r>
            <a:r>
              <a:rPr lang="tr-TR" dirty="0">
                <a:latin typeface="Times New Roman"/>
                <a:ea typeface="Times New Roman"/>
              </a:rPr>
              <a:t> mağaralar basit olarak su tablası üzerinde akan yeraltı akarsularının faaliyeti ile oluşan mağaralardır. İddia edilir ki sızan yüzey suları ve düden aracılığıyla giren sular çok agresiftir ve doygun zona gidene kadar </a:t>
            </a:r>
            <a:r>
              <a:rPr lang="tr-TR" dirty="0" err="1">
                <a:latin typeface="Times New Roman"/>
                <a:ea typeface="Times New Roman"/>
              </a:rPr>
              <a:t>ağresifliğini</a:t>
            </a:r>
            <a:r>
              <a:rPr lang="tr-TR" dirty="0">
                <a:latin typeface="Times New Roman"/>
                <a:ea typeface="Times New Roman"/>
              </a:rPr>
              <a:t> hızla kaybeder. Bununla birlikte </a:t>
            </a:r>
            <a:r>
              <a:rPr lang="tr-TR" dirty="0" smtClean="0">
                <a:latin typeface="Times New Roman"/>
                <a:ea typeface="Times New Roman"/>
              </a:rPr>
              <a:t>çözünme </a:t>
            </a:r>
            <a:r>
              <a:rPr lang="tr-TR" dirty="0">
                <a:latin typeface="Times New Roman"/>
                <a:ea typeface="Times New Roman"/>
              </a:rPr>
              <a:t>doygun </a:t>
            </a:r>
            <a:r>
              <a:rPr lang="tr-TR" dirty="0" err="1">
                <a:latin typeface="Times New Roman"/>
                <a:ea typeface="Times New Roman"/>
              </a:rPr>
              <a:t>zonun</a:t>
            </a:r>
            <a:r>
              <a:rPr lang="tr-TR" dirty="0">
                <a:latin typeface="Times New Roman"/>
                <a:ea typeface="Times New Roman"/>
              </a:rPr>
              <a:t> üst kesiminde daha aktif olarak </a:t>
            </a:r>
            <a:r>
              <a:rPr lang="tr-TR" dirty="0" err="1">
                <a:latin typeface="Times New Roman"/>
                <a:ea typeface="Times New Roman"/>
              </a:rPr>
              <a:t>yeralır</a:t>
            </a:r>
            <a:r>
              <a:rPr lang="tr-TR" dirty="0">
                <a:latin typeface="Times New Roman"/>
                <a:ea typeface="Times New Roman"/>
              </a:rPr>
              <a:t>. </a:t>
            </a:r>
            <a:r>
              <a:rPr lang="tr-TR" dirty="0" err="1" smtClean="0">
                <a:latin typeface="Times New Roman"/>
                <a:ea typeface="Times New Roman"/>
              </a:rPr>
              <a:t>Dolin</a:t>
            </a:r>
            <a:r>
              <a:rPr lang="tr-TR" dirty="0" smtClean="0">
                <a:latin typeface="Times New Roman"/>
                <a:ea typeface="Times New Roman"/>
              </a:rPr>
              <a:t>, </a:t>
            </a:r>
            <a:r>
              <a:rPr lang="tr-TR" dirty="0">
                <a:latin typeface="Times New Roman"/>
                <a:ea typeface="Times New Roman"/>
              </a:rPr>
              <a:t>dikey kuyular ve erime tavalarından sızan sular aşağı doğru hareket ederken doygun </a:t>
            </a:r>
            <a:r>
              <a:rPr lang="tr-TR" dirty="0" err="1">
                <a:latin typeface="Times New Roman"/>
                <a:ea typeface="Times New Roman"/>
              </a:rPr>
              <a:t>zonun</a:t>
            </a:r>
            <a:r>
              <a:rPr lang="tr-TR" dirty="0">
                <a:latin typeface="Times New Roman"/>
                <a:ea typeface="Times New Roman"/>
              </a:rPr>
              <a:t> üst kesimine gelene kadar </a:t>
            </a:r>
            <a:r>
              <a:rPr lang="tr-TR" dirty="0" smtClean="0">
                <a:latin typeface="Times New Roman"/>
                <a:ea typeface="Times New Roman"/>
              </a:rPr>
              <a:t>çözmeye devam eder. </a:t>
            </a:r>
            <a:r>
              <a:rPr lang="tr-TR" dirty="0">
                <a:latin typeface="Times New Roman"/>
                <a:ea typeface="Times New Roman"/>
              </a:rPr>
              <a:t>Bu seviyede </a:t>
            </a:r>
            <a:r>
              <a:rPr lang="tr-TR" dirty="0" smtClean="0">
                <a:latin typeface="Times New Roman"/>
                <a:ea typeface="Times New Roman"/>
              </a:rPr>
              <a:t>aşamalı </a:t>
            </a:r>
            <a:r>
              <a:rPr lang="tr-TR" dirty="0">
                <a:latin typeface="Times New Roman"/>
                <a:ea typeface="Times New Roman"/>
              </a:rPr>
              <a:t>olarak genişlemiş çatlak ve tabaka yüzeyleri boyunca yatay olarak uzanan kanallar serbest yüzey </a:t>
            </a:r>
            <a:r>
              <a:rPr lang="tr-TR" dirty="0" smtClean="0">
                <a:latin typeface="Times New Roman"/>
                <a:ea typeface="Times New Roman"/>
              </a:rPr>
              <a:t>akarsularını barındırır </a:t>
            </a:r>
            <a:r>
              <a:rPr lang="tr-TR" dirty="0">
                <a:latin typeface="Times New Roman"/>
                <a:ea typeface="Times New Roman"/>
              </a:rPr>
              <a:t>(White, 1988). </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317559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fontScale="70000" lnSpcReduction="20000"/>
          </a:bodyPr>
          <a:lstStyle/>
          <a:p>
            <a:pPr marL="0" indent="0">
              <a:lnSpc>
                <a:spcPct val="150000"/>
              </a:lnSpc>
              <a:spcBef>
                <a:spcPts val="1200"/>
              </a:spcBef>
              <a:spcAft>
                <a:spcPts val="300"/>
              </a:spcAft>
              <a:buNone/>
            </a:pPr>
            <a:r>
              <a:rPr lang="tr-TR" b="1" dirty="0">
                <a:latin typeface="Times New Roman"/>
              </a:rPr>
              <a:t>Derin </a:t>
            </a:r>
            <a:r>
              <a:rPr lang="tr-TR" b="1" dirty="0" err="1">
                <a:latin typeface="Times New Roman"/>
              </a:rPr>
              <a:t>Freatik</a:t>
            </a:r>
            <a:r>
              <a:rPr lang="tr-TR" b="1" dirty="0">
                <a:latin typeface="Times New Roman"/>
              </a:rPr>
              <a:t> Teori</a:t>
            </a:r>
            <a:endParaRPr lang="en-US" sz="3600" b="1" dirty="0">
              <a:latin typeface="Arial"/>
            </a:endParaRPr>
          </a:p>
          <a:p>
            <a:pPr indent="342900" algn="just">
              <a:lnSpc>
                <a:spcPct val="150000"/>
              </a:lnSpc>
              <a:spcAft>
                <a:spcPts val="0"/>
              </a:spcAft>
            </a:pPr>
            <a:r>
              <a:rPr lang="tr-TR" dirty="0" err="1">
                <a:latin typeface="Times New Roman"/>
                <a:ea typeface="Times New Roman"/>
              </a:rPr>
              <a:t>Freatik</a:t>
            </a:r>
            <a:r>
              <a:rPr lang="tr-TR" dirty="0">
                <a:latin typeface="Times New Roman"/>
                <a:ea typeface="Times New Roman"/>
              </a:rPr>
              <a:t> </a:t>
            </a:r>
            <a:r>
              <a:rPr lang="tr-TR" dirty="0" err="1">
                <a:latin typeface="Times New Roman"/>
                <a:ea typeface="Times New Roman"/>
              </a:rPr>
              <a:t>zonda</a:t>
            </a:r>
            <a:r>
              <a:rPr lang="tr-TR" dirty="0">
                <a:latin typeface="Times New Roman"/>
                <a:ea typeface="Times New Roman"/>
              </a:rPr>
              <a:t> derinlere yönelen </a:t>
            </a:r>
            <a:r>
              <a:rPr lang="tr-TR" dirty="0" err="1">
                <a:latin typeface="Times New Roman"/>
                <a:ea typeface="Times New Roman"/>
              </a:rPr>
              <a:t>yeraltısuyu</a:t>
            </a:r>
            <a:r>
              <a:rPr lang="tr-TR" dirty="0">
                <a:latin typeface="Times New Roman"/>
                <a:ea typeface="Times New Roman"/>
              </a:rPr>
              <a:t> akış yolları boyunca çıkışa doğru hareket eder ve su tablasının üzerine </a:t>
            </a:r>
            <a:r>
              <a:rPr lang="tr-TR" dirty="0" smtClean="0">
                <a:latin typeface="Times New Roman"/>
                <a:ea typeface="Times New Roman"/>
              </a:rPr>
              <a:t>çıkar. </a:t>
            </a:r>
            <a:r>
              <a:rPr lang="tr-TR" dirty="0">
                <a:latin typeface="Times New Roman"/>
                <a:ea typeface="Times New Roman"/>
              </a:rPr>
              <a:t>Geçilebilen tüm yollar boyunca </a:t>
            </a:r>
            <a:r>
              <a:rPr lang="tr-TR" dirty="0" smtClean="0">
                <a:latin typeface="Times New Roman"/>
                <a:ea typeface="Times New Roman"/>
              </a:rPr>
              <a:t>çözünme </a:t>
            </a:r>
            <a:r>
              <a:rPr lang="tr-TR" dirty="0">
                <a:latin typeface="Times New Roman"/>
                <a:ea typeface="Times New Roman"/>
              </a:rPr>
              <a:t>aynı şekilde </a:t>
            </a:r>
            <a:r>
              <a:rPr lang="tr-TR" dirty="0" smtClean="0">
                <a:latin typeface="Times New Roman"/>
                <a:ea typeface="Times New Roman"/>
              </a:rPr>
              <a:t>gerçekleşir. </a:t>
            </a:r>
            <a:r>
              <a:rPr lang="tr-TR" dirty="0">
                <a:latin typeface="Times New Roman"/>
                <a:ea typeface="Times New Roman"/>
              </a:rPr>
              <a:t>Akarsular arasındaki alanda su tablasının en yüksek kesimi ile kaide seviyesi arasındaki hidrostatik basınç akışın itici gücüdür. Bölgesel yükselmenin sonucu olarak gençleşme oluştuğunda yüzey akarsuları eski </a:t>
            </a:r>
            <a:r>
              <a:rPr lang="tr-TR" dirty="0" err="1" smtClean="0">
                <a:latin typeface="Times New Roman"/>
                <a:ea typeface="Times New Roman"/>
              </a:rPr>
              <a:t>freatik</a:t>
            </a:r>
            <a:r>
              <a:rPr lang="tr-TR" dirty="0" smtClean="0">
                <a:latin typeface="Times New Roman"/>
                <a:ea typeface="Times New Roman"/>
              </a:rPr>
              <a:t> mağaraları keser</a:t>
            </a:r>
            <a:r>
              <a:rPr lang="tr-TR" dirty="0">
                <a:latin typeface="Times New Roman"/>
                <a:ea typeface="Times New Roman"/>
              </a:rPr>
              <a:t>. Su tablası alçalır ve tedrici olarak mağaraların üst kesimleri havayla dolmaya başlar. Bu aşamada </a:t>
            </a:r>
            <a:r>
              <a:rPr lang="tr-TR" dirty="0" err="1">
                <a:latin typeface="Times New Roman"/>
                <a:ea typeface="Times New Roman"/>
              </a:rPr>
              <a:t>damlataşlar</a:t>
            </a:r>
            <a:r>
              <a:rPr lang="tr-TR" dirty="0">
                <a:latin typeface="Times New Roman"/>
                <a:ea typeface="Times New Roman"/>
              </a:rPr>
              <a:t> oluşmaya başlar. Böylece teori hem </a:t>
            </a:r>
            <a:r>
              <a:rPr lang="tr-TR" dirty="0" smtClean="0">
                <a:latin typeface="Times New Roman"/>
                <a:ea typeface="Times New Roman"/>
              </a:rPr>
              <a:t>çözünme </a:t>
            </a:r>
            <a:r>
              <a:rPr lang="tr-TR" dirty="0">
                <a:latin typeface="Times New Roman"/>
                <a:ea typeface="Times New Roman"/>
              </a:rPr>
              <a:t>hem de depolanma mekanizmasını destekler. </a:t>
            </a:r>
            <a:endParaRPr lang="en-US" dirty="0"/>
          </a:p>
        </p:txBody>
      </p:sp>
    </p:spTree>
    <p:extLst>
      <p:ext uri="{BB962C8B-B14F-4D97-AF65-F5344CB8AC3E}">
        <p14:creationId xmlns:p14="http://schemas.microsoft.com/office/powerpoint/2010/main" xmlns="" val="49733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a:lnSpc>
                <a:spcPct val="150000"/>
              </a:lnSpc>
              <a:spcBef>
                <a:spcPts val="1200"/>
              </a:spcBef>
              <a:spcAft>
                <a:spcPts val="300"/>
              </a:spcAft>
            </a:pPr>
            <a:r>
              <a:rPr lang="tr-TR" b="1" dirty="0">
                <a:latin typeface="Times New Roman"/>
              </a:rPr>
              <a:t>Sığ </a:t>
            </a:r>
            <a:r>
              <a:rPr lang="tr-TR" b="1" dirty="0" err="1">
                <a:latin typeface="Times New Roman"/>
              </a:rPr>
              <a:t>Freatik</a:t>
            </a:r>
            <a:r>
              <a:rPr lang="tr-TR" b="1" dirty="0">
                <a:latin typeface="Times New Roman"/>
              </a:rPr>
              <a:t> Teori</a:t>
            </a:r>
            <a:endParaRPr lang="en-US" sz="3600" b="1" dirty="0">
              <a:latin typeface="Arial"/>
            </a:endParaRPr>
          </a:p>
          <a:p>
            <a:pPr indent="342900" algn="just">
              <a:lnSpc>
                <a:spcPct val="150000"/>
              </a:lnSpc>
              <a:spcAft>
                <a:spcPts val="0"/>
              </a:spcAft>
            </a:pPr>
            <a:r>
              <a:rPr lang="tr-TR" dirty="0">
                <a:latin typeface="Times New Roman"/>
                <a:ea typeface="Times New Roman"/>
              </a:rPr>
              <a:t>Mağaralar yağışlı ve kurak mevsim arasında dalgalanan su tablasının yüksek ve alçak seviyesi arasında oluşan mağaralardır. Yatay olarak uzanırlar. Su tablası uzun süre aynı seviyede kalırsa oluşan mağara yerel kaide seviyesinden yüzey akarsuyunun </a:t>
            </a:r>
            <a:r>
              <a:rPr lang="tr-TR" dirty="0" smtClean="0">
                <a:latin typeface="Times New Roman"/>
                <a:ea typeface="Times New Roman"/>
              </a:rPr>
              <a:t>seki </a:t>
            </a:r>
            <a:r>
              <a:rPr lang="tr-TR" dirty="0">
                <a:latin typeface="Times New Roman"/>
                <a:ea typeface="Times New Roman"/>
              </a:rPr>
              <a:t>seviyesi ile aynı seviyede olacaktır. </a:t>
            </a:r>
            <a:endParaRPr lang="en-US" dirty="0">
              <a:latin typeface="Times New Roman"/>
              <a:ea typeface="Times New Roman"/>
            </a:endParaRPr>
          </a:p>
          <a:p>
            <a:pPr indent="342900" algn="just">
              <a:lnSpc>
                <a:spcPct val="150000"/>
              </a:lnSpc>
              <a:spcAft>
                <a:spcPts val="0"/>
              </a:spcAft>
            </a:pPr>
            <a:r>
              <a:rPr lang="tr-TR" dirty="0">
                <a:latin typeface="Times New Roman"/>
                <a:ea typeface="Times New Roman"/>
              </a:rPr>
              <a:t>Derin </a:t>
            </a:r>
            <a:r>
              <a:rPr lang="tr-TR" dirty="0" err="1">
                <a:latin typeface="Times New Roman"/>
                <a:ea typeface="Times New Roman"/>
              </a:rPr>
              <a:t>freatik</a:t>
            </a:r>
            <a:r>
              <a:rPr lang="tr-TR" dirty="0">
                <a:latin typeface="Times New Roman"/>
                <a:ea typeface="Times New Roman"/>
              </a:rPr>
              <a:t> ve sığ </a:t>
            </a:r>
            <a:r>
              <a:rPr lang="tr-TR" dirty="0" err="1">
                <a:latin typeface="Times New Roman"/>
                <a:ea typeface="Times New Roman"/>
              </a:rPr>
              <a:t>freatik</a:t>
            </a:r>
            <a:r>
              <a:rPr lang="tr-TR" dirty="0">
                <a:latin typeface="Times New Roman"/>
                <a:ea typeface="Times New Roman"/>
              </a:rPr>
              <a:t> mağaralar benzer aşamalar geçirirler. Derinlerde oluşurlar sonra </a:t>
            </a:r>
            <a:r>
              <a:rPr lang="tr-TR" dirty="0" err="1">
                <a:latin typeface="Times New Roman"/>
                <a:ea typeface="Times New Roman"/>
              </a:rPr>
              <a:t>sedimentle</a:t>
            </a:r>
            <a:r>
              <a:rPr lang="tr-TR" dirty="0">
                <a:latin typeface="Times New Roman"/>
                <a:ea typeface="Times New Roman"/>
              </a:rPr>
              <a:t> doldurulurlar ve son olarak </a:t>
            </a:r>
            <a:r>
              <a:rPr lang="tr-TR" dirty="0" err="1">
                <a:latin typeface="Times New Roman"/>
                <a:ea typeface="Times New Roman"/>
              </a:rPr>
              <a:t>vados</a:t>
            </a:r>
            <a:r>
              <a:rPr lang="tr-TR" dirty="0">
                <a:latin typeface="Times New Roman"/>
                <a:ea typeface="Times New Roman"/>
              </a:rPr>
              <a:t> zona çıkar ve depoları aşındırılır.</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71654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fontScale="62500" lnSpcReduction="20000"/>
          </a:bodyPr>
          <a:lstStyle/>
          <a:p>
            <a:pPr marL="0" indent="0" algn="just">
              <a:spcAft>
                <a:spcPts val="0"/>
              </a:spcAft>
              <a:buNone/>
            </a:pPr>
            <a:r>
              <a:rPr lang="tr-TR" b="1" u="sng" dirty="0" err="1" smtClean="0">
                <a:latin typeface="Times New Roman"/>
                <a:ea typeface="Times New Roman"/>
              </a:rPr>
              <a:t>Speleothemler</a:t>
            </a:r>
            <a:endParaRPr lang="en-US" dirty="0">
              <a:latin typeface="Times New Roman"/>
              <a:ea typeface="Times New Roman"/>
            </a:endParaRPr>
          </a:p>
          <a:p>
            <a:pPr marL="0" indent="0" algn="just">
              <a:spcAft>
                <a:spcPts val="0"/>
              </a:spcAft>
              <a:buNone/>
            </a:pPr>
            <a:r>
              <a:rPr lang="tr-TR" dirty="0">
                <a:latin typeface="Times New Roman"/>
                <a:ea typeface="Times New Roman"/>
              </a:rPr>
              <a:t> </a:t>
            </a:r>
            <a:endParaRPr lang="en-US" dirty="0">
              <a:latin typeface="Times New Roman"/>
              <a:ea typeface="Times New Roman"/>
            </a:endParaRPr>
          </a:p>
          <a:p>
            <a:pPr algn="just">
              <a:lnSpc>
                <a:spcPct val="150000"/>
              </a:lnSpc>
              <a:spcAft>
                <a:spcPts val="0"/>
              </a:spcAft>
            </a:pPr>
            <a:r>
              <a:rPr lang="tr-TR" dirty="0" err="1" smtClean="0">
                <a:latin typeface="Times New Roman"/>
                <a:ea typeface="Times New Roman"/>
              </a:rPr>
              <a:t>Speleothemler</a:t>
            </a:r>
            <a:r>
              <a:rPr lang="tr-TR" dirty="0" smtClean="0">
                <a:latin typeface="Times New Roman"/>
                <a:ea typeface="Times New Roman"/>
              </a:rPr>
              <a:t>, </a:t>
            </a:r>
            <a:r>
              <a:rPr lang="tr-TR" dirty="0">
                <a:latin typeface="Times New Roman"/>
                <a:ea typeface="Times New Roman"/>
              </a:rPr>
              <a:t>karstik bölgedeki mağaralarda </a:t>
            </a:r>
            <a:r>
              <a:rPr lang="tr-TR" dirty="0" err="1" smtClean="0">
                <a:latin typeface="Times New Roman"/>
                <a:ea typeface="Times New Roman"/>
              </a:rPr>
              <a:t>damlataş</a:t>
            </a:r>
            <a:r>
              <a:rPr lang="tr-TR" dirty="0" smtClean="0">
                <a:latin typeface="Times New Roman"/>
                <a:ea typeface="Times New Roman"/>
              </a:rPr>
              <a:t> ve </a:t>
            </a:r>
            <a:r>
              <a:rPr lang="tr-TR" dirty="0" err="1" smtClean="0">
                <a:latin typeface="Times New Roman"/>
                <a:ea typeface="Times New Roman"/>
              </a:rPr>
              <a:t>akmataş</a:t>
            </a:r>
            <a:r>
              <a:rPr lang="tr-TR" dirty="0" smtClean="0">
                <a:latin typeface="Times New Roman"/>
                <a:ea typeface="Times New Roman"/>
              </a:rPr>
              <a:t> </a:t>
            </a:r>
            <a:r>
              <a:rPr lang="tr-TR" dirty="0">
                <a:latin typeface="Times New Roman"/>
                <a:ea typeface="Times New Roman"/>
              </a:rPr>
              <a:t>şeklinde oluşan </a:t>
            </a:r>
            <a:r>
              <a:rPr lang="tr-TR" dirty="0" smtClean="0">
                <a:latin typeface="Times New Roman"/>
                <a:ea typeface="Times New Roman"/>
              </a:rPr>
              <a:t>ikincil </a:t>
            </a:r>
            <a:r>
              <a:rPr lang="tr-TR" dirty="0">
                <a:latin typeface="Times New Roman"/>
                <a:ea typeface="Times New Roman"/>
              </a:rPr>
              <a:t>mineral depolarıdır. Bunlardan </a:t>
            </a:r>
            <a:r>
              <a:rPr lang="tr-TR" dirty="0" err="1" smtClean="0">
                <a:latin typeface="Times New Roman"/>
                <a:ea typeface="Times New Roman"/>
              </a:rPr>
              <a:t>damlataşlar</a:t>
            </a:r>
            <a:r>
              <a:rPr lang="tr-TR" dirty="0" smtClean="0">
                <a:latin typeface="Times New Roman"/>
                <a:ea typeface="Times New Roman"/>
              </a:rPr>
              <a:t>, </a:t>
            </a:r>
            <a:r>
              <a:rPr lang="tr-TR" dirty="0">
                <a:latin typeface="Times New Roman"/>
                <a:ea typeface="Times New Roman"/>
              </a:rPr>
              <a:t>suyun duvardan ya da tavandan damlamasıyla oluşur. Bu yolla oluşan ve en bilinen birikimler </a:t>
            </a:r>
            <a:r>
              <a:rPr lang="tr-TR" dirty="0" smtClean="0">
                <a:latin typeface="Times New Roman"/>
                <a:ea typeface="Times New Roman"/>
              </a:rPr>
              <a:t>dikit ve sarkıttır.  </a:t>
            </a:r>
            <a:r>
              <a:rPr lang="tr-TR" dirty="0" err="1" smtClean="0">
                <a:latin typeface="Times New Roman"/>
                <a:ea typeface="Times New Roman"/>
              </a:rPr>
              <a:t>Akmataşlar</a:t>
            </a:r>
            <a:r>
              <a:rPr lang="tr-TR" dirty="0" smtClean="0">
                <a:latin typeface="Times New Roman"/>
                <a:ea typeface="Times New Roman"/>
              </a:rPr>
              <a:t> </a:t>
            </a:r>
            <a:r>
              <a:rPr lang="tr-TR" dirty="0">
                <a:latin typeface="Times New Roman"/>
                <a:ea typeface="Times New Roman"/>
              </a:rPr>
              <a:t>ise, suyun kayaç üzerine damladığı ya da kayaç üzerinde aktığı yerlerde biriken CaCO</a:t>
            </a:r>
            <a:r>
              <a:rPr lang="tr-TR" baseline="-25000" dirty="0">
                <a:latin typeface="Times New Roman"/>
                <a:ea typeface="Times New Roman"/>
              </a:rPr>
              <a:t>3</a:t>
            </a:r>
            <a:r>
              <a:rPr lang="tr-TR" dirty="0">
                <a:latin typeface="Times New Roman"/>
                <a:ea typeface="Times New Roman"/>
              </a:rPr>
              <a:t>, jips vb. depolardır. Mağara zeminine ulaşan su, </a:t>
            </a:r>
            <a:r>
              <a:rPr lang="tr-TR" dirty="0" err="1">
                <a:latin typeface="Times New Roman"/>
                <a:ea typeface="Times New Roman"/>
              </a:rPr>
              <a:t>klastik</a:t>
            </a:r>
            <a:r>
              <a:rPr lang="tr-TR" dirty="0">
                <a:latin typeface="Times New Roman"/>
                <a:ea typeface="Times New Roman"/>
              </a:rPr>
              <a:t> </a:t>
            </a:r>
            <a:r>
              <a:rPr lang="tr-TR" dirty="0" err="1" smtClean="0">
                <a:latin typeface="Times New Roman"/>
                <a:ea typeface="Times New Roman"/>
              </a:rPr>
              <a:t>sedimanların</a:t>
            </a:r>
            <a:r>
              <a:rPr lang="tr-TR" dirty="0" smtClean="0">
                <a:latin typeface="Times New Roman"/>
                <a:ea typeface="Times New Roman"/>
              </a:rPr>
              <a:t> </a:t>
            </a:r>
            <a:r>
              <a:rPr lang="tr-TR" dirty="0">
                <a:latin typeface="Times New Roman"/>
                <a:ea typeface="Times New Roman"/>
              </a:rPr>
              <a:t>içine sızabilir ve dağınık unsurları bir </a:t>
            </a:r>
            <a:r>
              <a:rPr lang="tr-TR" dirty="0" err="1">
                <a:latin typeface="Times New Roman"/>
                <a:ea typeface="Times New Roman"/>
              </a:rPr>
              <a:t>çimentolayla</a:t>
            </a:r>
            <a:r>
              <a:rPr lang="tr-TR" dirty="0">
                <a:latin typeface="Times New Roman"/>
                <a:ea typeface="Times New Roman"/>
              </a:rPr>
              <a:t> yapıştırarak mağara breşi </a:t>
            </a:r>
            <a:r>
              <a:rPr lang="tr-TR" dirty="0" smtClean="0">
                <a:latin typeface="Times New Roman"/>
                <a:ea typeface="Times New Roman"/>
              </a:rPr>
              <a:t>adı </a:t>
            </a:r>
            <a:r>
              <a:rPr lang="tr-TR" dirty="0">
                <a:latin typeface="Times New Roman"/>
                <a:ea typeface="Times New Roman"/>
              </a:rPr>
              <a:t>verilen sert ve gözenekli bir kayaç meydana getirebilir. Tabanda CaCO</a:t>
            </a:r>
            <a:r>
              <a:rPr lang="tr-TR" baseline="-25000" dirty="0">
                <a:latin typeface="Times New Roman"/>
                <a:ea typeface="Times New Roman"/>
              </a:rPr>
              <a:t>3</a:t>
            </a:r>
            <a:r>
              <a:rPr lang="tr-TR" dirty="0">
                <a:latin typeface="Times New Roman"/>
                <a:ea typeface="Times New Roman"/>
              </a:rPr>
              <a:t> birikimi bütünüyle zemini kaplayabilir ve </a:t>
            </a:r>
            <a:r>
              <a:rPr lang="tr-TR" dirty="0" smtClean="0">
                <a:latin typeface="Times New Roman"/>
                <a:ea typeface="Times New Roman"/>
              </a:rPr>
              <a:t>moloz, </a:t>
            </a:r>
            <a:r>
              <a:rPr lang="tr-TR" dirty="0">
                <a:latin typeface="Times New Roman"/>
                <a:ea typeface="Times New Roman"/>
              </a:rPr>
              <a:t>breş ve mağara zeminindeki </a:t>
            </a:r>
            <a:r>
              <a:rPr lang="tr-TR">
                <a:latin typeface="Times New Roman"/>
                <a:ea typeface="Times New Roman"/>
              </a:rPr>
              <a:t>materyalle </a:t>
            </a:r>
            <a:r>
              <a:rPr lang="tr-TR" smtClean="0">
                <a:latin typeface="Times New Roman"/>
                <a:ea typeface="Times New Roman"/>
              </a:rPr>
              <a:t>depolanabilir. </a:t>
            </a:r>
            <a:r>
              <a:rPr lang="tr-TR" dirty="0">
                <a:latin typeface="Times New Roman"/>
                <a:ea typeface="Times New Roman"/>
              </a:rPr>
              <a:t>CaCO</a:t>
            </a:r>
            <a:r>
              <a:rPr lang="tr-TR" baseline="-25000" dirty="0">
                <a:latin typeface="Times New Roman"/>
                <a:ea typeface="Times New Roman"/>
              </a:rPr>
              <a:t>3</a:t>
            </a:r>
            <a:r>
              <a:rPr lang="tr-TR" dirty="0">
                <a:latin typeface="Times New Roman"/>
                <a:ea typeface="Times New Roman"/>
              </a:rPr>
              <a:t>’ın birikmesiyle oluşan bir diğer depo ise travertendir. Genelde açık renkli, kompakt, çok gözenekli ve hücreli bir yapısı vardır.</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xmlns="" val="124230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I:\Suğla haziran 2016\DCIM\100D5300\DSC_0352.JPG"/>
          <p:cNvPicPr>
            <a:picLocks noGrp="1" noChangeAspect="1" noChangeArrowheads="1"/>
          </p:cNvPicPr>
          <p:nvPr>
            <p:ph idx="1"/>
          </p:nvPr>
        </p:nvPicPr>
        <p:blipFill>
          <a:blip r:embed="rId2" cstate="print"/>
          <a:srcRect/>
          <a:stretch>
            <a:fillRect/>
          </a:stretch>
        </p:blipFill>
        <p:spPr bwMode="auto">
          <a:xfrm rot="16200000">
            <a:off x="1136253" y="1200546"/>
            <a:ext cx="6788945"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I:\Suğla haziran 2016\DCIM\100D5300\DSC_0386.JPG"/>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Akmataş</a:t>
            </a:r>
            <a:endParaRPr lang="tr-T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1" y="1124744"/>
            <a:ext cx="8428136" cy="561875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467544" y="0"/>
            <a:ext cx="8229600" cy="1143000"/>
          </a:xfrm>
        </p:spPr>
        <p:txBody>
          <a:bodyPr/>
          <a:lstStyle/>
          <a:p>
            <a:r>
              <a:rPr lang="tr-TR" dirty="0" smtClean="0"/>
              <a:t>Jipste mağara</a:t>
            </a:r>
            <a:endParaRPr lang="tr-TR" dirty="0"/>
          </a:p>
        </p:txBody>
      </p:sp>
      <p:pic>
        <p:nvPicPr>
          <p:cNvPr id="515075" name="Picture 3" descr="3 Aktif P"/>
          <p:cNvPicPr>
            <a:picLocks noChangeAspect="1" noChangeArrowheads="1"/>
          </p:cNvPicPr>
          <p:nvPr>
            <p:ph idx="1"/>
          </p:nvPr>
        </p:nvPicPr>
        <p:blipFill>
          <a:blip r:embed="rId2" cstate="print"/>
          <a:srcRect/>
          <a:stretch>
            <a:fillRect/>
          </a:stretch>
        </p:blipFill>
        <p:spPr>
          <a:xfrm>
            <a:off x="0" y="885825"/>
            <a:ext cx="8958262" cy="5972175"/>
          </a:xfrm>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267</Words>
  <Application>Microsoft Office PowerPoint</Application>
  <PresentationFormat>Ekran Gösterisi (4:3)</PresentationFormat>
  <Paragraphs>14</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Ofis Teması</vt:lpstr>
      <vt:lpstr>Mağara tipleri</vt:lpstr>
      <vt:lpstr>Slayt 2</vt:lpstr>
      <vt:lpstr>Slayt 3</vt:lpstr>
      <vt:lpstr>Slayt 4</vt:lpstr>
      <vt:lpstr>Slayt 5</vt:lpstr>
      <vt:lpstr>Slayt 6</vt:lpstr>
      <vt:lpstr>Slayt 7</vt:lpstr>
      <vt:lpstr>Akmataş</vt:lpstr>
      <vt:lpstr>Jipste mağara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Mağara tipleri</dc:title>
  <dc:creator>Kullanıcı</dc:creator>
  <cp:lastModifiedBy>-</cp:lastModifiedBy>
  <cp:revision>6</cp:revision>
  <dcterms:created xsi:type="dcterms:W3CDTF">2020-01-29T18:30:21Z</dcterms:created>
  <dcterms:modified xsi:type="dcterms:W3CDTF">2020-02-03T10:44:18Z</dcterms:modified>
</cp:coreProperties>
</file>