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7"/>
  </p:notesMasterIdLst>
  <p:sldIdLst>
    <p:sldId id="693" r:id="rId2"/>
    <p:sldId id="746" r:id="rId3"/>
    <p:sldId id="647" r:id="rId4"/>
    <p:sldId id="595" r:id="rId5"/>
    <p:sldId id="704" r:id="rId6"/>
    <p:sldId id="705" r:id="rId7"/>
    <p:sldId id="741" r:id="rId8"/>
    <p:sldId id="711" r:id="rId9"/>
    <p:sldId id="597" r:id="rId10"/>
    <p:sldId id="646" r:id="rId11"/>
    <p:sldId id="432" r:id="rId12"/>
    <p:sldId id="691" r:id="rId13"/>
    <p:sldId id="692" r:id="rId14"/>
    <p:sldId id="436" r:id="rId15"/>
    <p:sldId id="433" r:id="rId16"/>
    <p:sldId id="437" r:id="rId17"/>
    <p:sldId id="441" r:id="rId18"/>
    <p:sldId id="444" r:id="rId19"/>
    <p:sldId id="438" r:id="rId20"/>
    <p:sldId id="443" r:id="rId21"/>
    <p:sldId id="449" r:id="rId22"/>
    <p:sldId id="451" r:id="rId23"/>
    <p:sldId id="496" r:id="rId24"/>
    <p:sldId id="419" r:id="rId25"/>
    <p:sldId id="46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9" autoAdjust="0"/>
    <p:restoredTop sz="94660"/>
  </p:normalViewPr>
  <p:slideViewPr>
    <p:cSldViewPr snapToGrid="0">
      <p:cViewPr varScale="1">
        <p:scale>
          <a:sx n="88" d="100"/>
          <a:sy n="88" d="100"/>
        </p:scale>
        <p:origin x="11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FC1469-3985-4B95-9512-A1D17FEDFDA5}" type="datetimeFigureOut">
              <a:rPr lang="tr-TR" smtClean="0"/>
              <a:t>30.04.2020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78A963-9082-43E3-AB44-C8D2143389C9}" type="slidenum">
              <a:rPr lang="tr-TR" smtClean="0"/>
              <a:t>‹#›</a:t>
            </a:fld>
            <a:endParaRPr lang="tr-TR"/>
          </a:p>
        </p:txBody>
      </p:sp>
    </p:spTree>
    <p:extLst>
      <p:ext uri="{BB962C8B-B14F-4D97-AF65-F5344CB8AC3E}">
        <p14:creationId xmlns:p14="http://schemas.microsoft.com/office/powerpoint/2010/main" val="3035698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Slayt Görüntüsü Yer Tutucusu">
            <a:extLst>
              <a:ext uri="{FF2B5EF4-FFF2-40B4-BE49-F238E27FC236}">
                <a16:creationId xmlns:a16="http://schemas.microsoft.com/office/drawing/2014/main" id="{C321C863-3876-4672-80FC-691A365E2B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2 Not Yer Tutucusu">
            <a:extLst>
              <a:ext uri="{FF2B5EF4-FFF2-40B4-BE49-F238E27FC236}">
                <a16:creationId xmlns:a16="http://schemas.microsoft.com/office/drawing/2014/main" id="{FBDDB912-88E6-4FC3-91F1-8DAF47F676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5124" name="3 Slayt Numarası Yer Tutucusu">
            <a:extLst>
              <a:ext uri="{FF2B5EF4-FFF2-40B4-BE49-F238E27FC236}">
                <a16:creationId xmlns:a16="http://schemas.microsoft.com/office/drawing/2014/main" id="{818E2CBF-B8F7-4266-AE81-0295FB17A30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24B14FB-BF91-4DD5-8757-A2DA21FABCF2}" type="slidenum">
              <a:rPr lang="tr-TR" altLang="tr-TR" sz="1200"/>
              <a:pPr/>
              <a:t>1</a:t>
            </a:fld>
            <a:endParaRPr lang="tr-TR" altLang="tr-TR"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Slayt Görüntüsü Yer Tutucusu">
            <a:extLst>
              <a:ext uri="{FF2B5EF4-FFF2-40B4-BE49-F238E27FC236}">
                <a16:creationId xmlns:a16="http://schemas.microsoft.com/office/drawing/2014/main" id="{340CC170-A6D3-4CDB-9DEA-65CECEBB1CD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2 Not Yer Tutucusu">
            <a:extLst>
              <a:ext uri="{FF2B5EF4-FFF2-40B4-BE49-F238E27FC236}">
                <a16:creationId xmlns:a16="http://schemas.microsoft.com/office/drawing/2014/main" id="{A94FA2E6-926E-4477-B902-4BCB2D2B3B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4580" name="3 Slayt Numarası Yer Tutucusu">
            <a:extLst>
              <a:ext uri="{FF2B5EF4-FFF2-40B4-BE49-F238E27FC236}">
                <a16:creationId xmlns:a16="http://schemas.microsoft.com/office/drawing/2014/main" id="{257DBF45-7084-4181-8452-DE54603CE6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5682061-62B7-4D6A-8F5E-A15C5663D732}" type="slidenum">
              <a:rPr lang="tr-TR" altLang="tr-TR" sz="1200"/>
              <a:pPr/>
              <a:t>11</a:t>
            </a:fld>
            <a:endParaRPr lang="tr-TR" altLang="tr-TR"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Slayt Görüntüsü Yer Tutucusu">
            <a:extLst>
              <a:ext uri="{FF2B5EF4-FFF2-40B4-BE49-F238E27FC236}">
                <a16:creationId xmlns:a16="http://schemas.microsoft.com/office/drawing/2014/main" id="{8F366EF4-C39D-44EF-8DD9-0F95544A45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2 Not Yer Tutucusu">
            <a:extLst>
              <a:ext uri="{FF2B5EF4-FFF2-40B4-BE49-F238E27FC236}">
                <a16:creationId xmlns:a16="http://schemas.microsoft.com/office/drawing/2014/main" id="{0FFA1E8D-7906-4194-91AE-43570A6E41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6628" name="3 Slayt Numarası Yer Tutucusu">
            <a:extLst>
              <a:ext uri="{FF2B5EF4-FFF2-40B4-BE49-F238E27FC236}">
                <a16:creationId xmlns:a16="http://schemas.microsoft.com/office/drawing/2014/main" id="{D70A3A41-856D-4D94-93F4-06EA5925D8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B656C69-6A7C-4DA9-98F2-CB6CD033C84C}" type="slidenum">
              <a:rPr lang="tr-TR" altLang="tr-TR" sz="1200"/>
              <a:pPr/>
              <a:t>12</a:t>
            </a:fld>
            <a:endParaRPr lang="tr-TR" altLang="tr-TR"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Slayt Görüntüsü Yer Tutucusu">
            <a:extLst>
              <a:ext uri="{FF2B5EF4-FFF2-40B4-BE49-F238E27FC236}">
                <a16:creationId xmlns:a16="http://schemas.microsoft.com/office/drawing/2014/main" id="{D0646008-D127-41D7-A64F-5432DAFAF7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2 Not Yer Tutucusu">
            <a:extLst>
              <a:ext uri="{FF2B5EF4-FFF2-40B4-BE49-F238E27FC236}">
                <a16:creationId xmlns:a16="http://schemas.microsoft.com/office/drawing/2014/main" id="{2300EA25-6FA4-4B3C-90A0-20368CAF07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8676" name="3 Slayt Numarası Yer Tutucusu">
            <a:extLst>
              <a:ext uri="{FF2B5EF4-FFF2-40B4-BE49-F238E27FC236}">
                <a16:creationId xmlns:a16="http://schemas.microsoft.com/office/drawing/2014/main" id="{842413AD-7BE9-4D5B-A9C6-71A73506E4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E799101-6E8D-472A-ABE6-9C32A6C56B74}" type="slidenum">
              <a:rPr lang="tr-TR" altLang="tr-TR" sz="1200"/>
              <a:pPr/>
              <a:t>13</a:t>
            </a:fld>
            <a:endParaRPr lang="tr-TR" altLang="tr-TR"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Slayt Görüntüsü Yer Tutucusu">
            <a:extLst>
              <a:ext uri="{FF2B5EF4-FFF2-40B4-BE49-F238E27FC236}">
                <a16:creationId xmlns:a16="http://schemas.microsoft.com/office/drawing/2014/main" id="{83361980-1FC0-469C-A4FA-F057413869F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2 Not Yer Tutucusu">
            <a:extLst>
              <a:ext uri="{FF2B5EF4-FFF2-40B4-BE49-F238E27FC236}">
                <a16:creationId xmlns:a16="http://schemas.microsoft.com/office/drawing/2014/main" id="{1B6BB705-B6DE-409F-8785-A00BE98C35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30724" name="3 Slayt Numarası Yer Tutucusu">
            <a:extLst>
              <a:ext uri="{FF2B5EF4-FFF2-40B4-BE49-F238E27FC236}">
                <a16:creationId xmlns:a16="http://schemas.microsoft.com/office/drawing/2014/main" id="{2FACDBD4-B823-4635-B1BF-9ADD9899D18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0E58D1A-DD6C-4DA4-9BF5-FA6A9AFE9DF8}" type="slidenum">
              <a:rPr lang="tr-TR" altLang="tr-TR" sz="1200"/>
              <a:pPr/>
              <a:t>14</a:t>
            </a:fld>
            <a:endParaRPr lang="tr-TR" altLang="tr-TR"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Slayt Görüntüsü Yer Tutucusu">
            <a:extLst>
              <a:ext uri="{FF2B5EF4-FFF2-40B4-BE49-F238E27FC236}">
                <a16:creationId xmlns:a16="http://schemas.microsoft.com/office/drawing/2014/main" id="{978C0802-84E9-433C-BE29-60928CEC0C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2 Not Yer Tutucusu">
            <a:extLst>
              <a:ext uri="{FF2B5EF4-FFF2-40B4-BE49-F238E27FC236}">
                <a16:creationId xmlns:a16="http://schemas.microsoft.com/office/drawing/2014/main" id="{47358696-01E1-4B05-8D33-D3842110D2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32772" name="3 Slayt Numarası Yer Tutucusu">
            <a:extLst>
              <a:ext uri="{FF2B5EF4-FFF2-40B4-BE49-F238E27FC236}">
                <a16:creationId xmlns:a16="http://schemas.microsoft.com/office/drawing/2014/main" id="{9314F092-A22E-424B-A6D0-FB54EE91E7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E13747D-20AB-46BF-9884-270892F42685}" type="slidenum">
              <a:rPr lang="tr-TR" altLang="tr-TR" sz="1200"/>
              <a:pPr/>
              <a:t>15</a:t>
            </a:fld>
            <a:endParaRPr lang="tr-TR" altLang="tr-TR"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Slayt Görüntüsü Yer Tutucusu">
            <a:extLst>
              <a:ext uri="{FF2B5EF4-FFF2-40B4-BE49-F238E27FC236}">
                <a16:creationId xmlns:a16="http://schemas.microsoft.com/office/drawing/2014/main" id="{0D4C60AC-4272-46F3-BFE6-B65DE3DA14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2 Not Yer Tutucusu">
            <a:extLst>
              <a:ext uri="{FF2B5EF4-FFF2-40B4-BE49-F238E27FC236}">
                <a16:creationId xmlns:a16="http://schemas.microsoft.com/office/drawing/2014/main" id="{6C8D7B32-6183-498A-AA99-9FFFA78528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34820" name="3 Slayt Numarası Yer Tutucusu">
            <a:extLst>
              <a:ext uri="{FF2B5EF4-FFF2-40B4-BE49-F238E27FC236}">
                <a16:creationId xmlns:a16="http://schemas.microsoft.com/office/drawing/2014/main" id="{542B8641-19B1-42B9-8843-6E49C1EC1B2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3B079AE-0291-4936-A8CB-A5F38BA821C9}" type="slidenum">
              <a:rPr lang="tr-TR" altLang="tr-TR" sz="1200"/>
              <a:pPr/>
              <a:t>16</a:t>
            </a:fld>
            <a:endParaRPr lang="tr-TR" altLang="tr-TR"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Slayt Görüntüsü Yer Tutucusu">
            <a:extLst>
              <a:ext uri="{FF2B5EF4-FFF2-40B4-BE49-F238E27FC236}">
                <a16:creationId xmlns:a16="http://schemas.microsoft.com/office/drawing/2014/main" id="{E12BCE5C-202D-427D-A82F-439DF4A189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2 Not Yer Tutucusu">
            <a:extLst>
              <a:ext uri="{FF2B5EF4-FFF2-40B4-BE49-F238E27FC236}">
                <a16:creationId xmlns:a16="http://schemas.microsoft.com/office/drawing/2014/main" id="{3259948E-3A92-4039-82AB-CC9EED93FB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36868" name="3 Slayt Numarası Yer Tutucusu">
            <a:extLst>
              <a:ext uri="{FF2B5EF4-FFF2-40B4-BE49-F238E27FC236}">
                <a16:creationId xmlns:a16="http://schemas.microsoft.com/office/drawing/2014/main" id="{721C21AE-86E1-42E8-A959-185587CCD6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0F4186A-75DF-4505-ADEF-A5A19537429D}" type="slidenum">
              <a:rPr lang="tr-TR" altLang="tr-TR" sz="1200"/>
              <a:pPr/>
              <a:t>17</a:t>
            </a:fld>
            <a:endParaRPr lang="tr-TR" altLang="tr-TR"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Slayt Görüntüsü Yer Tutucusu">
            <a:extLst>
              <a:ext uri="{FF2B5EF4-FFF2-40B4-BE49-F238E27FC236}">
                <a16:creationId xmlns:a16="http://schemas.microsoft.com/office/drawing/2014/main" id="{34767FB1-5F03-40DB-B000-5C17185F87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2 Not Yer Tutucusu">
            <a:extLst>
              <a:ext uri="{FF2B5EF4-FFF2-40B4-BE49-F238E27FC236}">
                <a16:creationId xmlns:a16="http://schemas.microsoft.com/office/drawing/2014/main" id="{7042CE04-1B96-46B3-B1B5-3EDF8B8B20D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38916" name="3 Slayt Numarası Yer Tutucusu">
            <a:extLst>
              <a:ext uri="{FF2B5EF4-FFF2-40B4-BE49-F238E27FC236}">
                <a16:creationId xmlns:a16="http://schemas.microsoft.com/office/drawing/2014/main" id="{7C88BEB1-B331-4FD5-9CE1-806239F48F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EA70300-2618-44C4-ABF5-3CF64F8775BF}" type="slidenum">
              <a:rPr lang="tr-TR" altLang="tr-TR" sz="1200"/>
              <a:pPr/>
              <a:t>18</a:t>
            </a:fld>
            <a:endParaRPr lang="tr-TR" altLang="tr-TR"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Slayt Görüntüsü Yer Tutucusu">
            <a:extLst>
              <a:ext uri="{FF2B5EF4-FFF2-40B4-BE49-F238E27FC236}">
                <a16:creationId xmlns:a16="http://schemas.microsoft.com/office/drawing/2014/main" id="{39C39236-AA46-4341-8E16-7D0FD2E179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2 Not Yer Tutucusu">
            <a:extLst>
              <a:ext uri="{FF2B5EF4-FFF2-40B4-BE49-F238E27FC236}">
                <a16:creationId xmlns:a16="http://schemas.microsoft.com/office/drawing/2014/main" id="{F6891930-5BD5-40CA-98D6-6E2FB25351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40964" name="3 Slayt Numarası Yer Tutucusu">
            <a:extLst>
              <a:ext uri="{FF2B5EF4-FFF2-40B4-BE49-F238E27FC236}">
                <a16:creationId xmlns:a16="http://schemas.microsoft.com/office/drawing/2014/main" id="{0EDB997C-042A-4577-B0B6-E15719B456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595618E-57A1-44A1-83F0-8B019E7E986F}" type="slidenum">
              <a:rPr lang="tr-TR" altLang="tr-TR" sz="1200"/>
              <a:pPr/>
              <a:t>19</a:t>
            </a:fld>
            <a:endParaRPr lang="tr-TR" altLang="tr-TR"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Slayt Görüntüsü Yer Tutucusu">
            <a:extLst>
              <a:ext uri="{FF2B5EF4-FFF2-40B4-BE49-F238E27FC236}">
                <a16:creationId xmlns:a16="http://schemas.microsoft.com/office/drawing/2014/main" id="{A9E8BEEA-E303-479E-B7EB-B8C114B93C6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2 Not Yer Tutucusu">
            <a:extLst>
              <a:ext uri="{FF2B5EF4-FFF2-40B4-BE49-F238E27FC236}">
                <a16:creationId xmlns:a16="http://schemas.microsoft.com/office/drawing/2014/main" id="{AA4CF6C9-DC43-4779-B6EE-04AF28AC86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43012" name="3 Slayt Numarası Yer Tutucusu">
            <a:extLst>
              <a:ext uri="{FF2B5EF4-FFF2-40B4-BE49-F238E27FC236}">
                <a16:creationId xmlns:a16="http://schemas.microsoft.com/office/drawing/2014/main" id="{F70311F1-E47C-4158-9DF5-01036CED7F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7429765-90FD-4C32-A3C3-2D93C4DBFC0B}" type="slidenum">
              <a:rPr lang="tr-TR" altLang="tr-TR" sz="1200"/>
              <a:pPr/>
              <a:t>20</a:t>
            </a:fld>
            <a:endParaRPr lang="tr-TR" altLang="tr-TR"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Slayt Görüntüsü Yer Tutucusu">
            <a:extLst>
              <a:ext uri="{FF2B5EF4-FFF2-40B4-BE49-F238E27FC236}">
                <a16:creationId xmlns:a16="http://schemas.microsoft.com/office/drawing/2014/main" id="{F12C62CD-E66E-459A-8BDD-7D7070A015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2 Not Yer Tutucusu">
            <a:extLst>
              <a:ext uri="{FF2B5EF4-FFF2-40B4-BE49-F238E27FC236}">
                <a16:creationId xmlns:a16="http://schemas.microsoft.com/office/drawing/2014/main" id="{1C7F4B86-7E61-4DD3-AA8E-9EE7A28E5F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8196" name="3 Slayt Numarası Yer Tutucusu">
            <a:extLst>
              <a:ext uri="{FF2B5EF4-FFF2-40B4-BE49-F238E27FC236}">
                <a16:creationId xmlns:a16="http://schemas.microsoft.com/office/drawing/2014/main" id="{1A7D1B01-0ECD-444E-8EBE-5520195CAA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55109A8-B806-4214-8AE4-69B594C8EEA6}" type="slidenum">
              <a:rPr lang="tr-TR" altLang="tr-TR" sz="1200"/>
              <a:pPr/>
              <a:t>3</a:t>
            </a:fld>
            <a:endParaRPr lang="tr-TR" altLang="tr-TR"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Slayt Görüntüsü Yer Tutucusu">
            <a:extLst>
              <a:ext uri="{FF2B5EF4-FFF2-40B4-BE49-F238E27FC236}">
                <a16:creationId xmlns:a16="http://schemas.microsoft.com/office/drawing/2014/main" id="{0134C455-B58E-43BC-AEC0-ED7E0C6B848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2 Not Yer Tutucusu">
            <a:extLst>
              <a:ext uri="{FF2B5EF4-FFF2-40B4-BE49-F238E27FC236}">
                <a16:creationId xmlns:a16="http://schemas.microsoft.com/office/drawing/2014/main" id="{D95A47A9-050F-439A-A026-8A0CF8CE70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45060" name="3 Slayt Numarası Yer Tutucusu">
            <a:extLst>
              <a:ext uri="{FF2B5EF4-FFF2-40B4-BE49-F238E27FC236}">
                <a16:creationId xmlns:a16="http://schemas.microsoft.com/office/drawing/2014/main" id="{C513F89F-22B2-43D0-A020-D9D815B5ED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9847153-E00C-44DE-8DC0-156D952156E9}" type="slidenum">
              <a:rPr lang="tr-TR" altLang="tr-TR" sz="1200"/>
              <a:pPr/>
              <a:t>21</a:t>
            </a:fld>
            <a:endParaRPr lang="tr-TR" altLang="tr-TR"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Slayt Görüntüsü Yer Tutucusu">
            <a:extLst>
              <a:ext uri="{FF2B5EF4-FFF2-40B4-BE49-F238E27FC236}">
                <a16:creationId xmlns:a16="http://schemas.microsoft.com/office/drawing/2014/main" id="{72D918EF-45F6-4ACA-BBC5-9CF5A0B3E3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2 Not Yer Tutucusu">
            <a:extLst>
              <a:ext uri="{FF2B5EF4-FFF2-40B4-BE49-F238E27FC236}">
                <a16:creationId xmlns:a16="http://schemas.microsoft.com/office/drawing/2014/main" id="{3C88394B-E1FA-4FBD-A4AF-2CA5EB28D82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47108" name="3 Slayt Numarası Yer Tutucusu">
            <a:extLst>
              <a:ext uri="{FF2B5EF4-FFF2-40B4-BE49-F238E27FC236}">
                <a16:creationId xmlns:a16="http://schemas.microsoft.com/office/drawing/2014/main" id="{96CC667F-638E-42D9-9695-F8C6CB6FC7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65886BF-2979-4E43-818C-2011A1A19C7A}" type="slidenum">
              <a:rPr lang="tr-TR" altLang="tr-TR" sz="1200"/>
              <a:pPr/>
              <a:t>22</a:t>
            </a:fld>
            <a:endParaRPr lang="tr-TR" altLang="tr-TR"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Slayt Görüntüsü Yer Tutucusu">
            <a:extLst>
              <a:ext uri="{FF2B5EF4-FFF2-40B4-BE49-F238E27FC236}">
                <a16:creationId xmlns:a16="http://schemas.microsoft.com/office/drawing/2014/main" id="{6B222CBD-E37F-4B9D-B7BA-3D62F2A73D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2 Not Yer Tutucusu">
            <a:extLst>
              <a:ext uri="{FF2B5EF4-FFF2-40B4-BE49-F238E27FC236}">
                <a16:creationId xmlns:a16="http://schemas.microsoft.com/office/drawing/2014/main" id="{A1EE0202-BB35-4CE3-ACB1-B1BDB68460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49156" name="3 Slayt Numarası Yer Tutucusu">
            <a:extLst>
              <a:ext uri="{FF2B5EF4-FFF2-40B4-BE49-F238E27FC236}">
                <a16:creationId xmlns:a16="http://schemas.microsoft.com/office/drawing/2014/main" id="{2315EC38-BA5A-4775-BD8C-09B25487672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B44E74D-9AAD-4887-A1A0-C7EC23FB234C}" type="slidenum">
              <a:rPr lang="tr-TR" altLang="tr-TR" sz="1200"/>
              <a:pPr/>
              <a:t>23</a:t>
            </a:fld>
            <a:endParaRPr lang="tr-TR" altLang="tr-TR"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Slayt Görüntüsü Yer Tutucusu">
            <a:extLst>
              <a:ext uri="{FF2B5EF4-FFF2-40B4-BE49-F238E27FC236}">
                <a16:creationId xmlns:a16="http://schemas.microsoft.com/office/drawing/2014/main" id="{6F6E2B3A-08CE-41FB-88EB-21BDC8EF7B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2 Not Yer Tutucusu">
            <a:extLst>
              <a:ext uri="{FF2B5EF4-FFF2-40B4-BE49-F238E27FC236}">
                <a16:creationId xmlns:a16="http://schemas.microsoft.com/office/drawing/2014/main" id="{9D23F52C-FB93-4AFF-9DFB-F419C452B0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51204" name="3 Slayt Numarası Yer Tutucusu">
            <a:extLst>
              <a:ext uri="{FF2B5EF4-FFF2-40B4-BE49-F238E27FC236}">
                <a16:creationId xmlns:a16="http://schemas.microsoft.com/office/drawing/2014/main" id="{A2BD059C-41D9-4C39-B6B0-FD225FCBB9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FE74F95-B3DF-4A6A-A286-0FDFF3E404B4}" type="slidenum">
              <a:rPr lang="tr-TR" altLang="tr-TR" sz="1200"/>
              <a:pPr/>
              <a:t>24</a:t>
            </a:fld>
            <a:endParaRPr lang="tr-TR" altLang="tr-TR"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Slayt Görüntüsü Yer Tutucusu">
            <a:extLst>
              <a:ext uri="{FF2B5EF4-FFF2-40B4-BE49-F238E27FC236}">
                <a16:creationId xmlns:a16="http://schemas.microsoft.com/office/drawing/2014/main" id="{D007D69C-3CBF-4E2E-B1B5-22BFA95CA32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2 Not Yer Tutucusu">
            <a:extLst>
              <a:ext uri="{FF2B5EF4-FFF2-40B4-BE49-F238E27FC236}">
                <a16:creationId xmlns:a16="http://schemas.microsoft.com/office/drawing/2014/main" id="{1A1F92CC-9F6C-4E1A-A1CE-FCE915862B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53252" name="3 Slayt Numarası Yer Tutucusu">
            <a:extLst>
              <a:ext uri="{FF2B5EF4-FFF2-40B4-BE49-F238E27FC236}">
                <a16:creationId xmlns:a16="http://schemas.microsoft.com/office/drawing/2014/main" id="{F44F0768-C6B5-4B3F-90D0-99C2AC5F892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F407159-842D-49D3-9B57-1C86DB374725}" type="slidenum">
              <a:rPr lang="tr-TR" altLang="tr-TR" sz="1200"/>
              <a:pPr/>
              <a:t>25</a:t>
            </a:fld>
            <a:endParaRPr lang="tr-TR" altLang="tr-TR"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Slayt Görüntüsü Yer Tutucusu">
            <a:extLst>
              <a:ext uri="{FF2B5EF4-FFF2-40B4-BE49-F238E27FC236}">
                <a16:creationId xmlns:a16="http://schemas.microsoft.com/office/drawing/2014/main" id="{7C70EC2D-397A-4C44-9951-9C1ACE36D9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2 Not Yer Tutucusu">
            <a:extLst>
              <a:ext uri="{FF2B5EF4-FFF2-40B4-BE49-F238E27FC236}">
                <a16:creationId xmlns:a16="http://schemas.microsoft.com/office/drawing/2014/main" id="{E5B61076-47B9-4957-90CF-7C0499A5038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0244" name="3 Slayt Numarası Yer Tutucusu">
            <a:extLst>
              <a:ext uri="{FF2B5EF4-FFF2-40B4-BE49-F238E27FC236}">
                <a16:creationId xmlns:a16="http://schemas.microsoft.com/office/drawing/2014/main" id="{FE28E91C-C13C-46CB-AF11-3F7497080B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3310410-5486-4B1E-9920-31E0A47408BD}" type="slidenum">
              <a:rPr lang="tr-TR" altLang="tr-TR" sz="1200"/>
              <a:pPr/>
              <a:t>4</a:t>
            </a:fld>
            <a:endParaRPr lang="tr-TR" altLang="tr-TR"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Slayt Görüntüsü Yer Tutucusu">
            <a:extLst>
              <a:ext uri="{FF2B5EF4-FFF2-40B4-BE49-F238E27FC236}">
                <a16:creationId xmlns:a16="http://schemas.microsoft.com/office/drawing/2014/main" id="{64889261-08B7-4FF5-B8C2-7724F429AC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2 Not Yer Tutucusu">
            <a:extLst>
              <a:ext uri="{FF2B5EF4-FFF2-40B4-BE49-F238E27FC236}">
                <a16:creationId xmlns:a16="http://schemas.microsoft.com/office/drawing/2014/main" id="{7FD45254-86DF-43FD-9D76-6580C6D046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2292" name="3 Slayt Numarası Yer Tutucusu">
            <a:extLst>
              <a:ext uri="{FF2B5EF4-FFF2-40B4-BE49-F238E27FC236}">
                <a16:creationId xmlns:a16="http://schemas.microsoft.com/office/drawing/2014/main" id="{A209F5D7-93F4-466E-9011-9DB7F4AA8F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4275849-256E-40C4-92CA-94F5591166F7}" type="slidenum">
              <a:rPr lang="tr-TR" altLang="tr-TR" sz="1200"/>
              <a:pPr/>
              <a:t>5</a:t>
            </a:fld>
            <a:endParaRPr lang="tr-TR" altLang="tr-TR"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Slayt Görüntüsü Yer Tutucusu">
            <a:extLst>
              <a:ext uri="{FF2B5EF4-FFF2-40B4-BE49-F238E27FC236}">
                <a16:creationId xmlns:a16="http://schemas.microsoft.com/office/drawing/2014/main" id="{610EAA00-AF25-4A93-B8F2-740EDBFA2F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2 Not Yer Tutucusu">
            <a:extLst>
              <a:ext uri="{FF2B5EF4-FFF2-40B4-BE49-F238E27FC236}">
                <a16:creationId xmlns:a16="http://schemas.microsoft.com/office/drawing/2014/main" id="{F0CF8A78-94D1-48FA-B4B3-DDFE9338EEA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4340" name="3 Slayt Numarası Yer Tutucusu">
            <a:extLst>
              <a:ext uri="{FF2B5EF4-FFF2-40B4-BE49-F238E27FC236}">
                <a16:creationId xmlns:a16="http://schemas.microsoft.com/office/drawing/2014/main" id="{27CCD272-0F46-4A78-8511-3AEE37B123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48C8C46-51EF-42C3-B976-D1271EE493B0}" type="slidenum">
              <a:rPr lang="tr-TR" altLang="tr-TR" sz="1200"/>
              <a:pPr/>
              <a:t>6</a:t>
            </a:fld>
            <a:endParaRPr lang="tr-TR" altLang="tr-TR"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Slayt Görüntüsü Yer Tutucusu">
            <a:extLst>
              <a:ext uri="{FF2B5EF4-FFF2-40B4-BE49-F238E27FC236}">
                <a16:creationId xmlns:a16="http://schemas.microsoft.com/office/drawing/2014/main" id="{3775328E-62E2-4C2F-BD63-DFA94455F0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2 Not Yer Tutucusu">
            <a:extLst>
              <a:ext uri="{FF2B5EF4-FFF2-40B4-BE49-F238E27FC236}">
                <a16:creationId xmlns:a16="http://schemas.microsoft.com/office/drawing/2014/main" id="{C3A9DC90-D3B7-40DA-A48F-3BBB94DE982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6388" name="3 Slayt Numarası Yer Tutucusu">
            <a:extLst>
              <a:ext uri="{FF2B5EF4-FFF2-40B4-BE49-F238E27FC236}">
                <a16:creationId xmlns:a16="http://schemas.microsoft.com/office/drawing/2014/main" id="{264A9C86-7657-4267-9C37-AC4AD652A3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40B4A10-3737-44FB-922E-0D5282291F1B}" type="slidenum">
              <a:rPr lang="tr-TR" altLang="tr-TR" sz="1200"/>
              <a:pPr/>
              <a:t>7</a:t>
            </a:fld>
            <a:endParaRPr lang="tr-TR" altLang="tr-TR"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Slayt Görüntüsü Yer Tutucusu">
            <a:extLst>
              <a:ext uri="{FF2B5EF4-FFF2-40B4-BE49-F238E27FC236}">
                <a16:creationId xmlns:a16="http://schemas.microsoft.com/office/drawing/2014/main" id="{C99FC55B-4618-453A-9894-E56D0E3D490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2 Not Yer Tutucusu">
            <a:extLst>
              <a:ext uri="{FF2B5EF4-FFF2-40B4-BE49-F238E27FC236}">
                <a16:creationId xmlns:a16="http://schemas.microsoft.com/office/drawing/2014/main" id="{99E72079-34B0-4274-81CF-A03B8CF36E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18436" name="3 Slayt Numarası Yer Tutucusu">
            <a:extLst>
              <a:ext uri="{FF2B5EF4-FFF2-40B4-BE49-F238E27FC236}">
                <a16:creationId xmlns:a16="http://schemas.microsoft.com/office/drawing/2014/main" id="{88A087AA-064B-4185-9C92-C8F7D970E9C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FA5EFED-4E65-4F1E-B5D3-DB1112AB76DC}" type="slidenum">
              <a:rPr lang="tr-TR" altLang="tr-TR" sz="1200"/>
              <a:pPr/>
              <a:t>8</a:t>
            </a:fld>
            <a:endParaRPr lang="tr-TR" altLang="tr-TR"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Slayt Görüntüsü Yer Tutucusu">
            <a:extLst>
              <a:ext uri="{FF2B5EF4-FFF2-40B4-BE49-F238E27FC236}">
                <a16:creationId xmlns:a16="http://schemas.microsoft.com/office/drawing/2014/main" id="{1A3C3A75-AE00-4794-92C3-747B0499BFB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2 Not Yer Tutucusu">
            <a:extLst>
              <a:ext uri="{FF2B5EF4-FFF2-40B4-BE49-F238E27FC236}">
                <a16:creationId xmlns:a16="http://schemas.microsoft.com/office/drawing/2014/main" id="{F0E8BC09-957E-45F0-BB7C-2282FF7F46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0484" name="3 Slayt Numarası Yer Tutucusu">
            <a:extLst>
              <a:ext uri="{FF2B5EF4-FFF2-40B4-BE49-F238E27FC236}">
                <a16:creationId xmlns:a16="http://schemas.microsoft.com/office/drawing/2014/main" id="{B031AC29-003D-45E1-87D1-7ABAE4BF24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955FD85-84AE-4986-8BB8-A4225C14CE71}" type="slidenum">
              <a:rPr lang="tr-TR" altLang="tr-TR" sz="1200"/>
              <a:pPr/>
              <a:t>9</a:t>
            </a:fld>
            <a:endParaRPr lang="tr-TR" altLang="tr-TR"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Slayt Görüntüsü Yer Tutucusu">
            <a:extLst>
              <a:ext uri="{FF2B5EF4-FFF2-40B4-BE49-F238E27FC236}">
                <a16:creationId xmlns:a16="http://schemas.microsoft.com/office/drawing/2014/main" id="{A494A651-EF9E-4E9B-A544-DA0D73BA8C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2 Not Yer Tutucusu">
            <a:extLst>
              <a:ext uri="{FF2B5EF4-FFF2-40B4-BE49-F238E27FC236}">
                <a16:creationId xmlns:a16="http://schemas.microsoft.com/office/drawing/2014/main" id="{A913527A-6A7D-4609-974E-57387E280F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tr-TR" altLang="tr-TR"/>
          </a:p>
        </p:txBody>
      </p:sp>
      <p:sp>
        <p:nvSpPr>
          <p:cNvPr id="22532" name="3 Slayt Numarası Yer Tutucusu">
            <a:extLst>
              <a:ext uri="{FF2B5EF4-FFF2-40B4-BE49-F238E27FC236}">
                <a16:creationId xmlns:a16="http://schemas.microsoft.com/office/drawing/2014/main" id="{B0846653-82BC-48F2-950F-2C9A3A4279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3B7ED48-DCCF-4E0D-83E0-95BF69F6981F}" type="slidenum">
              <a:rPr lang="tr-TR" altLang="tr-TR" sz="1200"/>
              <a:pPr/>
              <a:t>10</a:t>
            </a:fld>
            <a:endParaRPr lang="tr-TR" altLang="tr-TR"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tr-TR"/>
              <a:t>Asıl başlık stilini düzenlemek için tıklayın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28719CB6-FCC5-4007-93B6-A62EB3B7301A}" type="datetimeFigureOut">
              <a:rPr lang="tr-TR" smtClean="0"/>
              <a:t>30.04.2020</a:t>
            </a:fld>
            <a:endParaRPr lang="tr-TR"/>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tr-TR"/>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24DA9C78-4B91-47DA-850F-30996AFD8B20}" type="slidenum">
              <a:rPr lang="tr-TR" smtClean="0"/>
              <a:t>‹#›</a:t>
            </a:fld>
            <a:endParaRPr lang="tr-TR"/>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4355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8719CB6-FCC5-4007-93B6-A62EB3B7301A}"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DA9C78-4B91-47DA-850F-30996AFD8B20}" type="slidenum">
              <a:rPr lang="tr-TR" smtClean="0"/>
              <a:t>‹#›</a:t>
            </a:fld>
            <a:endParaRPr lang="tr-TR"/>
          </a:p>
        </p:txBody>
      </p:sp>
    </p:spTree>
    <p:extLst>
      <p:ext uri="{BB962C8B-B14F-4D97-AF65-F5344CB8AC3E}">
        <p14:creationId xmlns:p14="http://schemas.microsoft.com/office/powerpoint/2010/main" val="55427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8719CB6-FCC5-4007-93B6-A62EB3B7301A}"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DA9C78-4B91-47DA-850F-30996AFD8B20}" type="slidenum">
              <a:rPr lang="tr-TR" smtClean="0"/>
              <a:t>‹#›</a:t>
            </a:fld>
            <a:endParaRPr lang="tr-TR"/>
          </a:p>
        </p:txBody>
      </p:sp>
    </p:spTree>
    <p:extLst>
      <p:ext uri="{BB962C8B-B14F-4D97-AF65-F5344CB8AC3E}">
        <p14:creationId xmlns:p14="http://schemas.microsoft.com/office/powerpoint/2010/main" val="4023819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8719CB6-FCC5-4007-93B6-A62EB3B7301A}"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4DA9C78-4B91-47DA-850F-30996AFD8B20}" type="slidenum">
              <a:rPr lang="tr-TR" smtClean="0"/>
              <a:t>‹#›</a:t>
            </a:fld>
            <a:endParaRPr lang="tr-TR"/>
          </a:p>
        </p:txBody>
      </p:sp>
    </p:spTree>
    <p:extLst>
      <p:ext uri="{BB962C8B-B14F-4D97-AF65-F5344CB8AC3E}">
        <p14:creationId xmlns:p14="http://schemas.microsoft.com/office/powerpoint/2010/main" val="3689312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28719CB6-FCC5-4007-93B6-A62EB3B7301A}" type="datetimeFigureOut">
              <a:rPr lang="tr-TR" smtClean="0"/>
              <a:t>30.04.2020</a:t>
            </a:fld>
            <a:endParaRPr lang="tr-TR"/>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24DA9C78-4B91-47DA-850F-30996AFD8B20}" type="slidenum">
              <a:rPr lang="tr-TR" smtClean="0"/>
              <a:t>‹#›</a:t>
            </a:fld>
            <a:endParaRPr lang="tr-TR"/>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27070158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8719CB6-FCC5-4007-93B6-A62EB3B7301A}"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4DA9C78-4B91-47DA-850F-30996AFD8B20}" type="slidenum">
              <a:rPr lang="tr-TR" smtClean="0"/>
              <a:t>‹#›</a:t>
            </a:fld>
            <a:endParaRPr lang="tr-TR"/>
          </a:p>
        </p:txBody>
      </p:sp>
    </p:spTree>
    <p:extLst>
      <p:ext uri="{BB962C8B-B14F-4D97-AF65-F5344CB8AC3E}">
        <p14:creationId xmlns:p14="http://schemas.microsoft.com/office/powerpoint/2010/main" val="271599915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257300"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33864" y="2909102"/>
            <a:ext cx="4800600" cy="299639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8719CB6-FCC5-4007-93B6-A62EB3B7301A}" type="datetimeFigureOut">
              <a:rPr lang="tr-TR" smtClean="0"/>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4DA9C78-4B91-47DA-850F-30996AFD8B20}" type="slidenum">
              <a:rPr lang="tr-TR" smtClean="0"/>
              <a:t>‹#›</a:t>
            </a:fld>
            <a:endParaRPr lang="tr-TR"/>
          </a:p>
        </p:txBody>
      </p:sp>
    </p:spTree>
    <p:extLst>
      <p:ext uri="{BB962C8B-B14F-4D97-AF65-F5344CB8AC3E}">
        <p14:creationId xmlns:p14="http://schemas.microsoft.com/office/powerpoint/2010/main" val="175920793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8719CB6-FCC5-4007-93B6-A62EB3B7301A}" type="datetimeFigureOut">
              <a:rPr lang="tr-TR" smtClean="0"/>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4DA9C78-4B91-47DA-850F-30996AFD8B20}" type="slidenum">
              <a:rPr lang="tr-TR" smtClean="0"/>
              <a:t>‹#›</a:t>
            </a:fld>
            <a:endParaRPr lang="tr-TR"/>
          </a:p>
        </p:txBody>
      </p:sp>
    </p:spTree>
    <p:extLst>
      <p:ext uri="{BB962C8B-B14F-4D97-AF65-F5344CB8AC3E}">
        <p14:creationId xmlns:p14="http://schemas.microsoft.com/office/powerpoint/2010/main" val="4158698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719CB6-FCC5-4007-93B6-A62EB3B7301A}" type="datetimeFigureOut">
              <a:rPr lang="tr-TR" smtClean="0"/>
              <a:t>30.04.2020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4DA9C78-4B91-47DA-850F-30996AFD8B20}" type="slidenum">
              <a:rPr lang="tr-TR" smtClean="0"/>
              <a:t>‹#›</a:t>
            </a:fld>
            <a:endParaRPr lang="tr-TR"/>
          </a:p>
        </p:txBody>
      </p:sp>
    </p:spTree>
    <p:extLst>
      <p:ext uri="{BB962C8B-B14F-4D97-AF65-F5344CB8AC3E}">
        <p14:creationId xmlns:p14="http://schemas.microsoft.com/office/powerpoint/2010/main" val="2472894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051" y="6375679"/>
            <a:ext cx="1233355" cy="348462"/>
          </a:xfrm>
        </p:spPr>
        <p:txBody>
          <a:bodyPr/>
          <a:lstStyle/>
          <a:p>
            <a:fld id="{28719CB6-FCC5-4007-93B6-A62EB3B7301A}" type="datetimeFigureOut">
              <a:rPr lang="tr-TR" smtClean="0"/>
              <a:t>30.04.2020</a:t>
            </a:fld>
            <a:endParaRPr lang="tr-TR"/>
          </a:p>
        </p:txBody>
      </p:sp>
      <p:sp>
        <p:nvSpPr>
          <p:cNvPr id="6" name="Footer Placeholder 5"/>
          <p:cNvSpPr>
            <a:spLocks noGrp="1"/>
          </p:cNvSpPr>
          <p:nvPr>
            <p:ph type="ftr" sz="quarter" idx="11"/>
          </p:nvPr>
        </p:nvSpPr>
        <p:spPr>
          <a:xfrm>
            <a:off x="2103620" y="6375679"/>
            <a:ext cx="3482179" cy="345796"/>
          </a:xfrm>
        </p:spPr>
        <p:txBody>
          <a:bodyPr/>
          <a:lstStyle/>
          <a:p>
            <a:endParaRPr lang="tr-TR"/>
          </a:p>
        </p:txBody>
      </p:sp>
      <p:sp>
        <p:nvSpPr>
          <p:cNvPr id="7" name="Slide Number Placeholder 6"/>
          <p:cNvSpPr>
            <a:spLocks noGrp="1"/>
          </p:cNvSpPr>
          <p:nvPr>
            <p:ph type="sldNum" sz="quarter" idx="12"/>
          </p:nvPr>
        </p:nvSpPr>
        <p:spPr>
          <a:xfrm>
            <a:off x="5691014" y="6375679"/>
            <a:ext cx="1232456" cy="345796"/>
          </a:xfrm>
        </p:spPr>
        <p:txBody>
          <a:bodyPr/>
          <a:lstStyle/>
          <a:p>
            <a:fld id="{24DA9C78-4B91-47DA-850F-30996AFD8B20}" type="slidenum">
              <a:rPr lang="tr-TR" smtClean="0"/>
              <a:t>‹#›</a:t>
            </a:fld>
            <a:endParaRPr lang="tr-TR"/>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5553022"/>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65950" y="6375679"/>
            <a:ext cx="1232456" cy="348462"/>
          </a:xfrm>
        </p:spPr>
        <p:txBody>
          <a:bodyPr/>
          <a:lstStyle/>
          <a:p>
            <a:fld id="{28719CB6-FCC5-4007-93B6-A62EB3B7301A}" type="datetimeFigureOut">
              <a:rPr lang="tr-TR" smtClean="0"/>
              <a:t>30.04.2020</a:t>
            </a:fld>
            <a:endParaRPr lang="tr-TR"/>
          </a:p>
        </p:txBody>
      </p:sp>
      <p:sp>
        <p:nvSpPr>
          <p:cNvPr id="6" name="Footer Placeholder 5"/>
          <p:cNvSpPr>
            <a:spLocks noGrp="1"/>
          </p:cNvSpPr>
          <p:nvPr>
            <p:ph type="ftr" sz="quarter" idx="11"/>
          </p:nvPr>
        </p:nvSpPr>
        <p:spPr>
          <a:xfrm>
            <a:off x="2103621" y="6375679"/>
            <a:ext cx="3482178" cy="345796"/>
          </a:xfrm>
        </p:spPr>
        <p:txBody>
          <a:bodyPr/>
          <a:lstStyle/>
          <a:p>
            <a:endParaRPr lang="tr-TR"/>
          </a:p>
        </p:txBody>
      </p:sp>
      <p:sp>
        <p:nvSpPr>
          <p:cNvPr id="7" name="Slide Number Placeholder 6"/>
          <p:cNvSpPr>
            <a:spLocks noGrp="1"/>
          </p:cNvSpPr>
          <p:nvPr>
            <p:ph type="sldNum" sz="quarter" idx="12"/>
          </p:nvPr>
        </p:nvSpPr>
        <p:spPr>
          <a:xfrm>
            <a:off x="5687568" y="6375679"/>
            <a:ext cx="1234440" cy="345796"/>
          </a:xfrm>
        </p:spPr>
        <p:txBody>
          <a:bodyPr/>
          <a:lstStyle/>
          <a:p>
            <a:fld id="{24DA9C78-4B91-47DA-850F-30996AFD8B20}" type="slidenum">
              <a:rPr lang="tr-TR" smtClean="0"/>
              <a:t>‹#›</a:t>
            </a:fld>
            <a:endParaRPr lang="tr-TR"/>
          </a:p>
        </p:txBody>
      </p:sp>
    </p:spTree>
    <p:extLst>
      <p:ext uri="{BB962C8B-B14F-4D97-AF65-F5344CB8AC3E}">
        <p14:creationId xmlns:p14="http://schemas.microsoft.com/office/powerpoint/2010/main" val="3127437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28719CB6-FCC5-4007-93B6-A62EB3B7301A}" type="datetimeFigureOut">
              <a:rPr lang="tr-TR" smtClean="0"/>
              <a:t>30.04.2020</a:t>
            </a:fld>
            <a:endParaRPr lang="tr-TR"/>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24DA9C78-4B91-47DA-850F-30996AFD8B20}" type="slidenum">
              <a:rPr lang="tr-TR" smtClean="0"/>
              <a:t>‹#›</a:t>
            </a:fld>
            <a:endParaRPr lang="tr-TR"/>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6759846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www.google.com.tr/url?q=http://www.genispencere.com/tugrul-soyer/&amp;sa=U&amp;ei=uyw8U-qBKoGHtQbo24DQBw&amp;ved=0CDIQ9QEwAw&amp;sig2=JvMZQGZz9mmDL5njrkJYkw&amp;usg=AFQjCNEPgqfpczpaoxdjwS8ilEOaAGYQWQ"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0.jpeg"/><Relationship Id="rId7" Type="http://schemas.openxmlformats.org/officeDocument/2006/relationships/image" Target="../media/image14.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www.google.com.tr/url?url=http://ticiz.com/p824716-cocuk-duvar-posteri.html&amp;rct=j&amp;frm=1&amp;q=&amp;esrc=s&amp;sa=U&amp;ved=0ahUKEwiq2LiH6q3LAhWjNJoKHUuyDroQwW4IIzAH&amp;sig2=qzg-SGxP4zFjAKCUEja6-A&amp;usg=AFQjCNHGlgnFcAuaY1J0cxl9ZNTe8tVztQ"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hyperlink" Target="http://www.google.com.tr/url?url=http://tunik.blogcu.com/balonlar/8789106&amp;rct=j&amp;frm=1&amp;q=&amp;esrc=s&amp;sa=U&amp;ved=0ahUKEwiq2LiH6q3LAhWjNJoKHUuyDroQwW4INTAQ&amp;sig2=cgtujt58qdwzwEvQRZvojA&amp;usg=AFQjCNHRT2ZVJ1agpHZ4uSFpfgr1c0ym_g" TargetMode="Externa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www.google.com.tr/url?url=http://www.degisti.com/index.php/archives/1085&amp;rct=j&amp;frm=1&amp;q=&amp;esrc=s&amp;sa=U&amp;ved=0ahUKEwjevo6s_bHLAhUijnIKHdJrDaEQwW4IJzAJ&amp;sig2=wXr-qRK5Hq4eC4B5QQqntQ&amp;usg=AFQjCNH8L2JfywHy45RXOU5PqqJA-gt8ug" TargetMode="External"/><Relationship Id="rId7" Type="http://schemas.openxmlformats.org/officeDocument/2006/relationships/hyperlink" Target="https://www.google.com.tr/url?url=https://tr.wikipedia.org/wiki/%C4%B0lmiye&amp;rct=j&amp;frm=1&amp;q=&amp;esrc=s&amp;sa=U&amp;ved=0ahUKEwiRy6vM_rHLAhUFEHIKHVMmAFUQwW4IMTAO&amp;sig2=f84ek0iOKLIMQnD-yUyt5g&amp;usg=AFQjCNENeh5bWtCtC1NCxnO25csts2cd_g"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6.jpeg"/><Relationship Id="rId5" Type="http://schemas.openxmlformats.org/officeDocument/2006/relationships/hyperlink" Target="http://www.google.com.tr/url?url=http://www.degisti.com/index.php/archives/tag/arnavutkoy-arnavutkoy-nerede-tarihcesi-resimleri-fotograflari-pictures-istanbul-degisti&amp;rct=j&amp;frm=1&amp;q=&amp;esrc=s&amp;sa=U&amp;ved=0ahUKEwjevo6s_bHLAhUijnIKHdJrDaEQwW4IOTAS&amp;sig2=ePjelzvuJ4x-Rmu-pMKtIA&amp;usg=AFQjCNGeUDeY_9mx9ECraKduoaD6kTTQXQ" TargetMode="Externa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hyperlink" Target="http://www.google.com.tr/url?url=http://www.neguzelsozler.com/unlu-sozleri/mevlana-sozleri.html&amp;rct=j&amp;frm=1&amp;q=&amp;esrc=s&amp;sa=U&amp;ved=0ahUKEwi1y_TQs8zLAhUFaxQKHXZPDlwQwW4ILTAM&amp;sig2=vibuvJylPrbz-EHiM3jm5Q&amp;usg=AFQjCNF5d3-Mz1DVOJPucYLtTR4sEshrqw"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9.jpeg"/><Relationship Id="rId5" Type="http://schemas.openxmlformats.org/officeDocument/2006/relationships/hyperlink" Target="https://www.google.com/url?url=https://bilgelikyolu.wordpress.com/category/cesitli-yazilar/konfucyusun-sozleri/&amp;rct=j&amp;frm=1&amp;q=&amp;esrc=s&amp;sa=U&amp;ved=0ahUKEwjiuerEtMzLAhUJDxoKHQB5A2kQwW4IIDAE&amp;sig2=nEHTaM7RFGUzubkbxPCP2g&amp;usg=AFQjCNHUh1GSS6QmKL9JOtQtNmnVdb8F3w" TargetMode="Externa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55B452F-F617-45AA-95A2-4C4CA0B59E2D}"/>
              </a:ext>
            </a:extLst>
          </p:cNvPr>
          <p:cNvSpPr>
            <a:spLocks noGrp="1" noChangeArrowheads="1"/>
          </p:cNvSpPr>
          <p:nvPr>
            <p:ph type="title"/>
          </p:nvPr>
        </p:nvSpPr>
        <p:spPr>
          <a:xfrm>
            <a:off x="2566989" y="620714"/>
            <a:ext cx="7921625" cy="3024187"/>
          </a:xfrm>
        </p:spPr>
        <p:txBody>
          <a:bodyPr>
            <a:normAutofit fontScale="90000"/>
          </a:bodyPr>
          <a:lstStyle/>
          <a:p>
            <a:pPr algn="ctr">
              <a:defRPr/>
            </a:pPr>
            <a:br>
              <a:rPr lang="tr-TR" sz="2400" b="1" dirty="0">
                <a:solidFill>
                  <a:srgbClr val="C00000"/>
                </a:solidFill>
                <a:latin typeface="+mn-lt"/>
              </a:rPr>
            </a:br>
            <a:br>
              <a:rPr lang="tr-TR" sz="2400" b="1" dirty="0">
                <a:solidFill>
                  <a:srgbClr val="C00000"/>
                </a:solidFill>
                <a:latin typeface="+mn-lt"/>
              </a:rPr>
            </a:br>
            <a:br>
              <a:rPr lang="tr-TR" sz="2400" b="1" dirty="0">
                <a:solidFill>
                  <a:srgbClr val="C00000"/>
                </a:solidFill>
                <a:latin typeface="+mn-lt"/>
              </a:rPr>
            </a:br>
            <a:br>
              <a:rPr lang="tr-TR" sz="3200" b="1" dirty="0">
                <a:solidFill>
                  <a:srgbClr val="C00000"/>
                </a:solidFill>
                <a:latin typeface="+mn-lt"/>
              </a:rPr>
            </a:br>
            <a:br>
              <a:rPr lang="tr-TR" sz="1400" b="1" dirty="0">
                <a:solidFill>
                  <a:srgbClr val="00B050"/>
                </a:solidFill>
                <a:latin typeface="+mn-lt"/>
              </a:rPr>
            </a:br>
            <a:r>
              <a:rPr lang="tr-TR" sz="1400" b="1" dirty="0">
                <a:solidFill>
                  <a:srgbClr val="C00000"/>
                </a:solidFill>
                <a:latin typeface="+mn-lt"/>
              </a:rPr>
              <a:t> </a:t>
            </a:r>
            <a:br>
              <a:rPr lang="tr-TR" sz="1400" b="1" dirty="0">
                <a:solidFill>
                  <a:srgbClr val="C00000"/>
                </a:solidFill>
                <a:latin typeface="+mn-lt"/>
              </a:rPr>
            </a:br>
            <a:r>
              <a:rPr lang="tr-TR" sz="2800" b="1" dirty="0">
                <a:solidFill>
                  <a:srgbClr val="C00000"/>
                </a:solidFill>
                <a:latin typeface="+mn-lt"/>
              </a:rPr>
              <a:t>SKY 401 </a:t>
            </a:r>
            <a:br>
              <a:rPr lang="tr-TR" sz="2800" b="1" dirty="0">
                <a:solidFill>
                  <a:srgbClr val="C00000"/>
                </a:solidFill>
                <a:latin typeface="+mn-lt"/>
              </a:rPr>
            </a:br>
            <a:r>
              <a:rPr lang="tr-TR" sz="2800" b="1" dirty="0">
                <a:solidFill>
                  <a:srgbClr val="C00000"/>
                </a:solidFill>
                <a:latin typeface="+mn-lt"/>
              </a:rPr>
              <a:t>ARAŞTIRMA YÖNTEMLERİ DERSİ</a:t>
            </a:r>
            <a:br>
              <a:rPr lang="tr-TR" sz="2800" b="1" dirty="0">
                <a:solidFill>
                  <a:srgbClr val="C00000"/>
                </a:solidFill>
                <a:latin typeface="+mn-lt"/>
              </a:rPr>
            </a:br>
            <a:r>
              <a:rPr lang="tr-TR" sz="2800" b="1" dirty="0">
                <a:solidFill>
                  <a:srgbClr val="002060"/>
                </a:solidFill>
                <a:latin typeface="+mn-lt"/>
              </a:rPr>
              <a:t>(1)</a:t>
            </a:r>
            <a:br>
              <a:rPr lang="tr-TR" sz="1400" dirty="0"/>
            </a:br>
            <a:br>
              <a:rPr lang="tr-TR" sz="2400" b="1" dirty="0">
                <a:solidFill>
                  <a:srgbClr val="C00000"/>
                </a:solidFill>
                <a:latin typeface="+mn-lt"/>
              </a:rPr>
            </a:br>
            <a:br>
              <a:rPr lang="tr-TR" sz="3200" b="1" dirty="0">
                <a:latin typeface="+mn-lt"/>
              </a:rPr>
            </a:br>
            <a:br>
              <a:rPr lang="tr-TR" sz="3600" b="1" dirty="0">
                <a:latin typeface="+mn-lt"/>
              </a:rPr>
            </a:br>
            <a:endParaRPr lang="en-GB" sz="1600" b="1" dirty="0">
              <a:solidFill>
                <a:srgbClr val="00B050"/>
              </a:solidFill>
              <a:latin typeface="+mn-lt"/>
            </a:endParaRPr>
          </a:p>
        </p:txBody>
      </p:sp>
      <p:sp>
        <p:nvSpPr>
          <p:cNvPr id="4099" name="Rectangle 3">
            <a:extLst>
              <a:ext uri="{FF2B5EF4-FFF2-40B4-BE49-F238E27FC236}">
                <a16:creationId xmlns:a16="http://schemas.microsoft.com/office/drawing/2014/main" id="{1B6F2573-F779-4CA5-B269-6FE5FB8C2FC3}"/>
              </a:ext>
            </a:extLst>
          </p:cNvPr>
          <p:cNvSpPr>
            <a:spLocks noGrp="1" noChangeArrowheads="1"/>
          </p:cNvSpPr>
          <p:nvPr>
            <p:ph idx="1"/>
          </p:nvPr>
        </p:nvSpPr>
        <p:spPr>
          <a:xfrm>
            <a:off x="3216275" y="3573464"/>
            <a:ext cx="6840538" cy="3024187"/>
          </a:xfrm>
        </p:spPr>
        <p:txBody>
          <a:bodyPr/>
          <a:lstStyle/>
          <a:p>
            <a:pPr algn="ctr">
              <a:buFont typeface="Monotype Sorts" pitchFamily="2" charset="2"/>
              <a:buNone/>
            </a:pPr>
            <a:r>
              <a:rPr lang="tr-TR" altLang="tr-TR" sz="2400" b="1">
                <a:solidFill>
                  <a:srgbClr val="C00000"/>
                </a:solidFill>
              </a:rPr>
              <a:t>Prof. </a:t>
            </a:r>
            <a:r>
              <a:rPr lang="en-GB" altLang="tr-TR" sz="2400" b="1">
                <a:solidFill>
                  <a:srgbClr val="C00000"/>
                </a:solidFill>
              </a:rPr>
              <a:t>Dr. Ömer R. ÖNDER</a:t>
            </a:r>
          </a:p>
          <a:p>
            <a:pPr algn="ctr">
              <a:buFont typeface="Monotype Sorts" pitchFamily="2" charset="2"/>
              <a:buNone/>
            </a:pPr>
            <a:r>
              <a:rPr lang="en-GB" altLang="tr-TR" sz="1800" b="1">
                <a:solidFill>
                  <a:srgbClr val="002060"/>
                </a:solidFill>
              </a:rPr>
              <a:t>Ankara Üniversitesi</a:t>
            </a:r>
          </a:p>
          <a:p>
            <a:pPr algn="ctr">
              <a:buFont typeface="Monotype Sorts" pitchFamily="2" charset="2"/>
              <a:buNone/>
            </a:pPr>
            <a:r>
              <a:rPr lang="en-GB" altLang="tr-TR" sz="1800" b="1">
                <a:solidFill>
                  <a:srgbClr val="002060"/>
                </a:solidFill>
              </a:rPr>
              <a:t>Sağlık </a:t>
            </a:r>
            <a:r>
              <a:rPr lang="tr-TR" altLang="tr-TR" sz="1800" b="1">
                <a:solidFill>
                  <a:srgbClr val="002060"/>
                </a:solidFill>
              </a:rPr>
              <a:t>Bilimleri</a:t>
            </a:r>
            <a:r>
              <a:rPr lang="en-GB" altLang="tr-TR" sz="1800" b="1">
                <a:solidFill>
                  <a:srgbClr val="002060"/>
                </a:solidFill>
              </a:rPr>
              <a:t> Fakültes</a:t>
            </a:r>
            <a:r>
              <a:rPr lang="tr-TR" altLang="tr-TR" sz="1800" b="1">
                <a:solidFill>
                  <a:srgbClr val="002060"/>
                </a:solidFill>
              </a:rPr>
              <a:t>i</a:t>
            </a:r>
          </a:p>
          <a:p>
            <a:pPr algn="ctr">
              <a:buFont typeface="Monotype Sorts" pitchFamily="2" charset="2"/>
              <a:buNone/>
            </a:pPr>
            <a:r>
              <a:rPr lang="tr-TR" altLang="tr-TR" sz="1800" b="1">
                <a:solidFill>
                  <a:srgbClr val="002060"/>
                </a:solidFill>
              </a:rPr>
              <a:t>Sağlık Yönetimi Bölümü</a:t>
            </a:r>
          </a:p>
          <a:p>
            <a:pPr algn="ctr">
              <a:buFont typeface="Monotype Sorts" pitchFamily="2" charset="2"/>
              <a:buNone/>
            </a:pPr>
            <a:r>
              <a:rPr lang="tr-TR" altLang="tr-TR" sz="2400" b="1">
                <a:solidFill>
                  <a:srgbClr val="00B050"/>
                </a:solidFill>
              </a:rPr>
              <a:t>2017-2018 Güz Dönemi</a:t>
            </a:r>
            <a:endParaRPr lang="en-GB" altLang="tr-TR" sz="2400" b="1">
              <a:solidFill>
                <a:srgbClr val="00B050"/>
              </a:solidFill>
            </a:endParaRPr>
          </a:p>
        </p:txBody>
      </p:sp>
      <p:sp>
        <p:nvSpPr>
          <p:cNvPr id="4100" name="3 Slayt Numarası Yer Tutucusu">
            <a:extLst>
              <a:ext uri="{FF2B5EF4-FFF2-40B4-BE49-F238E27FC236}">
                <a16:creationId xmlns:a16="http://schemas.microsoft.com/office/drawing/2014/main" id="{E865F125-DC6C-42AF-A1B6-21202D7C45E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BC07CA02-80D8-40AE-B753-46F4F761C1D1}" type="slidenum">
              <a:rPr kumimoji="0" lang="tr-TR" altLang="tr-TR" sz="1400"/>
              <a:pPr>
                <a:spcBef>
                  <a:spcPct val="50000"/>
                </a:spcBef>
                <a:buClrTx/>
                <a:buSzTx/>
                <a:buFontTx/>
                <a:buNone/>
              </a:pPr>
              <a:t>1</a:t>
            </a:fld>
            <a:endParaRPr kumimoji="0" lang="tr-TR" altLang="tr-TR" sz="1400"/>
          </a:p>
        </p:txBody>
      </p:sp>
      <p:pic>
        <p:nvPicPr>
          <p:cNvPr id="4101" name="Picture 6" descr="http://www.ankara.edu.tr/wp-content/themes/ankarauni/img/logo.png">
            <a:extLst>
              <a:ext uri="{FF2B5EF4-FFF2-40B4-BE49-F238E27FC236}">
                <a16:creationId xmlns:a16="http://schemas.microsoft.com/office/drawing/2014/main" id="{4D28CCD6-2750-4A3E-85E1-148083D6B5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11451" y="260351"/>
            <a:ext cx="9366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0" descr="http://t0.gstatic.com/images?q=tbn:ANd9GcTaw5ebmjCYFicMmXzAWu_IPdYcUzp89dqq2TvGiJwESHMai5p-in0ww3s">
            <a:hlinkClick r:id="rId4"/>
            <a:extLst>
              <a:ext uri="{FF2B5EF4-FFF2-40B4-BE49-F238E27FC236}">
                <a16:creationId xmlns:a16="http://schemas.microsoft.com/office/drawing/2014/main" id="{2F9CBBBB-F8AC-4807-9D0F-B7D0C4DBB53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09113" y="188914"/>
            <a:ext cx="1008062"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Slayt Numarası Yer Tutucusu">
            <a:extLst>
              <a:ext uri="{FF2B5EF4-FFF2-40B4-BE49-F238E27FC236}">
                <a16:creationId xmlns:a16="http://schemas.microsoft.com/office/drawing/2014/main" id="{E1BD909D-9268-4FDF-9B52-F35BB0EC0DA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3679470E-4444-4704-B852-B2A8E8B1C135}" type="slidenum">
              <a:rPr kumimoji="0" lang="tr-TR" altLang="tr-TR" sz="1400"/>
              <a:pPr>
                <a:spcBef>
                  <a:spcPct val="50000"/>
                </a:spcBef>
                <a:buClrTx/>
                <a:buSzTx/>
                <a:buFontTx/>
                <a:buNone/>
              </a:pPr>
              <a:t>10</a:t>
            </a:fld>
            <a:endParaRPr kumimoji="0" lang="tr-TR" altLang="tr-TR" sz="1400"/>
          </a:p>
        </p:txBody>
      </p:sp>
      <p:sp>
        <p:nvSpPr>
          <p:cNvPr id="3" name="2 Dikdörtgen">
            <a:extLst>
              <a:ext uri="{FF2B5EF4-FFF2-40B4-BE49-F238E27FC236}">
                <a16:creationId xmlns:a16="http://schemas.microsoft.com/office/drawing/2014/main" id="{B8CE3614-8BF2-4180-B88A-00534C2226A5}"/>
              </a:ext>
            </a:extLst>
          </p:cNvPr>
          <p:cNvSpPr/>
          <p:nvPr/>
        </p:nvSpPr>
        <p:spPr>
          <a:xfrm>
            <a:off x="3000375" y="908051"/>
            <a:ext cx="7056438" cy="2862263"/>
          </a:xfrm>
          <a:prstGeom prst="rect">
            <a:avLst/>
          </a:prstGeom>
        </p:spPr>
        <p:txBody>
          <a:bodyPr>
            <a:spAutoFit/>
          </a:bodyPr>
          <a:lstStyle/>
          <a:p>
            <a:pPr algn="ctr">
              <a:defRPr/>
            </a:pPr>
            <a:endParaRPr lang="tr-TR" sz="2800" b="1" dirty="0">
              <a:solidFill>
                <a:srgbClr val="FF0000"/>
              </a:solidFill>
            </a:endParaRPr>
          </a:p>
          <a:p>
            <a:pPr algn="ctr">
              <a:defRPr/>
            </a:pPr>
            <a:endParaRPr lang="tr-TR" sz="2800" b="1" dirty="0">
              <a:solidFill>
                <a:srgbClr val="FF0000"/>
              </a:solidFill>
            </a:endParaRPr>
          </a:p>
          <a:p>
            <a:pPr algn="ctr">
              <a:defRPr/>
            </a:pPr>
            <a:endParaRPr lang="tr-TR" sz="2800" b="1" dirty="0">
              <a:solidFill>
                <a:srgbClr val="FF0000"/>
              </a:solidFill>
            </a:endParaRPr>
          </a:p>
          <a:p>
            <a:pPr algn="ctr">
              <a:defRPr/>
            </a:pPr>
            <a:r>
              <a:rPr lang="tr-TR" sz="3200" b="1" dirty="0">
                <a:solidFill>
                  <a:srgbClr val="FF0000"/>
                </a:solidFill>
              </a:rPr>
              <a:t>2.BİLGİ, FELSEFE </a:t>
            </a:r>
            <a:br>
              <a:rPr lang="tr-TR" sz="3200" b="1" dirty="0">
                <a:solidFill>
                  <a:srgbClr val="FF0000"/>
                </a:solidFill>
              </a:rPr>
            </a:br>
            <a:r>
              <a:rPr lang="tr-TR" sz="3200" b="1" dirty="0">
                <a:solidFill>
                  <a:srgbClr val="FF0000"/>
                </a:solidFill>
              </a:rPr>
              <a:t>ve</a:t>
            </a:r>
            <a:br>
              <a:rPr lang="tr-TR" sz="3200" b="1" dirty="0">
                <a:solidFill>
                  <a:srgbClr val="FF0000"/>
                </a:solidFill>
              </a:rPr>
            </a:br>
            <a:r>
              <a:rPr lang="tr-TR" sz="3200" b="1" dirty="0">
                <a:solidFill>
                  <a:srgbClr val="FF0000"/>
                </a:solidFill>
              </a:rPr>
              <a:t> BİLİMSEL ARAŞTIRMA</a:t>
            </a:r>
            <a:endParaRPr lang="tr-TR"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AD9E74BB-6547-46ED-A0B7-54224715B5B1}"/>
              </a:ext>
            </a:extLst>
          </p:cNvPr>
          <p:cNvSpPr>
            <a:spLocks noGrp="1"/>
          </p:cNvSpPr>
          <p:nvPr>
            <p:ph type="title"/>
          </p:nvPr>
        </p:nvSpPr>
        <p:spPr>
          <a:xfrm>
            <a:off x="2697163" y="188913"/>
            <a:ext cx="7772400" cy="576262"/>
          </a:xfrm>
        </p:spPr>
        <p:txBody>
          <a:bodyPr/>
          <a:lstStyle/>
          <a:p>
            <a:pPr algn="ctr">
              <a:defRPr/>
            </a:pPr>
            <a:r>
              <a:rPr lang="tr-TR" sz="2800" b="1" dirty="0">
                <a:solidFill>
                  <a:srgbClr val="C00000"/>
                </a:solidFill>
                <a:latin typeface="+mn-lt"/>
              </a:rPr>
              <a:t>BİLGİ NEDİR?</a:t>
            </a:r>
          </a:p>
        </p:txBody>
      </p:sp>
      <p:sp>
        <p:nvSpPr>
          <p:cNvPr id="23555" name="2 İçerik Yer Tutucusu">
            <a:extLst>
              <a:ext uri="{FF2B5EF4-FFF2-40B4-BE49-F238E27FC236}">
                <a16:creationId xmlns:a16="http://schemas.microsoft.com/office/drawing/2014/main" id="{4ADE315E-BA1C-4710-9F9B-A0428738756F}"/>
              </a:ext>
            </a:extLst>
          </p:cNvPr>
          <p:cNvSpPr>
            <a:spLocks noGrp="1"/>
          </p:cNvSpPr>
          <p:nvPr>
            <p:ph idx="1"/>
          </p:nvPr>
        </p:nvSpPr>
        <p:spPr>
          <a:xfrm>
            <a:off x="2566988" y="765176"/>
            <a:ext cx="7916862" cy="5688013"/>
          </a:xfrm>
        </p:spPr>
        <p:txBody>
          <a:bodyPr>
            <a:normAutofit/>
          </a:bodyPr>
          <a:lstStyle/>
          <a:p>
            <a:r>
              <a:rPr lang="tr-TR" altLang="tr-TR" sz="2400" b="1"/>
              <a:t>Bilgi; </a:t>
            </a:r>
          </a:p>
          <a:p>
            <a:pPr>
              <a:buFont typeface="Wingdings" panose="05000000000000000000" pitchFamily="2" charset="2"/>
              <a:buChar char="ü"/>
            </a:pPr>
            <a:r>
              <a:rPr lang="tr-TR" altLang="tr-TR" sz="1600" b="1" i="1"/>
              <a:t>Bir varlık, olgu ve olaylar konusunda bilinen ve doğru olduğu düşünülen nitelik, özellik ve hükümler, </a:t>
            </a:r>
          </a:p>
          <a:p>
            <a:pPr>
              <a:buFont typeface="Wingdings" panose="05000000000000000000" pitchFamily="2" charset="2"/>
              <a:buChar char="ü"/>
            </a:pPr>
            <a:r>
              <a:rPr lang="tr-TR" altLang="tr-TR" sz="1600"/>
              <a:t>Öğrenme, araştırma ve gözlem yoluyla elde edilen her türlü gerçek, ve kavrayışın tümü,</a:t>
            </a:r>
          </a:p>
          <a:p>
            <a:pPr>
              <a:buFont typeface="Wingdings" panose="05000000000000000000" pitchFamily="2" charset="2"/>
              <a:buChar char="ü"/>
            </a:pPr>
            <a:r>
              <a:rPr lang="tr-TR" altLang="tr-TR" sz="1600"/>
              <a:t>Önceden belirlenen bir dizi sistematik kural ve prosedüre uygun bir biçimde işlenmiş enformasyonlar, </a:t>
            </a:r>
          </a:p>
          <a:p>
            <a:pPr>
              <a:buFont typeface="Wingdings" panose="05000000000000000000" pitchFamily="2" charset="2"/>
              <a:buChar char="ü"/>
            </a:pPr>
            <a:r>
              <a:rPr lang="tr-TR" altLang="tr-TR" sz="1600"/>
              <a:t>Sosyal varlık olan insanlar arasındaki iletişim sırasında paylaşılan, aktarılan ve yeniden şekillendirilen deneyim ve enformasyonlar,</a:t>
            </a:r>
          </a:p>
          <a:p>
            <a:pPr>
              <a:buFont typeface="Wingdings" panose="05000000000000000000" pitchFamily="2" charset="2"/>
              <a:buChar char="ü"/>
            </a:pPr>
            <a:r>
              <a:rPr lang="tr-TR" altLang="tr-TR" sz="1600" b="1" i="1"/>
              <a:t>İçinde yaşanılan evren, dünya ve olayları yorumlamak ve yönetmek için uygulanan bir dizi anlayış, kavrayış ve genellemeler ile güçlü bir kavrayış ve bakış açısı kazandıran her türlü zihni faaliyetler,</a:t>
            </a:r>
          </a:p>
          <a:p>
            <a:pPr>
              <a:buFont typeface="Wingdings" panose="05000000000000000000" pitchFamily="2" charset="2"/>
              <a:buChar char="ü"/>
            </a:pPr>
            <a:r>
              <a:rPr lang="tr-TR" altLang="tr-TR" sz="1600"/>
              <a:t>Sosyal olaylarda karşılaşılan eylem ve olayları anlamaya yardım eden işaret ve kodlamalar, </a:t>
            </a:r>
          </a:p>
          <a:p>
            <a:pPr>
              <a:buFont typeface="Wingdings" panose="05000000000000000000" pitchFamily="2" charset="2"/>
              <a:buChar char="ü"/>
            </a:pPr>
            <a:r>
              <a:rPr lang="tr-TR" altLang="tr-TR" sz="1600"/>
              <a:t>İnsan aklı ile enformasyonun işlenmesi, yaratılması, düzenlenmesi veya kullanılması,</a:t>
            </a:r>
          </a:p>
          <a:p>
            <a:pPr>
              <a:buFont typeface="Wingdings" panose="05000000000000000000" pitchFamily="2" charset="2"/>
              <a:buChar char="ü"/>
            </a:pPr>
            <a:r>
              <a:rPr lang="tr-TR" altLang="tr-TR" sz="1600"/>
              <a:t>Bir deneyim veya eğitim sırasında bir kişinin gereksinim duyduğu uzmanlık ve yetenekler,</a:t>
            </a:r>
          </a:p>
          <a:p>
            <a:pPr>
              <a:buFont typeface="Wingdings" panose="05000000000000000000" pitchFamily="2" charset="2"/>
              <a:buChar char="ü"/>
            </a:pPr>
            <a:r>
              <a:rPr lang="tr-TR" altLang="tr-TR" sz="1600"/>
              <a:t>Bir öznenin teorik veya pratik açılardan kavradıkları, </a:t>
            </a:r>
          </a:p>
          <a:p>
            <a:pPr>
              <a:buFont typeface="Wingdings" panose="05000000000000000000" pitchFamily="2" charset="2"/>
              <a:buChar char="ü"/>
            </a:pPr>
            <a:r>
              <a:rPr lang="tr-TR" altLang="tr-TR" sz="1600" b="1" i="1"/>
              <a:t>Belli bir alanda  ya da  toplumda bilinen gerçekler  ya da düşünceler,</a:t>
            </a:r>
          </a:p>
          <a:p>
            <a:endParaRPr lang="tr-TR" altLang="tr-TR" sz="1800"/>
          </a:p>
        </p:txBody>
      </p:sp>
      <p:sp>
        <p:nvSpPr>
          <p:cNvPr id="23556" name="3 Slayt Numarası Yer Tutucusu">
            <a:extLst>
              <a:ext uri="{FF2B5EF4-FFF2-40B4-BE49-F238E27FC236}">
                <a16:creationId xmlns:a16="http://schemas.microsoft.com/office/drawing/2014/main" id="{6F5D1E59-A31F-4F72-A0BD-500B50B571F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0C5CF24B-CEBA-4FC7-98C1-FFB8AE044655}" type="slidenum">
              <a:rPr kumimoji="0" lang="tr-TR" altLang="tr-TR" sz="1400"/>
              <a:pPr>
                <a:spcBef>
                  <a:spcPct val="50000"/>
                </a:spcBef>
                <a:buClrTx/>
                <a:buSzTx/>
                <a:buFontTx/>
                <a:buNone/>
              </a:pPr>
              <a:t>11</a:t>
            </a:fld>
            <a:endParaRPr kumimoji="0" lang="tr-TR" altLang="tr-TR" sz="1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Başlık">
            <a:extLst>
              <a:ext uri="{FF2B5EF4-FFF2-40B4-BE49-F238E27FC236}">
                <a16:creationId xmlns:a16="http://schemas.microsoft.com/office/drawing/2014/main" id="{FEF75B6C-BF98-4B22-819B-2660215D66C3}"/>
              </a:ext>
            </a:extLst>
          </p:cNvPr>
          <p:cNvSpPr>
            <a:spLocks noGrp="1"/>
          </p:cNvSpPr>
          <p:nvPr>
            <p:ph type="title"/>
          </p:nvPr>
        </p:nvSpPr>
        <p:spPr>
          <a:xfrm>
            <a:off x="2697163" y="260350"/>
            <a:ext cx="7772400" cy="1339850"/>
          </a:xfrm>
        </p:spPr>
        <p:txBody>
          <a:bodyPr>
            <a:normAutofit fontScale="90000"/>
          </a:bodyPr>
          <a:lstStyle/>
          <a:p>
            <a:br>
              <a:rPr lang="tr-TR" altLang="tr-TR" sz="1600" b="1"/>
            </a:br>
            <a:br>
              <a:rPr lang="tr-TR" altLang="tr-TR" sz="1600" b="1"/>
            </a:br>
            <a:br>
              <a:rPr lang="tr-TR" altLang="tr-TR" sz="1600" b="1"/>
            </a:br>
            <a:r>
              <a:rPr lang="tr-TR" altLang="tr-TR" sz="1800" b="1"/>
              <a:t>Atatürk(Geometri/Matematik) </a:t>
            </a:r>
            <a:br>
              <a:rPr lang="tr-TR" altLang="tr-TR" sz="1800" b="1"/>
            </a:br>
            <a:r>
              <a:rPr lang="tr-TR" altLang="tr-TR" sz="1800" b="1"/>
              <a:t>Blaise Pascal(İlk Hesap Makinesi) </a:t>
            </a:r>
            <a:br>
              <a:rPr lang="tr-TR" altLang="tr-TR" sz="1800" b="1"/>
            </a:br>
            <a:r>
              <a:rPr lang="tr-TR" altLang="tr-TR" sz="1800" b="1"/>
              <a:t>Leonardo Fibonacci(Fibonacci Dizisi/Evrenin Matematiği/Altın Oran=1,618):</a:t>
            </a:r>
            <a:r>
              <a:rPr lang="tr-TR" altLang="tr-TR" sz="1800" i="1"/>
              <a:t> </a:t>
            </a:r>
            <a:r>
              <a:rPr lang="tr-TR" altLang="tr-TR" sz="1400"/>
              <a:t>Matematik ve sanatta, bir bütünün parçaları arasında gözlemlenen ve parçalar arasındaki en iyi uyumu sağlayan matematiksel bir oran bağıntısı; Bitkiler, Hayvanlar, İnsanlar, DNA, Sanat Eserleri, Kiliseler, Sinegok ve Camiler vb.Süleymaniye)</a:t>
            </a:r>
            <a:br>
              <a:rPr lang="tr-TR" altLang="tr-TR" sz="1600" b="1"/>
            </a:br>
            <a:br>
              <a:rPr lang="tr-TR" altLang="tr-TR" sz="1600"/>
            </a:br>
            <a:br>
              <a:rPr lang="tr-TR" altLang="tr-TR" sz="1600" b="1"/>
            </a:br>
            <a:endParaRPr lang="tr-TR" altLang="tr-TR" sz="1600"/>
          </a:p>
        </p:txBody>
      </p:sp>
      <p:pic>
        <p:nvPicPr>
          <p:cNvPr id="25604" name="4 İçerik Yer Tutucusu" descr="C:\Users\Public\Pictures\Sample Pictures\imagesCA1TKYPO.jpg">
            <a:extLst>
              <a:ext uri="{FF2B5EF4-FFF2-40B4-BE49-F238E27FC236}">
                <a16:creationId xmlns:a16="http://schemas.microsoft.com/office/drawing/2014/main" id="{7471FB8D-EE12-4B3C-8670-C4C81D951A1A}"/>
              </a:ext>
            </a:extLst>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3287713" y="1773238"/>
            <a:ext cx="2952750" cy="2019300"/>
          </a:xfrm>
        </p:spPr>
      </p:pic>
      <p:sp>
        <p:nvSpPr>
          <p:cNvPr id="25603" name="3 Slayt Numarası Yer Tutucusu">
            <a:extLst>
              <a:ext uri="{FF2B5EF4-FFF2-40B4-BE49-F238E27FC236}">
                <a16:creationId xmlns:a16="http://schemas.microsoft.com/office/drawing/2014/main" id="{E55BB131-26BF-48B7-AE39-FEAD68F548A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8B9E82C7-4E20-418F-B6B8-620B38622304}" type="slidenum">
              <a:rPr kumimoji="0" lang="tr-TR" altLang="tr-TR" sz="1400"/>
              <a:pPr>
                <a:spcBef>
                  <a:spcPct val="50000"/>
                </a:spcBef>
                <a:buClrTx/>
                <a:buSzTx/>
                <a:buFontTx/>
                <a:buNone/>
              </a:pPr>
              <a:t>12</a:t>
            </a:fld>
            <a:endParaRPr kumimoji="0" lang="tr-TR" altLang="tr-TR" sz="1400"/>
          </a:p>
        </p:txBody>
      </p:sp>
      <p:pic>
        <p:nvPicPr>
          <p:cNvPr id="25605" name="BLOGGER_PHOTO_ID_5131557688011914642" descr="http://bp2.blogger.com/_dDQG1nXOdok/Rzb0h3Jf_ZI/AAAAAAAAALM/HjCXt9aHVNI/s320/pascalcalculator.bmp">
            <a:extLst>
              <a:ext uri="{FF2B5EF4-FFF2-40B4-BE49-F238E27FC236}">
                <a16:creationId xmlns:a16="http://schemas.microsoft.com/office/drawing/2014/main" id="{ACA15E97-07BF-4EBF-8DDE-92323DBE2E3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6363" y="1844675"/>
            <a:ext cx="316865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6 Resim" descr="C:\Users\kullanici\Pictures\imagesCAKIUCXA.jpg">
            <a:extLst>
              <a:ext uri="{FF2B5EF4-FFF2-40B4-BE49-F238E27FC236}">
                <a16:creationId xmlns:a16="http://schemas.microsoft.com/office/drawing/2014/main" id="{84A9EE48-252C-45F5-8E0B-BE1EDA2064C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40238" y="4076700"/>
            <a:ext cx="1727200"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7" name="7 Resim" descr="C:\Users\kullanici\Pictures\imagesCADUT84O.jpg">
            <a:extLst>
              <a:ext uri="{FF2B5EF4-FFF2-40B4-BE49-F238E27FC236}">
                <a16:creationId xmlns:a16="http://schemas.microsoft.com/office/drawing/2014/main" id="{90AC3125-9CA6-4506-8D31-4CD14659D7E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11900" y="4005263"/>
            <a:ext cx="1728788"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8" name="Picture 2" descr="C:\Users\kullanici\Pictures\images[10].jpg">
            <a:extLst>
              <a:ext uri="{FF2B5EF4-FFF2-40B4-BE49-F238E27FC236}">
                <a16:creationId xmlns:a16="http://schemas.microsoft.com/office/drawing/2014/main" id="{53B2CA86-3114-4FBD-AC4A-83302E8213C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28025" y="4005263"/>
            <a:ext cx="1944688"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9" name="Picture 3" descr="C:\Users\kullanici\Pictures\imagesCAP0YLMJ.jpg">
            <a:extLst>
              <a:ext uri="{FF2B5EF4-FFF2-40B4-BE49-F238E27FC236}">
                <a16:creationId xmlns:a16="http://schemas.microsoft.com/office/drawing/2014/main" id="{C5431E75-3D6E-4CCA-9895-62035645BF0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6988" y="4076700"/>
            <a:ext cx="1695450" cy="187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6CF2178A-A2D2-4401-9827-3AAF5D670391}"/>
              </a:ext>
            </a:extLst>
          </p:cNvPr>
          <p:cNvSpPr>
            <a:spLocks noGrp="1"/>
          </p:cNvSpPr>
          <p:nvPr>
            <p:ph type="title"/>
          </p:nvPr>
        </p:nvSpPr>
        <p:spPr>
          <a:xfrm>
            <a:off x="2495550" y="260351"/>
            <a:ext cx="7848600" cy="936625"/>
          </a:xfrm>
        </p:spPr>
        <p:txBody>
          <a:bodyPr>
            <a:normAutofit fontScale="90000"/>
          </a:bodyPr>
          <a:lstStyle/>
          <a:p>
            <a:pPr algn="ctr">
              <a:defRPr/>
            </a:pPr>
            <a:br>
              <a:rPr lang="tr-TR" sz="2800" b="1" dirty="0">
                <a:solidFill>
                  <a:srgbClr val="C00000"/>
                </a:solidFill>
                <a:latin typeface="+mn-lt"/>
              </a:rPr>
            </a:br>
            <a:r>
              <a:rPr lang="tr-TR" sz="2800" b="1" dirty="0" err="1">
                <a:solidFill>
                  <a:srgbClr val="C00000"/>
                </a:solidFill>
                <a:latin typeface="+mn-lt"/>
              </a:rPr>
              <a:t>İbn</a:t>
            </a:r>
            <a:r>
              <a:rPr lang="tr-TR" sz="2800" b="1" dirty="0">
                <a:solidFill>
                  <a:srgbClr val="C00000"/>
                </a:solidFill>
                <a:latin typeface="+mn-lt"/>
              </a:rPr>
              <a:t>-i Sina                                   </a:t>
            </a:r>
            <a:r>
              <a:rPr lang="tr-TR" sz="2800" b="1" dirty="0" err="1">
                <a:solidFill>
                  <a:srgbClr val="C00000"/>
                </a:solidFill>
                <a:latin typeface="+mn-lt"/>
              </a:rPr>
              <a:t>Socrates</a:t>
            </a:r>
            <a:endParaRPr lang="tr-TR" sz="2800" b="1" dirty="0">
              <a:solidFill>
                <a:srgbClr val="C00000"/>
              </a:solidFill>
              <a:latin typeface="+mn-lt"/>
            </a:endParaRPr>
          </a:p>
        </p:txBody>
      </p:sp>
      <p:pic>
        <p:nvPicPr>
          <p:cNvPr id="27652" name="Picture 2" descr="C:\Users\ömer\Pictures\imagesCAOSCYE0.jpg">
            <a:extLst>
              <a:ext uri="{FF2B5EF4-FFF2-40B4-BE49-F238E27FC236}">
                <a16:creationId xmlns:a16="http://schemas.microsoft.com/office/drawing/2014/main" id="{613883CB-0FD6-47EF-8015-D8D11580779F}"/>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016501" y="1484314"/>
            <a:ext cx="2303463" cy="4752975"/>
          </a:xfrm>
          <a:noFill/>
        </p:spPr>
      </p:pic>
      <p:sp>
        <p:nvSpPr>
          <p:cNvPr id="27651" name="3 Slayt Numarası Yer Tutucusu">
            <a:extLst>
              <a:ext uri="{FF2B5EF4-FFF2-40B4-BE49-F238E27FC236}">
                <a16:creationId xmlns:a16="http://schemas.microsoft.com/office/drawing/2014/main" id="{881B451A-65B6-4C21-8722-109FAE2333D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98620B22-89AA-4AA8-A4AF-21DFB7B0FCFD}" type="slidenum">
              <a:rPr kumimoji="0" lang="tr-TR" altLang="tr-TR" sz="1400"/>
              <a:pPr>
                <a:spcBef>
                  <a:spcPct val="50000"/>
                </a:spcBef>
                <a:buClrTx/>
                <a:buSzTx/>
                <a:buFontTx/>
                <a:buNone/>
              </a:pPr>
              <a:t>13</a:t>
            </a:fld>
            <a:endParaRPr kumimoji="0" lang="tr-TR" altLang="tr-TR" sz="1400"/>
          </a:p>
        </p:txBody>
      </p:sp>
      <p:pic>
        <p:nvPicPr>
          <p:cNvPr id="27653" name="Picture 3" descr="C:\Users\ömer\Pictures\imagesCAS9AFEN.jpg">
            <a:extLst>
              <a:ext uri="{FF2B5EF4-FFF2-40B4-BE49-F238E27FC236}">
                <a16:creationId xmlns:a16="http://schemas.microsoft.com/office/drawing/2014/main" id="{35D626E9-CA61-4A49-BFFA-3559DAF565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0014" y="1484314"/>
            <a:ext cx="223202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4" descr="C:\Users\ömer\Pictures\images.jpg">
            <a:extLst>
              <a:ext uri="{FF2B5EF4-FFF2-40B4-BE49-F238E27FC236}">
                <a16:creationId xmlns:a16="http://schemas.microsoft.com/office/drawing/2014/main" id="{2A8457ED-04DD-4ABE-9B77-BBAAE5DCC7A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64426" y="1484313"/>
            <a:ext cx="2879725"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5" name="Picture 5" descr="C:\Users\ömer\Pictures\imagesCAB4PYLU.jpg">
            <a:extLst>
              <a:ext uri="{FF2B5EF4-FFF2-40B4-BE49-F238E27FC236}">
                <a16:creationId xmlns:a16="http://schemas.microsoft.com/office/drawing/2014/main" id="{B2BF29C5-8790-4FC7-B83A-A17FCA79C87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64426" y="4292601"/>
            <a:ext cx="2879725" cy="193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DD142289-4C2B-4819-B91E-BD017516BCD9}"/>
              </a:ext>
            </a:extLst>
          </p:cNvPr>
          <p:cNvSpPr>
            <a:spLocks noGrp="1"/>
          </p:cNvSpPr>
          <p:nvPr>
            <p:ph type="title"/>
          </p:nvPr>
        </p:nvSpPr>
        <p:spPr>
          <a:xfrm>
            <a:off x="2697163" y="44450"/>
            <a:ext cx="7772400" cy="431800"/>
          </a:xfrm>
        </p:spPr>
        <p:txBody>
          <a:bodyPr>
            <a:normAutofit fontScale="90000"/>
          </a:bodyPr>
          <a:lstStyle/>
          <a:p>
            <a:pPr algn="ctr">
              <a:defRPr/>
            </a:pPr>
            <a:r>
              <a:rPr lang="tr-TR" sz="2800" b="1" dirty="0">
                <a:solidFill>
                  <a:srgbClr val="C00000"/>
                </a:solidFill>
                <a:latin typeface="+mn-lt"/>
              </a:rPr>
              <a:t>BİLGİ TÜRLERİ</a:t>
            </a:r>
          </a:p>
        </p:txBody>
      </p:sp>
      <p:sp>
        <p:nvSpPr>
          <p:cNvPr id="29699" name="2 İçerik Yer Tutucusu">
            <a:extLst>
              <a:ext uri="{FF2B5EF4-FFF2-40B4-BE49-F238E27FC236}">
                <a16:creationId xmlns:a16="http://schemas.microsoft.com/office/drawing/2014/main" id="{39E9A697-29D3-4360-BFCF-E6535F316F4F}"/>
              </a:ext>
            </a:extLst>
          </p:cNvPr>
          <p:cNvSpPr>
            <a:spLocks noGrp="1"/>
          </p:cNvSpPr>
          <p:nvPr>
            <p:ph idx="1"/>
          </p:nvPr>
        </p:nvSpPr>
        <p:spPr>
          <a:xfrm>
            <a:off x="2495550" y="476250"/>
            <a:ext cx="8064500" cy="6121400"/>
          </a:xfrm>
        </p:spPr>
        <p:txBody>
          <a:bodyPr>
            <a:normAutofit fontScale="92500" lnSpcReduction="20000"/>
          </a:bodyPr>
          <a:lstStyle/>
          <a:p>
            <a:pPr>
              <a:defRPr/>
            </a:pPr>
            <a:r>
              <a:rPr lang="tr-TR" altLang="tr-TR" sz="2000" dirty="0"/>
              <a:t>Bilgi, ait olduğu alan, elde edilişi, özne nesne ilişkisi ve bilgi aktı açısından çeşitli türlere ayrılır.</a:t>
            </a:r>
          </a:p>
          <a:p>
            <a:pPr>
              <a:buFont typeface="Monotype Sorts" pitchFamily="2" charset="2"/>
              <a:buNone/>
              <a:defRPr/>
            </a:pPr>
            <a:endParaRPr lang="tr-TR" altLang="tr-TR" sz="2000" dirty="0"/>
          </a:p>
          <a:p>
            <a:pPr>
              <a:buFont typeface="Wingdings" panose="05000000000000000000" pitchFamily="2" charset="2"/>
              <a:buChar char="ü"/>
              <a:defRPr/>
            </a:pPr>
            <a:r>
              <a:rPr lang="tr-TR" altLang="tr-TR" sz="2000" b="1" dirty="0"/>
              <a:t>Gündelik Bilgi, </a:t>
            </a:r>
            <a:endParaRPr lang="tr-TR" altLang="tr-TR" sz="2000" dirty="0"/>
          </a:p>
          <a:p>
            <a:pPr>
              <a:buFont typeface="Wingdings" panose="05000000000000000000" pitchFamily="2" charset="2"/>
              <a:buChar char="ü"/>
              <a:defRPr/>
            </a:pPr>
            <a:r>
              <a:rPr lang="tr-TR" altLang="tr-TR" sz="2000" b="1" dirty="0"/>
              <a:t>Teknik Bilgi, </a:t>
            </a:r>
            <a:endParaRPr lang="tr-TR" altLang="tr-TR" sz="2000" dirty="0"/>
          </a:p>
          <a:p>
            <a:pPr>
              <a:buFont typeface="Wingdings" panose="05000000000000000000" pitchFamily="2" charset="2"/>
              <a:buChar char="v"/>
              <a:defRPr/>
            </a:pPr>
            <a:r>
              <a:rPr lang="tr-TR" altLang="tr-TR" sz="2000" dirty="0"/>
              <a:t>Gündelik bilgiye dayalı teknik bilgi,</a:t>
            </a:r>
          </a:p>
          <a:p>
            <a:pPr>
              <a:buFont typeface="Wingdings" panose="05000000000000000000" pitchFamily="2" charset="2"/>
              <a:buChar char="v"/>
              <a:defRPr/>
            </a:pPr>
            <a:r>
              <a:rPr lang="tr-TR" altLang="tr-TR" sz="2000" dirty="0"/>
              <a:t>Bilimsel bilgiye dayalı teknik bilgi,</a:t>
            </a:r>
          </a:p>
          <a:p>
            <a:pPr>
              <a:buFont typeface="Wingdings" panose="05000000000000000000" pitchFamily="2" charset="2"/>
              <a:buChar char="ü"/>
              <a:defRPr/>
            </a:pPr>
            <a:r>
              <a:rPr lang="tr-TR" altLang="tr-TR" sz="2000" b="1" dirty="0"/>
              <a:t>Sanat bilgisi,</a:t>
            </a:r>
            <a:endParaRPr lang="tr-TR" altLang="tr-TR" sz="2000" dirty="0"/>
          </a:p>
          <a:p>
            <a:pPr>
              <a:buFont typeface="Wingdings" panose="05000000000000000000" pitchFamily="2" charset="2"/>
              <a:buChar char="ü"/>
              <a:defRPr/>
            </a:pPr>
            <a:r>
              <a:rPr lang="tr-TR" altLang="tr-TR" sz="2000" b="1" dirty="0"/>
              <a:t>Dini Bilgi</a:t>
            </a:r>
            <a:r>
              <a:rPr lang="tr-TR" altLang="tr-TR" sz="2000" dirty="0"/>
              <a:t>; </a:t>
            </a:r>
          </a:p>
          <a:p>
            <a:pPr marL="0" indent="0">
              <a:buNone/>
              <a:defRPr/>
            </a:pPr>
            <a:r>
              <a:rPr lang="tr-TR" altLang="tr-TR" sz="2000" b="1" dirty="0">
                <a:solidFill>
                  <a:srgbClr val="C00000"/>
                </a:solidFill>
              </a:rPr>
              <a:t>*****</a:t>
            </a:r>
            <a:r>
              <a:rPr lang="tr-TR" altLang="tr-TR" sz="2000" b="1" dirty="0">
                <a:solidFill>
                  <a:srgbClr val="002060"/>
                </a:solidFill>
              </a:rPr>
              <a:t>Kitap ayetleri sınırlıdır. Ayetler devam etmektedir. Bunlar        “Doğa Ayetleri” </a:t>
            </a:r>
            <a:r>
              <a:rPr lang="tr-TR" altLang="tr-TR" sz="2000" b="1" dirty="0" err="1">
                <a:solidFill>
                  <a:srgbClr val="002060"/>
                </a:solidFill>
              </a:rPr>
              <a:t>dir</a:t>
            </a:r>
            <a:r>
              <a:rPr lang="tr-TR" altLang="tr-TR" sz="2000" b="1" dirty="0">
                <a:solidFill>
                  <a:srgbClr val="002060"/>
                </a:solidFill>
              </a:rPr>
              <a:t>. Evren, doğa, sosyal ve biyolojik çevrede yaşanan olay ve olgulardan, bilgi ve teknolojiden ders alınmalı, yararlanılmalıdır. Bunlar tüm bilim alanlarının konuları kapsamındadır (Bir ilahiyatçı).</a:t>
            </a:r>
            <a:endParaRPr lang="tr-TR" altLang="tr-TR" sz="2000" dirty="0"/>
          </a:p>
          <a:p>
            <a:pPr>
              <a:buFont typeface="Wingdings" panose="05000000000000000000" pitchFamily="2" charset="2"/>
              <a:buChar char="ü"/>
              <a:defRPr/>
            </a:pPr>
            <a:r>
              <a:rPr lang="tr-TR" altLang="tr-TR" sz="2000" b="1" dirty="0"/>
              <a:t>Coğrafi Bilgi,</a:t>
            </a:r>
            <a:endParaRPr lang="tr-TR" altLang="tr-TR" sz="2000" dirty="0"/>
          </a:p>
          <a:p>
            <a:pPr>
              <a:buFont typeface="Wingdings" panose="05000000000000000000" pitchFamily="2" charset="2"/>
              <a:buChar char="ü"/>
              <a:defRPr/>
            </a:pPr>
            <a:r>
              <a:rPr lang="tr-TR" altLang="tr-TR" sz="2000" b="1" dirty="0"/>
              <a:t>Felsefi Bilgi,</a:t>
            </a:r>
          </a:p>
          <a:p>
            <a:pPr>
              <a:buFont typeface="Wingdings" panose="05000000000000000000" pitchFamily="2" charset="2"/>
              <a:buChar char="ü"/>
              <a:defRPr/>
            </a:pPr>
            <a:r>
              <a:rPr lang="tr-TR" altLang="tr-TR" sz="2000" b="1" dirty="0"/>
              <a:t>Bilimsel Bilgi,</a:t>
            </a:r>
            <a:br>
              <a:rPr lang="tr-TR" altLang="tr-TR" dirty="0"/>
            </a:br>
            <a:br>
              <a:rPr lang="tr-TR" altLang="tr-TR" dirty="0"/>
            </a:br>
            <a:endParaRPr lang="tr-TR" altLang="tr-TR" dirty="0"/>
          </a:p>
        </p:txBody>
      </p:sp>
      <p:sp>
        <p:nvSpPr>
          <p:cNvPr id="29700" name="3 Slayt Numarası Yer Tutucusu">
            <a:extLst>
              <a:ext uri="{FF2B5EF4-FFF2-40B4-BE49-F238E27FC236}">
                <a16:creationId xmlns:a16="http://schemas.microsoft.com/office/drawing/2014/main" id="{D273EEEB-00E6-48B3-9A1E-68164BDFBD0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8B210BDE-B2CA-4A21-B47D-0138F4809E5B}" type="slidenum">
              <a:rPr kumimoji="0" lang="tr-TR" altLang="tr-TR" sz="1400"/>
              <a:pPr>
                <a:spcBef>
                  <a:spcPct val="50000"/>
                </a:spcBef>
                <a:buClrTx/>
                <a:buSzTx/>
                <a:buFontTx/>
                <a:buNone/>
              </a:pPr>
              <a:t>14</a:t>
            </a:fld>
            <a:endParaRPr kumimoji="0" lang="tr-TR" altLang="tr-TR" sz="1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1C947FA6-FFB7-4D03-BE4A-532ECF040D71}"/>
              </a:ext>
            </a:extLst>
          </p:cNvPr>
          <p:cNvSpPr>
            <a:spLocks noGrp="1"/>
          </p:cNvSpPr>
          <p:nvPr>
            <p:ph type="title"/>
          </p:nvPr>
        </p:nvSpPr>
        <p:spPr>
          <a:xfrm>
            <a:off x="2697163" y="188913"/>
            <a:ext cx="7772400" cy="431800"/>
          </a:xfrm>
        </p:spPr>
        <p:txBody>
          <a:bodyPr>
            <a:normAutofit fontScale="90000"/>
          </a:bodyPr>
          <a:lstStyle/>
          <a:p>
            <a:pPr algn="ctr">
              <a:defRPr/>
            </a:pPr>
            <a:r>
              <a:rPr lang="tr-TR" sz="2800" b="1" dirty="0">
                <a:solidFill>
                  <a:srgbClr val="C00000"/>
                </a:solidFill>
                <a:latin typeface="+mn-lt"/>
              </a:rPr>
              <a:t>BİLGİ TÜRLERİ </a:t>
            </a:r>
          </a:p>
        </p:txBody>
      </p:sp>
      <p:sp>
        <p:nvSpPr>
          <p:cNvPr id="31747" name="2 İçerik Yer Tutucusu">
            <a:extLst>
              <a:ext uri="{FF2B5EF4-FFF2-40B4-BE49-F238E27FC236}">
                <a16:creationId xmlns:a16="http://schemas.microsoft.com/office/drawing/2014/main" id="{F36DE35A-271B-4B65-B6DB-E71CD5DB6241}"/>
              </a:ext>
            </a:extLst>
          </p:cNvPr>
          <p:cNvSpPr>
            <a:spLocks noGrp="1"/>
          </p:cNvSpPr>
          <p:nvPr>
            <p:ph idx="1"/>
          </p:nvPr>
        </p:nvSpPr>
        <p:spPr>
          <a:xfrm>
            <a:off x="2697163" y="620714"/>
            <a:ext cx="7772400" cy="5976937"/>
          </a:xfrm>
        </p:spPr>
        <p:txBody>
          <a:bodyPr>
            <a:normAutofit fontScale="92500" lnSpcReduction="10000"/>
          </a:bodyPr>
          <a:lstStyle/>
          <a:p>
            <a:r>
              <a:rPr lang="tr-TR" altLang="tr-TR" sz="1400"/>
              <a:t>Bilgi, ait olduğu alan, elde edilişi, özne nesne ilişkisi ve bilgi aktı açısından çeşitli türlere ayrılır.</a:t>
            </a:r>
          </a:p>
          <a:p>
            <a:pPr>
              <a:buFont typeface="Wingdings" panose="05000000000000000000" pitchFamily="2" charset="2"/>
              <a:buChar char="ü"/>
            </a:pPr>
            <a:r>
              <a:rPr lang="tr-TR" altLang="tr-TR" sz="1800" b="1"/>
              <a:t>Gündelik Bilgi; </a:t>
            </a:r>
            <a:r>
              <a:rPr lang="tr-TR" altLang="tr-TR" sz="1400"/>
              <a:t>Daha çok duyu organları aracılığıyla dış dünyanın açıklanma biçimidir. Bu bilginin oluşumunda denemelerin, tecrübelerin ve gözlemlerin etkisi büyüktur. </a:t>
            </a:r>
          </a:p>
          <a:p>
            <a:pPr>
              <a:buFont typeface="Wingdings" panose="05000000000000000000" pitchFamily="2" charset="2"/>
              <a:buChar char="ü"/>
            </a:pPr>
            <a:r>
              <a:rPr lang="tr-TR" altLang="tr-TR" sz="1800" b="1"/>
              <a:t>Teknik Bilgi; </a:t>
            </a:r>
            <a:r>
              <a:rPr lang="tr-TR" altLang="tr-TR" sz="1400"/>
              <a:t>İnsanın temel ihtiyaçlarını karşılamak ve günlük yaşamını kolaylaştırmak amacıyla araç gereç yapımı ile ilgili bilgidir. Teknik bilginin bilgi aktı yarardır. Teknik bilginin iki türü vardır:</a:t>
            </a:r>
          </a:p>
          <a:p>
            <a:pPr>
              <a:buFont typeface="Wingdings" panose="05000000000000000000" pitchFamily="2" charset="2"/>
              <a:buChar char="v"/>
            </a:pPr>
            <a:r>
              <a:rPr lang="tr-TR" altLang="tr-TR" sz="1400" b="1"/>
              <a:t>Gündelik bilgiye dayalı teknik bilgi:</a:t>
            </a:r>
            <a:r>
              <a:rPr lang="tr-TR" altLang="tr-TR" sz="1400"/>
              <a:t> İnsanın gündelik yaşantısındaki tecrübelere dayanarak araç gereç yapması,</a:t>
            </a:r>
          </a:p>
          <a:p>
            <a:pPr>
              <a:buFont typeface="Wingdings" panose="05000000000000000000" pitchFamily="2" charset="2"/>
              <a:buChar char="v"/>
            </a:pPr>
            <a:r>
              <a:rPr lang="tr-TR" altLang="tr-TR" sz="1400" b="1"/>
              <a:t>Bilimsel bilgiye dayalı teknik bilgi:</a:t>
            </a:r>
            <a:r>
              <a:rPr lang="tr-TR" altLang="tr-TR" sz="1400"/>
              <a:t> Bilimsel verilerden yararlanarak araç gereç yapılması ve insan hayatının kolaylaştırılması ile ilgili bilgidir. Fen, mühendislik ,tıp vb.</a:t>
            </a:r>
          </a:p>
          <a:p>
            <a:pPr>
              <a:buFont typeface="Wingdings" panose="05000000000000000000" pitchFamily="2" charset="2"/>
              <a:buChar char="ü"/>
            </a:pPr>
            <a:r>
              <a:rPr lang="tr-TR" altLang="tr-TR" sz="1800" b="1"/>
              <a:t>Sanat bilgisi:</a:t>
            </a:r>
            <a:r>
              <a:rPr lang="tr-TR" altLang="tr-TR" sz="1800"/>
              <a:t> </a:t>
            </a:r>
            <a:r>
              <a:rPr lang="tr-TR" altLang="tr-TR" sz="1400"/>
              <a:t>Bu kavrama gücü, bilimden ve felsefeden farklıdır, duyguya, coşkuya ve sezgiye dayanır. Sanat bilgisi; sanatçı ile onun yöneldiği nesne arasındaki ilgiden doğan bir bilgidir. Sanatı diğer bilgi türlerinden ayıran en önemli özelliği, sanatçının kullandığı ifade aracının farklı olmasıdır. Diğer bilgi türleri, ifade için kelime ve terimler kullanır. Sanatçı, kelime ve terimlerin yanı sıra, ses, renk ve maddenin çeşitli şekillerini de kullanır. Yöneldiği nesneyi özne olarak ifade eder.</a:t>
            </a:r>
          </a:p>
          <a:p>
            <a:pPr>
              <a:buFont typeface="Wingdings" panose="05000000000000000000" pitchFamily="2" charset="2"/>
              <a:buChar char="ü"/>
            </a:pPr>
            <a:r>
              <a:rPr lang="tr-TR" altLang="tr-TR" sz="1800" b="1"/>
              <a:t>Dini Bilgi</a:t>
            </a:r>
            <a:r>
              <a:rPr lang="tr-TR" altLang="tr-TR" sz="1800"/>
              <a:t>; </a:t>
            </a:r>
            <a:r>
              <a:rPr lang="tr-TR" altLang="tr-TR" sz="1400"/>
              <a:t>Tanrı'nın insanlara peygamberler aracılığıyla, vahiy yoluyla bazı emir ve yasaklar bildirmesi şeklindeki bilgidir. Kutsal olanla, bunun karşısındaki insanın konumunu ifade eder. Dinsel bilgiye kesin inanılır ya da inanılmaz, eleştirisi pek yapılamaz ya da kişiye özgüdür, Bu tür bilgiyi inanç olarak değerlendirmek daha doğru olur.</a:t>
            </a:r>
          </a:p>
          <a:p>
            <a:pPr>
              <a:buFont typeface="Wingdings" panose="05000000000000000000" pitchFamily="2" charset="2"/>
              <a:buChar char="ü"/>
            </a:pPr>
            <a:r>
              <a:rPr lang="tr-TR" altLang="tr-TR" sz="1800" b="1"/>
              <a:t>Coğrafi Bilgi;</a:t>
            </a:r>
            <a:r>
              <a:rPr lang="tr-TR" altLang="tr-TR" sz="1800"/>
              <a:t> </a:t>
            </a:r>
            <a:r>
              <a:rPr lang="tr-TR" altLang="tr-TR" sz="1400"/>
              <a:t>Dünya’nın konumlanmış coğrafi varlık hakkındaki bilgi olup, mekansal bilgi  olarak da adlandırılabilir, </a:t>
            </a:r>
          </a:p>
          <a:p>
            <a:pPr>
              <a:buFont typeface="Monotype Sorts" pitchFamily="2" charset="2"/>
              <a:buNone/>
            </a:pPr>
            <a:br>
              <a:rPr lang="tr-TR" altLang="tr-TR"/>
            </a:br>
            <a:br>
              <a:rPr lang="tr-TR" altLang="tr-TR"/>
            </a:br>
            <a:endParaRPr lang="tr-TR" altLang="tr-TR"/>
          </a:p>
        </p:txBody>
      </p:sp>
      <p:sp>
        <p:nvSpPr>
          <p:cNvPr id="31748" name="3 Slayt Numarası Yer Tutucusu">
            <a:extLst>
              <a:ext uri="{FF2B5EF4-FFF2-40B4-BE49-F238E27FC236}">
                <a16:creationId xmlns:a16="http://schemas.microsoft.com/office/drawing/2014/main" id="{ED0DAD9B-E65B-4C03-9FEE-B308448EED5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69DD873F-C002-4011-AF10-71E5F28B3045}" type="slidenum">
              <a:rPr kumimoji="0" lang="tr-TR" altLang="tr-TR" sz="1400"/>
              <a:pPr>
                <a:spcBef>
                  <a:spcPct val="50000"/>
                </a:spcBef>
                <a:buClrTx/>
                <a:buSzTx/>
                <a:buFontTx/>
                <a:buNone/>
              </a:pPr>
              <a:t>15</a:t>
            </a:fld>
            <a:endParaRPr kumimoji="0" lang="tr-TR" altLang="tr-TR" sz="1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0BBC13E8-D90C-4B68-8B3E-1CDFA7E51EF0}"/>
              </a:ext>
            </a:extLst>
          </p:cNvPr>
          <p:cNvSpPr>
            <a:spLocks noGrp="1"/>
          </p:cNvSpPr>
          <p:nvPr>
            <p:ph type="title"/>
          </p:nvPr>
        </p:nvSpPr>
        <p:spPr>
          <a:xfrm>
            <a:off x="2697163" y="260351"/>
            <a:ext cx="7772400" cy="576263"/>
          </a:xfrm>
        </p:spPr>
        <p:txBody>
          <a:bodyPr/>
          <a:lstStyle/>
          <a:p>
            <a:pPr algn="ctr">
              <a:defRPr/>
            </a:pPr>
            <a:r>
              <a:rPr lang="tr-TR" sz="2800" b="1" dirty="0">
                <a:solidFill>
                  <a:srgbClr val="C00000"/>
                </a:solidFill>
                <a:latin typeface="+mn-lt"/>
              </a:rPr>
              <a:t>FELSEFE ve ALANLARI</a:t>
            </a:r>
            <a:endParaRPr lang="tr-TR" sz="2800" dirty="0">
              <a:solidFill>
                <a:srgbClr val="C00000"/>
              </a:solidFill>
              <a:latin typeface="+mn-lt"/>
            </a:endParaRPr>
          </a:p>
        </p:txBody>
      </p:sp>
      <p:sp>
        <p:nvSpPr>
          <p:cNvPr id="33795" name="2 İçerik Yer Tutucusu">
            <a:extLst>
              <a:ext uri="{FF2B5EF4-FFF2-40B4-BE49-F238E27FC236}">
                <a16:creationId xmlns:a16="http://schemas.microsoft.com/office/drawing/2014/main" id="{E5321E4F-14EC-4669-84E6-744CD9E943E9}"/>
              </a:ext>
            </a:extLst>
          </p:cNvPr>
          <p:cNvSpPr>
            <a:spLocks noGrp="1"/>
          </p:cNvSpPr>
          <p:nvPr>
            <p:ph idx="1"/>
          </p:nvPr>
        </p:nvSpPr>
        <p:spPr>
          <a:xfrm>
            <a:off x="2697163" y="836613"/>
            <a:ext cx="7772400" cy="5688012"/>
          </a:xfrm>
        </p:spPr>
        <p:txBody>
          <a:bodyPr>
            <a:normAutofit fontScale="62500" lnSpcReduction="20000"/>
          </a:bodyPr>
          <a:lstStyle/>
          <a:p>
            <a:r>
              <a:rPr lang="tr-TR" altLang="tr-TR" sz="2000" b="1"/>
              <a:t>“Felsefe” Nedir?</a:t>
            </a:r>
          </a:p>
          <a:p>
            <a:pPr>
              <a:buFont typeface="Wingdings" panose="05000000000000000000" pitchFamily="2" charset="2"/>
              <a:buChar char="ü"/>
            </a:pPr>
            <a:r>
              <a:rPr lang="tr-TR" altLang="tr-TR" sz="1400"/>
              <a:t>Felsefe insana sistemli düşünmeyi öğreten bir kavramdır,</a:t>
            </a:r>
          </a:p>
          <a:p>
            <a:pPr>
              <a:buFont typeface="Wingdings" panose="05000000000000000000" pitchFamily="2" charset="2"/>
              <a:buChar char="ü"/>
            </a:pPr>
            <a:r>
              <a:rPr lang="tr-TR" altLang="tr-TR" sz="1400" b="1"/>
              <a:t>Felsefe, kişinin kendisini ve çevresini anlama, yorumlama, açıklama ve gerçeği arama çabasıdır,</a:t>
            </a:r>
          </a:p>
          <a:p>
            <a:pPr>
              <a:buFont typeface="Wingdings" panose="05000000000000000000" pitchFamily="2" charset="2"/>
              <a:buChar char="ü"/>
            </a:pPr>
            <a:r>
              <a:rPr lang="tr-TR" altLang="tr-TR" sz="1400"/>
              <a:t>Yunanca´da “phileo</a:t>
            </a:r>
            <a:r>
              <a:rPr lang="tr-TR" altLang="tr-TR" sz="1400" b="1"/>
              <a:t>(sev-gi)</a:t>
            </a:r>
            <a:r>
              <a:rPr lang="tr-TR" altLang="tr-TR" sz="1400"/>
              <a:t> ve sophia </a:t>
            </a:r>
            <a:r>
              <a:rPr lang="tr-TR" altLang="tr-TR" sz="1400" b="1"/>
              <a:t>(bilgelik)</a:t>
            </a:r>
            <a:r>
              <a:rPr lang="tr-TR" altLang="tr-TR" sz="1400"/>
              <a:t> kelimelerinden oluşur,</a:t>
            </a:r>
          </a:p>
          <a:p>
            <a:pPr>
              <a:buFont typeface="Wingdings" panose="05000000000000000000" pitchFamily="2" charset="2"/>
              <a:buChar char="ü"/>
            </a:pPr>
            <a:r>
              <a:rPr lang="tr-TR" altLang="tr-TR" sz="1400"/>
              <a:t>Fhilosophia (bilgelik sev-gisi), Yunanlı düşünürler için "Bilgiyi sevmek, bilginin peşinden koşmak" anlamını taşır</a:t>
            </a:r>
          </a:p>
          <a:p>
            <a:pPr>
              <a:buFont typeface="Wingdings" panose="05000000000000000000" pitchFamily="2" charset="2"/>
              <a:buChar char="v"/>
            </a:pPr>
            <a:r>
              <a:rPr lang="tr-TR" altLang="tr-TR" sz="1400"/>
              <a:t>"Felsefe, neleri bilmediğini bilmektir(</a:t>
            </a:r>
            <a:r>
              <a:rPr lang="tr-TR" altLang="tr-TR" sz="1400" b="1"/>
              <a:t>SOKRATES),</a:t>
            </a:r>
            <a:endParaRPr lang="tr-TR" altLang="tr-TR" sz="1400"/>
          </a:p>
          <a:p>
            <a:pPr>
              <a:buFont typeface="Wingdings" panose="05000000000000000000" pitchFamily="2" charset="2"/>
              <a:buChar char="v"/>
            </a:pPr>
            <a:r>
              <a:rPr lang="tr-TR" altLang="tr-TR" sz="1400"/>
              <a:t>"Doğruyu bulma yolunda, düşünsel (İdealist) bir çalışmadır(</a:t>
            </a:r>
            <a:r>
              <a:rPr lang="tr-TR" altLang="tr-TR" sz="1400" b="1"/>
              <a:t>PLATON),</a:t>
            </a:r>
            <a:endParaRPr lang="tr-TR" altLang="tr-TR" sz="1400"/>
          </a:p>
          <a:p>
            <a:pPr>
              <a:buFont typeface="Wingdings" panose="05000000000000000000" pitchFamily="2" charset="2"/>
              <a:buChar char="v"/>
            </a:pPr>
            <a:r>
              <a:rPr lang="tr-TR" altLang="tr-TR" sz="1400"/>
              <a:t>"İlkeler ya da ilk nedenler bilimidir(</a:t>
            </a:r>
            <a:r>
              <a:rPr lang="tr-TR" altLang="tr-TR" sz="1400" b="1"/>
              <a:t>ARİSTOTELES),</a:t>
            </a:r>
            <a:endParaRPr lang="tr-TR" altLang="tr-TR" sz="1400"/>
          </a:p>
          <a:p>
            <a:pPr>
              <a:buFont typeface="Wingdings" panose="05000000000000000000" pitchFamily="2" charset="2"/>
              <a:buChar char="v"/>
            </a:pPr>
            <a:r>
              <a:rPr lang="tr-TR" altLang="tr-TR" sz="1400"/>
              <a:t>"Mutlu bir yaşam sağlamak için, tutarlı eylemsel sistemidir(</a:t>
            </a:r>
            <a:r>
              <a:rPr lang="tr-TR" altLang="tr-TR" sz="1400" b="1"/>
              <a:t>EPİKUROS),</a:t>
            </a:r>
            <a:endParaRPr lang="tr-TR" altLang="tr-TR" sz="1400"/>
          </a:p>
          <a:p>
            <a:pPr>
              <a:buFont typeface="Wingdings" panose="05000000000000000000" pitchFamily="2" charset="2"/>
              <a:buChar char="v"/>
            </a:pPr>
            <a:r>
              <a:rPr lang="tr-TR" altLang="tr-TR" sz="1400"/>
              <a:t>"İnanılanı anlamaya çalışmaktır(</a:t>
            </a:r>
            <a:r>
              <a:rPr lang="tr-TR" altLang="tr-TR" sz="1400" b="1"/>
              <a:t>ANSELMUS),</a:t>
            </a:r>
          </a:p>
          <a:p>
            <a:pPr>
              <a:buFont typeface="Wingdings" panose="05000000000000000000" pitchFamily="2" charset="2"/>
              <a:buChar char="ü"/>
            </a:pPr>
            <a:endParaRPr lang="tr-TR" altLang="tr-TR" sz="1400" b="1"/>
          </a:p>
          <a:p>
            <a:r>
              <a:rPr lang="tr-TR" altLang="tr-TR" sz="2000" b="1"/>
              <a:t>Felsefe Konuları;</a:t>
            </a:r>
          </a:p>
          <a:p>
            <a:pPr>
              <a:buFont typeface="Wingdings" panose="05000000000000000000" pitchFamily="2" charset="2"/>
              <a:buChar char="ü"/>
            </a:pPr>
            <a:r>
              <a:rPr lang="tr-TR" altLang="tr-TR" sz="1400"/>
              <a:t>Ahlak Felsefesi,</a:t>
            </a:r>
          </a:p>
          <a:p>
            <a:pPr>
              <a:buFont typeface="Wingdings" panose="05000000000000000000" pitchFamily="2" charset="2"/>
              <a:buChar char="ü"/>
            </a:pPr>
            <a:r>
              <a:rPr lang="tr-TR" altLang="tr-TR" sz="1400"/>
              <a:t>Varlık Felsefesi,</a:t>
            </a:r>
          </a:p>
          <a:p>
            <a:pPr>
              <a:buFont typeface="Wingdings" panose="05000000000000000000" pitchFamily="2" charset="2"/>
              <a:buChar char="ü"/>
            </a:pPr>
            <a:r>
              <a:rPr lang="tr-TR" altLang="tr-TR" sz="1400"/>
              <a:t>Analitik Felsefe,</a:t>
            </a:r>
          </a:p>
          <a:p>
            <a:pPr>
              <a:buFont typeface="Wingdings" panose="05000000000000000000" pitchFamily="2" charset="2"/>
              <a:buChar char="ü"/>
            </a:pPr>
            <a:r>
              <a:rPr lang="tr-TR" altLang="tr-TR" sz="1400"/>
              <a:t>Dil Felsefesi,</a:t>
            </a:r>
          </a:p>
          <a:p>
            <a:pPr>
              <a:buFont typeface="Wingdings" panose="05000000000000000000" pitchFamily="2" charset="2"/>
              <a:buChar char="ü"/>
            </a:pPr>
            <a:r>
              <a:rPr lang="tr-TR" altLang="tr-TR" sz="1400"/>
              <a:t>Din Felsefesi,</a:t>
            </a:r>
          </a:p>
          <a:p>
            <a:pPr>
              <a:buFont typeface="Wingdings" panose="05000000000000000000" pitchFamily="2" charset="2"/>
              <a:buChar char="ü"/>
            </a:pPr>
            <a:r>
              <a:rPr lang="tr-TR" altLang="tr-TR" sz="1400"/>
              <a:t>İlkçağ, Ortaçağ, Yakınçağ, Yeniçağ vb. Felsefesi,</a:t>
            </a:r>
          </a:p>
          <a:p>
            <a:pPr>
              <a:buFont typeface="Wingdings" panose="05000000000000000000" pitchFamily="2" charset="2"/>
              <a:buChar char="ü"/>
            </a:pPr>
            <a:r>
              <a:rPr lang="tr-TR" altLang="tr-TR" sz="1400"/>
              <a:t>Rönesans Felsefesi,</a:t>
            </a:r>
          </a:p>
          <a:p>
            <a:pPr>
              <a:buFont typeface="Wingdings" panose="05000000000000000000" pitchFamily="2" charset="2"/>
              <a:buChar char="ü"/>
            </a:pPr>
            <a:r>
              <a:rPr lang="tr-TR" altLang="tr-TR" sz="1400"/>
              <a:t>19.yy, 20.yy, 21.yy Felsefesi vb.,</a:t>
            </a:r>
            <a:br>
              <a:rPr lang="tr-TR" altLang="tr-TR" sz="1800"/>
            </a:br>
            <a:br>
              <a:rPr lang="tr-TR" altLang="tr-TR" sz="1800"/>
            </a:br>
            <a:endParaRPr lang="tr-TR" altLang="tr-TR" sz="1800"/>
          </a:p>
          <a:p>
            <a:endParaRPr lang="tr-TR" altLang="tr-TR" sz="1800"/>
          </a:p>
          <a:p>
            <a:pPr>
              <a:buFont typeface="Monotype Sorts" pitchFamily="2" charset="2"/>
              <a:buNone/>
            </a:pPr>
            <a:br>
              <a:rPr lang="tr-TR" altLang="tr-TR"/>
            </a:br>
            <a:endParaRPr lang="tr-TR" altLang="tr-TR"/>
          </a:p>
        </p:txBody>
      </p:sp>
      <p:sp>
        <p:nvSpPr>
          <p:cNvPr id="33796" name="3 Slayt Numarası Yer Tutucusu">
            <a:extLst>
              <a:ext uri="{FF2B5EF4-FFF2-40B4-BE49-F238E27FC236}">
                <a16:creationId xmlns:a16="http://schemas.microsoft.com/office/drawing/2014/main" id="{8AD3E538-535C-406B-A384-04716252CC0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65B834D3-FB2B-4641-BEDC-E22A4B516C82}" type="slidenum">
              <a:rPr kumimoji="0" lang="tr-TR" altLang="tr-TR" sz="1400"/>
              <a:pPr>
                <a:spcBef>
                  <a:spcPct val="50000"/>
                </a:spcBef>
                <a:buClrTx/>
                <a:buSzTx/>
                <a:buFontTx/>
                <a:buNone/>
              </a:pPr>
              <a:t>16</a:t>
            </a:fld>
            <a:endParaRPr kumimoji="0" lang="tr-TR" altLang="tr-TR" sz="14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B603C698-83F2-4A3B-8EC1-2521530708EF}"/>
              </a:ext>
            </a:extLst>
          </p:cNvPr>
          <p:cNvSpPr>
            <a:spLocks noGrp="1"/>
          </p:cNvSpPr>
          <p:nvPr>
            <p:ph type="title"/>
          </p:nvPr>
        </p:nvSpPr>
        <p:spPr>
          <a:xfrm>
            <a:off x="2697163" y="260351"/>
            <a:ext cx="7772400" cy="576263"/>
          </a:xfrm>
        </p:spPr>
        <p:txBody>
          <a:bodyPr/>
          <a:lstStyle/>
          <a:p>
            <a:pPr>
              <a:defRPr/>
            </a:pPr>
            <a:r>
              <a:rPr lang="tr-TR" sz="2800" b="1" dirty="0">
                <a:solidFill>
                  <a:srgbClr val="C00000"/>
                </a:solidFill>
                <a:latin typeface="+mn-lt"/>
              </a:rPr>
              <a:t>FELSEFENİN;</a:t>
            </a:r>
          </a:p>
        </p:txBody>
      </p:sp>
      <p:sp>
        <p:nvSpPr>
          <p:cNvPr id="35843" name="2 İçerik Yer Tutucusu">
            <a:extLst>
              <a:ext uri="{FF2B5EF4-FFF2-40B4-BE49-F238E27FC236}">
                <a16:creationId xmlns:a16="http://schemas.microsoft.com/office/drawing/2014/main" id="{E89649B8-2EF2-48F5-B506-2648CEE5835F}"/>
              </a:ext>
            </a:extLst>
          </p:cNvPr>
          <p:cNvSpPr>
            <a:spLocks noGrp="1"/>
          </p:cNvSpPr>
          <p:nvPr>
            <p:ph idx="1"/>
          </p:nvPr>
        </p:nvSpPr>
        <p:spPr>
          <a:xfrm>
            <a:off x="2697163" y="908050"/>
            <a:ext cx="7772400" cy="5187950"/>
          </a:xfrm>
        </p:spPr>
        <p:txBody>
          <a:bodyPr>
            <a:normAutofit fontScale="92500" lnSpcReduction="20000"/>
          </a:bodyPr>
          <a:lstStyle/>
          <a:p>
            <a:r>
              <a:rPr lang="tr-TR" altLang="tr-TR" sz="2000" b="1"/>
              <a:t>Genel Özellikleri;</a:t>
            </a:r>
            <a:endParaRPr lang="tr-TR" altLang="tr-TR" sz="2000"/>
          </a:p>
          <a:p>
            <a:pPr>
              <a:buFont typeface="Wingdings" panose="05000000000000000000" pitchFamily="2" charset="2"/>
              <a:buChar char="ü"/>
            </a:pPr>
            <a:r>
              <a:rPr lang="tr-TR" altLang="tr-TR" sz="1800"/>
              <a:t>Felsefe, bilgi edinmeye değil bilgi aramaya yönelik bir faaliyettir,</a:t>
            </a:r>
          </a:p>
          <a:p>
            <a:pPr>
              <a:buFont typeface="Wingdings" panose="05000000000000000000" pitchFamily="2" charset="2"/>
              <a:buChar char="ü"/>
            </a:pPr>
            <a:r>
              <a:rPr lang="tr-TR" altLang="tr-TR" sz="1800"/>
              <a:t>Felsefede cevaplardan çok sorular önemlidir,</a:t>
            </a:r>
          </a:p>
          <a:p>
            <a:pPr>
              <a:buFont typeface="Wingdings" panose="05000000000000000000" pitchFamily="2" charset="2"/>
              <a:buChar char="ü"/>
            </a:pPr>
            <a:r>
              <a:rPr lang="tr-TR" altLang="tr-TR" sz="1800" b="1" i="1"/>
              <a:t>Felsefe, insanı ve evreni bir bütün halinde kavramaya çalışır,</a:t>
            </a:r>
          </a:p>
          <a:p>
            <a:pPr>
              <a:buFont typeface="Wingdings" panose="05000000000000000000" pitchFamily="2" charset="2"/>
              <a:buChar char="ü"/>
            </a:pPr>
            <a:r>
              <a:rPr lang="tr-TR" altLang="tr-TR" sz="1800" b="1" i="1"/>
              <a:t>Felsefe, bir bilim değildir ancak bütün bilimler felsefeden doğmuştur,</a:t>
            </a:r>
          </a:p>
          <a:p>
            <a:pPr>
              <a:buFont typeface="Wingdings" panose="05000000000000000000" pitchFamily="2" charset="2"/>
              <a:buChar char="ü"/>
            </a:pPr>
            <a:r>
              <a:rPr lang="tr-TR" altLang="tr-TR" sz="1800" b="1" i="1"/>
              <a:t>Felsefenin yöntemi her zaman için bilinçli, tutarlı, sistemli bir düşünme yöntemidir,</a:t>
            </a:r>
          </a:p>
          <a:p>
            <a:pPr>
              <a:buFont typeface="Wingdings" panose="05000000000000000000" pitchFamily="2" charset="2"/>
              <a:buChar char="ü"/>
            </a:pPr>
            <a:r>
              <a:rPr lang="tr-TR" altLang="tr-TR" sz="1800"/>
              <a:t>Felsefi sistemler kendi içerisinde tutarlıdır, </a:t>
            </a:r>
          </a:p>
          <a:p>
            <a:endParaRPr lang="tr-TR" altLang="tr-TR" sz="1800"/>
          </a:p>
          <a:p>
            <a:r>
              <a:rPr lang="tr-TR" altLang="tr-TR" sz="2000" b="1"/>
              <a:t>Yararları; </a:t>
            </a:r>
            <a:endParaRPr lang="tr-TR" altLang="tr-TR" sz="2000"/>
          </a:p>
          <a:p>
            <a:pPr>
              <a:buFont typeface="Wingdings" panose="05000000000000000000" pitchFamily="2" charset="2"/>
              <a:buChar char="ü"/>
            </a:pPr>
            <a:r>
              <a:rPr lang="tr-TR" altLang="tr-TR" sz="1800"/>
              <a:t>Felsefe kişide merak ve kuşku uyandırır,</a:t>
            </a:r>
          </a:p>
          <a:p>
            <a:pPr>
              <a:buFont typeface="Wingdings" panose="05000000000000000000" pitchFamily="2" charset="2"/>
              <a:buChar char="ü"/>
            </a:pPr>
            <a:r>
              <a:rPr lang="tr-TR" altLang="tr-TR" sz="1800"/>
              <a:t>Bilinçlenmeyi ve görüş açısı gelişmesini sağlar,</a:t>
            </a:r>
          </a:p>
          <a:p>
            <a:pPr>
              <a:buFont typeface="Wingdings" panose="05000000000000000000" pitchFamily="2" charset="2"/>
              <a:buChar char="ü"/>
            </a:pPr>
            <a:r>
              <a:rPr lang="tr-TR" altLang="tr-TR" sz="1800"/>
              <a:t>Demokrasinin gelişmesini ve işlemesini sağlar,</a:t>
            </a:r>
          </a:p>
          <a:p>
            <a:pPr>
              <a:buFont typeface="Wingdings" panose="05000000000000000000" pitchFamily="2" charset="2"/>
              <a:buChar char="ü"/>
            </a:pPr>
            <a:r>
              <a:rPr lang="tr-TR" altLang="tr-TR" sz="1800"/>
              <a:t>Yeni bilim dallarının ortaya çıkmasını sağlar,</a:t>
            </a:r>
          </a:p>
          <a:p>
            <a:pPr>
              <a:buFont typeface="Wingdings" panose="05000000000000000000" pitchFamily="2" charset="2"/>
              <a:buChar char="ü"/>
            </a:pPr>
            <a:r>
              <a:rPr lang="tr-TR" altLang="tr-TR" sz="1800"/>
              <a:t>Hemen her konuda akıl yürütebilmesini sağlar,</a:t>
            </a:r>
          </a:p>
        </p:txBody>
      </p:sp>
      <p:sp>
        <p:nvSpPr>
          <p:cNvPr id="35844" name="3 Slayt Numarası Yer Tutucusu">
            <a:extLst>
              <a:ext uri="{FF2B5EF4-FFF2-40B4-BE49-F238E27FC236}">
                <a16:creationId xmlns:a16="http://schemas.microsoft.com/office/drawing/2014/main" id="{22712AC4-B5BB-4DBD-8DFD-E0324C563D3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346E0D95-FF4E-46C9-A304-8D849ADBA4D9}" type="slidenum">
              <a:rPr kumimoji="0" lang="tr-TR" altLang="tr-TR" sz="1400"/>
              <a:pPr>
                <a:spcBef>
                  <a:spcPct val="50000"/>
                </a:spcBef>
                <a:buClrTx/>
                <a:buSzTx/>
                <a:buFontTx/>
                <a:buNone/>
              </a:pPr>
              <a:t>17</a:t>
            </a:fld>
            <a:endParaRPr kumimoji="0" lang="tr-TR" altLang="tr-TR" sz="1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0E110420-4E69-42AC-969C-20FEB5ADFA62}"/>
              </a:ext>
            </a:extLst>
          </p:cNvPr>
          <p:cNvSpPr>
            <a:spLocks noGrp="1"/>
          </p:cNvSpPr>
          <p:nvPr>
            <p:ph type="title"/>
          </p:nvPr>
        </p:nvSpPr>
        <p:spPr>
          <a:xfrm>
            <a:off x="2697163" y="188913"/>
            <a:ext cx="7772400" cy="431800"/>
          </a:xfrm>
        </p:spPr>
        <p:txBody>
          <a:bodyPr>
            <a:normAutofit fontScale="90000"/>
          </a:bodyPr>
          <a:lstStyle/>
          <a:p>
            <a:pPr algn="ctr">
              <a:defRPr/>
            </a:pPr>
            <a:r>
              <a:rPr lang="tr-TR" sz="2800" b="1" dirty="0">
                <a:solidFill>
                  <a:srgbClr val="C00000"/>
                </a:solidFill>
                <a:latin typeface="+mn-lt"/>
              </a:rPr>
              <a:t>BİLGİ FELSEFESİ</a:t>
            </a:r>
          </a:p>
        </p:txBody>
      </p:sp>
      <p:sp>
        <p:nvSpPr>
          <p:cNvPr id="3" name="2 İçerik Yer Tutucusu">
            <a:extLst>
              <a:ext uri="{FF2B5EF4-FFF2-40B4-BE49-F238E27FC236}">
                <a16:creationId xmlns:a16="http://schemas.microsoft.com/office/drawing/2014/main" id="{81E36D4A-DA35-4BB6-A90C-05786091AEC1}"/>
              </a:ext>
            </a:extLst>
          </p:cNvPr>
          <p:cNvSpPr>
            <a:spLocks noGrp="1"/>
          </p:cNvSpPr>
          <p:nvPr>
            <p:ph idx="1"/>
          </p:nvPr>
        </p:nvSpPr>
        <p:spPr>
          <a:xfrm>
            <a:off x="2495551" y="620714"/>
            <a:ext cx="7974013" cy="5832475"/>
          </a:xfrm>
        </p:spPr>
        <p:txBody>
          <a:bodyPr>
            <a:normAutofit fontScale="92500" lnSpcReduction="20000"/>
          </a:bodyPr>
          <a:lstStyle/>
          <a:p>
            <a:pPr>
              <a:defRPr/>
            </a:pPr>
            <a:r>
              <a:rPr lang="tr-TR" sz="2000" b="1" dirty="0"/>
              <a:t>Bilginin Kaynağıyla İlgili Temel Görüşler;</a:t>
            </a:r>
          </a:p>
          <a:p>
            <a:pPr marL="457200" indent="-457200">
              <a:buFont typeface="Wingdings" pitchFamily="2" charset="2"/>
              <a:buChar char="v"/>
              <a:defRPr/>
            </a:pPr>
            <a:r>
              <a:rPr lang="tr-TR" sz="2000" b="1" dirty="0"/>
              <a:t>Dogmatizm; </a:t>
            </a:r>
            <a:r>
              <a:rPr lang="tr-TR" sz="1600" dirty="0"/>
              <a:t>Kesinliğinden hiçbir şekilde şüphe edilmeyen, değişmez ve kesin bilgiler olduğu savunulur, </a:t>
            </a:r>
            <a:r>
              <a:rPr lang="tr-TR" sz="1600" dirty="0" err="1"/>
              <a:t>Doğmatizm</a:t>
            </a:r>
            <a:r>
              <a:rPr lang="tr-TR" sz="1600" dirty="0"/>
              <a:t> temeli üzerinde rasyonalizm, </a:t>
            </a:r>
            <a:r>
              <a:rPr lang="tr-TR" sz="1600" dirty="0" err="1"/>
              <a:t>amprizm</a:t>
            </a:r>
            <a:r>
              <a:rPr lang="tr-TR" sz="1600" dirty="0"/>
              <a:t>, kritisizm, analitik felsefe, pozitivizm, sezgicilik, pragmatizm, gibi felsefi akımlar doğmuştur.</a:t>
            </a:r>
          </a:p>
          <a:p>
            <a:pPr marL="457200" indent="-457200">
              <a:buFont typeface="Wingdings" pitchFamily="2" charset="2"/>
              <a:buChar char="ü"/>
              <a:defRPr/>
            </a:pPr>
            <a:r>
              <a:rPr lang="tr-TR" sz="2000" b="1" dirty="0"/>
              <a:t>Rasyonalizm (Akılcılık): </a:t>
            </a:r>
            <a:r>
              <a:rPr lang="tr-TR" sz="1600" dirty="0"/>
              <a:t>Bilginin temel kaynağının akıl ve düşünce olduğunu savunan akım, bilginin doğuştan geldiğini savunur, doğuştan gelen bilgilere apriori denir, akla dayanan bilgi doğru bilgidir(</a:t>
            </a:r>
            <a:r>
              <a:rPr lang="tr-TR" sz="1600" dirty="0" err="1"/>
              <a:t>Farabi</a:t>
            </a:r>
            <a:r>
              <a:rPr lang="tr-TR" sz="1600" dirty="0"/>
              <a:t>, Platon),</a:t>
            </a:r>
          </a:p>
          <a:p>
            <a:pPr marL="457200" indent="-457200">
              <a:buFont typeface="Wingdings" pitchFamily="2" charset="2"/>
              <a:buChar char="ü"/>
              <a:defRPr/>
            </a:pPr>
            <a:r>
              <a:rPr lang="tr-TR" sz="2000" b="1" dirty="0" err="1"/>
              <a:t>Amprizm</a:t>
            </a:r>
            <a:r>
              <a:rPr lang="tr-TR" sz="2000" b="1" dirty="0"/>
              <a:t>(Deneycilik): </a:t>
            </a:r>
            <a:r>
              <a:rPr lang="tr-TR" sz="1600" dirty="0"/>
              <a:t>Bilginin kaynağında algıların, duyuların, deneylerin ve gözlemlerin bulunduğunu savunan akım(John </a:t>
            </a:r>
            <a:r>
              <a:rPr lang="tr-TR" sz="1600" dirty="0" err="1"/>
              <a:t>Lacke</a:t>
            </a:r>
            <a:r>
              <a:rPr lang="tr-TR" sz="1600" dirty="0"/>
              <a:t>),</a:t>
            </a:r>
          </a:p>
          <a:p>
            <a:pPr marL="457200" indent="-457200">
              <a:buFont typeface="Wingdings" pitchFamily="2" charset="2"/>
              <a:buChar char="ü"/>
              <a:defRPr/>
            </a:pPr>
            <a:r>
              <a:rPr lang="tr-TR" sz="2000" b="1" dirty="0"/>
              <a:t>Kritisizm (Eleştiricilik): </a:t>
            </a:r>
            <a:r>
              <a:rPr lang="tr-TR" sz="1600" dirty="0"/>
              <a:t>Bilginin kaynağında aklın ve deneyin bir arada bulunduğunu savunan akım,</a:t>
            </a:r>
          </a:p>
          <a:p>
            <a:pPr marL="457200" indent="-457200">
              <a:buFont typeface="Wingdings" pitchFamily="2" charset="2"/>
              <a:buChar char="ü"/>
              <a:defRPr/>
            </a:pPr>
            <a:r>
              <a:rPr lang="tr-TR" sz="2000" b="1" dirty="0" err="1"/>
              <a:t>Entüisyonizm</a:t>
            </a:r>
            <a:r>
              <a:rPr lang="tr-TR" sz="2000" b="1" dirty="0"/>
              <a:t> (Sezgicilik): </a:t>
            </a:r>
            <a:r>
              <a:rPr lang="tr-TR" sz="1600" dirty="0"/>
              <a:t>Bilgi elde etmede aklın ve deneyin yetersiz olduğu, insanın sadece sezgi aracılığıyla bilgi elde edebileceği savunulan akım,</a:t>
            </a:r>
          </a:p>
          <a:p>
            <a:pPr marL="457200" indent="-457200">
              <a:buFont typeface="Wingdings" pitchFamily="2" charset="2"/>
              <a:buChar char="ü"/>
              <a:defRPr/>
            </a:pPr>
            <a:r>
              <a:rPr lang="tr-TR" sz="2000" b="1" dirty="0"/>
              <a:t>Septisizm(Şüphecilik);</a:t>
            </a:r>
            <a:r>
              <a:rPr lang="tr-TR" sz="1600" b="1" dirty="0"/>
              <a:t> </a:t>
            </a:r>
            <a:r>
              <a:rPr lang="tr-TR" sz="1600" dirty="0"/>
              <a:t>Doğru bilginin mümkün olmadığı, insanın duygularının ve aklının yetersizliğinden dolayı doğru bilgiye ulaşılamayacağını, belli bir doğruya ulaşmadan önce kuşku duymanın zorunlu ve kaçınılmaz olduğunu savunurlar,</a:t>
            </a:r>
          </a:p>
          <a:p>
            <a:pPr marL="457200" indent="-457200">
              <a:buFont typeface="Wingdings" pitchFamily="2" charset="2"/>
              <a:buChar char="ü"/>
              <a:defRPr/>
            </a:pPr>
            <a:r>
              <a:rPr lang="tr-TR" sz="2000" b="1" dirty="0"/>
              <a:t>Pozitivizm; </a:t>
            </a:r>
            <a:r>
              <a:rPr lang="tr-TR" sz="1600" dirty="0"/>
              <a:t>Olguya dayanan bilgi doğru bilgidir,</a:t>
            </a:r>
          </a:p>
          <a:p>
            <a:pPr marL="457200" indent="-457200">
              <a:buFont typeface="Wingdings" pitchFamily="2" charset="2"/>
              <a:buChar char="ü"/>
              <a:defRPr/>
            </a:pPr>
            <a:r>
              <a:rPr lang="tr-TR" sz="2000" b="1" dirty="0"/>
              <a:t>Pragmatizm; </a:t>
            </a:r>
            <a:r>
              <a:rPr lang="tr-TR" sz="1600" dirty="0"/>
              <a:t>Yarar sağlayan bilginin doğru bilgi olduğunu savunur,</a:t>
            </a:r>
          </a:p>
          <a:p>
            <a:pPr>
              <a:buFont typeface="Monotype Sorts" pitchFamily="2" charset="2"/>
              <a:buNone/>
              <a:defRPr/>
            </a:pPr>
            <a:br>
              <a:rPr lang="tr-TR" dirty="0"/>
            </a:br>
            <a:endParaRPr lang="tr-TR" dirty="0"/>
          </a:p>
        </p:txBody>
      </p:sp>
      <p:sp>
        <p:nvSpPr>
          <p:cNvPr id="37892" name="3 Slayt Numarası Yer Tutucusu">
            <a:extLst>
              <a:ext uri="{FF2B5EF4-FFF2-40B4-BE49-F238E27FC236}">
                <a16:creationId xmlns:a16="http://schemas.microsoft.com/office/drawing/2014/main" id="{8B34DC89-3A53-49FB-AFA6-B7F4FB5A1CA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562E2640-B75E-414A-9379-7E4AB5376735}" type="slidenum">
              <a:rPr kumimoji="0" lang="tr-TR" altLang="tr-TR" sz="1400"/>
              <a:pPr>
                <a:spcBef>
                  <a:spcPct val="50000"/>
                </a:spcBef>
                <a:buClrTx/>
                <a:buSzTx/>
                <a:buFontTx/>
                <a:buNone/>
              </a:pPr>
              <a:t>18</a:t>
            </a:fld>
            <a:endParaRPr kumimoji="0" lang="tr-TR" altLang="tr-TR" sz="1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40454CEA-50BD-4D9C-B5CA-FF2BB6176250}"/>
              </a:ext>
            </a:extLst>
          </p:cNvPr>
          <p:cNvSpPr>
            <a:spLocks noGrp="1"/>
          </p:cNvSpPr>
          <p:nvPr>
            <p:ph type="title"/>
          </p:nvPr>
        </p:nvSpPr>
        <p:spPr>
          <a:xfrm>
            <a:off x="2697163" y="188913"/>
            <a:ext cx="7772400" cy="576262"/>
          </a:xfrm>
        </p:spPr>
        <p:txBody>
          <a:bodyPr/>
          <a:lstStyle/>
          <a:p>
            <a:pPr algn="ctr">
              <a:defRPr/>
            </a:pPr>
            <a:r>
              <a:rPr lang="tr-TR" sz="2800" b="1" dirty="0">
                <a:solidFill>
                  <a:srgbClr val="C00000"/>
                </a:solidFill>
                <a:latin typeface="+mn-lt"/>
              </a:rPr>
              <a:t>FELSEFE ve FELSEFİ BİLGİ</a:t>
            </a:r>
            <a:endParaRPr lang="tr-TR" sz="2800" dirty="0">
              <a:solidFill>
                <a:srgbClr val="C00000"/>
              </a:solidFill>
              <a:latin typeface="+mn-lt"/>
            </a:endParaRPr>
          </a:p>
        </p:txBody>
      </p:sp>
      <p:sp>
        <p:nvSpPr>
          <p:cNvPr id="39939" name="2 İçerik Yer Tutucusu">
            <a:extLst>
              <a:ext uri="{FF2B5EF4-FFF2-40B4-BE49-F238E27FC236}">
                <a16:creationId xmlns:a16="http://schemas.microsoft.com/office/drawing/2014/main" id="{88B129D1-BB1B-47E1-9126-D90BFCDEB8D3}"/>
              </a:ext>
            </a:extLst>
          </p:cNvPr>
          <p:cNvSpPr>
            <a:spLocks noGrp="1"/>
          </p:cNvSpPr>
          <p:nvPr>
            <p:ph idx="1"/>
          </p:nvPr>
        </p:nvSpPr>
        <p:spPr>
          <a:xfrm>
            <a:off x="2566988" y="692150"/>
            <a:ext cx="7916862" cy="5905500"/>
          </a:xfrm>
        </p:spPr>
        <p:txBody>
          <a:bodyPr>
            <a:normAutofit fontScale="92500" lnSpcReduction="20000"/>
          </a:bodyPr>
          <a:lstStyle/>
          <a:p>
            <a:r>
              <a:rPr lang="tr-TR" altLang="tr-TR" sz="1800" b="1"/>
              <a:t>Felsefi Bilgi;</a:t>
            </a:r>
          </a:p>
          <a:p>
            <a:pPr>
              <a:buFont typeface="Wingdings" panose="05000000000000000000" pitchFamily="2" charset="2"/>
              <a:buChar char="ü"/>
            </a:pPr>
            <a:r>
              <a:rPr lang="tr-TR" altLang="tr-TR" sz="1400"/>
              <a:t>İnsanın deneye dayanmadan yalnızca aklıyla, düşünme gücüyle kafasındaki sorulara cevap vermesidir,</a:t>
            </a:r>
            <a:endParaRPr lang="tr-TR" altLang="tr-TR" sz="1400" b="1"/>
          </a:p>
          <a:p>
            <a:pPr>
              <a:buFont typeface="Wingdings" panose="05000000000000000000" pitchFamily="2" charset="2"/>
              <a:buChar char="ü"/>
            </a:pPr>
            <a:r>
              <a:rPr lang="tr-TR" altLang="tr-TR" sz="1400"/>
              <a:t>Şüphe edilerek başlayan düşünme yolculuğundaki şüphe edilemeyen en son düşünce, </a:t>
            </a:r>
          </a:p>
          <a:p>
            <a:pPr>
              <a:buFont typeface="Wingdings" panose="05000000000000000000" pitchFamily="2" charset="2"/>
              <a:buChar char="ü"/>
            </a:pPr>
            <a:r>
              <a:rPr lang="tr-TR" altLang="tr-TR" sz="1400"/>
              <a:t>Kendi içinde tutarlı, güvenli, ön yargısız ve felsefi görüşle uyuşan bilgi, en önemli özelliği kesinlik olmaması,</a:t>
            </a:r>
          </a:p>
          <a:p>
            <a:pPr>
              <a:buFont typeface="Wingdings" panose="05000000000000000000" pitchFamily="2" charset="2"/>
              <a:buChar char="ü"/>
            </a:pPr>
            <a:r>
              <a:rPr lang="tr-TR" altLang="tr-TR" sz="1400"/>
              <a:t>Gerekçeleştirilmiş doğru inanç,</a:t>
            </a:r>
          </a:p>
          <a:p>
            <a:pPr>
              <a:buFont typeface="Wingdings" panose="05000000000000000000" pitchFamily="2" charset="2"/>
              <a:buChar char="ü"/>
            </a:pPr>
            <a:r>
              <a:rPr lang="tr-TR" altLang="tr-TR" sz="1400"/>
              <a:t>Doğruluğu yönünde yeterli gerekçelere sahip olunan inanç veya iddia,</a:t>
            </a:r>
          </a:p>
          <a:p>
            <a:pPr>
              <a:buFont typeface="Wingdings" panose="05000000000000000000" pitchFamily="2" charset="2"/>
              <a:buChar char="ü"/>
            </a:pPr>
            <a:endParaRPr lang="tr-TR" altLang="tr-TR" sz="1800"/>
          </a:p>
          <a:p>
            <a:r>
              <a:rPr lang="tr-TR" altLang="tr-TR" sz="1800" b="1"/>
              <a:t>Felsefi Bilginin Özellikleri;</a:t>
            </a:r>
          </a:p>
          <a:p>
            <a:pPr>
              <a:buFont typeface="Wingdings" panose="05000000000000000000" pitchFamily="2" charset="2"/>
              <a:buChar char="ü"/>
            </a:pPr>
            <a:r>
              <a:rPr lang="tr-TR" altLang="tr-TR" sz="1400"/>
              <a:t>Tümel ve geneldir,</a:t>
            </a:r>
          </a:p>
          <a:p>
            <a:pPr>
              <a:buFont typeface="Wingdings" panose="05000000000000000000" pitchFamily="2" charset="2"/>
              <a:buChar char="ü"/>
            </a:pPr>
            <a:r>
              <a:rPr lang="tr-TR" altLang="tr-TR" sz="1400"/>
              <a:t>Özü araştırır,</a:t>
            </a:r>
          </a:p>
          <a:p>
            <a:pPr>
              <a:buFont typeface="Wingdings" panose="05000000000000000000" pitchFamily="2" charset="2"/>
              <a:buChar char="ü"/>
            </a:pPr>
            <a:r>
              <a:rPr lang="tr-TR" altLang="tr-TR" sz="1400"/>
              <a:t>Akılcıdır, her sorunu aklın süzgecinden geçirir,</a:t>
            </a:r>
          </a:p>
          <a:p>
            <a:pPr>
              <a:buFont typeface="Wingdings" panose="05000000000000000000" pitchFamily="2" charset="2"/>
              <a:buChar char="ü"/>
            </a:pPr>
            <a:r>
              <a:rPr lang="tr-TR" altLang="tr-TR" sz="1400"/>
              <a:t>Yöntemlidir,</a:t>
            </a:r>
          </a:p>
          <a:p>
            <a:pPr>
              <a:buFont typeface="Wingdings" panose="05000000000000000000" pitchFamily="2" charset="2"/>
              <a:buChar char="ü"/>
            </a:pPr>
            <a:r>
              <a:rPr lang="tr-TR" altLang="tr-TR" sz="1400"/>
              <a:t>Sistematik ve düzenlidir,</a:t>
            </a:r>
          </a:p>
          <a:p>
            <a:pPr>
              <a:buFont typeface="Wingdings" panose="05000000000000000000" pitchFamily="2" charset="2"/>
              <a:buChar char="ü"/>
            </a:pPr>
            <a:r>
              <a:rPr lang="tr-TR" altLang="tr-TR" sz="1400"/>
              <a:t>Soru sormaya ve hayal gücüne dayalıdır, </a:t>
            </a:r>
          </a:p>
          <a:p>
            <a:pPr>
              <a:buFont typeface="Wingdings" panose="05000000000000000000" pitchFamily="2" charset="2"/>
              <a:buChar char="ü"/>
            </a:pPr>
            <a:r>
              <a:rPr lang="tr-TR" altLang="tr-TR" sz="1400"/>
              <a:t>Açıklamalarında bitmişlik ya da kesinlik yoktur,</a:t>
            </a:r>
          </a:p>
          <a:p>
            <a:pPr>
              <a:buFont typeface="Wingdings" panose="05000000000000000000" pitchFamily="2" charset="2"/>
              <a:buChar char="ü"/>
            </a:pPr>
            <a:endParaRPr lang="tr-TR" altLang="tr-TR" sz="1400" b="1"/>
          </a:p>
          <a:p>
            <a:r>
              <a:rPr lang="tr-TR" altLang="tr-TR" sz="1800" b="1"/>
              <a:t>Bilgi Felsefesinin Temel İlkeleri;</a:t>
            </a:r>
            <a:endParaRPr lang="tr-TR" altLang="tr-TR" sz="1800"/>
          </a:p>
          <a:p>
            <a:pPr>
              <a:buFont typeface="Wingdings" panose="05000000000000000000" pitchFamily="2" charset="2"/>
              <a:buChar char="ü"/>
            </a:pPr>
            <a:r>
              <a:rPr lang="tr-TR" altLang="tr-TR" sz="1400" b="1"/>
              <a:t>Doğruluk : </a:t>
            </a:r>
            <a:r>
              <a:rPr lang="tr-TR" altLang="tr-TR" sz="1400"/>
              <a:t>Düşüncenin gerçekle bire bir uyuşmasıdır,</a:t>
            </a:r>
          </a:p>
          <a:p>
            <a:pPr>
              <a:buFont typeface="Wingdings" panose="05000000000000000000" pitchFamily="2" charset="2"/>
              <a:buChar char="ü"/>
            </a:pPr>
            <a:r>
              <a:rPr lang="tr-TR" altLang="tr-TR" sz="1400" b="1"/>
              <a:t>Gerçekçilik: </a:t>
            </a:r>
            <a:r>
              <a:rPr lang="tr-TR" altLang="tr-TR" sz="1400"/>
              <a:t>Gerçek, bilinçten bağımsız olarak nesnel dünyada bulunan güneş, hava, taş vb.</a:t>
            </a:r>
          </a:p>
          <a:p>
            <a:pPr>
              <a:buFont typeface="Wingdings" panose="05000000000000000000" pitchFamily="2" charset="2"/>
              <a:buChar char="ü"/>
            </a:pPr>
            <a:r>
              <a:rPr lang="tr-TR" altLang="tr-TR" sz="1400" b="1"/>
              <a:t>Temellendirme: </a:t>
            </a:r>
            <a:r>
              <a:rPr lang="tr-TR" altLang="tr-TR" sz="1400"/>
              <a:t>Ortaya konan her sorunun bir dayanağı ve gerekçesi bulunmalıdır,</a:t>
            </a:r>
            <a:br>
              <a:rPr lang="tr-TR" altLang="tr-TR" sz="1200"/>
            </a:br>
            <a:endParaRPr lang="tr-TR" altLang="tr-TR" sz="1200"/>
          </a:p>
          <a:p>
            <a:endParaRPr lang="tr-TR" altLang="tr-TR" sz="1200"/>
          </a:p>
          <a:p>
            <a:pPr>
              <a:buFont typeface="Wingdings" panose="05000000000000000000" pitchFamily="2" charset="2"/>
              <a:buChar char="ü"/>
            </a:pPr>
            <a:endParaRPr lang="tr-TR" altLang="tr-TR" sz="1100"/>
          </a:p>
        </p:txBody>
      </p:sp>
      <p:sp>
        <p:nvSpPr>
          <p:cNvPr id="39940" name="3 Slayt Numarası Yer Tutucusu">
            <a:extLst>
              <a:ext uri="{FF2B5EF4-FFF2-40B4-BE49-F238E27FC236}">
                <a16:creationId xmlns:a16="http://schemas.microsoft.com/office/drawing/2014/main" id="{293870A6-43B1-4ECA-A7B5-DF594A3ADB4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AE2B65A2-E43C-40CE-A87D-8C3217FC8DF7}" type="slidenum">
              <a:rPr kumimoji="0" lang="tr-TR" altLang="tr-TR" sz="1400"/>
              <a:pPr>
                <a:spcBef>
                  <a:spcPct val="50000"/>
                </a:spcBef>
                <a:buClrTx/>
                <a:buSzTx/>
                <a:buFontTx/>
                <a:buNone/>
              </a:pPr>
              <a:t>19</a:t>
            </a:fld>
            <a:endParaRPr kumimoji="0" lang="tr-TR" altLang="tr-TR"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FAC29E9C-F595-4169-B7F7-248A88FAE5DE}"/>
              </a:ext>
            </a:extLst>
          </p:cNvPr>
          <p:cNvSpPr>
            <a:spLocks noGrp="1"/>
          </p:cNvSpPr>
          <p:nvPr>
            <p:ph type="title"/>
          </p:nvPr>
        </p:nvSpPr>
        <p:spPr>
          <a:xfrm>
            <a:off x="2711450" y="188913"/>
            <a:ext cx="7772400" cy="792162"/>
          </a:xfrm>
        </p:spPr>
        <p:txBody>
          <a:bodyPr/>
          <a:lstStyle/>
          <a:p>
            <a:pPr>
              <a:defRPr/>
            </a:pPr>
            <a:r>
              <a:rPr lang="tr-TR" sz="2800" b="1" dirty="0">
                <a:solidFill>
                  <a:srgbClr val="C00000"/>
                </a:solidFill>
                <a:latin typeface="+mn-lt"/>
              </a:rPr>
              <a:t>KONULAR ve SLAYT NUMARALARI</a:t>
            </a:r>
            <a:endParaRPr lang="tr-TR" sz="2800" dirty="0">
              <a:latin typeface="+mn-lt"/>
            </a:endParaRPr>
          </a:p>
        </p:txBody>
      </p:sp>
      <p:sp>
        <p:nvSpPr>
          <p:cNvPr id="6147" name="2 İçerik Yer Tutucusu">
            <a:extLst>
              <a:ext uri="{FF2B5EF4-FFF2-40B4-BE49-F238E27FC236}">
                <a16:creationId xmlns:a16="http://schemas.microsoft.com/office/drawing/2014/main" id="{D73D3399-F53E-4DD6-AD73-E84547A7332F}"/>
              </a:ext>
            </a:extLst>
          </p:cNvPr>
          <p:cNvSpPr>
            <a:spLocks noGrp="1"/>
          </p:cNvSpPr>
          <p:nvPr>
            <p:ph idx="1"/>
          </p:nvPr>
        </p:nvSpPr>
        <p:spPr>
          <a:xfrm>
            <a:off x="2782889" y="1052514"/>
            <a:ext cx="7686675" cy="5545137"/>
          </a:xfrm>
        </p:spPr>
        <p:txBody>
          <a:bodyPr>
            <a:normAutofit fontScale="92500" lnSpcReduction="10000"/>
          </a:bodyPr>
          <a:lstStyle/>
          <a:p>
            <a:pPr>
              <a:buFont typeface="Monotype Sorts" pitchFamily="2" charset="2"/>
              <a:buNone/>
            </a:pPr>
            <a:r>
              <a:rPr lang="tr-TR" altLang="tr-TR" sz="1800" b="1">
                <a:solidFill>
                  <a:srgbClr val="C00000"/>
                </a:solidFill>
              </a:rPr>
              <a:t>1. </a:t>
            </a:r>
            <a:r>
              <a:rPr lang="tr-TR" altLang="tr-TR" sz="1800" b="1"/>
              <a:t>Öğrenim Düzeyi Akademik Personel Bilgi Üretimi </a:t>
            </a:r>
            <a:r>
              <a:rPr lang="tr-TR" altLang="tr-TR" sz="1800" b="1">
                <a:solidFill>
                  <a:srgbClr val="C00000"/>
                </a:solidFill>
              </a:rPr>
              <a:t>(3-9),</a:t>
            </a:r>
          </a:p>
          <a:p>
            <a:pPr>
              <a:buFont typeface="Monotype Sorts" pitchFamily="2" charset="2"/>
              <a:buNone/>
            </a:pPr>
            <a:r>
              <a:rPr lang="tr-TR" altLang="tr-TR" sz="1800" b="1">
                <a:solidFill>
                  <a:srgbClr val="C00000"/>
                </a:solidFill>
              </a:rPr>
              <a:t>2. </a:t>
            </a:r>
            <a:r>
              <a:rPr lang="tr-TR" altLang="tr-TR" sz="1800" b="1"/>
              <a:t>Bilgi, Felsefe ve  Bilimsel Araştırma </a:t>
            </a:r>
            <a:r>
              <a:rPr lang="tr-TR" altLang="tr-TR" sz="1800" b="1">
                <a:solidFill>
                  <a:srgbClr val="C00000"/>
                </a:solidFill>
              </a:rPr>
              <a:t>(10-25),</a:t>
            </a:r>
          </a:p>
          <a:p>
            <a:pPr>
              <a:buFont typeface="Monotype Sorts" pitchFamily="2" charset="2"/>
              <a:buNone/>
            </a:pPr>
            <a:r>
              <a:rPr lang="tr-TR" altLang="tr-TR" sz="1800" b="1">
                <a:solidFill>
                  <a:srgbClr val="C00000"/>
                </a:solidFill>
              </a:rPr>
              <a:t>3. </a:t>
            </a:r>
            <a:r>
              <a:rPr lang="tr-TR" altLang="tr-TR" sz="1800" b="1"/>
              <a:t>Bilim-araştırma İlişkisi ve Araştırma Türleri (ı.Sınıflandırma) </a:t>
            </a:r>
            <a:r>
              <a:rPr lang="tr-TR" altLang="tr-TR" sz="1800" b="1">
                <a:solidFill>
                  <a:srgbClr val="C00000"/>
                </a:solidFill>
              </a:rPr>
              <a:t>(26-53),</a:t>
            </a:r>
          </a:p>
          <a:p>
            <a:pPr>
              <a:buFont typeface="Monotype Sorts" pitchFamily="2" charset="2"/>
              <a:buNone/>
            </a:pPr>
            <a:r>
              <a:rPr lang="tr-TR" altLang="tr-TR" sz="1800" b="1">
                <a:solidFill>
                  <a:srgbClr val="C00000"/>
                </a:solidFill>
              </a:rPr>
              <a:t>4. </a:t>
            </a:r>
            <a:r>
              <a:rPr lang="tr-TR" altLang="tr-TR" sz="1800" b="1"/>
              <a:t>Araştırma Türleri (II.Sınıflandırma) </a:t>
            </a:r>
            <a:r>
              <a:rPr lang="tr-TR" altLang="tr-TR" sz="1800" b="1">
                <a:solidFill>
                  <a:srgbClr val="C00000"/>
                </a:solidFill>
              </a:rPr>
              <a:t>(54-62),</a:t>
            </a:r>
          </a:p>
          <a:p>
            <a:pPr>
              <a:buFont typeface="Monotype Sorts" pitchFamily="2" charset="2"/>
              <a:buNone/>
            </a:pPr>
            <a:r>
              <a:rPr lang="tr-TR" altLang="tr-TR" sz="1800" b="1">
                <a:solidFill>
                  <a:srgbClr val="C00000"/>
                </a:solidFill>
              </a:rPr>
              <a:t>5. </a:t>
            </a:r>
            <a:r>
              <a:rPr lang="tr-TR" altLang="tr-TR" sz="1800" b="1"/>
              <a:t>Araştırma(tez) Aşamaları ve Araştırma(tez) Planlaması (Araştırma(tez) Önerisi) </a:t>
            </a:r>
            <a:r>
              <a:rPr lang="tr-TR" altLang="tr-TR" sz="1800" b="1">
                <a:solidFill>
                  <a:srgbClr val="C00000"/>
                </a:solidFill>
              </a:rPr>
              <a:t>(63-77),</a:t>
            </a:r>
          </a:p>
          <a:p>
            <a:pPr>
              <a:buFont typeface="Monotype Sorts" pitchFamily="2" charset="2"/>
              <a:buNone/>
            </a:pPr>
            <a:r>
              <a:rPr lang="tr-TR" altLang="tr-TR" sz="1800" b="1">
                <a:solidFill>
                  <a:srgbClr val="C00000"/>
                </a:solidFill>
              </a:rPr>
              <a:t>6. </a:t>
            </a:r>
            <a:r>
              <a:rPr lang="tr-TR" altLang="tr-TR" sz="1800" b="1"/>
              <a:t>Kaynak Gösterimi </a:t>
            </a:r>
            <a:r>
              <a:rPr lang="tr-TR" altLang="tr-TR" sz="1800" b="1">
                <a:solidFill>
                  <a:srgbClr val="C00000"/>
                </a:solidFill>
              </a:rPr>
              <a:t>(78-92),</a:t>
            </a:r>
          </a:p>
          <a:p>
            <a:pPr>
              <a:buFont typeface="Monotype Sorts" pitchFamily="2" charset="2"/>
              <a:buNone/>
            </a:pPr>
            <a:r>
              <a:rPr lang="tr-TR" altLang="tr-TR" sz="1800" b="1">
                <a:solidFill>
                  <a:srgbClr val="C00000"/>
                </a:solidFill>
              </a:rPr>
              <a:t>7. </a:t>
            </a:r>
            <a:r>
              <a:rPr lang="tr-TR" altLang="tr-TR" sz="1800" b="1"/>
              <a:t>Evren, Örnek, Örnekleme ve Örnekleme Yöntemleri </a:t>
            </a:r>
            <a:r>
              <a:rPr lang="tr-TR" altLang="tr-TR" sz="1800" b="1">
                <a:solidFill>
                  <a:srgbClr val="C00000"/>
                </a:solidFill>
              </a:rPr>
              <a:t>(93-103),</a:t>
            </a:r>
          </a:p>
          <a:p>
            <a:pPr>
              <a:buFont typeface="Monotype Sorts" pitchFamily="2" charset="2"/>
              <a:buNone/>
            </a:pPr>
            <a:r>
              <a:rPr lang="tr-TR" altLang="tr-TR" sz="1800" b="1">
                <a:solidFill>
                  <a:srgbClr val="C00000"/>
                </a:solidFill>
              </a:rPr>
              <a:t>8. </a:t>
            </a:r>
            <a:r>
              <a:rPr lang="tr-TR" altLang="tr-TR" sz="1800" b="1"/>
              <a:t>Araştırmalarda Veri Kavramı </a:t>
            </a:r>
            <a:r>
              <a:rPr lang="tr-TR" altLang="tr-TR" sz="1800" b="1">
                <a:solidFill>
                  <a:srgbClr val="C00000"/>
                </a:solidFill>
              </a:rPr>
              <a:t>(104-108),</a:t>
            </a:r>
          </a:p>
          <a:p>
            <a:pPr>
              <a:buFont typeface="Monotype Sorts" pitchFamily="2" charset="2"/>
              <a:buNone/>
            </a:pPr>
            <a:r>
              <a:rPr lang="tr-TR" altLang="tr-TR" sz="1800" b="1">
                <a:solidFill>
                  <a:srgbClr val="C00000"/>
                </a:solidFill>
              </a:rPr>
              <a:t>9. </a:t>
            </a:r>
            <a:r>
              <a:rPr lang="tr-TR" altLang="tr-TR" sz="1800" b="1"/>
              <a:t>Değişken Kavramı Tablo ve Grafik Bilgisi </a:t>
            </a:r>
            <a:r>
              <a:rPr lang="tr-TR" altLang="tr-TR" sz="1800" b="1">
                <a:solidFill>
                  <a:srgbClr val="C00000"/>
                </a:solidFill>
              </a:rPr>
              <a:t>(109-126),</a:t>
            </a:r>
          </a:p>
          <a:p>
            <a:pPr>
              <a:buFont typeface="Monotype Sorts" pitchFamily="2" charset="2"/>
              <a:buNone/>
            </a:pPr>
            <a:r>
              <a:rPr lang="tr-TR" altLang="tr-TR" sz="1800" b="1">
                <a:solidFill>
                  <a:srgbClr val="C00000"/>
                </a:solidFill>
              </a:rPr>
              <a:t>10. </a:t>
            </a:r>
            <a:r>
              <a:rPr lang="tr-TR" altLang="tr-TR" sz="1800" b="1"/>
              <a:t>Bir Araştırmanın Doğruluğunu Etkileyen Etmenler </a:t>
            </a:r>
            <a:r>
              <a:rPr lang="tr-TR" altLang="tr-TR" sz="1800" b="1">
                <a:solidFill>
                  <a:srgbClr val="C00000"/>
                </a:solidFill>
              </a:rPr>
              <a:t>(127-132),</a:t>
            </a:r>
          </a:p>
          <a:p>
            <a:pPr>
              <a:buFont typeface="Monotype Sorts" pitchFamily="2" charset="2"/>
              <a:buNone/>
            </a:pPr>
            <a:r>
              <a:rPr lang="tr-TR" altLang="tr-TR" sz="1800" b="1">
                <a:solidFill>
                  <a:srgbClr val="C00000"/>
                </a:solidFill>
              </a:rPr>
              <a:t>11. </a:t>
            </a:r>
            <a:r>
              <a:rPr lang="tr-TR" altLang="tr-TR" sz="1800" b="1"/>
              <a:t>Bilim ve Yayın Etiği </a:t>
            </a:r>
            <a:r>
              <a:rPr lang="tr-TR" altLang="tr-TR" sz="1800" b="1">
                <a:solidFill>
                  <a:srgbClr val="C00000"/>
                </a:solidFill>
              </a:rPr>
              <a:t>(133-144),</a:t>
            </a:r>
          </a:p>
          <a:p>
            <a:pPr>
              <a:buFont typeface="Monotype Sorts" pitchFamily="2" charset="2"/>
              <a:buNone/>
            </a:pPr>
            <a:endParaRPr lang="tr-TR" altLang="tr-TR" sz="1800" b="1">
              <a:solidFill>
                <a:srgbClr val="FF0000"/>
              </a:solidFill>
            </a:endParaRPr>
          </a:p>
          <a:p>
            <a:pPr>
              <a:buFont typeface="Monotype Sorts" pitchFamily="2" charset="2"/>
              <a:buNone/>
            </a:pPr>
            <a:r>
              <a:rPr lang="tr-TR" altLang="tr-TR" sz="1800" b="1">
                <a:solidFill>
                  <a:srgbClr val="C00000"/>
                </a:solidFill>
              </a:rPr>
              <a:t>DEĞERLENDİRME SORULARI (145-146),</a:t>
            </a:r>
          </a:p>
          <a:p>
            <a:pPr>
              <a:buFont typeface="Monotype Sorts" pitchFamily="2" charset="2"/>
              <a:buNone/>
            </a:pPr>
            <a:r>
              <a:rPr lang="tr-TR" altLang="tr-TR" sz="1800" b="1">
                <a:solidFill>
                  <a:srgbClr val="C00000"/>
                </a:solidFill>
              </a:rPr>
              <a:t>KAYNAKLAR (147),</a:t>
            </a:r>
          </a:p>
          <a:p>
            <a:pPr>
              <a:buFont typeface="Monotype Sorts" pitchFamily="2" charset="2"/>
              <a:buNone/>
            </a:pPr>
            <a:r>
              <a:rPr lang="tr-TR" altLang="tr-TR" sz="1800" b="1">
                <a:solidFill>
                  <a:srgbClr val="C00000"/>
                </a:solidFill>
              </a:rPr>
              <a:t>TEŞEKKÜRLER (148),</a:t>
            </a:r>
            <a:endParaRPr lang="tr-TR" altLang="tr-TR" sz="1800" b="1">
              <a:solidFill>
                <a:srgbClr val="FF0000"/>
              </a:solidFill>
            </a:endParaRPr>
          </a:p>
          <a:p>
            <a:pPr>
              <a:buFont typeface="Monotype Sorts" pitchFamily="2" charset="2"/>
              <a:buNone/>
            </a:pPr>
            <a:endParaRPr lang="tr-TR" altLang="tr-TR" sz="1600" b="1">
              <a:solidFill>
                <a:srgbClr val="FF0000"/>
              </a:solidFill>
            </a:endParaRPr>
          </a:p>
          <a:p>
            <a:pPr>
              <a:buFont typeface="Monotype Sorts" pitchFamily="2" charset="2"/>
              <a:buNone/>
            </a:pPr>
            <a:endParaRPr lang="tr-TR" altLang="tr-TR" sz="1600" b="1">
              <a:solidFill>
                <a:srgbClr val="FF0000"/>
              </a:solidFill>
            </a:endParaRPr>
          </a:p>
          <a:p>
            <a:pPr>
              <a:buFont typeface="Monotype Sorts" pitchFamily="2" charset="2"/>
              <a:buNone/>
            </a:pPr>
            <a:endParaRPr lang="tr-TR" altLang="tr-TR" sz="1600" b="1">
              <a:solidFill>
                <a:srgbClr val="FF0000"/>
              </a:solidFill>
            </a:endParaRPr>
          </a:p>
          <a:p>
            <a:pPr>
              <a:buFont typeface="Monotype Sorts" pitchFamily="2" charset="2"/>
              <a:buNone/>
            </a:pPr>
            <a:endParaRPr lang="tr-TR" altLang="tr-TR" sz="1600" b="1">
              <a:solidFill>
                <a:srgbClr val="FF0000"/>
              </a:solidFill>
            </a:endParaRPr>
          </a:p>
          <a:p>
            <a:pPr>
              <a:buFont typeface="Monotype Sorts" pitchFamily="2" charset="2"/>
              <a:buNone/>
            </a:pPr>
            <a:endParaRPr lang="tr-TR" altLang="tr-TR" sz="1600" b="1">
              <a:solidFill>
                <a:srgbClr val="FF0000"/>
              </a:solidFill>
            </a:endParaRPr>
          </a:p>
          <a:p>
            <a:pPr>
              <a:buFont typeface="Monotype Sorts" pitchFamily="2" charset="2"/>
              <a:buNone/>
            </a:pPr>
            <a:endParaRPr lang="tr-TR" altLang="tr-TR" sz="1600" b="1">
              <a:solidFill>
                <a:srgbClr val="FF0000"/>
              </a:solidFill>
            </a:endParaRPr>
          </a:p>
          <a:p>
            <a:pPr>
              <a:buFont typeface="Monotype Sorts" pitchFamily="2" charset="2"/>
              <a:buNone/>
            </a:pPr>
            <a:endParaRPr lang="tr-TR" altLang="tr-TR" sz="1600" b="1">
              <a:solidFill>
                <a:srgbClr val="FF0000"/>
              </a:solidFill>
            </a:endParaRPr>
          </a:p>
          <a:p>
            <a:pPr>
              <a:buFont typeface="Monotype Sorts" pitchFamily="2" charset="2"/>
              <a:buNone/>
            </a:pPr>
            <a:endParaRPr lang="tr-TR" altLang="tr-TR" sz="1600" b="1">
              <a:solidFill>
                <a:srgbClr val="FF0000"/>
              </a:solidFill>
            </a:endParaRPr>
          </a:p>
          <a:p>
            <a:pPr>
              <a:buFont typeface="Monotype Sorts" pitchFamily="2" charset="2"/>
              <a:buNone/>
            </a:pPr>
            <a:endParaRPr lang="tr-TR" altLang="tr-TR" sz="1600" b="1">
              <a:solidFill>
                <a:srgbClr val="FF0000"/>
              </a:solidFill>
            </a:endParaRPr>
          </a:p>
          <a:p>
            <a:pPr>
              <a:buFont typeface="Monotype Sorts" pitchFamily="2" charset="2"/>
              <a:buNone/>
            </a:pPr>
            <a:endParaRPr lang="tr-TR" altLang="tr-TR" sz="1600" b="1">
              <a:solidFill>
                <a:srgbClr val="FF0000"/>
              </a:solidFill>
            </a:endParaRPr>
          </a:p>
          <a:p>
            <a:pPr>
              <a:buFont typeface="Monotype Sorts" pitchFamily="2" charset="2"/>
              <a:buNone/>
            </a:pPr>
            <a:endParaRPr lang="tr-TR" altLang="tr-TR" sz="1600"/>
          </a:p>
          <a:p>
            <a:pPr>
              <a:buFont typeface="Monotype Sorts" pitchFamily="2" charset="2"/>
              <a:buNone/>
            </a:pPr>
            <a:endParaRPr lang="tr-TR" altLang="tr-TR" sz="1600" b="1">
              <a:solidFill>
                <a:srgbClr val="FF0000"/>
              </a:solidFill>
            </a:endParaRPr>
          </a:p>
          <a:p>
            <a:pPr>
              <a:buFont typeface="Monotype Sorts" pitchFamily="2" charset="2"/>
              <a:buNone/>
            </a:pPr>
            <a:endParaRPr lang="tr-TR" altLang="tr-TR" sz="1600"/>
          </a:p>
        </p:txBody>
      </p:sp>
      <p:sp>
        <p:nvSpPr>
          <p:cNvPr id="6148" name="3 Slayt Numarası Yer Tutucusu">
            <a:extLst>
              <a:ext uri="{FF2B5EF4-FFF2-40B4-BE49-F238E27FC236}">
                <a16:creationId xmlns:a16="http://schemas.microsoft.com/office/drawing/2014/main" id="{1D4F5167-8F1E-47D2-BF4B-C04CA20C55F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903B6B2E-5DE4-499A-8B83-B0E87CA56EAB}" type="slidenum">
              <a:rPr kumimoji="0" lang="tr-TR" altLang="tr-TR" sz="1400"/>
              <a:pPr>
                <a:spcBef>
                  <a:spcPct val="50000"/>
                </a:spcBef>
                <a:buClrTx/>
                <a:buSzTx/>
                <a:buFontTx/>
                <a:buNone/>
              </a:pPr>
              <a:t>2</a:t>
            </a:fld>
            <a:endParaRPr kumimoji="0" lang="tr-TR" altLang="tr-TR" sz="1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EE25887E-D20A-4162-B1D2-A9E0B52499A3}"/>
              </a:ext>
            </a:extLst>
          </p:cNvPr>
          <p:cNvSpPr>
            <a:spLocks noGrp="1"/>
          </p:cNvSpPr>
          <p:nvPr>
            <p:ph type="title"/>
          </p:nvPr>
        </p:nvSpPr>
        <p:spPr>
          <a:xfrm>
            <a:off x="2697163" y="188914"/>
            <a:ext cx="7772400" cy="719137"/>
          </a:xfrm>
        </p:spPr>
        <p:txBody>
          <a:bodyPr/>
          <a:lstStyle/>
          <a:p>
            <a:pPr algn="ctr">
              <a:defRPr/>
            </a:pPr>
            <a:r>
              <a:rPr lang="tr-TR" sz="2800" b="1" dirty="0">
                <a:solidFill>
                  <a:srgbClr val="C00000"/>
                </a:solidFill>
                <a:latin typeface="+mn-lt"/>
              </a:rPr>
              <a:t>FELSEFE VE BİLİM İLİŞKİSİ</a:t>
            </a:r>
          </a:p>
        </p:txBody>
      </p:sp>
      <p:sp>
        <p:nvSpPr>
          <p:cNvPr id="41987" name="2 İçerik Yer Tutucusu">
            <a:extLst>
              <a:ext uri="{FF2B5EF4-FFF2-40B4-BE49-F238E27FC236}">
                <a16:creationId xmlns:a16="http://schemas.microsoft.com/office/drawing/2014/main" id="{3516B87B-EBA8-426F-A893-8C1C5DEC40D4}"/>
              </a:ext>
            </a:extLst>
          </p:cNvPr>
          <p:cNvSpPr>
            <a:spLocks noGrp="1"/>
          </p:cNvSpPr>
          <p:nvPr>
            <p:ph idx="1"/>
          </p:nvPr>
        </p:nvSpPr>
        <p:spPr>
          <a:xfrm>
            <a:off x="2697163" y="981076"/>
            <a:ext cx="7772400" cy="5114925"/>
          </a:xfrm>
        </p:spPr>
        <p:txBody>
          <a:bodyPr>
            <a:normAutofit lnSpcReduction="10000"/>
          </a:bodyPr>
          <a:lstStyle/>
          <a:p>
            <a:r>
              <a:rPr lang="tr-TR" altLang="tr-TR" sz="2400" b="1"/>
              <a:t>Epistemoloji; </a:t>
            </a:r>
            <a:r>
              <a:rPr lang="tr-TR" altLang="tr-TR" sz="1800"/>
              <a:t>Bilginin doğası, kökenleri ve boyutları ile ilgilenen felsefe dalı,</a:t>
            </a:r>
          </a:p>
          <a:p>
            <a:endParaRPr lang="tr-TR" altLang="tr-TR" sz="1800"/>
          </a:p>
          <a:p>
            <a:r>
              <a:rPr lang="tr-TR" altLang="tr-TR" sz="2400" b="1"/>
              <a:t>Felsefe İle Bilim Arasındaki Ortak Özellikler:</a:t>
            </a:r>
            <a:endParaRPr lang="tr-TR" altLang="tr-TR" sz="2400"/>
          </a:p>
          <a:p>
            <a:pPr>
              <a:buFont typeface="Wingdings" panose="05000000000000000000" pitchFamily="2" charset="2"/>
              <a:buChar char="ü"/>
            </a:pPr>
            <a:r>
              <a:rPr lang="tr-TR" altLang="tr-TR" sz="1800"/>
              <a:t>Akıl ve mantık ilkeleri kullanılır,</a:t>
            </a:r>
          </a:p>
          <a:p>
            <a:pPr>
              <a:buFont typeface="Wingdings" panose="05000000000000000000" pitchFamily="2" charset="2"/>
              <a:buChar char="ü"/>
            </a:pPr>
            <a:r>
              <a:rPr lang="tr-TR" altLang="tr-TR" sz="1800"/>
              <a:t>Bilinçli, yöntemli ve sisteme dayalıdır,</a:t>
            </a:r>
          </a:p>
          <a:p>
            <a:pPr>
              <a:buFont typeface="Wingdings" panose="05000000000000000000" pitchFamily="2" charset="2"/>
              <a:buChar char="ü"/>
            </a:pPr>
            <a:r>
              <a:rPr lang="tr-TR" altLang="tr-TR" sz="1800"/>
              <a:t>İlke ve yasalara ulaşmaya çalışırla,</a:t>
            </a:r>
          </a:p>
          <a:p>
            <a:pPr>
              <a:buFont typeface="Wingdings" panose="05000000000000000000" pitchFamily="2" charset="2"/>
              <a:buChar char="ü"/>
            </a:pPr>
            <a:r>
              <a:rPr lang="tr-TR" altLang="tr-TR" sz="1800"/>
              <a:t>Merak ve anlama arzusundan doğmuşlardır,</a:t>
            </a:r>
          </a:p>
          <a:p>
            <a:endParaRPr lang="tr-TR" altLang="tr-TR" sz="1800" b="1"/>
          </a:p>
          <a:p>
            <a:r>
              <a:rPr lang="tr-TR" altLang="tr-TR" sz="2400" b="1"/>
              <a:t>Felsefe İle Bilim Arasındaki Farklar:</a:t>
            </a:r>
            <a:endParaRPr lang="tr-TR" altLang="tr-TR" sz="2400"/>
          </a:p>
          <a:p>
            <a:pPr>
              <a:buFont typeface="Wingdings" panose="05000000000000000000" pitchFamily="2" charset="2"/>
              <a:buChar char="ü"/>
            </a:pPr>
            <a:r>
              <a:rPr lang="tr-TR" altLang="tr-TR" sz="1800"/>
              <a:t>Felsefe hem olgularla hem de değerlerle ilgilenirken, bilim olgularla ilgilenir,</a:t>
            </a:r>
          </a:p>
          <a:p>
            <a:pPr>
              <a:buFont typeface="Wingdings" panose="05000000000000000000" pitchFamily="2" charset="2"/>
              <a:buChar char="ü"/>
            </a:pPr>
            <a:r>
              <a:rPr lang="tr-TR" altLang="tr-TR" sz="1800"/>
              <a:t>Bilimin önermeleri doğrulanabilir ancak, felsefenin önermeleri dar anlamda doğrulanamayabilir,</a:t>
            </a:r>
          </a:p>
        </p:txBody>
      </p:sp>
      <p:sp>
        <p:nvSpPr>
          <p:cNvPr id="41988" name="3 Slayt Numarası Yer Tutucusu">
            <a:extLst>
              <a:ext uri="{FF2B5EF4-FFF2-40B4-BE49-F238E27FC236}">
                <a16:creationId xmlns:a16="http://schemas.microsoft.com/office/drawing/2014/main" id="{4227F3CE-7D46-4B08-BD5B-6E4E1A2FABD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1A31FBEF-B932-4DC5-8828-CD9CCAF73BDD}" type="slidenum">
              <a:rPr kumimoji="0" lang="tr-TR" altLang="tr-TR" sz="1400"/>
              <a:pPr>
                <a:spcBef>
                  <a:spcPct val="50000"/>
                </a:spcBef>
                <a:buClrTx/>
                <a:buSzTx/>
                <a:buFontTx/>
                <a:buNone/>
              </a:pPr>
              <a:t>20</a:t>
            </a:fld>
            <a:endParaRPr kumimoji="0" lang="tr-TR" altLang="tr-TR" sz="1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F31865D9-EEAE-4DB0-82D4-6322189704BD}"/>
              </a:ext>
            </a:extLst>
          </p:cNvPr>
          <p:cNvSpPr>
            <a:spLocks noGrp="1"/>
          </p:cNvSpPr>
          <p:nvPr>
            <p:ph type="title"/>
          </p:nvPr>
        </p:nvSpPr>
        <p:spPr>
          <a:xfrm>
            <a:off x="2697163" y="188913"/>
            <a:ext cx="7772400" cy="647700"/>
          </a:xfrm>
        </p:spPr>
        <p:txBody>
          <a:bodyPr/>
          <a:lstStyle/>
          <a:p>
            <a:pPr algn="ctr">
              <a:defRPr/>
            </a:pPr>
            <a:r>
              <a:rPr lang="tr-TR" sz="2800" b="1" dirty="0">
                <a:solidFill>
                  <a:srgbClr val="C00000"/>
                </a:solidFill>
                <a:latin typeface="+mn-lt"/>
              </a:rPr>
              <a:t>BİLİMSEL BİLGİ</a:t>
            </a:r>
          </a:p>
        </p:txBody>
      </p:sp>
      <p:sp>
        <p:nvSpPr>
          <p:cNvPr id="44035" name="2 İçerik Yer Tutucusu">
            <a:extLst>
              <a:ext uri="{FF2B5EF4-FFF2-40B4-BE49-F238E27FC236}">
                <a16:creationId xmlns:a16="http://schemas.microsoft.com/office/drawing/2014/main" id="{56ED91CB-853A-4936-BC79-2AA0CDA015D5}"/>
              </a:ext>
            </a:extLst>
          </p:cNvPr>
          <p:cNvSpPr>
            <a:spLocks noGrp="1"/>
          </p:cNvSpPr>
          <p:nvPr>
            <p:ph idx="1"/>
          </p:nvPr>
        </p:nvSpPr>
        <p:spPr>
          <a:xfrm>
            <a:off x="2697163" y="836614"/>
            <a:ext cx="7772400" cy="5259387"/>
          </a:xfrm>
        </p:spPr>
        <p:txBody>
          <a:bodyPr>
            <a:normAutofit/>
          </a:bodyPr>
          <a:lstStyle/>
          <a:p>
            <a:r>
              <a:rPr lang="tr-TR" altLang="tr-TR" sz="2000" b="1"/>
              <a:t>Bilimsel Bilgi ;</a:t>
            </a:r>
            <a:endParaRPr lang="tr-TR" altLang="tr-TR" sz="2000"/>
          </a:p>
          <a:p>
            <a:pPr>
              <a:buFont typeface="Wingdings" panose="05000000000000000000" pitchFamily="2" charset="2"/>
              <a:buChar char="ü"/>
            </a:pPr>
            <a:r>
              <a:rPr lang="tr-TR" altLang="tr-TR" sz="1400" b="1"/>
              <a:t>Bilimsel yöntem ve akıl yürütme </a:t>
            </a:r>
            <a:r>
              <a:rPr lang="tr-TR" altLang="tr-TR" sz="1400"/>
              <a:t>yoluyla varlıklar hakkında elde edilen bilgi,</a:t>
            </a:r>
          </a:p>
          <a:p>
            <a:pPr>
              <a:buFont typeface="Wingdings" panose="05000000000000000000" pitchFamily="2" charset="2"/>
              <a:buChar char="ü"/>
            </a:pPr>
            <a:r>
              <a:rPr lang="tr-TR" altLang="tr-TR" sz="1400"/>
              <a:t> Bilimsel bilgi nedensellik ilkesini kullanarak olgular üzerinde hipotezler üretir ve bunları deneyle sınar,</a:t>
            </a:r>
          </a:p>
          <a:p>
            <a:pPr>
              <a:buFont typeface="Wingdings" panose="05000000000000000000" pitchFamily="2" charset="2"/>
              <a:buChar char="ü"/>
            </a:pPr>
            <a:r>
              <a:rPr lang="tr-TR" altLang="tr-TR" sz="1400"/>
              <a:t> Deneysel testleri geçen hipotezler, bilimsel bilgi olarak kabul edilir ve bilimsel bilgi havuzuna aktarılır,</a:t>
            </a:r>
          </a:p>
          <a:p>
            <a:pPr>
              <a:buFont typeface="Wingdings" panose="05000000000000000000" pitchFamily="2" charset="2"/>
              <a:buChar char="ü"/>
            </a:pPr>
            <a:endParaRPr lang="tr-TR" altLang="tr-TR" sz="1400"/>
          </a:p>
          <a:p>
            <a:r>
              <a:rPr lang="tr-TR" altLang="tr-TR" sz="1400"/>
              <a:t> </a:t>
            </a:r>
            <a:r>
              <a:rPr lang="tr-TR" altLang="tr-TR" sz="2000" b="1"/>
              <a:t>Bilimler üç gruba ayrılabilir;</a:t>
            </a:r>
          </a:p>
          <a:p>
            <a:pPr>
              <a:buFont typeface="Wingdings" panose="05000000000000000000" pitchFamily="2" charset="2"/>
              <a:buChar char="ü"/>
            </a:pPr>
            <a:r>
              <a:rPr lang="tr-TR" altLang="tr-TR" sz="1400" b="1"/>
              <a:t>Formel Bilimler:</a:t>
            </a:r>
            <a:r>
              <a:rPr lang="tr-TR" altLang="tr-TR" sz="1400"/>
              <a:t> Mantık, Matematik, Geometri, vb.,</a:t>
            </a:r>
          </a:p>
          <a:p>
            <a:pPr>
              <a:buFont typeface="Wingdings" panose="05000000000000000000" pitchFamily="2" charset="2"/>
              <a:buChar char="ü"/>
            </a:pPr>
            <a:r>
              <a:rPr lang="tr-TR" altLang="tr-TR" sz="1400" b="1"/>
              <a:t>Doğa Bilimleri:</a:t>
            </a:r>
            <a:r>
              <a:rPr lang="tr-TR" altLang="tr-TR" sz="1400"/>
              <a:t> Fizik, Kimya, Biyoloji, Coğrafya, Jeoloji, Astronomi, vb.,</a:t>
            </a:r>
          </a:p>
          <a:p>
            <a:pPr>
              <a:buFont typeface="Wingdings" panose="05000000000000000000" pitchFamily="2" charset="2"/>
              <a:buChar char="ü"/>
            </a:pPr>
            <a:r>
              <a:rPr lang="tr-TR" altLang="tr-TR" sz="1400" b="1"/>
              <a:t>İnsan/Sosyal Bilimleri:</a:t>
            </a:r>
            <a:r>
              <a:rPr lang="tr-TR" altLang="tr-TR" sz="1400"/>
              <a:t> Psikoloji, Sosyoloji, Antropoloji, İktisat, Yönetim vb.,</a:t>
            </a:r>
          </a:p>
          <a:p>
            <a:pPr>
              <a:buFont typeface="Wingdings" panose="05000000000000000000" pitchFamily="2" charset="2"/>
              <a:buChar char="ü"/>
            </a:pPr>
            <a:endParaRPr lang="tr-TR" altLang="tr-TR" sz="1400"/>
          </a:p>
          <a:p>
            <a:r>
              <a:rPr lang="tr-TR" altLang="tr-TR" sz="2000" b="1"/>
              <a:t>Bilimsel Bilgi Özellikleri:</a:t>
            </a:r>
            <a:endParaRPr lang="tr-TR" altLang="tr-TR" sz="1400"/>
          </a:p>
          <a:p>
            <a:pPr>
              <a:buFont typeface="Wingdings" panose="05000000000000000000" pitchFamily="2" charset="2"/>
              <a:buChar char="ü"/>
            </a:pPr>
            <a:r>
              <a:rPr lang="tr-TR" altLang="tr-TR" sz="1400" b="1"/>
              <a:t>Nesneldir. </a:t>
            </a:r>
            <a:r>
              <a:rPr lang="tr-TR" altLang="tr-TR" sz="1400"/>
              <a:t>Bireyden bireye değişmeyip herkes için aynıdır.</a:t>
            </a:r>
          </a:p>
          <a:p>
            <a:pPr>
              <a:buFont typeface="Wingdings" panose="05000000000000000000" pitchFamily="2" charset="2"/>
              <a:buChar char="ü"/>
            </a:pPr>
            <a:r>
              <a:rPr lang="tr-TR" altLang="tr-TR" sz="1400" b="1"/>
              <a:t>Evrenseldir. </a:t>
            </a:r>
            <a:r>
              <a:rPr lang="tr-TR" altLang="tr-TR" sz="1400"/>
              <a:t>Bilim herhangi bir milletin, ırkın malı değil bütün bir insanlığın malıdır.</a:t>
            </a:r>
          </a:p>
          <a:p>
            <a:pPr>
              <a:buFont typeface="Wingdings" panose="05000000000000000000" pitchFamily="2" charset="2"/>
              <a:buChar char="ü"/>
            </a:pPr>
            <a:r>
              <a:rPr lang="tr-TR" altLang="tr-TR" sz="1400" b="1"/>
              <a:t>Akla ve mantığa dayalıdır. </a:t>
            </a:r>
            <a:r>
              <a:rPr lang="tr-TR" altLang="tr-TR" sz="1400"/>
              <a:t>Bilimsel olan, akılsaldır.</a:t>
            </a:r>
          </a:p>
          <a:p>
            <a:pPr>
              <a:buFont typeface="Wingdings" panose="05000000000000000000" pitchFamily="2" charset="2"/>
              <a:buChar char="ü"/>
            </a:pPr>
            <a:r>
              <a:rPr lang="tr-TR" altLang="tr-TR" sz="1400" b="1"/>
              <a:t>Eleştiriye açıktır. </a:t>
            </a:r>
            <a:r>
              <a:rPr lang="tr-TR" altLang="tr-TR" sz="1400"/>
              <a:t>Aksine kanıt gösterildiği zaman bilimsel bilgi geçerliliğini yitirebilir</a:t>
            </a:r>
          </a:p>
          <a:p>
            <a:endParaRPr lang="tr-TR" altLang="tr-TR"/>
          </a:p>
        </p:txBody>
      </p:sp>
      <p:sp>
        <p:nvSpPr>
          <p:cNvPr id="44036" name="3 Slayt Numarası Yer Tutucusu">
            <a:extLst>
              <a:ext uri="{FF2B5EF4-FFF2-40B4-BE49-F238E27FC236}">
                <a16:creationId xmlns:a16="http://schemas.microsoft.com/office/drawing/2014/main" id="{318CC472-C5FC-42CB-9756-EBBEDEA7E3D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6231CAE7-8436-4C71-8FC1-79389145FB7F}" type="slidenum">
              <a:rPr kumimoji="0" lang="tr-TR" altLang="tr-TR" sz="1400"/>
              <a:pPr>
                <a:spcBef>
                  <a:spcPct val="50000"/>
                </a:spcBef>
                <a:buClrTx/>
                <a:buSzTx/>
                <a:buFontTx/>
                <a:buNone/>
              </a:pPr>
              <a:t>21</a:t>
            </a:fld>
            <a:endParaRPr kumimoji="0" lang="tr-TR" altLang="tr-TR" sz="1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188407A0-32F5-4340-83FC-B450B83383B1}"/>
              </a:ext>
            </a:extLst>
          </p:cNvPr>
          <p:cNvSpPr>
            <a:spLocks noGrp="1"/>
          </p:cNvSpPr>
          <p:nvPr>
            <p:ph type="title"/>
          </p:nvPr>
        </p:nvSpPr>
        <p:spPr>
          <a:xfrm>
            <a:off x="2697163" y="260351"/>
            <a:ext cx="7772400" cy="792163"/>
          </a:xfrm>
        </p:spPr>
        <p:txBody>
          <a:bodyPr>
            <a:normAutofit fontScale="90000"/>
          </a:bodyPr>
          <a:lstStyle/>
          <a:p>
            <a:pPr algn="ctr">
              <a:defRPr/>
            </a:pPr>
            <a:br>
              <a:rPr lang="tr-TR" dirty="0"/>
            </a:br>
            <a:r>
              <a:rPr lang="tr-TR" sz="2400" b="1" dirty="0">
                <a:solidFill>
                  <a:srgbClr val="C00000"/>
                </a:solidFill>
                <a:latin typeface="+mn-lt"/>
              </a:rPr>
              <a:t>BİLİMSEL BİLGİNİN VE BİLİMSEL ARAŞTIRMANIN NİTELİKLERİ </a:t>
            </a:r>
            <a:br>
              <a:rPr lang="tr-TR" dirty="0"/>
            </a:br>
            <a:endParaRPr lang="tr-TR" dirty="0"/>
          </a:p>
        </p:txBody>
      </p:sp>
      <p:sp>
        <p:nvSpPr>
          <p:cNvPr id="46083" name="2 İçerik Yer Tutucusu">
            <a:extLst>
              <a:ext uri="{FF2B5EF4-FFF2-40B4-BE49-F238E27FC236}">
                <a16:creationId xmlns:a16="http://schemas.microsoft.com/office/drawing/2014/main" id="{A14DAB88-BD1E-4CD3-B1C5-ED3B49DACBC8}"/>
              </a:ext>
            </a:extLst>
          </p:cNvPr>
          <p:cNvSpPr>
            <a:spLocks noGrp="1"/>
          </p:cNvSpPr>
          <p:nvPr>
            <p:ph idx="1"/>
          </p:nvPr>
        </p:nvSpPr>
        <p:spPr>
          <a:xfrm>
            <a:off x="2495550" y="1052513"/>
            <a:ext cx="7988300" cy="5472112"/>
          </a:xfrm>
        </p:spPr>
        <p:txBody>
          <a:bodyPr>
            <a:normAutofit fontScale="92500" lnSpcReduction="10000"/>
          </a:bodyPr>
          <a:lstStyle/>
          <a:p>
            <a:pPr>
              <a:buFont typeface="Times New Roman" panose="02020603050405020304" pitchFamily="18" charset="0"/>
              <a:buAutoNum type="arabicPeriod"/>
            </a:pPr>
            <a:r>
              <a:rPr lang="tr-TR" altLang="tr-TR" sz="2000" b="1"/>
              <a:t>Nesnellik; </a:t>
            </a:r>
            <a:r>
              <a:rPr lang="tr-TR" altLang="tr-TR" sz="1800"/>
              <a:t>Gözlenebilir, ölçülebilirlik, yinelenebilirlik, </a:t>
            </a:r>
          </a:p>
          <a:p>
            <a:pPr>
              <a:buFont typeface="Times New Roman" panose="02020603050405020304" pitchFamily="18" charset="0"/>
              <a:buAutoNum type="arabicPeriod"/>
            </a:pPr>
            <a:endParaRPr lang="tr-TR" altLang="tr-TR" sz="2000"/>
          </a:p>
          <a:p>
            <a:pPr>
              <a:buFont typeface="Times New Roman" panose="02020603050405020304" pitchFamily="18" charset="0"/>
              <a:buAutoNum type="arabicPeriod"/>
            </a:pPr>
            <a:r>
              <a:rPr lang="tr-TR" altLang="tr-TR" sz="2000" b="1"/>
              <a:t>Olasılıklı Düşünme;</a:t>
            </a:r>
            <a:r>
              <a:rPr lang="tr-TR" altLang="tr-TR" sz="1800" b="1"/>
              <a:t> </a:t>
            </a:r>
            <a:r>
              <a:rPr lang="tr-TR" altLang="tr-TR" sz="1800"/>
              <a:t>Araştırma bulguları her zaman kesinlik, mutlaklık göstermeyebilir, obsessif olma, </a:t>
            </a:r>
          </a:p>
          <a:p>
            <a:pPr>
              <a:buFont typeface="Times New Roman" panose="02020603050405020304" pitchFamily="18" charset="0"/>
              <a:buAutoNum type="arabicPeriod"/>
            </a:pPr>
            <a:endParaRPr lang="tr-TR" altLang="tr-TR" sz="2000"/>
          </a:p>
          <a:p>
            <a:pPr>
              <a:buFont typeface="Times New Roman" panose="02020603050405020304" pitchFamily="18" charset="0"/>
              <a:buAutoNum type="arabicPeriod"/>
            </a:pPr>
            <a:r>
              <a:rPr lang="tr-TR" altLang="tr-TR" sz="2000" b="1"/>
              <a:t>Basit Açıklama;</a:t>
            </a:r>
            <a:r>
              <a:rPr lang="tr-TR" altLang="tr-TR" sz="2000"/>
              <a:t> </a:t>
            </a:r>
            <a:r>
              <a:rPr lang="tr-TR" altLang="tr-TR" sz="1800"/>
              <a:t>Olay ve olgular arası ilişkileri basit açıklama,</a:t>
            </a:r>
          </a:p>
          <a:p>
            <a:pPr>
              <a:buFont typeface="Times New Roman" panose="02020603050405020304" pitchFamily="18" charset="0"/>
              <a:buAutoNum type="arabicPeriod"/>
            </a:pPr>
            <a:endParaRPr lang="tr-TR" altLang="tr-TR" sz="2000"/>
          </a:p>
          <a:p>
            <a:pPr>
              <a:buFont typeface="Times New Roman" panose="02020603050405020304" pitchFamily="18" charset="0"/>
              <a:buAutoNum type="arabicPeriod"/>
            </a:pPr>
            <a:r>
              <a:rPr lang="tr-TR" altLang="tr-TR" sz="2000" b="1"/>
              <a:t>Tamlık; </a:t>
            </a:r>
            <a:r>
              <a:rPr lang="tr-TR" altLang="tr-TR" sz="1800"/>
              <a:t>Açıklamaların yanlış algılamaya ve anlaşılmaya yol açmaması, </a:t>
            </a:r>
          </a:p>
          <a:p>
            <a:pPr>
              <a:buFont typeface="Times New Roman" panose="02020603050405020304" pitchFamily="18" charset="0"/>
              <a:buAutoNum type="arabicPeriod"/>
            </a:pPr>
            <a:endParaRPr lang="tr-TR" altLang="tr-TR" sz="2000"/>
          </a:p>
          <a:p>
            <a:pPr>
              <a:buFont typeface="Times New Roman" panose="02020603050405020304" pitchFamily="18" charset="0"/>
              <a:buAutoNum type="arabicPeriod"/>
            </a:pPr>
            <a:r>
              <a:rPr lang="tr-TR" altLang="tr-TR" sz="2000" b="1"/>
              <a:t>Ampirizm; </a:t>
            </a:r>
            <a:r>
              <a:rPr lang="tr-TR" altLang="tr-TR" sz="1800"/>
              <a:t>Açıklamaların akla, deney ve gözleme uygun olması,</a:t>
            </a:r>
          </a:p>
          <a:p>
            <a:pPr>
              <a:buFont typeface="Times New Roman" panose="02020603050405020304" pitchFamily="18" charset="0"/>
              <a:buAutoNum type="arabicPeriod"/>
            </a:pPr>
            <a:endParaRPr lang="tr-TR" altLang="tr-TR" sz="2000"/>
          </a:p>
          <a:p>
            <a:pPr>
              <a:buFont typeface="Times New Roman" panose="02020603050405020304" pitchFamily="18" charset="0"/>
              <a:buAutoNum type="arabicPeriod"/>
            </a:pPr>
            <a:r>
              <a:rPr lang="tr-TR" altLang="tr-TR" sz="2000" b="1"/>
              <a:t>Doğrulama; </a:t>
            </a:r>
            <a:r>
              <a:rPr lang="tr-TR" altLang="tr-TR" sz="1800"/>
              <a:t>Sonuçların günlük yaşamda kullanılarak doğrulanması,</a:t>
            </a:r>
          </a:p>
          <a:p>
            <a:pPr>
              <a:buFont typeface="Times New Roman" panose="02020603050405020304" pitchFamily="18" charset="0"/>
              <a:buAutoNum type="arabicPeriod"/>
            </a:pPr>
            <a:endParaRPr lang="tr-TR" altLang="tr-TR" sz="2000"/>
          </a:p>
          <a:p>
            <a:pPr>
              <a:buFont typeface="Times New Roman" panose="02020603050405020304" pitchFamily="18" charset="0"/>
              <a:buAutoNum type="arabicPeriod"/>
            </a:pPr>
            <a:r>
              <a:rPr lang="tr-TR" altLang="tr-TR" sz="2000" b="1"/>
              <a:t>Geçerlik ve Güvenirlik; </a:t>
            </a:r>
            <a:r>
              <a:rPr lang="tr-TR" altLang="tr-TR" sz="1800"/>
              <a:t>Amaca uygunluk, tekrarlanan ölçümlerin benzer sonuç vermesi,</a:t>
            </a:r>
          </a:p>
          <a:p>
            <a:endParaRPr lang="tr-TR" altLang="tr-TR"/>
          </a:p>
        </p:txBody>
      </p:sp>
      <p:sp>
        <p:nvSpPr>
          <p:cNvPr id="46084" name="3 Slayt Numarası Yer Tutucusu">
            <a:extLst>
              <a:ext uri="{FF2B5EF4-FFF2-40B4-BE49-F238E27FC236}">
                <a16:creationId xmlns:a16="http://schemas.microsoft.com/office/drawing/2014/main" id="{38CAF57F-6EFD-4D15-B95C-16F10C100D0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27B4357D-1FB8-4992-A267-9740953894F0}" type="slidenum">
              <a:rPr kumimoji="0" lang="tr-TR" altLang="tr-TR" sz="1400"/>
              <a:pPr>
                <a:spcBef>
                  <a:spcPct val="50000"/>
                </a:spcBef>
                <a:buClrTx/>
                <a:buSzTx/>
                <a:buFontTx/>
                <a:buNone/>
              </a:pPr>
              <a:t>22</a:t>
            </a:fld>
            <a:endParaRPr kumimoji="0" lang="tr-TR" altLang="tr-TR" sz="1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9B469D0C-69B8-411B-88EC-462B4893DE71}"/>
              </a:ext>
            </a:extLst>
          </p:cNvPr>
          <p:cNvSpPr>
            <a:spLocks noGrp="1"/>
          </p:cNvSpPr>
          <p:nvPr>
            <p:ph type="title"/>
          </p:nvPr>
        </p:nvSpPr>
        <p:spPr>
          <a:xfrm>
            <a:off x="2697163" y="260351"/>
            <a:ext cx="7772400" cy="504825"/>
          </a:xfrm>
        </p:spPr>
        <p:txBody>
          <a:bodyPr/>
          <a:lstStyle/>
          <a:p>
            <a:pPr algn="ctr">
              <a:defRPr/>
            </a:pPr>
            <a:r>
              <a:rPr lang="tr-TR" sz="2800" b="1" dirty="0">
                <a:solidFill>
                  <a:srgbClr val="C00000"/>
                </a:solidFill>
                <a:latin typeface="+mn-lt"/>
              </a:rPr>
              <a:t>BİLİM VE EVRELERİ</a:t>
            </a:r>
          </a:p>
        </p:txBody>
      </p:sp>
      <p:sp>
        <p:nvSpPr>
          <p:cNvPr id="48131" name="2 İçerik Yer Tutucusu">
            <a:extLst>
              <a:ext uri="{FF2B5EF4-FFF2-40B4-BE49-F238E27FC236}">
                <a16:creationId xmlns:a16="http://schemas.microsoft.com/office/drawing/2014/main" id="{A66C308D-5231-43FB-A8A5-C5A4CC8971D1}"/>
              </a:ext>
            </a:extLst>
          </p:cNvPr>
          <p:cNvSpPr>
            <a:spLocks noGrp="1"/>
          </p:cNvSpPr>
          <p:nvPr>
            <p:ph idx="1"/>
          </p:nvPr>
        </p:nvSpPr>
        <p:spPr>
          <a:xfrm>
            <a:off x="2697163" y="765175"/>
            <a:ext cx="7772400" cy="5759450"/>
          </a:xfrm>
        </p:spPr>
        <p:txBody>
          <a:bodyPr>
            <a:normAutofit lnSpcReduction="10000"/>
          </a:bodyPr>
          <a:lstStyle/>
          <a:p>
            <a:r>
              <a:rPr lang="tr-TR" altLang="tr-TR" sz="2400" b="1"/>
              <a:t>Bilim;</a:t>
            </a:r>
          </a:p>
          <a:p>
            <a:pPr>
              <a:buFont typeface="Wingdings" panose="05000000000000000000" pitchFamily="2" charset="2"/>
              <a:buChar char="ü"/>
            </a:pPr>
            <a:r>
              <a:rPr lang="tr-TR" altLang="tr-TR" sz="1800"/>
              <a:t>Doğayı denetleyebilme gereksiniminden ve güdüsünden kaynaklanan, evreni tanıma ve anlayabilme, olay ve olgulara yorum getirebilme amacıyla geçirilen süreç ve sağlanan sonuç,</a:t>
            </a:r>
          </a:p>
          <a:p>
            <a:pPr>
              <a:buFont typeface="Wingdings" panose="05000000000000000000" pitchFamily="2" charset="2"/>
              <a:buChar char="ü"/>
            </a:pPr>
            <a:r>
              <a:rPr lang="tr-TR" altLang="tr-TR" sz="1800"/>
              <a:t>Geçerliği kabul edilmiş, ampirik ve nesnel bir konusu bulunan sistematik bilgiler bütünü,</a:t>
            </a:r>
          </a:p>
          <a:p>
            <a:pPr>
              <a:buFont typeface="Wingdings" panose="05000000000000000000" pitchFamily="2" charset="2"/>
              <a:buChar char="ü"/>
            </a:pPr>
            <a:r>
              <a:rPr lang="tr-TR" altLang="tr-TR" sz="1800" b="1" i="1"/>
              <a:t>Evren ve evren içindeki tüm varlık, olgu ve olayları geçerliği kabul edilmiş bilimsel yöntemlerle araştıran disiplin/disiplinler,</a:t>
            </a:r>
          </a:p>
          <a:p>
            <a:pPr>
              <a:buFont typeface="Wingdings" panose="05000000000000000000" pitchFamily="2" charset="2"/>
              <a:buChar char="ü"/>
            </a:pPr>
            <a:endParaRPr lang="tr-TR" altLang="tr-TR" sz="1800" b="1" i="1"/>
          </a:p>
          <a:p>
            <a:r>
              <a:rPr lang="tr-TR" altLang="tr-TR" sz="2400" b="1"/>
              <a:t>Evreler;</a:t>
            </a:r>
          </a:p>
          <a:p>
            <a:pPr>
              <a:buFont typeface="Wingdings" panose="05000000000000000000" pitchFamily="2" charset="2"/>
              <a:buChar char="ü"/>
            </a:pPr>
            <a:r>
              <a:rPr lang="tr-TR" altLang="tr-TR" sz="1800" b="1"/>
              <a:t>Betimleme Evresi; </a:t>
            </a:r>
            <a:r>
              <a:rPr lang="tr-TR" altLang="tr-TR" sz="1800"/>
              <a:t>bilim bu evrede olay ve olguları “tanıtır”  ve “sınıflar” </a:t>
            </a:r>
            <a:r>
              <a:rPr lang="tr-TR" altLang="tr-TR" sz="1800" b="1"/>
              <a:t>(Birinci Evre).</a:t>
            </a:r>
          </a:p>
          <a:p>
            <a:pPr>
              <a:buFont typeface="Wingdings" panose="05000000000000000000" pitchFamily="2" charset="2"/>
              <a:buChar char="ü"/>
            </a:pPr>
            <a:r>
              <a:rPr lang="tr-TR" altLang="tr-TR" sz="1800" b="1"/>
              <a:t>Açıklama Evresi; </a:t>
            </a:r>
            <a:r>
              <a:rPr lang="tr-TR" altLang="tr-TR" sz="1800"/>
              <a:t>bilim, bu evrede olay ve olguların “nedenselliğini” belirler. Bu amaçla olay ve olgular arasındaki “ilişkiler sistemi” açıklanır </a:t>
            </a:r>
            <a:r>
              <a:rPr lang="tr-TR" altLang="tr-TR" sz="1800" b="1"/>
              <a:t>(İkinci Evre).</a:t>
            </a:r>
          </a:p>
          <a:p>
            <a:pPr>
              <a:buFont typeface="Wingdings" panose="05000000000000000000" pitchFamily="2" charset="2"/>
              <a:buChar char="ü"/>
            </a:pPr>
            <a:r>
              <a:rPr lang="tr-TR" altLang="tr-TR" sz="1800" b="1"/>
              <a:t>İleriye Yönelik Kestirimde Bulunma Evresi; </a:t>
            </a:r>
            <a:r>
              <a:rPr lang="tr-TR" altLang="tr-TR" sz="1800"/>
              <a:t>bilim, bu evrede yine “ilişkiler sistemi”nden yararlanır </a:t>
            </a:r>
            <a:r>
              <a:rPr lang="tr-TR" altLang="tr-TR" sz="1800" b="1"/>
              <a:t>(Üçüncü Evre).</a:t>
            </a:r>
          </a:p>
          <a:p>
            <a:endParaRPr lang="tr-TR" altLang="tr-TR"/>
          </a:p>
        </p:txBody>
      </p:sp>
      <p:sp>
        <p:nvSpPr>
          <p:cNvPr id="48132" name="3 Slayt Numarası Yer Tutucusu">
            <a:extLst>
              <a:ext uri="{FF2B5EF4-FFF2-40B4-BE49-F238E27FC236}">
                <a16:creationId xmlns:a16="http://schemas.microsoft.com/office/drawing/2014/main" id="{C4357EBC-A664-4BD5-AE31-7FA2846E149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CE67C335-EEC7-4CBE-AC00-93316D7B6388}" type="slidenum">
              <a:rPr kumimoji="0" lang="tr-TR" altLang="tr-TR" sz="1400"/>
              <a:pPr>
                <a:spcBef>
                  <a:spcPct val="50000"/>
                </a:spcBef>
                <a:buClrTx/>
                <a:buSzTx/>
                <a:buFontTx/>
                <a:buNone/>
              </a:pPr>
              <a:t>23</a:t>
            </a:fld>
            <a:endParaRPr kumimoji="0" lang="tr-TR" altLang="tr-TR" sz="1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5AE62619-30BD-4F9C-AF82-4D74843EC650}"/>
              </a:ext>
            </a:extLst>
          </p:cNvPr>
          <p:cNvSpPr>
            <a:spLocks noGrp="1"/>
          </p:cNvSpPr>
          <p:nvPr>
            <p:ph type="title"/>
          </p:nvPr>
        </p:nvSpPr>
        <p:spPr>
          <a:xfrm>
            <a:off x="2697163" y="44451"/>
            <a:ext cx="7772400" cy="576263"/>
          </a:xfrm>
        </p:spPr>
        <p:txBody>
          <a:bodyPr/>
          <a:lstStyle/>
          <a:p>
            <a:pPr algn="ctr">
              <a:defRPr/>
            </a:pPr>
            <a:r>
              <a:rPr lang="tr-TR" sz="2800" b="1" dirty="0">
                <a:solidFill>
                  <a:srgbClr val="C00000"/>
                </a:solidFill>
                <a:latin typeface="+mn-lt"/>
              </a:rPr>
              <a:t>BİLİMİN TEMEL İŞ GÖRÜSÜ</a:t>
            </a:r>
          </a:p>
        </p:txBody>
      </p:sp>
      <p:sp>
        <p:nvSpPr>
          <p:cNvPr id="50179" name="2 İçerik Yer Tutucusu">
            <a:extLst>
              <a:ext uri="{FF2B5EF4-FFF2-40B4-BE49-F238E27FC236}">
                <a16:creationId xmlns:a16="http://schemas.microsoft.com/office/drawing/2014/main" id="{5A2A91BC-0E88-4994-A23C-C75A1CA0F704}"/>
              </a:ext>
            </a:extLst>
          </p:cNvPr>
          <p:cNvSpPr>
            <a:spLocks noGrp="1"/>
          </p:cNvSpPr>
          <p:nvPr>
            <p:ph idx="1"/>
          </p:nvPr>
        </p:nvSpPr>
        <p:spPr>
          <a:xfrm>
            <a:off x="2495551" y="620714"/>
            <a:ext cx="8137525" cy="6237287"/>
          </a:xfrm>
        </p:spPr>
        <p:txBody>
          <a:bodyPr>
            <a:normAutofit fontScale="92500" lnSpcReduction="10000"/>
          </a:bodyPr>
          <a:lstStyle/>
          <a:p>
            <a:pPr>
              <a:defRPr/>
            </a:pPr>
            <a:r>
              <a:rPr lang="tr-TR" altLang="tr-TR" sz="1800" b="1" dirty="0"/>
              <a:t>Bilim;</a:t>
            </a:r>
          </a:p>
          <a:p>
            <a:pPr>
              <a:buFont typeface="Wingdings" panose="05000000000000000000" pitchFamily="2" charset="2"/>
              <a:buChar char="ü"/>
              <a:defRPr/>
            </a:pPr>
            <a:r>
              <a:rPr lang="tr-TR" altLang="tr-TR" sz="2000" dirty="0"/>
              <a:t>Toplumsal yaşamla ilgili olguları,</a:t>
            </a:r>
          </a:p>
          <a:p>
            <a:pPr>
              <a:buFont typeface="Wingdings" panose="05000000000000000000" pitchFamily="2" charset="2"/>
              <a:buChar char="ü"/>
              <a:defRPr/>
            </a:pPr>
            <a:r>
              <a:rPr lang="tr-TR" altLang="tr-TR" sz="2000" dirty="0"/>
              <a:t>Doğa olaylarını,</a:t>
            </a:r>
          </a:p>
          <a:p>
            <a:pPr>
              <a:buFont typeface="Wingdings" panose="05000000000000000000" pitchFamily="2" charset="2"/>
              <a:buChar char="ü"/>
              <a:defRPr/>
            </a:pPr>
            <a:r>
              <a:rPr lang="tr-TR" altLang="tr-TR" sz="2000" dirty="0"/>
              <a:t>Teknolojideki gelişmeleri tanımlamak, betimlemek ve yorumlamayı temel amaç edinir,</a:t>
            </a:r>
          </a:p>
          <a:p>
            <a:pPr marL="0" indent="0">
              <a:buNone/>
              <a:defRPr/>
            </a:pPr>
            <a:endParaRPr lang="tr-TR" altLang="tr-TR" sz="1800" dirty="0"/>
          </a:p>
          <a:p>
            <a:pPr marL="0" indent="0">
              <a:buNone/>
              <a:defRPr/>
            </a:pPr>
            <a:r>
              <a:rPr lang="tr-TR" altLang="tr-TR" sz="1400" b="1" dirty="0">
                <a:solidFill>
                  <a:srgbClr val="C00000"/>
                </a:solidFill>
              </a:rPr>
              <a:t>*****</a:t>
            </a:r>
            <a:r>
              <a:rPr lang="tr-TR" altLang="tr-TR" sz="1400" b="1" dirty="0">
                <a:solidFill>
                  <a:srgbClr val="002060"/>
                </a:solidFill>
              </a:rPr>
              <a:t>Kitap ayetleri sınırlıdır. Ayetler devam etmektedir. Bunlar        “Doğa Ayetleri” </a:t>
            </a:r>
            <a:r>
              <a:rPr lang="tr-TR" altLang="tr-TR" sz="1400" b="1" dirty="0" err="1">
                <a:solidFill>
                  <a:srgbClr val="002060"/>
                </a:solidFill>
              </a:rPr>
              <a:t>dir</a:t>
            </a:r>
            <a:r>
              <a:rPr lang="tr-TR" altLang="tr-TR" sz="1400" b="1" dirty="0">
                <a:solidFill>
                  <a:srgbClr val="002060"/>
                </a:solidFill>
              </a:rPr>
              <a:t>. Evren, doğa, sosyal ve biyolojik çevrede yaşanan olay ve olgulardan, bilgi ve teknolojiden ders alınmalı, yararlanılmalıdır. Bunlar tüm bilim alanlarının konuları kapsamındadır (Bir ilahiyatçı).</a:t>
            </a:r>
          </a:p>
          <a:p>
            <a:pPr marL="0" indent="0">
              <a:buNone/>
              <a:defRPr/>
            </a:pPr>
            <a:endParaRPr lang="tr-TR" altLang="tr-TR" sz="1800" dirty="0"/>
          </a:p>
          <a:p>
            <a:pPr>
              <a:defRPr/>
            </a:pPr>
            <a:r>
              <a:rPr lang="tr-TR" altLang="tr-TR" sz="2000" b="1" dirty="0"/>
              <a:t>Bilim, olay ve olgularla ilgilenirken(5 N 1K) sorulara yanıt arar;</a:t>
            </a:r>
          </a:p>
          <a:p>
            <a:pPr>
              <a:buFont typeface="Wingdings" panose="05000000000000000000" pitchFamily="2" charset="2"/>
              <a:buChar char="ü"/>
              <a:defRPr/>
            </a:pPr>
            <a:r>
              <a:rPr lang="tr-TR" altLang="tr-TR" sz="2000" dirty="0"/>
              <a:t>Olay ve olguların </a:t>
            </a:r>
            <a:r>
              <a:rPr lang="tr-TR" altLang="tr-TR" sz="2000" b="1" dirty="0"/>
              <a:t>“NE/HANGİ” </a:t>
            </a:r>
            <a:r>
              <a:rPr lang="tr-TR" altLang="tr-TR" sz="2000" dirty="0"/>
              <a:t>olduğu,</a:t>
            </a:r>
          </a:p>
          <a:p>
            <a:pPr>
              <a:buFont typeface="Wingdings" panose="05000000000000000000" pitchFamily="2" charset="2"/>
              <a:buChar char="ü"/>
              <a:defRPr/>
            </a:pPr>
            <a:r>
              <a:rPr lang="tr-TR" altLang="tr-TR" sz="2000" b="1" dirty="0"/>
              <a:t>“NASIL”  </a:t>
            </a:r>
            <a:r>
              <a:rPr lang="tr-TR" altLang="tr-TR" sz="2000" dirty="0"/>
              <a:t>olduğu,</a:t>
            </a:r>
          </a:p>
          <a:p>
            <a:pPr>
              <a:buFont typeface="Wingdings" panose="05000000000000000000" pitchFamily="2" charset="2"/>
              <a:buChar char="ü"/>
              <a:defRPr/>
            </a:pPr>
            <a:r>
              <a:rPr lang="tr-TR" altLang="tr-TR" sz="2000" b="1" dirty="0"/>
              <a:t>“NEREDE” </a:t>
            </a:r>
            <a:r>
              <a:rPr lang="tr-TR" altLang="tr-TR" sz="2000" dirty="0"/>
              <a:t>olduğu,</a:t>
            </a:r>
          </a:p>
          <a:p>
            <a:pPr>
              <a:buFont typeface="Wingdings" panose="05000000000000000000" pitchFamily="2" charset="2"/>
              <a:buChar char="ü"/>
              <a:defRPr/>
            </a:pPr>
            <a:r>
              <a:rPr lang="tr-TR" altLang="tr-TR" sz="2000" b="1" dirty="0"/>
              <a:t>“NE İLE” </a:t>
            </a:r>
            <a:r>
              <a:rPr lang="tr-TR" altLang="tr-TR" sz="2000" dirty="0"/>
              <a:t>olduğu,</a:t>
            </a:r>
          </a:p>
          <a:p>
            <a:pPr>
              <a:buFont typeface="Wingdings" panose="05000000000000000000" pitchFamily="2" charset="2"/>
              <a:buChar char="ü"/>
              <a:defRPr/>
            </a:pPr>
            <a:r>
              <a:rPr lang="tr-TR" altLang="tr-TR" sz="2000" dirty="0"/>
              <a:t>Olay ve olaylar arasındaki ilişkilerin </a:t>
            </a:r>
            <a:r>
              <a:rPr lang="tr-TR" altLang="tr-TR" sz="2000" b="1" dirty="0"/>
              <a:t>“NİÇİN/NEDEN” </a:t>
            </a:r>
            <a:r>
              <a:rPr lang="tr-TR" altLang="tr-TR" sz="2000" dirty="0"/>
              <a:t>olduğu,</a:t>
            </a:r>
          </a:p>
          <a:p>
            <a:pPr>
              <a:buFont typeface="Wingdings" panose="05000000000000000000" pitchFamily="2" charset="2"/>
              <a:buChar char="ü"/>
              <a:defRPr/>
            </a:pPr>
            <a:r>
              <a:rPr lang="tr-TR" altLang="tr-TR" sz="2000" b="1" dirty="0"/>
              <a:t>“KİM/KİMLER” </a:t>
            </a:r>
            <a:r>
              <a:rPr lang="tr-TR" altLang="tr-TR" sz="2000" dirty="0"/>
              <a:t>etkilenmekte, oluşturmakta, </a:t>
            </a:r>
          </a:p>
          <a:p>
            <a:pPr marL="0" indent="0">
              <a:buNone/>
              <a:defRPr/>
            </a:pPr>
            <a:endParaRPr lang="tr-TR" altLang="tr-TR" sz="1200" dirty="0"/>
          </a:p>
          <a:p>
            <a:pPr>
              <a:defRPr/>
            </a:pPr>
            <a:endParaRPr lang="tr-TR" altLang="tr-TR" sz="1200" dirty="0"/>
          </a:p>
          <a:p>
            <a:pPr>
              <a:buFont typeface="Monotype Sorts" pitchFamily="2" charset="2"/>
              <a:buNone/>
              <a:defRPr/>
            </a:pPr>
            <a:endParaRPr lang="tr-TR" altLang="tr-TR" sz="1200" dirty="0"/>
          </a:p>
        </p:txBody>
      </p:sp>
      <p:sp>
        <p:nvSpPr>
          <p:cNvPr id="50180" name="3 Slayt Numarası Yer Tutucusu">
            <a:extLst>
              <a:ext uri="{FF2B5EF4-FFF2-40B4-BE49-F238E27FC236}">
                <a16:creationId xmlns:a16="http://schemas.microsoft.com/office/drawing/2014/main" id="{762D7A51-5934-4F95-B0EF-6A8C6F103F8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1147B97D-8086-4C76-A7C5-E295155EEBA4}" type="slidenum">
              <a:rPr kumimoji="0" lang="tr-TR" altLang="tr-TR" sz="1400"/>
              <a:pPr>
                <a:spcBef>
                  <a:spcPct val="50000"/>
                </a:spcBef>
                <a:buClrTx/>
                <a:buSzTx/>
                <a:buFontTx/>
                <a:buNone/>
              </a:pPr>
              <a:t>24</a:t>
            </a:fld>
            <a:endParaRPr kumimoji="0" lang="tr-TR" altLang="tr-TR" sz="1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AAC3467F-3674-4417-A1BE-46C1100ECB15}"/>
              </a:ext>
            </a:extLst>
          </p:cNvPr>
          <p:cNvSpPr>
            <a:spLocks noGrp="1"/>
          </p:cNvSpPr>
          <p:nvPr>
            <p:ph type="title"/>
          </p:nvPr>
        </p:nvSpPr>
        <p:spPr>
          <a:xfrm>
            <a:off x="2697163" y="260351"/>
            <a:ext cx="7772400" cy="504825"/>
          </a:xfrm>
        </p:spPr>
        <p:txBody>
          <a:bodyPr>
            <a:normAutofit fontScale="90000"/>
          </a:bodyPr>
          <a:lstStyle/>
          <a:p>
            <a:pPr algn="ctr">
              <a:defRPr/>
            </a:pPr>
            <a:r>
              <a:rPr lang="tr-TR" sz="2400" b="1" dirty="0">
                <a:solidFill>
                  <a:srgbClr val="C00000"/>
                </a:solidFill>
                <a:latin typeface="+mn-lt"/>
              </a:rPr>
              <a:t>BİLİMSEL TUTUM VE DAVRANIŞIN ÖZELLİKLERİ</a:t>
            </a:r>
          </a:p>
        </p:txBody>
      </p:sp>
      <p:sp>
        <p:nvSpPr>
          <p:cNvPr id="52227" name="2 İçerik Yer Tutucusu">
            <a:extLst>
              <a:ext uri="{FF2B5EF4-FFF2-40B4-BE49-F238E27FC236}">
                <a16:creationId xmlns:a16="http://schemas.microsoft.com/office/drawing/2014/main" id="{3AF59FA8-DEA4-479B-9D17-758C4A641C75}"/>
              </a:ext>
            </a:extLst>
          </p:cNvPr>
          <p:cNvSpPr>
            <a:spLocks noGrp="1"/>
          </p:cNvSpPr>
          <p:nvPr>
            <p:ph idx="1"/>
          </p:nvPr>
        </p:nvSpPr>
        <p:spPr>
          <a:xfrm>
            <a:off x="2697163" y="765176"/>
            <a:ext cx="7772400" cy="5616575"/>
          </a:xfrm>
        </p:spPr>
        <p:txBody>
          <a:bodyPr>
            <a:normAutofit fontScale="92500"/>
          </a:bodyPr>
          <a:lstStyle/>
          <a:p>
            <a:pPr>
              <a:defRPr/>
            </a:pPr>
            <a:r>
              <a:rPr lang="tr-TR" altLang="tr-TR" sz="2000" b="1" dirty="0"/>
              <a:t>Bilimsel tutum ve davranış, </a:t>
            </a:r>
            <a:r>
              <a:rPr lang="tr-TR" altLang="tr-TR" sz="1600" dirty="0"/>
              <a:t>bilimsel yöntem, bilimsel karar ve araştırma anlayışına dayalı olarak gelişir,</a:t>
            </a:r>
          </a:p>
          <a:p>
            <a:pPr marL="0" indent="0">
              <a:buNone/>
              <a:defRPr/>
            </a:pPr>
            <a:endParaRPr lang="tr-TR" altLang="tr-TR" sz="1600" dirty="0"/>
          </a:p>
          <a:p>
            <a:pPr>
              <a:defRPr/>
            </a:pPr>
            <a:r>
              <a:rPr lang="tr-TR" altLang="tr-TR" sz="2000" b="1" dirty="0"/>
              <a:t>Bilimsel Tutum ve Davranışın Özellikleri:</a:t>
            </a:r>
          </a:p>
          <a:p>
            <a:pPr>
              <a:buFont typeface="Wingdings" panose="05000000000000000000" pitchFamily="2" charset="2"/>
              <a:buChar char="ü"/>
              <a:defRPr/>
            </a:pPr>
            <a:r>
              <a:rPr lang="tr-TR" altLang="tr-TR" sz="1600" b="1" dirty="0"/>
              <a:t>Açık fikirli olmak, olaylara çok yönlü bakabilmek,</a:t>
            </a:r>
          </a:p>
          <a:p>
            <a:pPr>
              <a:buFont typeface="Wingdings" panose="05000000000000000000" pitchFamily="2" charset="2"/>
              <a:buChar char="ü"/>
              <a:defRPr/>
            </a:pPr>
            <a:r>
              <a:rPr lang="tr-TR" altLang="tr-TR" sz="1600" b="1" dirty="0"/>
              <a:t>Kuşkucu olmak(</a:t>
            </a:r>
            <a:r>
              <a:rPr lang="tr-TR" altLang="tr-TR" sz="1600" b="1" dirty="0" err="1"/>
              <a:t>obsessif</a:t>
            </a:r>
            <a:r>
              <a:rPr lang="tr-TR" altLang="tr-TR" sz="1600" b="1" dirty="0"/>
              <a:t>),</a:t>
            </a:r>
          </a:p>
          <a:p>
            <a:pPr>
              <a:buFont typeface="Wingdings" panose="05000000000000000000" pitchFamily="2" charset="2"/>
              <a:buChar char="ü"/>
              <a:defRPr/>
            </a:pPr>
            <a:r>
              <a:rPr lang="tr-TR" altLang="tr-TR" sz="1600" b="1" dirty="0"/>
              <a:t>Düşünce ve gözlemlerinde bağımsız kalabilmek, gerçeği arayıp, doğruyu söylemek,</a:t>
            </a:r>
          </a:p>
          <a:p>
            <a:pPr>
              <a:buFont typeface="Wingdings" panose="05000000000000000000" pitchFamily="2" charset="2"/>
              <a:buChar char="ü"/>
              <a:defRPr/>
            </a:pPr>
            <a:r>
              <a:rPr lang="tr-TR" altLang="tr-TR" sz="1600" b="1" dirty="0"/>
              <a:t>Karşı görüşlerde mantık arayabilmek, en doğruyu kendisinin bildiği saplantısından kurtulmak, tutucu olmamak,</a:t>
            </a:r>
          </a:p>
          <a:p>
            <a:pPr>
              <a:buFont typeface="Wingdings" panose="05000000000000000000" pitchFamily="2" charset="2"/>
              <a:buChar char="ü"/>
              <a:defRPr/>
            </a:pPr>
            <a:r>
              <a:rPr lang="tr-TR" altLang="tr-TR" sz="1600" b="1" dirty="0" err="1"/>
              <a:t>Ölçütlü</a:t>
            </a:r>
            <a:r>
              <a:rPr lang="tr-TR" altLang="tr-TR" sz="1600" b="1" dirty="0"/>
              <a:t> düşünebilip karar vermek, tüm değerlendirmeleri belli ölçütlere göre yapabilmek,</a:t>
            </a:r>
          </a:p>
          <a:p>
            <a:pPr>
              <a:buFont typeface="Wingdings" panose="05000000000000000000" pitchFamily="2" charset="2"/>
              <a:buChar char="ü"/>
              <a:defRPr/>
            </a:pPr>
            <a:r>
              <a:rPr lang="tr-TR" altLang="tr-TR" sz="1600" b="1" dirty="0"/>
              <a:t>Bağıntılı düşünebilmek, olaylar arasında ilişki ve nedensellik arayabilmek,</a:t>
            </a:r>
          </a:p>
          <a:p>
            <a:pPr>
              <a:buFont typeface="Wingdings" panose="05000000000000000000" pitchFamily="2" charset="2"/>
              <a:buChar char="ü"/>
              <a:defRPr/>
            </a:pPr>
            <a:r>
              <a:rPr lang="tr-TR" altLang="tr-TR" sz="1600" b="1" dirty="0"/>
              <a:t>Kanıt için kararı erteleyebilmek, yeterli kanıt bilgi olmadan karar vermemek, vermek zorunda kalınmışsa sınırlılıklarını bilmek,</a:t>
            </a:r>
          </a:p>
          <a:p>
            <a:pPr>
              <a:buFont typeface="Wingdings" panose="05000000000000000000" pitchFamily="2" charset="2"/>
              <a:buChar char="ü"/>
              <a:defRPr/>
            </a:pPr>
            <a:r>
              <a:rPr lang="tr-TR" altLang="tr-TR" sz="1600" b="1" dirty="0"/>
              <a:t>Yanılabileceğini düşünüp, alçak gönüllü olmak ve yargılarda olasılığa yer vermek,</a:t>
            </a:r>
          </a:p>
          <a:p>
            <a:pPr>
              <a:buFont typeface="Wingdings" panose="05000000000000000000" pitchFamily="2" charset="2"/>
              <a:buChar char="ü"/>
              <a:defRPr/>
            </a:pPr>
            <a:r>
              <a:rPr lang="tr-TR" altLang="tr-TR" sz="1600" b="1" dirty="0"/>
              <a:t>Çalışmalarda sabırlı ve özenli olmak,</a:t>
            </a:r>
          </a:p>
          <a:p>
            <a:pPr>
              <a:buFont typeface="Wingdings" panose="05000000000000000000" pitchFamily="2" charset="2"/>
              <a:buChar char="ü"/>
              <a:defRPr/>
            </a:pPr>
            <a:r>
              <a:rPr lang="tr-TR" altLang="tr-TR" sz="1600" b="1" dirty="0"/>
              <a:t>İnsan haklarını gözetmek ve özen göstermek, hoşgörülü olmak,</a:t>
            </a:r>
          </a:p>
          <a:p>
            <a:pPr>
              <a:defRPr/>
            </a:pPr>
            <a:endParaRPr lang="tr-TR" altLang="tr-TR" dirty="0"/>
          </a:p>
        </p:txBody>
      </p:sp>
      <p:sp>
        <p:nvSpPr>
          <p:cNvPr id="52228" name="3 Slayt Numarası Yer Tutucusu">
            <a:extLst>
              <a:ext uri="{FF2B5EF4-FFF2-40B4-BE49-F238E27FC236}">
                <a16:creationId xmlns:a16="http://schemas.microsoft.com/office/drawing/2014/main" id="{AC6BFAD2-E989-4F76-B563-A10C8187D90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60F50F80-21C2-4769-B709-72B54A810183}" type="slidenum">
              <a:rPr kumimoji="0" lang="tr-TR" altLang="tr-TR" sz="1400"/>
              <a:pPr>
                <a:spcBef>
                  <a:spcPct val="50000"/>
                </a:spcBef>
                <a:buClrTx/>
                <a:buSzTx/>
                <a:buFontTx/>
                <a:buNone/>
              </a:pPr>
              <a:t>25</a:t>
            </a:fld>
            <a:endParaRPr kumimoji="0" lang="tr-TR" altLang="tr-TR" sz="1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Slayt Numarası Yer Tutucusu">
            <a:extLst>
              <a:ext uri="{FF2B5EF4-FFF2-40B4-BE49-F238E27FC236}">
                <a16:creationId xmlns:a16="http://schemas.microsoft.com/office/drawing/2014/main" id="{C10321C5-8C04-45D4-9E6A-3ACFD5D7600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A74A8E6D-F957-47EE-B6F6-7D30871F253C}" type="slidenum">
              <a:rPr kumimoji="0" lang="tr-TR" altLang="tr-TR" sz="1400"/>
              <a:pPr>
                <a:spcBef>
                  <a:spcPct val="50000"/>
                </a:spcBef>
                <a:buClrTx/>
                <a:buSzTx/>
                <a:buFontTx/>
                <a:buNone/>
              </a:pPr>
              <a:t>3</a:t>
            </a:fld>
            <a:endParaRPr kumimoji="0" lang="tr-TR" altLang="tr-TR" sz="1400"/>
          </a:p>
        </p:txBody>
      </p:sp>
      <p:sp>
        <p:nvSpPr>
          <p:cNvPr id="3" name="2 Dikdörtgen">
            <a:extLst>
              <a:ext uri="{FF2B5EF4-FFF2-40B4-BE49-F238E27FC236}">
                <a16:creationId xmlns:a16="http://schemas.microsoft.com/office/drawing/2014/main" id="{13CE01DA-636D-4CBD-9712-D00E15A8042B}"/>
              </a:ext>
            </a:extLst>
          </p:cNvPr>
          <p:cNvSpPr/>
          <p:nvPr/>
        </p:nvSpPr>
        <p:spPr>
          <a:xfrm>
            <a:off x="3810000" y="1628776"/>
            <a:ext cx="6102350" cy="2616101"/>
          </a:xfrm>
          <a:prstGeom prst="rect">
            <a:avLst/>
          </a:prstGeom>
        </p:spPr>
        <p:txBody>
          <a:bodyPr>
            <a:spAutoFit/>
          </a:bodyPr>
          <a:lstStyle/>
          <a:p>
            <a:pPr>
              <a:defRPr/>
            </a:pPr>
            <a:endParaRPr lang="tr-TR" b="1" dirty="0">
              <a:solidFill>
                <a:srgbClr val="FF0000"/>
              </a:solidFill>
            </a:endParaRPr>
          </a:p>
          <a:p>
            <a:pPr>
              <a:defRPr/>
            </a:pPr>
            <a:endParaRPr lang="tr-TR" b="1" dirty="0">
              <a:solidFill>
                <a:srgbClr val="FF0000"/>
              </a:solidFill>
            </a:endParaRPr>
          </a:p>
          <a:p>
            <a:pPr algn="ctr">
              <a:defRPr/>
            </a:pPr>
            <a:r>
              <a:rPr lang="tr-TR" sz="3200" b="1" dirty="0">
                <a:solidFill>
                  <a:srgbClr val="FF0000"/>
                </a:solidFill>
              </a:rPr>
              <a:t>1.ÖĞRENİM DÜZEYİ </a:t>
            </a:r>
            <a:br>
              <a:rPr lang="tr-TR" sz="3200" b="1" dirty="0">
                <a:solidFill>
                  <a:srgbClr val="FF0000"/>
                </a:solidFill>
              </a:rPr>
            </a:br>
            <a:r>
              <a:rPr lang="tr-TR" sz="3200" b="1" dirty="0">
                <a:solidFill>
                  <a:srgbClr val="FF0000"/>
                </a:solidFill>
              </a:rPr>
              <a:t>AKADEMİK PERSONEL</a:t>
            </a:r>
            <a:br>
              <a:rPr lang="tr-TR" sz="3200" b="1" dirty="0">
                <a:solidFill>
                  <a:srgbClr val="FF0000"/>
                </a:solidFill>
              </a:rPr>
            </a:br>
            <a:r>
              <a:rPr lang="tr-TR" sz="3200" b="1" dirty="0">
                <a:solidFill>
                  <a:srgbClr val="FF0000"/>
                </a:solidFill>
              </a:rPr>
              <a:t>BİLGİ ÜRETİMİ</a:t>
            </a:r>
            <a:br>
              <a:rPr lang="tr-TR" sz="3200" b="1" dirty="0">
                <a:solidFill>
                  <a:srgbClr val="FF0000"/>
                </a:solidFill>
              </a:rPr>
            </a:br>
            <a:endParaRPr lang="tr-TR"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a:extLst>
              <a:ext uri="{FF2B5EF4-FFF2-40B4-BE49-F238E27FC236}">
                <a16:creationId xmlns:a16="http://schemas.microsoft.com/office/drawing/2014/main" id="{C67E708F-EB2D-472B-BB37-4A0FD3328AF0}"/>
              </a:ext>
            </a:extLst>
          </p:cNvPr>
          <p:cNvSpPr>
            <a:spLocks noGrp="1"/>
          </p:cNvSpPr>
          <p:nvPr>
            <p:ph type="title"/>
          </p:nvPr>
        </p:nvSpPr>
        <p:spPr>
          <a:xfrm>
            <a:off x="2697163" y="188913"/>
            <a:ext cx="7772400" cy="863600"/>
          </a:xfrm>
        </p:spPr>
        <p:txBody>
          <a:bodyPr/>
          <a:lstStyle/>
          <a:p>
            <a:pPr algn="ctr">
              <a:defRPr/>
            </a:pPr>
            <a:r>
              <a:rPr lang="tr-TR" sz="2800" b="1" dirty="0">
                <a:solidFill>
                  <a:srgbClr val="C00000"/>
                </a:solidFill>
                <a:latin typeface="+mn-lt"/>
              </a:rPr>
              <a:t>ÖĞRENİM DÜZEYİ ve BİLİM/BİLGİ TÜKETİMİ/ÜRETİMİ </a:t>
            </a:r>
          </a:p>
        </p:txBody>
      </p:sp>
      <p:sp>
        <p:nvSpPr>
          <p:cNvPr id="4099" name="2 İçerik Yer Tutucusu">
            <a:extLst>
              <a:ext uri="{FF2B5EF4-FFF2-40B4-BE49-F238E27FC236}">
                <a16:creationId xmlns:a16="http://schemas.microsoft.com/office/drawing/2014/main" id="{E574ED08-3560-4EB0-B350-1D4CD60FAC0C}"/>
              </a:ext>
            </a:extLst>
          </p:cNvPr>
          <p:cNvSpPr>
            <a:spLocks noGrp="1"/>
          </p:cNvSpPr>
          <p:nvPr>
            <p:ph idx="1"/>
          </p:nvPr>
        </p:nvSpPr>
        <p:spPr>
          <a:xfrm>
            <a:off x="2697163" y="1052514"/>
            <a:ext cx="7772400" cy="5400675"/>
          </a:xfrm>
        </p:spPr>
        <p:txBody>
          <a:bodyPr>
            <a:normAutofit fontScale="92500" lnSpcReduction="20000"/>
          </a:bodyPr>
          <a:lstStyle/>
          <a:p>
            <a:pPr>
              <a:defRPr/>
            </a:pPr>
            <a:r>
              <a:rPr lang="tr-TR" sz="2400" b="1" dirty="0"/>
              <a:t>Öğrenim Düzeyi(Uluslar Arası):</a:t>
            </a:r>
          </a:p>
          <a:p>
            <a:pPr marL="457200" indent="-457200">
              <a:buFont typeface="+mj-lt"/>
              <a:buAutoNum type="arabicPeriod"/>
              <a:defRPr/>
            </a:pPr>
            <a:r>
              <a:rPr lang="tr-TR" sz="2000" dirty="0"/>
              <a:t>İlköğretim(İlk + Orta); </a:t>
            </a:r>
            <a:r>
              <a:rPr lang="tr-TR" sz="2000" b="1" dirty="0"/>
              <a:t>Bilgi tüketimi,</a:t>
            </a:r>
          </a:p>
          <a:p>
            <a:pPr marL="457200" indent="-457200">
              <a:buFont typeface="+mj-lt"/>
              <a:buAutoNum type="arabicPeriod"/>
              <a:defRPr/>
            </a:pPr>
            <a:r>
              <a:rPr lang="tr-TR" sz="2000" dirty="0"/>
              <a:t>Orta öğretim(Lise + Dengi Okullar); </a:t>
            </a:r>
            <a:r>
              <a:rPr lang="tr-TR" sz="2000" b="1" dirty="0"/>
              <a:t>Bilgi tüketimi,</a:t>
            </a:r>
          </a:p>
          <a:p>
            <a:pPr marL="457200" indent="-457200">
              <a:buFont typeface="+mj-lt"/>
              <a:buAutoNum type="arabicPeriod"/>
              <a:defRPr/>
            </a:pPr>
            <a:r>
              <a:rPr lang="tr-TR" sz="2000" dirty="0"/>
              <a:t>Yüksek Öğretim; </a:t>
            </a:r>
            <a:r>
              <a:rPr lang="tr-TR" sz="2000" b="1" dirty="0"/>
              <a:t>Bilgi tüketimi ve Bilgi üretimi</a:t>
            </a:r>
          </a:p>
          <a:p>
            <a:pPr>
              <a:buFont typeface="Monotype Sorts" pitchFamily="2" charset="2"/>
              <a:buNone/>
              <a:defRPr/>
            </a:pPr>
            <a:r>
              <a:rPr lang="tr-TR" sz="2000" dirty="0"/>
              <a:t> </a:t>
            </a:r>
          </a:p>
          <a:p>
            <a:pPr marL="457200" indent="-457200">
              <a:buFont typeface="+mj-lt"/>
              <a:buAutoNum type="alphaLcPeriod"/>
              <a:defRPr/>
            </a:pPr>
            <a:r>
              <a:rPr lang="tr-TR" sz="2000" b="1" dirty="0"/>
              <a:t>Ön Lisans(İki Yıl); Bilgi tüketimi,</a:t>
            </a:r>
          </a:p>
          <a:p>
            <a:pPr marL="457200" indent="-457200">
              <a:buFont typeface="+mj-lt"/>
              <a:buAutoNum type="alphaLcPeriod"/>
              <a:defRPr/>
            </a:pPr>
            <a:r>
              <a:rPr lang="tr-TR" sz="2000" b="1" dirty="0"/>
              <a:t>Lisans(Dört Yıl); Bilgi tüketimi,</a:t>
            </a:r>
          </a:p>
          <a:p>
            <a:pPr marL="457200" indent="-457200">
              <a:buFont typeface="+mj-lt"/>
              <a:buAutoNum type="alphaLcPeriod"/>
              <a:defRPr/>
            </a:pPr>
            <a:r>
              <a:rPr lang="tr-TR" sz="2000" b="1" dirty="0"/>
              <a:t>Lisans Üstü Öğretim; Bilgi tüketimi ve Bilgi üretimi,</a:t>
            </a:r>
          </a:p>
          <a:p>
            <a:pPr>
              <a:buFont typeface="Wingdings" pitchFamily="2" charset="2"/>
              <a:buChar char="Ø"/>
              <a:defRPr/>
            </a:pPr>
            <a:endParaRPr lang="tr-TR" sz="2000" b="1" dirty="0"/>
          </a:p>
          <a:p>
            <a:pPr marL="514350" indent="-514350">
              <a:buFont typeface="+mj-lt"/>
              <a:buAutoNum type="romanUcPeriod"/>
              <a:defRPr/>
            </a:pPr>
            <a:r>
              <a:rPr lang="tr-TR" sz="2000" dirty="0"/>
              <a:t>Bilim Uzmanlığı / </a:t>
            </a:r>
            <a:r>
              <a:rPr lang="tr-TR" sz="2000" dirty="0" err="1"/>
              <a:t>Master</a:t>
            </a:r>
            <a:r>
              <a:rPr lang="tr-TR" sz="2000" dirty="0"/>
              <a:t> / Yüksek Lisans(İki Yıl); </a:t>
            </a:r>
            <a:r>
              <a:rPr lang="tr-TR" sz="2000" b="1" dirty="0"/>
              <a:t>Bilgi tüketimi ve Bilgi üretimi,</a:t>
            </a:r>
          </a:p>
          <a:p>
            <a:pPr marL="514350" indent="-514350">
              <a:buFont typeface="+mj-lt"/>
              <a:buAutoNum type="romanUcPeriod"/>
              <a:defRPr/>
            </a:pPr>
            <a:r>
              <a:rPr lang="tr-TR" sz="2000" dirty="0"/>
              <a:t>Doktora(</a:t>
            </a:r>
            <a:r>
              <a:rPr lang="tr-TR" sz="2000" dirty="0" err="1"/>
              <a:t>PhD</a:t>
            </a:r>
            <a:r>
              <a:rPr lang="tr-TR" sz="2000" dirty="0"/>
              <a:t>)(Dört Yıl); </a:t>
            </a:r>
            <a:r>
              <a:rPr lang="tr-TR" sz="2000" b="1" dirty="0"/>
              <a:t>Bilgi tüketimi ve Bilgi üretimi,</a:t>
            </a:r>
          </a:p>
          <a:p>
            <a:pPr marL="514350" indent="-514350">
              <a:buNone/>
              <a:defRPr/>
            </a:pPr>
            <a:r>
              <a:rPr lang="tr-TR" sz="2000" b="1" i="1" dirty="0"/>
              <a:t>İlköğretimden doktoraya kadar öğrenciler araştırmaya, düşünmeye, analiz ve sentez yapmaya ve bilgi üretmeye yöneltilmeli, teşvik edilmeli,</a:t>
            </a:r>
          </a:p>
          <a:p>
            <a:pPr marL="514350" indent="-514350">
              <a:buNone/>
              <a:defRPr/>
            </a:pPr>
            <a:endParaRPr lang="tr-TR" sz="2000" dirty="0"/>
          </a:p>
        </p:txBody>
      </p:sp>
      <p:sp>
        <p:nvSpPr>
          <p:cNvPr id="9220" name="3 Slayt Numarası Yer Tutucusu">
            <a:extLst>
              <a:ext uri="{FF2B5EF4-FFF2-40B4-BE49-F238E27FC236}">
                <a16:creationId xmlns:a16="http://schemas.microsoft.com/office/drawing/2014/main" id="{0555428B-A4B4-47AB-BD6A-E1939BF2495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217A414F-49E1-4156-AEFE-917C08B744ED}" type="slidenum">
              <a:rPr kumimoji="0" lang="tr-TR" altLang="tr-TR" sz="1400"/>
              <a:pPr>
                <a:spcBef>
                  <a:spcPct val="50000"/>
                </a:spcBef>
                <a:buClrTx/>
                <a:buSzTx/>
                <a:buFontTx/>
                <a:buNone/>
              </a:pPr>
              <a:t>4</a:t>
            </a:fld>
            <a:endParaRPr kumimoji="0" lang="tr-TR" altLang="tr-TR"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BCCA3A17-A123-4CE1-B1D8-5EA9BD920421}"/>
              </a:ext>
            </a:extLst>
          </p:cNvPr>
          <p:cNvSpPr>
            <a:spLocks noGrp="1"/>
          </p:cNvSpPr>
          <p:nvPr>
            <p:ph type="title"/>
          </p:nvPr>
        </p:nvSpPr>
        <p:spPr>
          <a:xfrm>
            <a:off x="2697163" y="260351"/>
            <a:ext cx="7772400" cy="792163"/>
          </a:xfrm>
        </p:spPr>
        <p:txBody>
          <a:bodyPr>
            <a:normAutofit fontScale="90000"/>
          </a:bodyPr>
          <a:lstStyle/>
          <a:p>
            <a:pPr algn="ctr">
              <a:defRPr/>
            </a:pPr>
            <a:r>
              <a:rPr lang="tr-TR" sz="2800" b="1" dirty="0">
                <a:solidFill>
                  <a:srgbClr val="C00000"/>
                </a:solidFill>
                <a:latin typeface="+mn-lt"/>
              </a:rPr>
              <a:t>AKADEMİK KADROLAR </a:t>
            </a:r>
            <a:br>
              <a:rPr lang="tr-TR" sz="2800" b="1" dirty="0">
                <a:solidFill>
                  <a:srgbClr val="C00000"/>
                </a:solidFill>
                <a:latin typeface="+mn-lt"/>
              </a:rPr>
            </a:br>
            <a:r>
              <a:rPr lang="tr-TR" sz="2800" b="1" dirty="0">
                <a:solidFill>
                  <a:srgbClr val="C00000"/>
                </a:solidFill>
                <a:latin typeface="+mn-lt"/>
              </a:rPr>
              <a:t>BİLGİ ÜRETİMİ VE BİLGİ TÜKETİMİ </a:t>
            </a:r>
            <a:endParaRPr lang="tr-TR" sz="2800" dirty="0">
              <a:latin typeface="+mn-lt"/>
            </a:endParaRPr>
          </a:p>
        </p:txBody>
      </p:sp>
      <p:sp>
        <p:nvSpPr>
          <p:cNvPr id="11267" name="2 İçerik Yer Tutucusu">
            <a:extLst>
              <a:ext uri="{FF2B5EF4-FFF2-40B4-BE49-F238E27FC236}">
                <a16:creationId xmlns:a16="http://schemas.microsoft.com/office/drawing/2014/main" id="{20849316-D670-49F8-AAE9-93BAFB27D5BC}"/>
              </a:ext>
            </a:extLst>
          </p:cNvPr>
          <p:cNvSpPr>
            <a:spLocks noGrp="1"/>
          </p:cNvSpPr>
          <p:nvPr>
            <p:ph sz="half" idx="1"/>
          </p:nvPr>
        </p:nvSpPr>
        <p:spPr>
          <a:xfrm>
            <a:off x="2697163" y="1268414"/>
            <a:ext cx="3810000" cy="5329237"/>
          </a:xfrm>
        </p:spPr>
        <p:txBody>
          <a:bodyPr>
            <a:normAutofit fontScale="92500" lnSpcReduction="10000"/>
          </a:bodyPr>
          <a:lstStyle/>
          <a:p>
            <a:r>
              <a:rPr lang="tr-TR" altLang="tr-TR" sz="2000" b="1"/>
              <a:t>Öğretim Elemanları:</a:t>
            </a:r>
          </a:p>
          <a:p>
            <a:pPr>
              <a:buFont typeface="Monotype Sorts" pitchFamily="2" charset="2"/>
              <a:buNone/>
            </a:pPr>
            <a:endParaRPr lang="tr-TR" altLang="tr-TR" sz="2000" b="1"/>
          </a:p>
          <a:p>
            <a:pPr>
              <a:buFont typeface="Wingdings" panose="05000000000000000000" pitchFamily="2" charset="2"/>
              <a:buChar char="Ø"/>
            </a:pPr>
            <a:r>
              <a:rPr lang="tr-TR" altLang="tr-TR" sz="2000" b="1"/>
              <a:t>Öğretim Üyesi:</a:t>
            </a:r>
          </a:p>
          <a:p>
            <a:pPr>
              <a:buFont typeface="Wingdings" panose="05000000000000000000" pitchFamily="2" charset="2"/>
              <a:buChar char="ü"/>
            </a:pPr>
            <a:r>
              <a:rPr lang="tr-TR" altLang="tr-TR" sz="2000"/>
              <a:t>Prof. Dr.</a:t>
            </a:r>
          </a:p>
          <a:p>
            <a:pPr>
              <a:buFont typeface="Wingdings" panose="05000000000000000000" pitchFamily="2" charset="2"/>
              <a:buChar char="ü"/>
            </a:pPr>
            <a:r>
              <a:rPr lang="tr-TR" altLang="tr-TR" sz="2000"/>
              <a:t>Prof.</a:t>
            </a:r>
          </a:p>
          <a:p>
            <a:pPr>
              <a:buFont typeface="Wingdings" panose="05000000000000000000" pitchFamily="2" charset="2"/>
              <a:buChar char="ü"/>
            </a:pPr>
            <a:r>
              <a:rPr lang="tr-TR" altLang="tr-TR" sz="2000"/>
              <a:t>Doç. Dr.</a:t>
            </a:r>
          </a:p>
          <a:p>
            <a:pPr>
              <a:buFont typeface="Wingdings" panose="05000000000000000000" pitchFamily="2" charset="2"/>
              <a:buChar char="ü"/>
            </a:pPr>
            <a:r>
              <a:rPr lang="tr-TR" altLang="tr-TR" sz="2000"/>
              <a:t>Doç.</a:t>
            </a:r>
          </a:p>
          <a:p>
            <a:pPr>
              <a:buFont typeface="Wingdings" panose="05000000000000000000" pitchFamily="2" charset="2"/>
              <a:buChar char="ü"/>
            </a:pPr>
            <a:r>
              <a:rPr lang="tr-TR" altLang="tr-TR" sz="2000"/>
              <a:t>Yard. Doç. Dr.</a:t>
            </a:r>
          </a:p>
          <a:p>
            <a:pPr>
              <a:buFont typeface="Wingdings" panose="05000000000000000000" pitchFamily="2" charset="2"/>
              <a:buChar char="ü"/>
            </a:pPr>
            <a:r>
              <a:rPr lang="tr-TR" altLang="tr-TR" sz="2000"/>
              <a:t>Yard. Doç.</a:t>
            </a:r>
          </a:p>
          <a:p>
            <a:endParaRPr lang="tr-TR" altLang="tr-TR" sz="2000"/>
          </a:p>
          <a:p>
            <a:pPr>
              <a:buFont typeface="Wingdings" panose="05000000000000000000" pitchFamily="2" charset="2"/>
              <a:buChar char="Ø"/>
            </a:pPr>
            <a:r>
              <a:rPr lang="tr-TR" altLang="tr-TR" sz="2000" b="1"/>
              <a:t>Öğretim Görevlisi,</a:t>
            </a:r>
          </a:p>
          <a:p>
            <a:pPr>
              <a:buFont typeface="Wingdings" panose="05000000000000000000" pitchFamily="2" charset="2"/>
              <a:buChar char="Ø"/>
            </a:pPr>
            <a:r>
              <a:rPr lang="tr-TR" altLang="tr-TR" sz="2000" b="1"/>
              <a:t>Uzman,</a:t>
            </a:r>
          </a:p>
          <a:p>
            <a:pPr>
              <a:buFont typeface="Wingdings" panose="05000000000000000000" pitchFamily="2" charset="2"/>
              <a:buChar char="Ø"/>
            </a:pPr>
            <a:r>
              <a:rPr lang="tr-TR" altLang="tr-TR" sz="2000" b="1"/>
              <a:t>Okutman,</a:t>
            </a:r>
          </a:p>
          <a:p>
            <a:pPr>
              <a:buFont typeface="Wingdings" panose="05000000000000000000" pitchFamily="2" charset="2"/>
              <a:buChar char="Ø"/>
            </a:pPr>
            <a:r>
              <a:rPr lang="tr-TR" altLang="tr-TR" sz="2000" b="1"/>
              <a:t>Araş. Gör.</a:t>
            </a:r>
          </a:p>
          <a:p>
            <a:endParaRPr lang="tr-TR" altLang="tr-TR"/>
          </a:p>
        </p:txBody>
      </p:sp>
      <p:sp>
        <p:nvSpPr>
          <p:cNvPr id="11268" name="3 İçerik Yer Tutucusu">
            <a:extLst>
              <a:ext uri="{FF2B5EF4-FFF2-40B4-BE49-F238E27FC236}">
                <a16:creationId xmlns:a16="http://schemas.microsoft.com/office/drawing/2014/main" id="{0F7A0E4F-1637-4CAA-8739-60405189211C}"/>
              </a:ext>
            </a:extLst>
          </p:cNvPr>
          <p:cNvSpPr>
            <a:spLocks noGrp="1"/>
          </p:cNvSpPr>
          <p:nvPr>
            <p:ph sz="half" idx="2"/>
          </p:nvPr>
        </p:nvSpPr>
        <p:spPr>
          <a:xfrm>
            <a:off x="5808663" y="1125538"/>
            <a:ext cx="4660900" cy="5543550"/>
          </a:xfrm>
        </p:spPr>
        <p:txBody>
          <a:bodyPr>
            <a:normAutofit fontScale="92500" lnSpcReduction="10000"/>
          </a:bodyPr>
          <a:lstStyle/>
          <a:p>
            <a:r>
              <a:rPr lang="tr-TR" altLang="tr-TR" sz="2000" b="1"/>
              <a:t>Akademisyen/Öğretim Elemanı Olmak;</a:t>
            </a:r>
          </a:p>
          <a:p>
            <a:pPr>
              <a:buFont typeface="Wingdings" panose="05000000000000000000" pitchFamily="2" charset="2"/>
              <a:buChar char="v"/>
            </a:pPr>
            <a:r>
              <a:rPr lang="tr-TR" altLang="tr-TR" sz="2000"/>
              <a:t>Düşünür olmak, filozof olmak,</a:t>
            </a:r>
          </a:p>
          <a:p>
            <a:pPr>
              <a:buFont typeface="Wingdings" panose="05000000000000000000" pitchFamily="2" charset="2"/>
              <a:buChar char="v"/>
            </a:pPr>
            <a:r>
              <a:rPr lang="tr-TR" altLang="tr-TR" sz="2000"/>
              <a:t>Arayan olmak, bulan olmak,</a:t>
            </a:r>
          </a:p>
          <a:p>
            <a:pPr>
              <a:buFont typeface="Wingdings" panose="05000000000000000000" pitchFamily="2" charset="2"/>
              <a:buChar char="v"/>
            </a:pPr>
            <a:r>
              <a:rPr lang="tr-TR" altLang="tr-TR" sz="2000"/>
              <a:t>Bilgi kaynağı olmak,</a:t>
            </a:r>
          </a:p>
          <a:p>
            <a:pPr>
              <a:buFont typeface="Wingdings" panose="05000000000000000000" pitchFamily="2" charset="2"/>
              <a:buChar char="v"/>
            </a:pPr>
            <a:r>
              <a:rPr lang="tr-TR" altLang="tr-TR" sz="2000"/>
              <a:t>Işık olmak, aydınlatmak,</a:t>
            </a:r>
          </a:p>
          <a:p>
            <a:pPr>
              <a:buFont typeface="Wingdings" panose="05000000000000000000" pitchFamily="2" charset="2"/>
              <a:buChar char="v"/>
            </a:pPr>
            <a:r>
              <a:rPr lang="tr-TR" altLang="tr-TR" sz="2000"/>
              <a:t>Alçak gönüllü, mütevazi olmak,</a:t>
            </a:r>
          </a:p>
          <a:p>
            <a:pPr>
              <a:buFont typeface="Wingdings" panose="05000000000000000000" pitchFamily="2" charset="2"/>
              <a:buChar char="v"/>
            </a:pPr>
            <a:r>
              <a:rPr lang="tr-TR" altLang="tr-TR" sz="2000"/>
              <a:t>Topluma yararlı olmak,</a:t>
            </a:r>
          </a:p>
          <a:p>
            <a:pPr>
              <a:buFont typeface="Monotype Sorts" pitchFamily="2" charset="2"/>
              <a:buNone/>
            </a:pPr>
            <a:endParaRPr lang="tr-TR" altLang="tr-TR" sz="2000" b="1"/>
          </a:p>
          <a:p>
            <a:pPr>
              <a:buFont typeface="Wingdings" panose="05000000000000000000" pitchFamily="2" charset="2"/>
              <a:buChar char="ü"/>
            </a:pPr>
            <a:r>
              <a:rPr lang="tr-TR" altLang="tr-TR" sz="2000"/>
              <a:t>Hacı Bektaş Veli,</a:t>
            </a:r>
          </a:p>
          <a:p>
            <a:pPr>
              <a:buFont typeface="Wingdings" panose="05000000000000000000" pitchFamily="2" charset="2"/>
              <a:buChar char="ü"/>
            </a:pPr>
            <a:r>
              <a:rPr lang="tr-TR" altLang="tr-TR" sz="2000"/>
              <a:t>Mevlana,</a:t>
            </a:r>
          </a:p>
          <a:p>
            <a:pPr>
              <a:buFont typeface="Wingdings" panose="05000000000000000000" pitchFamily="2" charset="2"/>
              <a:buChar char="ü"/>
            </a:pPr>
            <a:r>
              <a:rPr lang="tr-TR" altLang="tr-TR" sz="2000"/>
              <a:t>Yunus Emre,</a:t>
            </a:r>
          </a:p>
          <a:p>
            <a:pPr>
              <a:buFont typeface="Wingdings" panose="05000000000000000000" pitchFamily="2" charset="2"/>
              <a:buChar char="ü"/>
            </a:pPr>
            <a:endParaRPr lang="tr-TR" altLang="tr-TR" sz="2000"/>
          </a:p>
          <a:p>
            <a:pPr>
              <a:buFont typeface="Monotype Sorts" pitchFamily="2" charset="2"/>
              <a:buNone/>
            </a:pPr>
            <a:r>
              <a:rPr lang="tr-TR" altLang="tr-TR" sz="2000" b="1">
                <a:solidFill>
                  <a:srgbClr val="C00000"/>
                </a:solidFill>
              </a:rPr>
              <a:t>Yunus Emre, Taptuk Emre Dergah’ına 10 yıl odun taşımıştır.</a:t>
            </a:r>
          </a:p>
        </p:txBody>
      </p:sp>
      <p:sp>
        <p:nvSpPr>
          <p:cNvPr id="11269" name="4 Slayt Numarası Yer Tutucusu">
            <a:extLst>
              <a:ext uri="{FF2B5EF4-FFF2-40B4-BE49-F238E27FC236}">
                <a16:creationId xmlns:a16="http://schemas.microsoft.com/office/drawing/2014/main" id="{6BF5C1F2-FBFB-4CC8-887E-F749B8C21DF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9B9DE126-C5C4-4F64-97B0-6E7B890592C4}" type="slidenum">
              <a:rPr kumimoji="0" lang="tr-TR" altLang="tr-TR" sz="1400"/>
              <a:pPr>
                <a:spcBef>
                  <a:spcPct val="50000"/>
                </a:spcBef>
                <a:buClrTx/>
                <a:buSzTx/>
                <a:buFontTx/>
                <a:buNone/>
              </a:pPr>
              <a:t>5</a:t>
            </a:fld>
            <a:endParaRPr kumimoji="0" lang="tr-TR" altLang="tr-TR"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147BDD2-1465-4297-87B4-D5B0D084A3E3}"/>
              </a:ext>
            </a:extLst>
          </p:cNvPr>
          <p:cNvSpPr>
            <a:spLocks noGrp="1"/>
          </p:cNvSpPr>
          <p:nvPr>
            <p:ph type="title"/>
          </p:nvPr>
        </p:nvSpPr>
        <p:spPr>
          <a:xfrm>
            <a:off x="2782889" y="138113"/>
            <a:ext cx="7286625" cy="417512"/>
          </a:xfrm>
        </p:spPr>
        <p:txBody>
          <a:bodyPr>
            <a:normAutofit fontScale="90000"/>
          </a:bodyPr>
          <a:lstStyle/>
          <a:p>
            <a:pPr algn="ctr">
              <a:defRPr/>
            </a:pPr>
            <a:r>
              <a:rPr lang="tr-TR" sz="2800" b="1" dirty="0">
                <a:solidFill>
                  <a:srgbClr val="C00000"/>
                </a:solidFill>
                <a:latin typeface="+mn-lt"/>
              </a:rPr>
              <a:t>BALONDAKİ ADAM</a:t>
            </a:r>
          </a:p>
        </p:txBody>
      </p:sp>
      <p:sp>
        <p:nvSpPr>
          <p:cNvPr id="14339" name="2 İçerik Yer Tutucusu">
            <a:extLst>
              <a:ext uri="{FF2B5EF4-FFF2-40B4-BE49-F238E27FC236}">
                <a16:creationId xmlns:a16="http://schemas.microsoft.com/office/drawing/2014/main" id="{76EE23B5-279C-4542-AB47-CA3E7A49F8F8}"/>
              </a:ext>
            </a:extLst>
          </p:cNvPr>
          <p:cNvSpPr>
            <a:spLocks noGrp="1"/>
          </p:cNvSpPr>
          <p:nvPr>
            <p:ph idx="1"/>
          </p:nvPr>
        </p:nvSpPr>
        <p:spPr>
          <a:xfrm>
            <a:off x="2782889" y="620714"/>
            <a:ext cx="5837237" cy="5976937"/>
          </a:xfrm>
        </p:spPr>
        <p:txBody>
          <a:bodyPr>
            <a:normAutofit/>
          </a:bodyPr>
          <a:lstStyle/>
          <a:p>
            <a:pPr marL="0" indent="0">
              <a:buNone/>
              <a:defRPr/>
            </a:pPr>
            <a:r>
              <a:rPr lang="tr-TR" altLang="tr-TR" sz="2000" dirty="0"/>
              <a:t>Adamın biri balona binmiş ve uçarken yolunu kaybedip bilmediği bir yerde yer yüzüne alçalmaya başlamış, çok yaklaştığı bir sırada aşağıda birini görmüş ve sormuş:</a:t>
            </a:r>
          </a:p>
          <a:p>
            <a:pPr marL="0" indent="0">
              <a:buNone/>
              <a:defRPr/>
            </a:pPr>
            <a:r>
              <a:rPr lang="tr-TR" altLang="tr-TR" sz="2000" b="1" dirty="0"/>
              <a:t>- “Ben neredeyim?” </a:t>
            </a:r>
          </a:p>
          <a:p>
            <a:pPr marL="0" indent="0">
              <a:buNone/>
              <a:defRPr/>
            </a:pPr>
            <a:r>
              <a:rPr lang="tr-TR" altLang="tr-TR" sz="2000" b="1" dirty="0"/>
              <a:t>- “Balonun içindesiniz”, </a:t>
            </a:r>
            <a:r>
              <a:rPr lang="tr-TR" altLang="tr-TR" sz="2000" dirty="0"/>
              <a:t>diye yanıtlamış aşağıdaki adam. </a:t>
            </a:r>
            <a:br>
              <a:rPr lang="tr-TR" altLang="tr-TR" sz="2000" dirty="0"/>
            </a:br>
            <a:r>
              <a:rPr lang="tr-TR" altLang="tr-TR" sz="2000" dirty="0"/>
              <a:t>Balondaki kişi bu cevap üzerine: </a:t>
            </a:r>
          </a:p>
          <a:p>
            <a:pPr marL="0" indent="0">
              <a:buNone/>
              <a:defRPr/>
            </a:pPr>
            <a:r>
              <a:rPr lang="tr-TR" altLang="tr-TR" sz="2000" b="1" dirty="0"/>
              <a:t>- “Siz bilim adamı mısınız?” </a:t>
            </a:r>
            <a:r>
              <a:rPr lang="tr-TR" altLang="tr-TR" sz="2000" dirty="0"/>
              <a:t>Diye yeniden sormuş aşağıdakine. </a:t>
            </a:r>
          </a:p>
          <a:p>
            <a:pPr marL="0" indent="0">
              <a:buNone/>
              <a:defRPr/>
            </a:pPr>
            <a:r>
              <a:rPr lang="tr-TR" altLang="tr-TR" sz="2000" b="1" dirty="0"/>
              <a:t>- “Evet ama, nereden anladınız?” </a:t>
            </a:r>
          </a:p>
          <a:p>
            <a:pPr>
              <a:buFontTx/>
              <a:buChar char="-"/>
              <a:defRPr/>
            </a:pPr>
            <a:r>
              <a:rPr lang="tr-TR" altLang="tr-TR" sz="2000" b="1" dirty="0"/>
              <a:t>“Söylediğiniz çok doğru, ama benim işime yaramadı”.</a:t>
            </a:r>
          </a:p>
          <a:p>
            <a:pPr marL="0" indent="0">
              <a:buNone/>
              <a:defRPr/>
            </a:pPr>
            <a:endParaRPr lang="tr-TR" altLang="tr-TR" sz="2000" b="1" dirty="0"/>
          </a:p>
          <a:p>
            <a:pPr marL="0" indent="0">
              <a:buNone/>
              <a:defRPr/>
            </a:pPr>
            <a:r>
              <a:rPr lang="tr-TR" sz="2400" b="1" dirty="0">
                <a:solidFill>
                  <a:srgbClr val="C00000"/>
                </a:solidFill>
              </a:rPr>
              <a:t>***Doğru söz, ama işe yarayan doğru söz.</a:t>
            </a:r>
          </a:p>
          <a:p>
            <a:pPr>
              <a:defRPr/>
            </a:pPr>
            <a:endParaRPr lang="tr-TR" altLang="tr-TR" b="1" dirty="0"/>
          </a:p>
        </p:txBody>
      </p:sp>
      <p:sp>
        <p:nvSpPr>
          <p:cNvPr id="13316" name="3 Slayt Numarası Yer Tutucusu">
            <a:extLst>
              <a:ext uri="{FF2B5EF4-FFF2-40B4-BE49-F238E27FC236}">
                <a16:creationId xmlns:a16="http://schemas.microsoft.com/office/drawing/2014/main" id="{0144A5CF-0BDF-4323-BAC3-8E8CB35E1A9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438E399F-937D-474D-9ED3-546D782CC51B}" type="slidenum">
              <a:rPr kumimoji="0" lang="tr-TR" altLang="tr-TR" sz="1400"/>
              <a:pPr>
                <a:spcBef>
                  <a:spcPct val="50000"/>
                </a:spcBef>
                <a:buClrTx/>
                <a:buSzTx/>
                <a:buFontTx/>
                <a:buNone/>
              </a:pPr>
              <a:t>6</a:t>
            </a:fld>
            <a:endParaRPr kumimoji="0" lang="tr-TR" altLang="tr-TR" sz="1400"/>
          </a:p>
        </p:txBody>
      </p:sp>
      <p:pic>
        <p:nvPicPr>
          <p:cNvPr id="13317" name="Picture 4" descr="balonla seyahat ile ilgili görsel sonucu">
            <a:hlinkClick r:id="rId3"/>
            <a:extLst>
              <a:ext uri="{FF2B5EF4-FFF2-40B4-BE49-F238E27FC236}">
                <a16:creationId xmlns:a16="http://schemas.microsoft.com/office/drawing/2014/main" id="{0381CCDB-6203-4E6D-B8C5-1D5502A37ED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28026" y="3429000"/>
            <a:ext cx="2339975"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8 Resim" descr="balonla seyahat ile ilgili görsel sonucu">
            <a:hlinkClick r:id="rId5"/>
            <a:extLst>
              <a:ext uri="{FF2B5EF4-FFF2-40B4-BE49-F238E27FC236}">
                <a16:creationId xmlns:a16="http://schemas.microsoft.com/office/drawing/2014/main" id="{AE57CB37-0EC2-46D7-A572-CE685141F62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99464" y="1241425"/>
            <a:ext cx="2160587"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a:extLst>
              <a:ext uri="{FF2B5EF4-FFF2-40B4-BE49-F238E27FC236}">
                <a16:creationId xmlns:a16="http://schemas.microsoft.com/office/drawing/2014/main" id="{67144350-4AAE-4784-82FF-478103254916}"/>
              </a:ext>
            </a:extLst>
          </p:cNvPr>
          <p:cNvSpPr>
            <a:spLocks noGrp="1"/>
          </p:cNvSpPr>
          <p:nvPr>
            <p:ph type="title"/>
          </p:nvPr>
        </p:nvSpPr>
        <p:spPr>
          <a:xfrm>
            <a:off x="2427199" y="692151"/>
            <a:ext cx="7070725" cy="420688"/>
          </a:xfrm>
        </p:spPr>
        <p:txBody>
          <a:bodyPr>
            <a:normAutofit fontScale="90000"/>
          </a:bodyPr>
          <a:lstStyle/>
          <a:p>
            <a:pPr algn="ctr">
              <a:defRPr/>
            </a:pPr>
            <a:r>
              <a:rPr lang="tr-TR" sz="2800" b="1" dirty="0">
                <a:solidFill>
                  <a:srgbClr val="C00000"/>
                </a:solidFill>
                <a:latin typeface="+mn-lt"/>
              </a:rPr>
              <a:t>MÜDERRİS VE KAYIKÇI</a:t>
            </a:r>
          </a:p>
        </p:txBody>
      </p:sp>
      <p:sp>
        <p:nvSpPr>
          <p:cNvPr id="15363" name="2 İçerik Yer Tutucusu">
            <a:extLst>
              <a:ext uri="{FF2B5EF4-FFF2-40B4-BE49-F238E27FC236}">
                <a16:creationId xmlns:a16="http://schemas.microsoft.com/office/drawing/2014/main" id="{4F91EE49-A2BB-4E58-827F-B899735638B5}"/>
              </a:ext>
            </a:extLst>
          </p:cNvPr>
          <p:cNvSpPr>
            <a:spLocks noGrp="1"/>
          </p:cNvSpPr>
          <p:nvPr>
            <p:ph sz="half" idx="1"/>
          </p:nvPr>
        </p:nvSpPr>
        <p:spPr>
          <a:xfrm>
            <a:off x="2495551" y="465138"/>
            <a:ext cx="6048375" cy="6203950"/>
          </a:xfrm>
        </p:spPr>
        <p:txBody>
          <a:bodyPr>
            <a:normAutofit fontScale="92500" lnSpcReduction="20000"/>
          </a:bodyPr>
          <a:lstStyle/>
          <a:p>
            <a:pPr>
              <a:buFont typeface="Monotype Sorts" pitchFamily="2" charset="2"/>
              <a:buNone/>
            </a:pPr>
            <a:r>
              <a:rPr lang="tr-TR" altLang="tr-TR" sz="1800"/>
              <a:t>İstanbul’daki medreselerden birinin müderrisi (Profesör) Boğaziçi’nde bir kayık kiralayıp gezintiye çıkmış. Kayıkçı kürek çekerek Boğaziçi’ne açılmış , müderris  kayıkçıyı küçümseyen yüz ifadesiyle;</a:t>
            </a:r>
          </a:p>
          <a:p>
            <a:pPr>
              <a:buFont typeface="Monotype Sorts" pitchFamily="2" charset="2"/>
              <a:buNone/>
            </a:pPr>
            <a:r>
              <a:rPr lang="tr-TR" altLang="tr-TR" sz="1800" b="1"/>
              <a:t>- “Hey kayıkçı, sen matematik bilir misin?”</a:t>
            </a:r>
          </a:p>
          <a:p>
            <a:pPr>
              <a:buFont typeface="Monotype Sorts" pitchFamily="2" charset="2"/>
              <a:buNone/>
            </a:pPr>
            <a:r>
              <a:rPr lang="tr-TR" altLang="tr-TR" sz="1800" b="1"/>
              <a:t>- “Yok efendim”,</a:t>
            </a:r>
          </a:p>
          <a:p>
            <a:pPr>
              <a:buFont typeface="Monotype Sorts" pitchFamily="2" charset="2"/>
              <a:buNone/>
            </a:pPr>
            <a:r>
              <a:rPr lang="tr-TR" altLang="tr-TR" sz="1800" b="1"/>
              <a:t>- “Aaah, ömrünün 3 yılı gitti”,</a:t>
            </a:r>
          </a:p>
          <a:p>
            <a:pPr>
              <a:buFont typeface="Monotype Sorts" pitchFamily="2" charset="2"/>
              <a:buNone/>
            </a:pPr>
            <a:r>
              <a:rPr lang="tr-TR" altLang="tr-TR" sz="1800" b="1"/>
              <a:t>- “Peki, Feza’dan (Astronomi) anlar mısın?”</a:t>
            </a:r>
          </a:p>
          <a:p>
            <a:pPr>
              <a:buFont typeface="Monotype Sorts" pitchFamily="2" charset="2"/>
              <a:buNone/>
            </a:pPr>
            <a:r>
              <a:rPr lang="tr-TR" altLang="tr-TR" sz="1800" b="1"/>
              <a:t>- “Anlamam efendim”,</a:t>
            </a:r>
          </a:p>
          <a:p>
            <a:pPr>
              <a:buFont typeface="Monotype Sorts" pitchFamily="2" charset="2"/>
              <a:buNone/>
            </a:pPr>
            <a:r>
              <a:rPr lang="tr-TR" altLang="tr-TR" sz="1800" b="1"/>
              <a:t>- “Aaah, ömrünün 5 yılı gitti”, </a:t>
            </a:r>
            <a:r>
              <a:rPr lang="tr-TR" altLang="tr-TR" sz="1800"/>
              <a:t>diye diye bir çok soru yöneltmiş kayıkçıya. Kayıkçı da ömründen 3 yıl, </a:t>
            </a:r>
          </a:p>
          <a:p>
            <a:pPr>
              <a:buFont typeface="Monotype Sorts" pitchFamily="2" charset="2"/>
              <a:buNone/>
            </a:pPr>
            <a:r>
              <a:rPr lang="tr-TR" altLang="tr-TR" sz="1800"/>
              <a:t>5 yıl kaybetmiş, müderrise göre.</a:t>
            </a:r>
          </a:p>
          <a:p>
            <a:pPr>
              <a:buFont typeface="Monotype Sorts" pitchFamily="2" charset="2"/>
              <a:buNone/>
            </a:pPr>
            <a:r>
              <a:rPr lang="tr-TR" altLang="tr-TR" sz="1800"/>
              <a:t>Derken bir fırtına çıkmış Karadeniz tarafından ve kayık korkunç dalgalarda sallanmaya başlamış.</a:t>
            </a:r>
          </a:p>
          <a:p>
            <a:pPr>
              <a:buFont typeface="Monotype Sorts" pitchFamily="2" charset="2"/>
              <a:buNone/>
            </a:pPr>
            <a:r>
              <a:rPr lang="tr-TR" altLang="tr-TR" sz="1800"/>
              <a:t>Kayıkçı sormuş bu kez;</a:t>
            </a:r>
          </a:p>
          <a:p>
            <a:pPr>
              <a:buFont typeface="Monotype Sorts" pitchFamily="2" charset="2"/>
              <a:buNone/>
            </a:pPr>
            <a:r>
              <a:rPr lang="tr-TR" altLang="tr-TR" sz="1800" b="1"/>
              <a:t>- “Yüzme bilir misin, efendim?”</a:t>
            </a:r>
          </a:p>
          <a:p>
            <a:pPr>
              <a:buFont typeface="Monotype Sorts" pitchFamily="2" charset="2"/>
              <a:buNone/>
            </a:pPr>
            <a:r>
              <a:rPr lang="tr-TR" altLang="tr-TR" sz="1800" b="1"/>
              <a:t>- “Yok, demiş müderris”.</a:t>
            </a:r>
          </a:p>
          <a:p>
            <a:pPr>
              <a:buFont typeface="Monotype Sorts" pitchFamily="2" charset="2"/>
              <a:buNone/>
            </a:pPr>
            <a:r>
              <a:rPr lang="tr-TR" altLang="tr-TR" sz="1800" b="1"/>
              <a:t>- “Aaaaaaah, ömrünün hepsi gitti, efendim. Çünkü birazdan kayık batacak, ben yüzerek çıkacağım sahile, ya sen?”</a:t>
            </a:r>
          </a:p>
        </p:txBody>
      </p:sp>
      <p:pic>
        <p:nvPicPr>
          <p:cNvPr id="15365" name="5 İçerik Yer Tutucusu" descr="eski istanbul boğazı fotoğrafları ile ilgili görsel sonucu">
            <a:hlinkClick r:id="rId3"/>
            <a:extLst>
              <a:ext uri="{FF2B5EF4-FFF2-40B4-BE49-F238E27FC236}">
                <a16:creationId xmlns:a16="http://schemas.microsoft.com/office/drawing/2014/main" id="{E57FEEAA-8432-4CC2-A8BB-0CDC68F4F80A}"/>
              </a:ext>
            </a:extLst>
          </p:cNvPr>
          <p:cNvPicPr>
            <a:picLocks noGrp="1"/>
          </p:cNvPicPr>
          <p:nvPr>
            <p:ph sz="half" idx="2"/>
          </p:nvPr>
        </p:nvPicPr>
        <p:blipFill>
          <a:blip r:embed="rId4">
            <a:extLst>
              <a:ext uri="{28A0092B-C50C-407E-A947-70E740481C1C}">
                <a14:useLocalDpi xmlns:a14="http://schemas.microsoft.com/office/drawing/2010/main" val="0"/>
              </a:ext>
            </a:extLst>
          </a:blip>
          <a:stretch>
            <a:fillRect/>
          </a:stretch>
        </p:blipFill>
        <p:spPr>
          <a:xfrm>
            <a:off x="8410575" y="3595687"/>
            <a:ext cx="1276350" cy="1000125"/>
          </a:xfrm>
        </p:spPr>
      </p:pic>
      <p:sp>
        <p:nvSpPr>
          <p:cNvPr id="15364" name="4 Slayt Numarası Yer Tutucusu">
            <a:extLst>
              <a:ext uri="{FF2B5EF4-FFF2-40B4-BE49-F238E27FC236}">
                <a16:creationId xmlns:a16="http://schemas.microsoft.com/office/drawing/2014/main" id="{07D70E96-A4E5-4289-8DCC-64E4A3C9053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8DA61778-F681-4249-B294-F194E601D800}" type="slidenum">
              <a:rPr kumimoji="0" lang="tr-TR" altLang="tr-TR" sz="1400"/>
              <a:pPr>
                <a:spcBef>
                  <a:spcPct val="50000"/>
                </a:spcBef>
                <a:buClrTx/>
                <a:buSzTx/>
                <a:buFontTx/>
                <a:buNone/>
              </a:pPr>
              <a:t>7</a:t>
            </a:fld>
            <a:endParaRPr kumimoji="0" lang="tr-TR" altLang="tr-TR" sz="1400"/>
          </a:p>
        </p:txBody>
      </p:sp>
      <p:pic>
        <p:nvPicPr>
          <p:cNvPr id="15366" name="6 Resim" descr="eski istanbul boğazı fotoğrafları ile ilgili görsel sonucu">
            <a:hlinkClick r:id="rId5"/>
            <a:extLst>
              <a:ext uri="{FF2B5EF4-FFF2-40B4-BE49-F238E27FC236}">
                <a16:creationId xmlns:a16="http://schemas.microsoft.com/office/drawing/2014/main" id="{E8500B67-BBAF-4527-8119-F41586965FD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96449" y="2556329"/>
            <a:ext cx="2089150"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7 Resim" descr="istanbulun medrese müderrisleri ile ilgili görsel sonucu">
            <a:hlinkClick r:id="rId7"/>
            <a:extLst>
              <a:ext uri="{FF2B5EF4-FFF2-40B4-BE49-F238E27FC236}">
                <a16:creationId xmlns:a16="http://schemas.microsoft.com/office/drawing/2014/main" id="{59605BCD-A495-4292-A059-631B5E4B3A8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96449" y="352517"/>
            <a:ext cx="20891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Başlık">
            <a:extLst>
              <a:ext uri="{FF2B5EF4-FFF2-40B4-BE49-F238E27FC236}">
                <a16:creationId xmlns:a16="http://schemas.microsoft.com/office/drawing/2014/main" id="{B6AC2058-A332-4DC4-9DB7-3AFE25828BEA}"/>
              </a:ext>
            </a:extLst>
          </p:cNvPr>
          <p:cNvSpPr>
            <a:spLocks noGrp="1"/>
          </p:cNvSpPr>
          <p:nvPr>
            <p:ph type="title"/>
          </p:nvPr>
        </p:nvSpPr>
        <p:spPr>
          <a:xfrm>
            <a:off x="2697164" y="457201"/>
            <a:ext cx="7215187" cy="595313"/>
          </a:xfrm>
        </p:spPr>
        <p:txBody>
          <a:bodyPr/>
          <a:lstStyle/>
          <a:p>
            <a:pPr algn="ctr">
              <a:defRPr/>
            </a:pPr>
            <a:r>
              <a:rPr lang="tr-TR" altLang="tr-TR" sz="2800" b="1" dirty="0">
                <a:solidFill>
                  <a:srgbClr val="C00000"/>
                </a:solidFill>
                <a:latin typeface="+mn-lt"/>
              </a:rPr>
              <a:t>BİLGİ VE ÖZDEYİŞLER</a:t>
            </a:r>
            <a:endParaRPr lang="tr-TR" altLang="tr-TR" sz="2800" dirty="0">
              <a:latin typeface="+mn-lt"/>
            </a:endParaRPr>
          </a:p>
        </p:txBody>
      </p:sp>
      <p:sp>
        <p:nvSpPr>
          <p:cNvPr id="3" name="2 İçerik Yer Tutucusu">
            <a:extLst>
              <a:ext uri="{FF2B5EF4-FFF2-40B4-BE49-F238E27FC236}">
                <a16:creationId xmlns:a16="http://schemas.microsoft.com/office/drawing/2014/main" id="{11158C13-8C80-4AC3-AF22-9F33A0601FF4}"/>
              </a:ext>
            </a:extLst>
          </p:cNvPr>
          <p:cNvSpPr>
            <a:spLocks noGrp="1"/>
          </p:cNvSpPr>
          <p:nvPr>
            <p:ph sz="half" idx="1"/>
          </p:nvPr>
        </p:nvSpPr>
        <p:spPr>
          <a:xfrm>
            <a:off x="2554289" y="1972766"/>
            <a:ext cx="5486400" cy="4895850"/>
          </a:xfrm>
        </p:spPr>
        <p:txBody>
          <a:bodyPr>
            <a:normAutofit/>
          </a:bodyPr>
          <a:lstStyle/>
          <a:p>
            <a:pPr marL="457200" indent="-457200">
              <a:buNone/>
              <a:defRPr/>
            </a:pPr>
            <a:r>
              <a:rPr lang="tr-TR" sz="2000" dirty="0">
                <a:solidFill>
                  <a:srgbClr val="C00000"/>
                </a:solidFill>
              </a:rPr>
              <a:t>****** </a:t>
            </a:r>
            <a:r>
              <a:rPr lang="tr-TR" altLang="tr-TR" sz="2000" b="1" dirty="0"/>
              <a:t>“</a:t>
            </a:r>
            <a:r>
              <a:rPr lang="tr-TR" sz="2000" b="1" dirty="0"/>
              <a:t>Çok bilgili bir kişi, onları insanlarla paylaşmıyorsa, onları insanların yararına kullanmıyorsa, kitap yüklü hayvandan pek farklı değildir</a:t>
            </a:r>
            <a:r>
              <a:rPr lang="tr-TR" altLang="tr-TR" sz="2000" b="1" dirty="0"/>
              <a:t>”</a:t>
            </a:r>
            <a:r>
              <a:rPr lang="tr-TR" sz="2000" b="1" dirty="0"/>
              <a:t> </a:t>
            </a:r>
            <a:r>
              <a:rPr lang="tr-TR" sz="2000" b="1" dirty="0">
                <a:solidFill>
                  <a:srgbClr val="C00000"/>
                </a:solidFill>
              </a:rPr>
              <a:t>(MEVLANA),</a:t>
            </a:r>
          </a:p>
          <a:p>
            <a:pPr marL="457200" indent="-457200">
              <a:buNone/>
              <a:defRPr/>
            </a:pPr>
            <a:endParaRPr lang="tr-TR" sz="2000" b="1" dirty="0">
              <a:solidFill>
                <a:srgbClr val="C00000"/>
              </a:solidFill>
            </a:endParaRPr>
          </a:p>
          <a:p>
            <a:pPr marL="457200" indent="-457200">
              <a:buNone/>
              <a:defRPr/>
            </a:pPr>
            <a:endParaRPr lang="tr-TR" sz="2000" b="1" dirty="0">
              <a:solidFill>
                <a:srgbClr val="C00000"/>
              </a:solidFill>
            </a:endParaRPr>
          </a:p>
          <a:p>
            <a:pPr marL="457200" indent="-457200">
              <a:buNone/>
              <a:defRPr/>
            </a:pPr>
            <a:r>
              <a:rPr lang="tr-TR" sz="2000" b="1" dirty="0">
                <a:solidFill>
                  <a:srgbClr val="C00000"/>
                </a:solidFill>
              </a:rPr>
              <a:t>*****</a:t>
            </a:r>
            <a:r>
              <a:rPr lang="tr-TR" altLang="tr-TR" sz="2000" b="1" dirty="0"/>
              <a:t> “</a:t>
            </a:r>
            <a:r>
              <a:rPr lang="tr-TR" sz="2000" b="1" dirty="0"/>
              <a:t>İnsan ne kadar bilgili olursa olsun, onu taşıyacak erdemi yoksa, onu her an yitirebilir</a:t>
            </a:r>
            <a:r>
              <a:rPr lang="tr-TR" altLang="tr-TR" sz="2000" b="1" dirty="0"/>
              <a:t>”</a:t>
            </a:r>
            <a:r>
              <a:rPr lang="tr-TR" sz="2000" b="1" dirty="0"/>
              <a:t> </a:t>
            </a:r>
            <a:r>
              <a:rPr lang="tr-TR" sz="2000" b="1" dirty="0">
                <a:solidFill>
                  <a:srgbClr val="C00000"/>
                </a:solidFill>
              </a:rPr>
              <a:t>(KONFİÇYUS), </a:t>
            </a:r>
          </a:p>
          <a:p>
            <a:pPr>
              <a:defRPr/>
            </a:pPr>
            <a:endParaRPr lang="tr-TR" dirty="0"/>
          </a:p>
        </p:txBody>
      </p:sp>
      <p:sp>
        <p:nvSpPr>
          <p:cNvPr id="17412" name="3 İçerik Yer Tutucusu">
            <a:extLst>
              <a:ext uri="{FF2B5EF4-FFF2-40B4-BE49-F238E27FC236}">
                <a16:creationId xmlns:a16="http://schemas.microsoft.com/office/drawing/2014/main" id="{D53C3BD2-C7E5-4EC6-AF00-0254F79D4C96}"/>
              </a:ext>
            </a:extLst>
          </p:cNvPr>
          <p:cNvSpPr>
            <a:spLocks noGrp="1"/>
          </p:cNvSpPr>
          <p:nvPr>
            <p:ph sz="half" idx="2"/>
          </p:nvPr>
        </p:nvSpPr>
        <p:spPr>
          <a:xfrm>
            <a:off x="8040689" y="1052514"/>
            <a:ext cx="2428875" cy="5616575"/>
          </a:xfrm>
        </p:spPr>
        <p:txBody>
          <a:bodyPr>
            <a:normAutofit/>
          </a:bodyPr>
          <a:lstStyle/>
          <a:p>
            <a:endParaRPr lang="tr-TR" altLang="tr-TR" dirty="0"/>
          </a:p>
          <a:p>
            <a:endParaRPr lang="tr-TR" altLang="tr-TR" dirty="0"/>
          </a:p>
          <a:p>
            <a:pPr>
              <a:buFont typeface="Monotype Sorts" pitchFamily="2" charset="2"/>
              <a:buNone/>
            </a:pPr>
            <a:endParaRPr lang="tr-TR" altLang="tr-TR" sz="2000" b="1" dirty="0">
              <a:solidFill>
                <a:srgbClr val="C00000"/>
              </a:solidFill>
            </a:endParaRPr>
          </a:p>
          <a:p>
            <a:pPr>
              <a:buFont typeface="Monotype Sorts" pitchFamily="2" charset="2"/>
              <a:buNone/>
            </a:pPr>
            <a:endParaRPr lang="tr-TR" altLang="tr-TR" sz="2000" b="1" dirty="0">
              <a:solidFill>
                <a:srgbClr val="C00000"/>
              </a:solidFill>
            </a:endParaRPr>
          </a:p>
          <a:p>
            <a:pPr>
              <a:buFont typeface="Monotype Sorts" pitchFamily="2" charset="2"/>
              <a:buNone/>
            </a:pPr>
            <a:endParaRPr lang="tr-TR" altLang="tr-TR" sz="2000" b="1" dirty="0">
              <a:solidFill>
                <a:srgbClr val="C00000"/>
              </a:solidFill>
            </a:endParaRPr>
          </a:p>
          <a:p>
            <a:pPr algn="ctr">
              <a:buFont typeface="Monotype Sorts" pitchFamily="2" charset="2"/>
              <a:buNone/>
            </a:pPr>
            <a:r>
              <a:rPr lang="tr-TR" altLang="tr-TR" sz="2000" b="1" dirty="0">
                <a:solidFill>
                  <a:srgbClr val="C00000"/>
                </a:solidFill>
              </a:rPr>
              <a:t>Mevlana</a:t>
            </a:r>
          </a:p>
          <a:p>
            <a:pPr algn="ctr"/>
            <a:endParaRPr lang="tr-TR" altLang="tr-TR" dirty="0"/>
          </a:p>
          <a:p>
            <a:pPr algn="ctr"/>
            <a:endParaRPr lang="tr-TR" altLang="tr-TR" dirty="0"/>
          </a:p>
          <a:p>
            <a:pPr algn="ctr">
              <a:buFont typeface="Monotype Sorts" pitchFamily="2" charset="2"/>
              <a:buNone/>
            </a:pPr>
            <a:endParaRPr lang="tr-TR" altLang="tr-TR" sz="2000" b="1" dirty="0">
              <a:solidFill>
                <a:srgbClr val="C00000"/>
              </a:solidFill>
            </a:endParaRPr>
          </a:p>
          <a:p>
            <a:pPr algn="ctr">
              <a:buFont typeface="Monotype Sorts" pitchFamily="2" charset="2"/>
              <a:buNone/>
            </a:pPr>
            <a:endParaRPr lang="tr-TR" altLang="tr-TR" sz="2000" b="1" dirty="0">
              <a:solidFill>
                <a:srgbClr val="C00000"/>
              </a:solidFill>
            </a:endParaRPr>
          </a:p>
          <a:p>
            <a:pPr algn="ctr">
              <a:buFont typeface="Monotype Sorts" pitchFamily="2" charset="2"/>
              <a:buNone/>
            </a:pPr>
            <a:endParaRPr lang="tr-TR" altLang="tr-TR" sz="2000" b="1" dirty="0">
              <a:solidFill>
                <a:srgbClr val="C00000"/>
              </a:solidFill>
            </a:endParaRPr>
          </a:p>
          <a:p>
            <a:pPr algn="ctr">
              <a:buFont typeface="Monotype Sorts" pitchFamily="2" charset="2"/>
              <a:buNone/>
            </a:pPr>
            <a:r>
              <a:rPr lang="tr-TR" altLang="tr-TR" sz="2000" b="1" dirty="0">
                <a:solidFill>
                  <a:srgbClr val="C00000"/>
                </a:solidFill>
              </a:rPr>
              <a:t> </a:t>
            </a:r>
            <a:r>
              <a:rPr lang="tr-TR" altLang="tr-TR" sz="2000" b="1" dirty="0" err="1">
                <a:solidFill>
                  <a:srgbClr val="C00000"/>
                </a:solidFill>
              </a:rPr>
              <a:t>Konfiçyus</a:t>
            </a:r>
            <a:endParaRPr lang="tr-TR" altLang="tr-TR" sz="2000" b="1" dirty="0">
              <a:solidFill>
                <a:srgbClr val="C00000"/>
              </a:solidFill>
            </a:endParaRPr>
          </a:p>
        </p:txBody>
      </p:sp>
      <p:sp>
        <p:nvSpPr>
          <p:cNvPr id="17413" name="4 Slayt Numarası Yer Tutucusu">
            <a:extLst>
              <a:ext uri="{FF2B5EF4-FFF2-40B4-BE49-F238E27FC236}">
                <a16:creationId xmlns:a16="http://schemas.microsoft.com/office/drawing/2014/main" id="{19C30C0F-9FA7-48E6-AE2B-481C992747B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0DA5332C-9EF9-47DA-879D-050EBC4F5C4B}" type="slidenum">
              <a:rPr kumimoji="0" lang="tr-TR" altLang="tr-TR" sz="1400"/>
              <a:pPr>
                <a:spcBef>
                  <a:spcPct val="50000"/>
                </a:spcBef>
                <a:buClrTx/>
                <a:buSzTx/>
                <a:buFontTx/>
                <a:buNone/>
              </a:pPr>
              <a:t>8</a:t>
            </a:fld>
            <a:endParaRPr kumimoji="0" lang="tr-TR" altLang="tr-TR" sz="1400"/>
          </a:p>
        </p:txBody>
      </p:sp>
      <p:pic>
        <p:nvPicPr>
          <p:cNvPr id="17414" name="5 İçerik Yer Tutucusu" descr="mevlana ile ilgili görsel sonucu">
            <a:hlinkClick r:id="rId3"/>
            <a:extLst>
              <a:ext uri="{FF2B5EF4-FFF2-40B4-BE49-F238E27FC236}">
                <a16:creationId xmlns:a16="http://schemas.microsoft.com/office/drawing/2014/main" id="{DE7E8965-4728-4446-A49B-B2E8601E65F2}"/>
              </a:ext>
            </a:extLst>
          </p:cNvPr>
          <p:cNvPicPr>
            <a:picLocks/>
          </p:cNvPicPr>
          <p:nvPr/>
        </p:nvPicPr>
        <p:blipFill>
          <a:blip r:embed="rId4">
            <a:extLst>
              <a:ext uri="{28A0092B-C50C-407E-A947-70E740481C1C}">
                <a14:useLocalDpi xmlns:a14="http://schemas.microsoft.com/office/drawing/2010/main" val="0"/>
              </a:ext>
            </a:extLst>
          </a:blip>
          <a:srcRect/>
          <a:stretch>
            <a:fillRect/>
          </a:stretch>
        </p:blipFill>
        <p:spPr bwMode="auto">
          <a:xfrm>
            <a:off x="8364925" y="1191851"/>
            <a:ext cx="1944687" cy="208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6 Resim" descr="KONFÜÇYUS ile ilgili görsel sonucu">
            <a:hlinkClick r:id="rId5"/>
            <a:extLst>
              <a:ext uri="{FF2B5EF4-FFF2-40B4-BE49-F238E27FC236}">
                <a16:creationId xmlns:a16="http://schemas.microsoft.com/office/drawing/2014/main" id="{F0A0FBD3-64F7-49D4-810C-2A7982D58F7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72489" y="3736976"/>
            <a:ext cx="1944687" cy="221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Başlık">
            <a:extLst>
              <a:ext uri="{FF2B5EF4-FFF2-40B4-BE49-F238E27FC236}">
                <a16:creationId xmlns:a16="http://schemas.microsoft.com/office/drawing/2014/main" id="{CD66CD79-3454-4B3D-8675-E6AC5CAAE205}"/>
              </a:ext>
            </a:extLst>
          </p:cNvPr>
          <p:cNvSpPr>
            <a:spLocks noGrp="1"/>
          </p:cNvSpPr>
          <p:nvPr>
            <p:ph type="title"/>
          </p:nvPr>
        </p:nvSpPr>
        <p:spPr>
          <a:xfrm>
            <a:off x="2697163" y="260350"/>
            <a:ext cx="7772400" cy="1081088"/>
          </a:xfrm>
        </p:spPr>
        <p:txBody>
          <a:bodyPr/>
          <a:lstStyle/>
          <a:p>
            <a:pPr algn="ctr">
              <a:defRPr/>
            </a:pPr>
            <a:r>
              <a:rPr lang="tr-TR" sz="2800" b="1" dirty="0">
                <a:solidFill>
                  <a:srgbClr val="C00000"/>
                </a:solidFill>
                <a:latin typeface="+mn-lt"/>
              </a:rPr>
              <a:t>AKADEMİK ÇALIŞMALAR</a:t>
            </a:r>
            <a:br>
              <a:rPr lang="tr-TR" sz="2800" b="1" dirty="0">
                <a:solidFill>
                  <a:srgbClr val="C00000"/>
                </a:solidFill>
                <a:latin typeface="+mn-lt"/>
              </a:rPr>
            </a:br>
            <a:r>
              <a:rPr lang="tr-TR" sz="2800" b="1" dirty="0">
                <a:solidFill>
                  <a:srgbClr val="C00000"/>
                </a:solidFill>
                <a:latin typeface="+mn-lt"/>
              </a:rPr>
              <a:t>BİLGİ ÜRETİMİ</a:t>
            </a:r>
          </a:p>
        </p:txBody>
      </p:sp>
      <p:sp>
        <p:nvSpPr>
          <p:cNvPr id="19459" name="2 İçerik Yer Tutucusu">
            <a:extLst>
              <a:ext uri="{FF2B5EF4-FFF2-40B4-BE49-F238E27FC236}">
                <a16:creationId xmlns:a16="http://schemas.microsoft.com/office/drawing/2014/main" id="{93ADC77B-B654-4B54-B6CE-A614F0970873}"/>
              </a:ext>
            </a:extLst>
          </p:cNvPr>
          <p:cNvSpPr>
            <a:spLocks noGrp="1"/>
          </p:cNvSpPr>
          <p:nvPr>
            <p:ph idx="1"/>
          </p:nvPr>
        </p:nvSpPr>
        <p:spPr>
          <a:xfrm>
            <a:off x="2549117" y="1595267"/>
            <a:ext cx="7772400" cy="4827587"/>
          </a:xfrm>
        </p:spPr>
        <p:txBody>
          <a:bodyPr>
            <a:normAutofit fontScale="92500" lnSpcReduction="10000"/>
          </a:bodyPr>
          <a:lstStyle/>
          <a:p>
            <a:r>
              <a:rPr lang="tr-TR" altLang="tr-TR" sz="2400" b="1" dirty="0"/>
              <a:t>Tezler:</a:t>
            </a:r>
          </a:p>
          <a:p>
            <a:pPr>
              <a:buFont typeface="Wingdings" panose="05000000000000000000" pitchFamily="2" charset="2"/>
              <a:buChar char="ü"/>
            </a:pPr>
            <a:r>
              <a:rPr lang="tr-TR" altLang="tr-TR" sz="2000" dirty="0"/>
              <a:t>Doktora Tezi,</a:t>
            </a:r>
          </a:p>
          <a:p>
            <a:pPr>
              <a:buFont typeface="Wingdings" panose="05000000000000000000" pitchFamily="2" charset="2"/>
              <a:buChar char="ü"/>
            </a:pPr>
            <a:r>
              <a:rPr lang="tr-TR" altLang="tr-TR" sz="2000" dirty="0"/>
              <a:t>Yüksek Lisans Tezi,</a:t>
            </a:r>
          </a:p>
          <a:p>
            <a:pPr>
              <a:buFont typeface="Wingdings" panose="05000000000000000000" pitchFamily="2" charset="2"/>
              <a:buChar char="ü"/>
            </a:pPr>
            <a:r>
              <a:rPr lang="tr-TR" altLang="tr-TR" sz="2000" dirty="0"/>
              <a:t>Dönem Projesi;</a:t>
            </a:r>
          </a:p>
          <a:p>
            <a:pPr>
              <a:buFont typeface="Wingdings" panose="05000000000000000000" pitchFamily="2" charset="2"/>
              <a:buChar char="ü"/>
            </a:pPr>
            <a:r>
              <a:rPr lang="tr-TR" altLang="tr-TR" sz="2000" dirty="0"/>
              <a:t>Örgün Tezsiz Yüksek Lisans,</a:t>
            </a:r>
          </a:p>
          <a:p>
            <a:pPr>
              <a:buFont typeface="Wingdings" panose="05000000000000000000" pitchFamily="2" charset="2"/>
              <a:buChar char="ü"/>
            </a:pPr>
            <a:r>
              <a:rPr lang="tr-TR" altLang="tr-TR" sz="2000" dirty="0"/>
              <a:t>Uzaktan Tezsiz Yüksek Lisans,</a:t>
            </a:r>
          </a:p>
          <a:p>
            <a:pPr>
              <a:buFont typeface="Wingdings" panose="05000000000000000000" pitchFamily="2" charset="2"/>
              <a:buChar char="ü"/>
            </a:pPr>
            <a:endParaRPr lang="tr-TR" altLang="tr-TR" sz="2000" dirty="0"/>
          </a:p>
          <a:p>
            <a:r>
              <a:rPr lang="tr-TR" altLang="tr-TR" sz="2400" b="1" dirty="0"/>
              <a:t>Projeler:</a:t>
            </a:r>
          </a:p>
          <a:p>
            <a:pPr>
              <a:buFont typeface="Wingdings" panose="05000000000000000000" pitchFamily="2" charset="2"/>
              <a:buChar char="ü"/>
            </a:pPr>
            <a:r>
              <a:rPr lang="tr-TR" altLang="tr-TR" sz="2000" dirty="0"/>
              <a:t>BAP-PRO,</a:t>
            </a:r>
          </a:p>
          <a:p>
            <a:pPr>
              <a:buFont typeface="Wingdings" panose="05000000000000000000" pitchFamily="2" charset="2"/>
              <a:buChar char="ü"/>
            </a:pPr>
            <a:r>
              <a:rPr lang="tr-TR" altLang="tr-TR" sz="2000" dirty="0"/>
              <a:t>TÜBİTAK vb.,</a:t>
            </a:r>
          </a:p>
          <a:p>
            <a:pPr>
              <a:buFont typeface="Wingdings" panose="05000000000000000000" pitchFamily="2" charset="2"/>
              <a:buChar char="ü"/>
            </a:pPr>
            <a:endParaRPr lang="tr-TR" altLang="tr-TR" sz="2000" dirty="0"/>
          </a:p>
          <a:p>
            <a:r>
              <a:rPr lang="tr-TR" altLang="tr-TR" sz="2400" b="1" dirty="0"/>
              <a:t>Bireysel Araştırmalar:</a:t>
            </a:r>
          </a:p>
        </p:txBody>
      </p:sp>
      <p:sp>
        <p:nvSpPr>
          <p:cNvPr id="19460" name="3 Slayt Numarası Yer Tutucusu">
            <a:extLst>
              <a:ext uri="{FF2B5EF4-FFF2-40B4-BE49-F238E27FC236}">
                <a16:creationId xmlns:a16="http://schemas.microsoft.com/office/drawing/2014/main" id="{E4858E56-0F64-4E16-B4DF-7D637275A36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Monotype Sorts" pitchFamily="2" charset="2"/>
              <a:buChar char="n"/>
              <a:defRPr kumimoji="1" sz="3200">
                <a:solidFill>
                  <a:schemeClr val="tx1"/>
                </a:solidFill>
                <a:latin typeface="Arial" panose="020B0604020202020204" pitchFamily="34" charset="0"/>
              </a:defRPr>
            </a:lvl1pPr>
            <a:lvl2pPr marL="742950" indent="-285750">
              <a:spcBef>
                <a:spcPct val="20000"/>
              </a:spcBef>
              <a:buChar char="–"/>
              <a:defRPr kumimoji="1" sz="2800">
                <a:solidFill>
                  <a:schemeClr val="tx1"/>
                </a:solidFill>
                <a:latin typeface="Arial" panose="020B0604020202020204" pitchFamily="34" charset="0"/>
              </a:defRPr>
            </a:lvl2pPr>
            <a:lvl3pPr marL="1143000" indent="-228600">
              <a:spcBef>
                <a:spcPct val="20000"/>
              </a:spcBef>
              <a:buChar char="•"/>
              <a:defRPr kumimoji="1" sz="2400">
                <a:solidFill>
                  <a:schemeClr val="tx1"/>
                </a:solidFill>
                <a:latin typeface="Arial" panose="020B0604020202020204" pitchFamily="34" charset="0"/>
              </a:defRPr>
            </a:lvl3pPr>
            <a:lvl4pPr marL="1600200" indent="-228600">
              <a:spcBef>
                <a:spcPct val="20000"/>
              </a:spcBef>
              <a:buChar char="–"/>
              <a:defRPr kumimoji="1" sz="2000">
                <a:solidFill>
                  <a:schemeClr val="tx1"/>
                </a:solidFill>
                <a:latin typeface="Arial" panose="020B0604020202020204" pitchFamily="34" charset="0"/>
              </a:defRPr>
            </a:lvl4pPr>
            <a:lvl5pPr marL="2057400" indent="-228600">
              <a:spcBef>
                <a:spcPct val="20000"/>
              </a:spcBef>
              <a:buChar char="»"/>
              <a:defRPr kumimoji="1"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defRPr>
            </a:lvl9pPr>
          </a:lstStyle>
          <a:p>
            <a:pPr>
              <a:spcBef>
                <a:spcPct val="50000"/>
              </a:spcBef>
              <a:buClrTx/>
              <a:buSzTx/>
              <a:buFontTx/>
              <a:buNone/>
            </a:pPr>
            <a:fld id="{F4E38391-7BD8-45E3-9113-30316A7CEAC2}" type="slidenum">
              <a:rPr kumimoji="0" lang="tr-TR" altLang="tr-TR" sz="1400"/>
              <a:pPr>
                <a:spcBef>
                  <a:spcPct val="50000"/>
                </a:spcBef>
                <a:buClrTx/>
                <a:buSzTx/>
                <a:buFontTx/>
                <a:buNone/>
              </a:pPr>
              <a:t>9</a:t>
            </a:fld>
            <a:endParaRPr kumimoji="0" lang="tr-TR" altLang="tr-TR" sz="1400"/>
          </a:p>
        </p:txBody>
      </p:sp>
    </p:spTree>
  </p:cSld>
  <p:clrMapOvr>
    <a:masterClrMapping/>
  </p:clrMapOvr>
</p:sld>
</file>

<file path=ppt/theme/theme1.xml><?xml version="1.0" encoding="utf-8"?>
<a:theme xmlns:a="http://schemas.openxmlformats.org/drawingml/2006/main" name="Rozet">
  <a:themeElements>
    <a:clrScheme name="Rozet">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Rozet">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zet">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Rozet</Template>
  <TotalTime>1</TotalTime>
  <Words>2763</Words>
  <Application>Microsoft Office PowerPoint</Application>
  <PresentationFormat>Geniş ekran</PresentationFormat>
  <Paragraphs>372</Paragraphs>
  <Slides>25</Slides>
  <Notes>24</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25</vt:i4>
      </vt:variant>
    </vt:vector>
  </HeadingPairs>
  <TitlesOfParts>
    <vt:vector size="33" baseType="lpstr">
      <vt:lpstr>Arial</vt:lpstr>
      <vt:lpstr>Calibri</vt:lpstr>
      <vt:lpstr>Gill Sans MT</vt:lpstr>
      <vt:lpstr>Impact</vt:lpstr>
      <vt:lpstr>Monotype Sorts</vt:lpstr>
      <vt:lpstr>Times New Roman</vt:lpstr>
      <vt:lpstr>Wingdings</vt:lpstr>
      <vt:lpstr>Rozet</vt:lpstr>
      <vt:lpstr>       SKY 401  ARAŞTIRMA YÖNTEMLERİ DERSİ (1)    </vt:lpstr>
      <vt:lpstr>KONULAR ve SLAYT NUMARALARI</vt:lpstr>
      <vt:lpstr>PowerPoint Sunusu</vt:lpstr>
      <vt:lpstr>ÖĞRENİM DÜZEYİ ve BİLİM/BİLGİ TÜKETİMİ/ÜRETİMİ </vt:lpstr>
      <vt:lpstr>AKADEMİK KADROLAR  BİLGİ ÜRETİMİ VE BİLGİ TÜKETİMİ </vt:lpstr>
      <vt:lpstr>BALONDAKİ ADAM</vt:lpstr>
      <vt:lpstr>MÜDERRİS VE KAYIKÇI</vt:lpstr>
      <vt:lpstr>BİLGİ VE ÖZDEYİŞLER</vt:lpstr>
      <vt:lpstr>AKADEMİK ÇALIŞMALAR BİLGİ ÜRETİMİ</vt:lpstr>
      <vt:lpstr>PowerPoint Sunusu</vt:lpstr>
      <vt:lpstr>BİLGİ NEDİR?</vt:lpstr>
      <vt:lpstr>   Atatürk(Geometri/Matematik)  Blaise Pascal(İlk Hesap Makinesi)  Leonardo Fibonacci(Fibonacci Dizisi/Evrenin Matematiği/Altın Oran=1,618): Matematik ve sanatta, bir bütünün parçaları arasında gözlemlenen ve parçalar arasındaki en iyi uyumu sağlayan matematiksel bir oran bağıntısı; Bitkiler, Hayvanlar, İnsanlar, DNA, Sanat Eserleri, Kiliseler, Sinegok ve Camiler vb.Süleymaniye)   </vt:lpstr>
      <vt:lpstr> İbn-i Sina                                   Socrates</vt:lpstr>
      <vt:lpstr>BİLGİ TÜRLERİ</vt:lpstr>
      <vt:lpstr>BİLGİ TÜRLERİ </vt:lpstr>
      <vt:lpstr>FELSEFE ve ALANLARI</vt:lpstr>
      <vt:lpstr>FELSEFENİN;</vt:lpstr>
      <vt:lpstr>BİLGİ FELSEFESİ</vt:lpstr>
      <vt:lpstr>FELSEFE ve FELSEFİ BİLGİ</vt:lpstr>
      <vt:lpstr>FELSEFE VE BİLİM İLİŞKİSİ</vt:lpstr>
      <vt:lpstr>BİLİMSEL BİLGİ</vt:lpstr>
      <vt:lpstr> BİLİMSEL BİLGİNİN VE BİLİMSEL ARAŞTIRMANIN NİTELİKLERİ  </vt:lpstr>
      <vt:lpstr>BİLİM VE EVRELERİ</vt:lpstr>
      <vt:lpstr>BİLİMİN TEMEL İŞ GÖRÜSÜ</vt:lpstr>
      <vt:lpstr>BİLİMSEL TUTUM VE DAVRANIŞIN ÖZELLİKLERİ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SKY 401  ARAŞTIRMA YÖNTEMLERİ DERSİ (1)    </dc:title>
  <dc:creator>gamze kutlu</dc:creator>
  <cp:lastModifiedBy>gamze kutlu</cp:lastModifiedBy>
  <cp:revision>1</cp:revision>
  <dcterms:created xsi:type="dcterms:W3CDTF">2020-04-30T11:08:46Z</dcterms:created>
  <dcterms:modified xsi:type="dcterms:W3CDTF">2020-04-30T11:10:03Z</dcterms:modified>
</cp:coreProperties>
</file>