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handoutMasterIdLst>
    <p:handoutMasterId r:id="rId87"/>
  </p:handoutMasterIdLst>
  <p:sldIdLst>
    <p:sldId id="413" r:id="rId2"/>
    <p:sldId id="401" r:id="rId3"/>
    <p:sldId id="414" r:id="rId4"/>
    <p:sldId id="403" r:id="rId5"/>
    <p:sldId id="405" r:id="rId6"/>
    <p:sldId id="415" r:id="rId7"/>
    <p:sldId id="407" r:id="rId8"/>
    <p:sldId id="416" r:id="rId9"/>
    <p:sldId id="417" r:id="rId10"/>
    <p:sldId id="418" r:id="rId11"/>
    <p:sldId id="409" r:id="rId12"/>
    <p:sldId id="419" r:id="rId13"/>
    <p:sldId id="411" r:id="rId14"/>
    <p:sldId id="268" r:id="rId15"/>
    <p:sldId id="269" r:id="rId16"/>
    <p:sldId id="270" r:id="rId17"/>
    <p:sldId id="420" r:id="rId18"/>
    <p:sldId id="421" r:id="rId19"/>
    <p:sldId id="271" r:id="rId20"/>
    <p:sldId id="422" r:id="rId21"/>
    <p:sldId id="423" r:id="rId22"/>
    <p:sldId id="265" r:id="rId23"/>
    <p:sldId id="272" r:id="rId24"/>
    <p:sldId id="273" r:id="rId25"/>
    <p:sldId id="274" r:id="rId26"/>
    <p:sldId id="276" r:id="rId27"/>
    <p:sldId id="427" r:id="rId28"/>
    <p:sldId id="424" r:id="rId29"/>
    <p:sldId id="277" r:id="rId30"/>
    <p:sldId id="425" r:id="rId31"/>
    <p:sldId id="278" r:id="rId32"/>
    <p:sldId id="279" r:id="rId33"/>
    <p:sldId id="280" r:id="rId34"/>
    <p:sldId id="426" r:id="rId35"/>
    <p:sldId id="281" r:id="rId36"/>
    <p:sldId id="284" r:id="rId37"/>
    <p:sldId id="283" r:id="rId38"/>
    <p:sldId id="282" r:id="rId39"/>
    <p:sldId id="285" r:id="rId40"/>
    <p:sldId id="286" r:id="rId41"/>
    <p:sldId id="287" r:id="rId42"/>
    <p:sldId id="428" r:id="rId43"/>
    <p:sldId id="288" r:id="rId44"/>
    <p:sldId id="289" r:id="rId45"/>
    <p:sldId id="290" r:id="rId46"/>
    <p:sldId id="429" r:id="rId47"/>
    <p:sldId id="291" r:id="rId48"/>
    <p:sldId id="430" r:id="rId49"/>
    <p:sldId id="292" r:id="rId50"/>
    <p:sldId id="293" r:id="rId51"/>
    <p:sldId id="431" r:id="rId52"/>
    <p:sldId id="432" r:id="rId53"/>
    <p:sldId id="294" r:id="rId54"/>
    <p:sldId id="434" r:id="rId55"/>
    <p:sldId id="435" r:id="rId56"/>
    <p:sldId id="437" r:id="rId57"/>
    <p:sldId id="433" r:id="rId58"/>
    <p:sldId id="438" r:id="rId59"/>
    <p:sldId id="295" r:id="rId60"/>
    <p:sldId id="441" r:id="rId61"/>
    <p:sldId id="439" r:id="rId62"/>
    <p:sldId id="442" r:id="rId63"/>
    <p:sldId id="296" r:id="rId64"/>
    <p:sldId id="443" r:id="rId65"/>
    <p:sldId id="297" r:id="rId66"/>
    <p:sldId id="444" r:id="rId67"/>
    <p:sldId id="298" r:id="rId68"/>
    <p:sldId id="299" r:id="rId69"/>
    <p:sldId id="445" r:id="rId70"/>
    <p:sldId id="446" r:id="rId71"/>
    <p:sldId id="300" r:id="rId72"/>
    <p:sldId id="301" r:id="rId73"/>
    <p:sldId id="302" r:id="rId74"/>
    <p:sldId id="303" r:id="rId75"/>
    <p:sldId id="304" r:id="rId76"/>
    <p:sldId id="447" r:id="rId77"/>
    <p:sldId id="305" r:id="rId78"/>
    <p:sldId id="306" r:id="rId79"/>
    <p:sldId id="448" r:id="rId80"/>
    <p:sldId id="307" r:id="rId81"/>
    <p:sldId id="449" r:id="rId82"/>
    <p:sldId id="308" r:id="rId83"/>
    <p:sldId id="451" r:id="rId84"/>
    <p:sldId id="450" r:id="rId85"/>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showGuides="1">
      <p:cViewPr varScale="1">
        <p:scale>
          <a:sx n="74" d="100"/>
          <a:sy n="74" d="100"/>
        </p:scale>
        <p:origin x="498" y="72"/>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50BCBA-7205-4038-B303-9513EFBC580C}"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8A4DD3A6-010B-4916-9147-7BB52CC4E78B}">
      <dgm:prSet/>
      <dgm:spPr/>
      <dgm:t>
        <a:bodyPr/>
        <a:lstStyle/>
        <a:p>
          <a:pPr rtl="0"/>
          <a:r>
            <a:rPr lang="tr-TR" dirty="0" smtClean="0"/>
            <a:t> Medeni Kanun ve Tapu Sicil Tüzüğünde belirtilen beyanlar   </a:t>
          </a:r>
        </a:p>
        <a:p>
          <a:pPr rtl="0"/>
          <a:r>
            <a:rPr lang="tr-TR" dirty="0" smtClean="0"/>
            <a:t>MK. m. 710/son - 748 - 755 - 1012/f. 1 </a:t>
          </a:r>
        </a:p>
        <a:p>
          <a:pPr rtl="0"/>
          <a:r>
            <a:rPr lang="tr-TR" dirty="0" smtClean="0"/>
            <a:t>TST. m. 26– 29- 52- 54 - 55 - 56 - 63</a:t>
          </a:r>
          <a:endParaRPr lang="tr-TR" dirty="0"/>
        </a:p>
      </dgm:t>
    </dgm:pt>
    <dgm:pt modelId="{4A7CDE4F-D806-43C6-93C4-9A01562DFC4B}" type="parTrans" cxnId="{CD4843EB-8AD8-4F4B-88FF-B52F7F467DC5}">
      <dgm:prSet/>
      <dgm:spPr/>
      <dgm:t>
        <a:bodyPr/>
        <a:lstStyle/>
        <a:p>
          <a:endParaRPr lang="tr-TR"/>
        </a:p>
      </dgm:t>
    </dgm:pt>
    <dgm:pt modelId="{5EA5B2F7-5B7B-43ED-9FCD-0201718B2E56}" type="sibTrans" cxnId="{CD4843EB-8AD8-4F4B-88FF-B52F7F467DC5}">
      <dgm:prSet/>
      <dgm:spPr/>
      <dgm:t>
        <a:bodyPr/>
        <a:lstStyle/>
        <a:p>
          <a:endParaRPr lang="tr-TR"/>
        </a:p>
      </dgm:t>
    </dgm:pt>
    <dgm:pt modelId="{056C1ACB-7A11-4018-AC47-FF18526C3367}">
      <dgm:prSet/>
      <dgm:spPr/>
      <dgm:t>
        <a:bodyPr/>
        <a:lstStyle/>
        <a:p>
          <a:pPr rtl="0"/>
          <a:r>
            <a:rPr lang="tr-TR" dirty="0" smtClean="0"/>
            <a:t> Kat Mülkiyeti Kanununda belirtilen beyanlar </a:t>
          </a:r>
        </a:p>
        <a:p>
          <a:pPr rtl="0"/>
          <a:r>
            <a:rPr lang="tr-TR" dirty="0" smtClean="0"/>
            <a:t>KMK. m. 6-13- 14 - 28 - 47 - 60 - 61</a:t>
          </a:r>
          <a:endParaRPr lang="tr-TR" dirty="0"/>
        </a:p>
      </dgm:t>
    </dgm:pt>
    <dgm:pt modelId="{A14F9DC6-B813-497D-BC58-37E78840DA21}" type="parTrans" cxnId="{E4014BA3-1445-4C2B-89BD-F6B84DB91AD8}">
      <dgm:prSet/>
      <dgm:spPr/>
      <dgm:t>
        <a:bodyPr/>
        <a:lstStyle/>
        <a:p>
          <a:endParaRPr lang="tr-TR"/>
        </a:p>
      </dgm:t>
    </dgm:pt>
    <dgm:pt modelId="{461C5D32-5BF8-4FE9-A11E-19702DFD9FD4}" type="sibTrans" cxnId="{E4014BA3-1445-4C2B-89BD-F6B84DB91AD8}">
      <dgm:prSet/>
      <dgm:spPr/>
      <dgm:t>
        <a:bodyPr/>
        <a:lstStyle/>
        <a:p>
          <a:endParaRPr lang="tr-TR"/>
        </a:p>
      </dgm:t>
    </dgm:pt>
    <dgm:pt modelId="{850DEEFC-C7D8-41A9-AC83-3145F94069F5}" type="pres">
      <dgm:prSet presAssocID="{BA50BCBA-7205-4038-B303-9513EFBC580C}" presName="Name0" presStyleCnt="0">
        <dgm:presLayoutVars>
          <dgm:dir/>
          <dgm:animLvl val="lvl"/>
          <dgm:resizeHandles val="exact"/>
        </dgm:presLayoutVars>
      </dgm:prSet>
      <dgm:spPr/>
      <dgm:t>
        <a:bodyPr/>
        <a:lstStyle/>
        <a:p>
          <a:endParaRPr lang="tr-TR"/>
        </a:p>
      </dgm:t>
    </dgm:pt>
    <dgm:pt modelId="{36F10C62-EA9B-4F30-B491-E081D08590A8}" type="pres">
      <dgm:prSet presAssocID="{056C1ACB-7A11-4018-AC47-FF18526C3367}" presName="boxAndChildren" presStyleCnt="0"/>
      <dgm:spPr/>
    </dgm:pt>
    <dgm:pt modelId="{F0CA8D47-0073-41C3-B74E-0F46A85DEA99}" type="pres">
      <dgm:prSet presAssocID="{056C1ACB-7A11-4018-AC47-FF18526C3367}" presName="parentTextBox" presStyleLbl="node1" presStyleIdx="0" presStyleCnt="2"/>
      <dgm:spPr/>
      <dgm:t>
        <a:bodyPr/>
        <a:lstStyle/>
        <a:p>
          <a:endParaRPr lang="tr-TR"/>
        </a:p>
      </dgm:t>
    </dgm:pt>
    <dgm:pt modelId="{59F444A2-F53D-4D93-95F2-163E7A09CCFF}" type="pres">
      <dgm:prSet presAssocID="{5EA5B2F7-5B7B-43ED-9FCD-0201718B2E56}" presName="sp" presStyleCnt="0"/>
      <dgm:spPr/>
    </dgm:pt>
    <dgm:pt modelId="{3DF2DF36-3EA9-467B-82C6-B718A602B0ED}" type="pres">
      <dgm:prSet presAssocID="{8A4DD3A6-010B-4916-9147-7BB52CC4E78B}" presName="arrowAndChildren" presStyleCnt="0"/>
      <dgm:spPr/>
    </dgm:pt>
    <dgm:pt modelId="{4AA46E84-7560-4578-8016-89DC567A4471}" type="pres">
      <dgm:prSet presAssocID="{8A4DD3A6-010B-4916-9147-7BB52CC4E78B}" presName="parentTextArrow" presStyleLbl="node1" presStyleIdx="1" presStyleCnt="2"/>
      <dgm:spPr/>
      <dgm:t>
        <a:bodyPr/>
        <a:lstStyle/>
        <a:p>
          <a:endParaRPr lang="tr-TR"/>
        </a:p>
      </dgm:t>
    </dgm:pt>
  </dgm:ptLst>
  <dgm:cxnLst>
    <dgm:cxn modelId="{E4014BA3-1445-4C2B-89BD-F6B84DB91AD8}" srcId="{BA50BCBA-7205-4038-B303-9513EFBC580C}" destId="{056C1ACB-7A11-4018-AC47-FF18526C3367}" srcOrd="1" destOrd="0" parTransId="{A14F9DC6-B813-497D-BC58-37E78840DA21}" sibTransId="{461C5D32-5BF8-4FE9-A11E-19702DFD9FD4}"/>
    <dgm:cxn modelId="{23A31240-C690-4A68-9AE2-25DFE5363AC7}" type="presOf" srcId="{8A4DD3A6-010B-4916-9147-7BB52CC4E78B}" destId="{4AA46E84-7560-4578-8016-89DC567A4471}" srcOrd="0" destOrd="0" presId="urn:microsoft.com/office/officeart/2005/8/layout/process4"/>
    <dgm:cxn modelId="{15069C8F-18E3-4F2A-88D8-9E80636944D5}" type="presOf" srcId="{BA50BCBA-7205-4038-B303-9513EFBC580C}" destId="{850DEEFC-C7D8-41A9-AC83-3145F94069F5}" srcOrd="0" destOrd="0" presId="urn:microsoft.com/office/officeart/2005/8/layout/process4"/>
    <dgm:cxn modelId="{CD4843EB-8AD8-4F4B-88FF-B52F7F467DC5}" srcId="{BA50BCBA-7205-4038-B303-9513EFBC580C}" destId="{8A4DD3A6-010B-4916-9147-7BB52CC4E78B}" srcOrd="0" destOrd="0" parTransId="{4A7CDE4F-D806-43C6-93C4-9A01562DFC4B}" sibTransId="{5EA5B2F7-5B7B-43ED-9FCD-0201718B2E56}"/>
    <dgm:cxn modelId="{5C35CF9C-678A-4C6B-B300-B2D23ADBE082}" type="presOf" srcId="{056C1ACB-7A11-4018-AC47-FF18526C3367}" destId="{F0CA8D47-0073-41C3-B74E-0F46A85DEA99}" srcOrd="0" destOrd="0" presId="urn:microsoft.com/office/officeart/2005/8/layout/process4"/>
    <dgm:cxn modelId="{26F58FF4-D36E-4599-BCE0-6C0CE1E0C3E5}" type="presParOf" srcId="{850DEEFC-C7D8-41A9-AC83-3145F94069F5}" destId="{36F10C62-EA9B-4F30-B491-E081D08590A8}" srcOrd="0" destOrd="0" presId="urn:microsoft.com/office/officeart/2005/8/layout/process4"/>
    <dgm:cxn modelId="{CA7E8AE5-3551-440E-8825-80639315ECDF}" type="presParOf" srcId="{36F10C62-EA9B-4F30-B491-E081D08590A8}" destId="{F0CA8D47-0073-41C3-B74E-0F46A85DEA99}" srcOrd="0" destOrd="0" presId="urn:microsoft.com/office/officeart/2005/8/layout/process4"/>
    <dgm:cxn modelId="{6DF1A900-ED64-4FF9-ADF8-457A070CA165}" type="presParOf" srcId="{850DEEFC-C7D8-41A9-AC83-3145F94069F5}" destId="{59F444A2-F53D-4D93-95F2-163E7A09CCFF}" srcOrd="1" destOrd="0" presId="urn:microsoft.com/office/officeart/2005/8/layout/process4"/>
    <dgm:cxn modelId="{D1FAC529-DB13-4BD9-9C93-DDBB28D04118}" type="presParOf" srcId="{850DEEFC-C7D8-41A9-AC83-3145F94069F5}" destId="{3DF2DF36-3EA9-467B-82C6-B718A602B0ED}" srcOrd="2" destOrd="0" presId="urn:microsoft.com/office/officeart/2005/8/layout/process4"/>
    <dgm:cxn modelId="{47DAB6D0-C8AB-4509-9E1A-67693E0DA642}" type="presParOf" srcId="{3DF2DF36-3EA9-467B-82C6-B718A602B0ED}" destId="{4AA46E84-7560-4578-8016-89DC567A447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050" y="0"/>
            <a:ext cx="2930525" cy="498475"/>
          </a:xfrm>
          <a:prstGeom prst="rect">
            <a:avLst/>
          </a:prstGeom>
        </p:spPr>
        <p:txBody>
          <a:bodyPr vert="horz" lIns="91440" tIns="45720" rIns="91440" bIns="45720" rtlCol="0"/>
          <a:lstStyle>
            <a:lvl1pPr algn="r">
              <a:defRPr sz="1200"/>
            </a:lvl1pPr>
          </a:lstStyle>
          <a:p>
            <a:fld id="{C2FF4659-B80A-4240-B4EB-EA67026B4EF6}" type="datetimeFigureOut">
              <a:rPr lang="tr-TR" smtClean="0"/>
              <a:t>2.4.2020</a:t>
            </a:fld>
            <a:endParaRPr lang="tr-TR"/>
          </a:p>
        </p:txBody>
      </p:sp>
      <p:sp>
        <p:nvSpPr>
          <p:cNvPr id="4" name="Altbilgi Yer Tutucusu 3"/>
          <p:cNvSpPr>
            <a:spLocks noGrp="1"/>
          </p:cNvSpPr>
          <p:nvPr>
            <p:ph type="ftr" sz="quarter" idx="2"/>
          </p:nvPr>
        </p:nvSpPr>
        <p:spPr>
          <a:xfrm>
            <a:off x="0" y="9444038"/>
            <a:ext cx="2930525" cy="49847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050" y="9444038"/>
            <a:ext cx="2930525" cy="498475"/>
          </a:xfrm>
          <a:prstGeom prst="rect">
            <a:avLst/>
          </a:prstGeom>
        </p:spPr>
        <p:txBody>
          <a:bodyPr vert="horz" lIns="91440" tIns="45720" rIns="91440" bIns="45720" rtlCol="0" anchor="b"/>
          <a:lstStyle>
            <a:lvl1pPr algn="r">
              <a:defRPr sz="1200"/>
            </a:lvl1pPr>
          </a:lstStyle>
          <a:p>
            <a:fld id="{4F459FE2-A885-4325-8D15-0E330837BB74}" type="slidenum">
              <a:rPr lang="tr-TR" smtClean="0"/>
              <a:t>‹#›</a:t>
            </a:fld>
            <a:endParaRPr lang="tr-TR"/>
          </a:p>
        </p:txBody>
      </p:sp>
    </p:spTree>
    <p:extLst>
      <p:ext uri="{BB962C8B-B14F-4D97-AF65-F5344CB8AC3E}">
        <p14:creationId xmlns:p14="http://schemas.microsoft.com/office/powerpoint/2010/main" val="15569034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B6987B72-2FAA-43C8-972B-7AD585A85181}" type="datetimeFigureOut">
              <a:rPr lang="tr-TR" smtClean="0"/>
              <a:t>2.4.2020</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D09854E9-A049-4DA9-8D23-BF5C9766D773}" type="slidenum">
              <a:rPr lang="tr-TR" smtClean="0"/>
              <a:t>‹#›</a:t>
            </a:fld>
            <a:endParaRPr lang="tr-TR"/>
          </a:p>
        </p:txBody>
      </p:sp>
    </p:spTree>
    <p:extLst>
      <p:ext uri="{BB962C8B-B14F-4D97-AF65-F5344CB8AC3E}">
        <p14:creationId xmlns:p14="http://schemas.microsoft.com/office/powerpoint/2010/main" val="1931196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1656FDF-7D7B-4D8C-AF00-BE199DECA9CF}"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2250327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656FDF-7D7B-4D8C-AF00-BE199DECA9CF}"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123184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656FDF-7D7B-4D8C-AF00-BE199DECA9CF}"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1963941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1656FDF-7D7B-4D8C-AF00-BE199DECA9CF}"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1994877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1656FDF-7D7B-4D8C-AF00-BE199DECA9CF}"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1828357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1656FDF-7D7B-4D8C-AF00-BE199DECA9CF}"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4961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1656FDF-7D7B-4D8C-AF00-BE199DECA9CF}" type="datetimeFigureOut">
              <a:rPr lang="tr-TR" smtClean="0"/>
              <a:t>2.4.2020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2437810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1656FDF-7D7B-4D8C-AF00-BE199DECA9CF}" type="datetimeFigureOut">
              <a:rPr lang="tr-TR" smtClean="0"/>
              <a:t>2.4.2020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1804668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1656FDF-7D7B-4D8C-AF00-BE199DECA9CF}" type="datetimeFigureOut">
              <a:rPr lang="tr-TR" smtClean="0"/>
              <a:t>2.4.2020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1444979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656FDF-7D7B-4D8C-AF00-BE199DECA9CF}"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3677800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656FDF-7D7B-4D8C-AF00-BE199DECA9CF}"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3D089D-B887-4D4B-B739-F61A3CB31422}" type="slidenum">
              <a:rPr lang="tr-TR" smtClean="0"/>
              <a:t>‹#›</a:t>
            </a:fld>
            <a:endParaRPr lang="tr-TR"/>
          </a:p>
        </p:txBody>
      </p:sp>
    </p:spTree>
    <p:extLst>
      <p:ext uri="{BB962C8B-B14F-4D97-AF65-F5344CB8AC3E}">
        <p14:creationId xmlns:p14="http://schemas.microsoft.com/office/powerpoint/2010/main" val="3953721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656FDF-7D7B-4D8C-AF00-BE199DECA9CF}" type="datetimeFigureOut">
              <a:rPr lang="tr-TR" smtClean="0"/>
              <a:t>2.4.2020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3D089D-B887-4D4B-B739-F61A3CB31422}" type="slidenum">
              <a:rPr lang="tr-TR" smtClean="0"/>
              <a:t>‹#›</a:t>
            </a:fld>
            <a:endParaRPr lang="tr-TR"/>
          </a:p>
        </p:txBody>
      </p:sp>
    </p:spTree>
    <p:extLst>
      <p:ext uri="{BB962C8B-B14F-4D97-AF65-F5344CB8AC3E}">
        <p14:creationId xmlns:p14="http://schemas.microsoft.com/office/powerpoint/2010/main" val="1465279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5400" dirty="0" smtClean="0"/>
              <a:t/>
            </a:r>
            <a:br>
              <a:rPr lang="tr-TR" sz="5400" dirty="0" smtClean="0"/>
            </a:br>
            <a:r>
              <a:rPr lang="tr-TR" sz="5400" dirty="0"/>
              <a:t/>
            </a:r>
            <a:br>
              <a:rPr lang="tr-TR" sz="5400" dirty="0"/>
            </a:br>
            <a:r>
              <a:rPr lang="tr-TR" sz="3600" dirty="0" smtClean="0"/>
              <a:t>A.Ü.H.F. </a:t>
            </a:r>
            <a:r>
              <a:rPr lang="tr-TR" sz="5400" dirty="0" smtClean="0"/>
              <a:t/>
            </a:r>
            <a:br>
              <a:rPr lang="tr-TR" sz="5400" dirty="0" smtClean="0"/>
            </a:br>
            <a:r>
              <a:rPr lang="tr-TR" sz="5400" dirty="0" smtClean="0"/>
              <a:t>3/A EŞYA HUKUKU DERS NOTLARI</a:t>
            </a:r>
            <a:r>
              <a:rPr lang="tr-TR" sz="4900" dirty="0" smtClean="0"/>
              <a:t/>
            </a:r>
            <a:br>
              <a:rPr lang="tr-TR" sz="4900" dirty="0" smtClean="0"/>
            </a:br>
            <a:r>
              <a:rPr lang="tr-TR" sz="3600" dirty="0" smtClean="0"/>
              <a:t>(</a:t>
            </a:r>
            <a:r>
              <a:rPr lang="tr-TR" sz="4400" b="1" dirty="0" smtClean="0"/>
              <a:t>2.Dönem – Beşinci </a:t>
            </a:r>
            <a:r>
              <a:rPr lang="tr-TR" sz="4400" b="1" smtClean="0"/>
              <a:t>Hafta</a:t>
            </a:r>
            <a:r>
              <a:rPr lang="tr-TR" sz="4400" smtClean="0"/>
              <a:t>- 18.3.2020 )</a:t>
            </a:r>
            <a:r>
              <a:rPr lang="tr-TR" sz="4400" dirty="0" smtClean="0"/>
              <a:t/>
            </a:r>
            <a:br>
              <a:rPr lang="tr-TR" sz="4400" dirty="0" smtClean="0"/>
            </a:br>
            <a:endParaRPr lang="tr-TR" sz="4400" dirty="0"/>
          </a:p>
        </p:txBody>
      </p:sp>
      <p:sp>
        <p:nvSpPr>
          <p:cNvPr id="3" name="Alt Başlık 2"/>
          <p:cNvSpPr>
            <a:spLocks noGrp="1"/>
          </p:cNvSpPr>
          <p:nvPr>
            <p:ph type="subTitle" idx="1"/>
          </p:nvPr>
        </p:nvSpPr>
        <p:spPr/>
        <p:txBody>
          <a:bodyPr>
            <a:normAutofit/>
          </a:bodyPr>
          <a:lstStyle/>
          <a:p>
            <a:r>
              <a:rPr lang="tr-TR" sz="4000" i="1" dirty="0" smtClean="0"/>
              <a:t>DOÇ. DR. YILDIZ ABİK </a:t>
            </a:r>
          </a:p>
          <a:p>
            <a:r>
              <a:rPr lang="tr-TR" sz="3600" b="1" i="1" dirty="0" smtClean="0">
                <a:latin typeface="Times New Roman" panose="02020603050405020304" pitchFamily="18" charset="0"/>
                <a:cs typeface="Times New Roman" panose="02020603050405020304" pitchFamily="18" charset="0"/>
              </a:rPr>
              <a:t>Beyanlar- Tapu Sicilinin Düzeltilmesi </a:t>
            </a:r>
            <a:endParaRPr lang="tr-TR" sz="3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513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Tapu Kütüğünde Belgelere aykırı bir Tescil </a:t>
            </a:r>
            <a:r>
              <a:rPr lang="tr-TR" sz="3600" i="1" dirty="0" smtClean="0">
                <a:latin typeface="Times New Roman" panose="02020603050405020304" pitchFamily="18" charset="0"/>
                <a:cs typeface="Times New Roman" panose="02020603050405020304" pitchFamily="18" charset="0"/>
              </a:rPr>
              <a:t>veya</a:t>
            </a:r>
            <a:r>
              <a:rPr lang="tr-TR" sz="3600" b="1" i="1" dirty="0" smtClean="0">
                <a:latin typeface="Times New Roman" panose="02020603050405020304" pitchFamily="18" charset="0"/>
                <a:cs typeface="Times New Roman" panose="02020603050405020304" pitchFamily="18" charset="0"/>
              </a:rPr>
              <a:t> yazım yapıldığı hallerde, </a:t>
            </a:r>
            <a:r>
              <a:rPr lang="tr-TR" sz="3600" b="1" dirty="0" smtClean="0">
                <a:latin typeface="Times New Roman" panose="02020603050405020304" pitchFamily="18" charset="0"/>
                <a:cs typeface="Times New Roman" panose="02020603050405020304" pitchFamily="18" charset="0"/>
              </a:rPr>
              <a:t>İlgililer</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bunun düzeltilmesi için yazılı olur vermedikleri takdirde</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MK m. 1027 / I), </a:t>
            </a:r>
            <a:r>
              <a:rPr lang="tr-TR" sz="3600" dirty="0" smtClean="0">
                <a:latin typeface="Times New Roman" panose="02020603050405020304" pitchFamily="18" charset="0"/>
                <a:cs typeface="Times New Roman" panose="02020603050405020304" pitchFamily="18" charset="0"/>
              </a:rPr>
              <a:t>durum, </a:t>
            </a:r>
            <a:r>
              <a:rPr lang="tr-TR" sz="3600" b="1" dirty="0" smtClean="0">
                <a:latin typeface="Times New Roman" panose="02020603050405020304" pitchFamily="18" charset="0"/>
                <a:cs typeface="Times New Roman" panose="02020603050405020304" pitchFamily="18" charset="0"/>
              </a:rPr>
              <a:t>Beyanlar Sütununda </a:t>
            </a:r>
            <a:r>
              <a:rPr lang="tr-TR" sz="3600" dirty="0" smtClean="0">
                <a:latin typeface="Times New Roman" panose="02020603050405020304" pitchFamily="18" charset="0"/>
                <a:cs typeface="Times New Roman" panose="02020603050405020304" pitchFamily="18" charset="0"/>
              </a:rPr>
              <a:t>belirtilir (</a:t>
            </a:r>
            <a:r>
              <a:rPr lang="tr-TR" sz="3600" i="1" dirty="0" smtClean="0">
                <a:latin typeface="Times New Roman" panose="02020603050405020304" pitchFamily="18" charset="0"/>
                <a:cs typeface="Times New Roman" panose="02020603050405020304" pitchFamily="18" charset="0"/>
              </a:rPr>
              <a:t>TST m. 74 / 4). </a:t>
            </a:r>
          </a:p>
          <a:p>
            <a:pPr algn="just"/>
            <a:r>
              <a:rPr lang="tr-TR" sz="3600" dirty="0" smtClean="0">
                <a:latin typeface="Times New Roman" panose="02020603050405020304" pitchFamily="18" charset="0"/>
                <a:cs typeface="Times New Roman" panose="02020603050405020304" pitchFamily="18" charset="0"/>
              </a:rPr>
              <a:t>Böylece, </a:t>
            </a:r>
            <a:r>
              <a:rPr lang="tr-TR" sz="3600" b="1" i="1" dirty="0" smtClean="0">
                <a:latin typeface="Times New Roman" panose="02020603050405020304" pitchFamily="18" charset="0"/>
                <a:cs typeface="Times New Roman" panose="02020603050405020304" pitchFamily="18" charset="0"/>
              </a:rPr>
              <a:t>Üçüncü Kişilerin </a:t>
            </a:r>
            <a:r>
              <a:rPr lang="tr-TR" sz="3600" dirty="0" smtClean="0">
                <a:latin typeface="Times New Roman" panose="02020603050405020304" pitchFamily="18" charset="0"/>
                <a:cs typeface="Times New Roman" panose="02020603050405020304" pitchFamily="18" charset="0"/>
              </a:rPr>
              <a:t>bu durumu </a:t>
            </a:r>
            <a:r>
              <a:rPr lang="tr-TR" sz="3600" b="1" i="1" dirty="0" smtClean="0">
                <a:latin typeface="Times New Roman" panose="02020603050405020304" pitchFamily="18" charset="0"/>
                <a:cs typeface="Times New Roman" panose="02020603050405020304" pitchFamily="18" charset="0"/>
              </a:rPr>
              <a:t>öğrenmeleri s</a:t>
            </a:r>
            <a:r>
              <a:rPr lang="tr-TR" sz="3600" b="1" dirty="0" smtClean="0">
                <a:latin typeface="Times New Roman" panose="02020603050405020304" pitchFamily="18" charset="0"/>
                <a:cs typeface="Times New Roman" panose="02020603050405020304" pitchFamily="18" charset="0"/>
              </a:rPr>
              <a:t>ağlanmış olur</a:t>
            </a:r>
            <a:r>
              <a:rPr lang="tr-TR" sz="3600" dirty="0" smtClean="0">
                <a:latin typeface="Times New Roman" panose="02020603050405020304" pitchFamily="18" charset="0"/>
                <a:cs typeface="Times New Roman" panose="02020603050405020304" pitchFamily="18" charset="0"/>
              </a:rPr>
              <a:t>.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3678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i="1" dirty="0" smtClean="0">
                <a:latin typeface="Times New Roman" panose="02020603050405020304" pitchFamily="18" charset="0"/>
                <a:cs typeface="Times New Roman" panose="02020603050405020304" pitchFamily="18" charset="0"/>
              </a:rPr>
              <a:t>MK m. 710 / III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dirty="0" smtClean="0">
                <a:latin typeface="Times New Roman" panose="02020603050405020304" pitchFamily="18" charset="0"/>
                <a:cs typeface="Times New Roman" panose="02020603050405020304" pitchFamily="18" charset="0"/>
              </a:rPr>
              <a:t>göre, bir</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Arazinin</a:t>
            </a:r>
            <a:r>
              <a:rPr lang="tr-TR"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etkili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akamlarca belirlenmiş Heyelan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ölgesinde bulunduğu </a:t>
            </a:r>
            <a:r>
              <a:rPr lang="tr-TR" dirty="0" smtClean="0">
                <a:latin typeface="Times New Roman" panose="02020603050405020304" pitchFamily="18" charset="0"/>
                <a:cs typeface="Times New Roman" panose="02020603050405020304" pitchFamily="18" charset="0"/>
              </a:rPr>
              <a:t>hususu, </a:t>
            </a:r>
            <a:r>
              <a:rPr lang="tr-TR" b="1" i="1" dirty="0" smtClean="0">
                <a:latin typeface="Times New Roman" panose="02020603050405020304" pitchFamily="18" charset="0"/>
                <a:cs typeface="Times New Roman" panose="02020603050405020304" pitchFamily="18" charset="0"/>
              </a:rPr>
              <a:t>Tapu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ütüğünün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eyanlar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ütununa </a:t>
            </a:r>
            <a:r>
              <a:rPr lang="tr-TR" b="1" dirty="0" smtClean="0">
                <a:latin typeface="Times New Roman" panose="02020603050405020304" pitchFamily="18" charset="0"/>
                <a:cs typeface="Times New Roman" panose="02020603050405020304" pitchFamily="18" charset="0"/>
              </a:rPr>
              <a:t>yazılır</a:t>
            </a:r>
            <a:r>
              <a:rPr lang="tr-TR" dirty="0" smtClean="0">
                <a:latin typeface="Times New Roman" panose="02020603050405020304" pitchFamily="18" charset="0"/>
                <a:cs typeface="Times New Roman" panose="02020603050405020304" pitchFamily="18" charset="0"/>
              </a:rPr>
              <a:t>. Bu durumda,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razi Kayması,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ınır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eğişikliğine yol açabilecektir. </a:t>
            </a:r>
          </a:p>
          <a:p>
            <a:pPr algn="just"/>
            <a:r>
              <a:rPr lang="tr-TR" b="1" i="1" dirty="0" smtClean="0">
                <a:latin typeface="Times New Roman" panose="02020603050405020304" pitchFamily="18" charset="0"/>
                <a:cs typeface="Times New Roman" panose="02020603050405020304" pitchFamily="18" charset="0"/>
              </a:rPr>
              <a:t>MK m. 748 uyarınca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doğrudan doğruya Kanundan kaynaklanan Geçit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aklarından </a:t>
            </a:r>
            <a:r>
              <a:rPr lang="tr-TR" b="1" i="1" dirty="0" smtClean="0">
                <a:latin typeface="Times New Roman" panose="02020603050405020304" pitchFamily="18" charset="0"/>
                <a:cs typeface="Times New Roman" panose="02020603050405020304" pitchFamily="18" charset="0"/>
              </a:rPr>
              <a:t>sürekli nitelikte olanlar</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Beyanlar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ütununda </a:t>
            </a:r>
            <a:r>
              <a:rPr lang="tr-TR" dirty="0" smtClean="0">
                <a:latin typeface="Times New Roman" panose="02020603050405020304" pitchFamily="18" charset="0"/>
                <a:cs typeface="Times New Roman" panose="02020603050405020304" pitchFamily="18" charset="0"/>
              </a:rPr>
              <a:t>gösterilmek suretiyle </a:t>
            </a:r>
            <a:r>
              <a:rPr lang="tr-TR" b="1" dirty="0">
                <a:latin typeface="Times New Roman" panose="02020603050405020304" pitchFamily="18" charset="0"/>
                <a:cs typeface="Times New Roman" panose="02020603050405020304" pitchFamily="18" charset="0"/>
              </a:rPr>
              <a:t>Ü</a:t>
            </a:r>
            <a:r>
              <a:rPr lang="tr-TR" b="1" dirty="0" smtClean="0">
                <a:latin typeface="Times New Roman" panose="02020603050405020304" pitchFamily="18" charset="0"/>
                <a:cs typeface="Times New Roman" panose="02020603050405020304" pitchFamily="18" charset="0"/>
              </a:rPr>
              <a:t>çüncü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işilere </a:t>
            </a:r>
            <a:r>
              <a:rPr lang="tr-TR" dirty="0" smtClean="0">
                <a:latin typeface="Times New Roman" panose="02020603050405020304" pitchFamily="18" charset="0"/>
                <a:cs typeface="Times New Roman" panose="02020603050405020304" pitchFamily="18" charset="0"/>
              </a:rPr>
              <a:t>açıklanmış olur. </a:t>
            </a:r>
          </a:p>
          <a:p>
            <a:pPr algn="just"/>
            <a:r>
              <a:rPr lang="tr-TR" b="1" i="1" dirty="0" smtClean="0">
                <a:latin typeface="Times New Roman" panose="02020603050405020304" pitchFamily="18" charset="0"/>
                <a:cs typeface="Times New Roman" panose="02020603050405020304" pitchFamily="18" charset="0"/>
              </a:rPr>
              <a:t>MK m. 755 hükmüne </a:t>
            </a:r>
            <a:r>
              <a:rPr lang="tr-TR" dirty="0" smtClean="0">
                <a:latin typeface="Times New Roman" panose="02020603050405020304" pitchFamily="18" charset="0"/>
                <a:cs typeface="Times New Roman" panose="02020603050405020304" pitchFamily="18" charset="0"/>
              </a:rPr>
              <a:t>göre, </a:t>
            </a:r>
            <a:r>
              <a:rPr lang="tr-TR" b="1" dirty="0" smtClean="0">
                <a:latin typeface="Times New Roman" panose="02020603050405020304" pitchFamily="18" charset="0"/>
                <a:cs typeface="Times New Roman" panose="02020603050405020304" pitchFamily="18" charset="0"/>
              </a:rPr>
              <a:t>Toprağın İyileştirilmesi İşlerinin yapılması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Arazi Maliklerinin aldıkları Kararın</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Beyanlar Sütununda</a:t>
            </a:r>
            <a:r>
              <a:rPr lang="tr-TR" dirty="0" smtClean="0">
                <a:latin typeface="Times New Roman" panose="02020603050405020304" pitchFamily="18" charset="0"/>
                <a:cs typeface="Times New Roman" panose="02020603050405020304" pitchFamily="18" charset="0"/>
              </a:rPr>
              <a:t> gösterilmesi durumunda ise, </a:t>
            </a:r>
            <a:r>
              <a:rPr lang="tr-TR" b="1" i="1" dirty="0" smtClean="0">
                <a:latin typeface="Times New Roman" panose="02020603050405020304" pitchFamily="18" charset="0"/>
                <a:cs typeface="Times New Roman" panose="02020603050405020304" pitchFamily="18" charset="0"/>
              </a:rPr>
              <a:t>Kararın varlığı </a:t>
            </a:r>
            <a:r>
              <a:rPr lang="tr-TR" b="1" dirty="0" smtClean="0">
                <a:latin typeface="Times New Roman" panose="02020603050405020304" pitchFamily="18" charset="0"/>
                <a:cs typeface="Times New Roman" panose="02020603050405020304" pitchFamily="18" charset="0"/>
              </a:rPr>
              <a:t>açıklanmış olur. </a:t>
            </a:r>
          </a:p>
          <a:p>
            <a:pPr algn="just"/>
            <a:endParaRPr lang="tr-TR" dirty="0"/>
          </a:p>
        </p:txBody>
      </p:sp>
    </p:spTree>
    <p:extLst>
      <p:ext uri="{BB962C8B-B14F-4D97-AF65-F5344CB8AC3E}">
        <p14:creationId xmlns:p14="http://schemas.microsoft.com/office/powerpoint/2010/main" val="2859951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Ortaklaşa kullanılan bir Taşınmaz Mal</a:t>
            </a:r>
            <a:r>
              <a:rPr lang="tr-TR" sz="2400" dirty="0" smtClean="0">
                <a:latin typeface="Times New Roman" panose="02020603050405020304" pitchFamily="18" charset="0"/>
                <a:cs typeface="Times New Roman" panose="02020603050405020304" pitchFamily="18" charset="0"/>
              </a:rPr>
              <a:t>, </a:t>
            </a:r>
            <a:r>
              <a:rPr lang="tr-TR" sz="2400" b="1" u="sng" dirty="0" smtClean="0">
                <a:latin typeface="Times New Roman" panose="02020603050405020304" pitchFamily="18" charset="0"/>
                <a:cs typeface="Times New Roman" panose="02020603050405020304" pitchFamily="18" charset="0"/>
              </a:rPr>
              <a:t>Yararlanan Taşınmazların Kütük Sayfasındaki Beyanlar Sütununa </a:t>
            </a:r>
            <a:r>
              <a:rPr lang="tr-TR" sz="2400" dirty="0" smtClean="0">
                <a:latin typeface="Times New Roman" panose="02020603050405020304" pitchFamily="18" charset="0"/>
                <a:cs typeface="Times New Roman" panose="02020603050405020304" pitchFamily="18" charset="0"/>
              </a:rPr>
              <a:t>yazılarak (</a:t>
            </a:r>
            <a:r>
              <a:rPr lang="tr-TR" sz="2400" i="1" dirty="0" smtClean="0">
                <a:latin typeface="Times New Roman" panose="02020603050405020304" pitchFamily="18" charset="0"/>
                <a:cs typeface="Times New Roman" panose="02020603050405020304" pitchFamily="18" charset="0"/>
              </a:rPr>
              <a:t>TST m. 29 / 3), </a:t>
            </a:r>
            <a:r>
              <a:rPr lang="tr-TR" sz="2400" dirty="0" smtClean="0">
                <a:latin typeface="Times New Roman" panose="02020603050405020304" pitchFamily="18" charset="0"/>
                <a:cs typeface="Times New Roman" panose="02020603050405020304" pitchFamily="18" charset="0"/>
              </a:rPr>
              <a:t>Yararlanan Taşınmaz Maliklerinin ortaklaşa kullanılan Taşınmaz üzerindeki Mülkiyet Hakkı açıklanmış olur. </a:t>
            </a:r>
          </a:p>
          <a:p>
            <a:pPr algn="just"/>
            <a:r>
              <a:rPr lang="tr-TR" sz="2400" b="1" dirty="0" smtClean="0">
                <a:latin typeface="Times New Roman" panose="02020603050405020304" pitchFamily="18" charset="0"/>
                <a:cs typeface="Times New Roman" panose="02020603050405020304" pitchFamily="18" charset="0"/>
              </a:rPr>
              <a:t>Tescil, değişiklik, terkin veya düzeltmeyi yolsuz duruma getiren hukuki veya teknik sebeplerin Müdürlükçe tespiti halinde</a:t>
            </a:r>
            <a:r>
              <a:rPr lang="tr-TR" sz="2400" dirty="0" smtClean="0">
                <a:latin typeface="Times New Roman" panose="02020603050405020304" pitchFamily="18" charset="0"/>
                <a:cs typeface="Times New Roman" panose="02020603050405020304" pitchFamily="18" charset="0"/>
              </a:rPr>
              <a:t>, bu husus </a:t>
            </a:r>
            <a:r>
              <a:rPr lang="tr-TR" sz="2400" b="1" u="sng" dirty="0" smtClean="0">
                <a:latin typeface="Times New Roman" panose="02020603050405020304" pitchFamily="18" charset="0"/>
                <a:cs typeface="Times New Roman" panose="02020603050405020304" pitchFamily="18" charset="0"/>
              </a:rPr>
              <a:t>Kütüğün Beyanlar Sütununda</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re’sen</a:t>
            </a:r>
            <a:r>
              <a:rPr lang="tr-TR" sz="2400" dirty="0" smtClean="0">
                <a:latin typeface="Times New Roman" panose="02020603050405020304" pitchFamily="18" charset="0"/>
                <a:cs typeface="Times New Roman" panose="02020603050405020304" pitchFamily="18" charset="0"/>
              </a:rPr>
              <a:t> belirtilir (</a:t>
            </a:r>
            <a:r>
              <a:rPr lang="tr-TR" sz="2400" i="1" dirty="0" smtClean="0">
                <a:latin typeface="Times New Roman" panose="02020603050405020304" pitchFamily="18" charset="0"/>
                <a:cs typeface="Times New Roman" panose="02020603050405020304" pitchFamily="18" charset="0"/>
              </a:rPr>
              <a:t>TST m. 52 /2). </a:t>
            </a:r>
          </a:p>
          <a:p>
            <a:pPr algn="just"/>
            <a:r>
              <a:rPr lang="tr-TR" dirty="0" smtClean="0">
                <a:latin typeface="Times New Roman" panose="02020603050405020304" pitchFamily="18" charset="0"/>
                <a:cs typeface="Times New Roman" panose="02020603050405020304" pitchFamily="18" charset="0"/>
              </a:rPr>
              <a:t>Bunun dışında, </a:t>
            </a:r>
            <a:r>
              <a:rPr lang="tr-TR" b="1" i="1" dirty="0">
                <a:latin typeface="Times New Roman" panose="02020603050405020304" pitchFamily="18" charset="0"/>
                <a:cs typeface="Times New Roman" panose="02020603050405020304" pitchFamily="18" charset="0"/>
              </a:rPr>
              <a:t>TST </a:t>
            </a:r>
            <a:r>
              <a:rPr lang="tr-TR" b="1" i="1" dirty="0" smtClean="0">
                <a:latin typeface="Times New Roman" panose="02020603050405020304" pitchFamily="18" charset="0"/>
                <a:cs typeface="Times New Roman" panose="02020603050405020304" pitchFamily="18" charset="0"/>
              </a:rPr>
              <a:t>m. 63 ve 67 /1 hükümlerinde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Yararlanan</a:t>
            </a:r>
            <a:r>
              <a:rPr lang="tr-TR" dirty="0" smtClean="0">
                <a:latin typeface="Times New Roman" panose="02020603050405020304" pitchFamily="18" charset="0"/>
                <a:cs typeface="Times New Roman" panose="02020603050405020304" pitchFamily="18" charset="0"/>
              </a:rPr>
              <a:t> veya </a:t>
            </a:r>
            <a:r>
              <a:rPr lang="tr-TR" b="1" dirty="0" smtClean="0">
                <a:latin typeface="Times New Roman" panose="02020603050405020304" pitchFamily="18" charset="0"/>
                <a:cs typeface="Times New Roman" panose="02020603050405020304" pitchFamily="18" charset="0"/>
              </a:rPr>
              <a:t>Yüklü</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Taşınmazların Bölünmesi ve Birleştirilmesine </a:t>
            </a:r>
            <a:r>
              <a:rPr lang="tr-TR" dirty="0" smtClean="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Beyanlar Sütununda </a:t>
            </a:r>
            <a:r>
              <a:rPr lang="tr-TR" dirty="0">
                <a:latin typeface="Times New Roman" panose="02020603050405020304" pitchFamily="18" charset="0"/>
                <a:cs typeface="Times New Roman" panose="02020603050405020304" pitchFamily="18" charset="0"/>
              </a:rPr>
              <a:t>bazı </a:t>
            </a:r>
            <a:r>
              <a:rPr lang="tr-TR" dirty="0" smtClean="0">
                <a:latin typeface="Times New Roman" panose="02020603050405020304" pitchFamily="18" charset="0"/>
                <a:cs typeface="Times New Roman" panose="02020603050405020304" pitchFamily="18" charset="0"/>
              </a:rPr>
              <a:t>Açıklamalar </a:t>
            </a:r>
            <a:r>
              <a:rPr lang="tr-TR" dirty="0">
                <a:latin typeface="Times New Roman" panose="02020603050405020304" pitchFamily="18" charset="0"/>
                <a:cs typeface="Times New Roman" panose="02020603050405020304" pitchFamily="18" charset="0"/>
              </a:rPr>
              <a:t>yapılması öngörülmüştür. </a:t>
            </a:r>
          </a:p>
          <a:p>
            <a:pPr marL="0" indent="0">
              <a:buNone/>
            </a:pPr>
            <a:endParaRPr lang="tr-TR" dirty="0"/>
          </a:p>
        </p:txBody>
      </p:sp>
    </p:spTree>
    <p:extLst>
      <p:ext uri="{BB962C8B-B14F-4D97-AF65-F5344CB8AC3E}">
        <p14:creationId xmlns:p14="http://schemas.microsoft.com/office/powerpoint/2010/main" val="687857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İçerik Yer Tutucusu"/>
          <p:cNvGraphicFramePr>
            <a:graphicFrameLocks noGrp="1"/>
          </p:cNvGraphicFramePr>
          <p:nvPr>
            <p:ph idx="1"/>
            <p:extLst/>
          </p:nvPr>
        </p:nvGraphicFramePr>
        <p:xfrm>
          <a:off x="1991544" y="332656"/>
          <a:ext cx="8229600" cy="6156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14914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0311"/>
            <a:ext cx="10515600" cy="1600377"/>
          </a:xfrm>
        </p:spPr>
        <p:txBody>
          <a:bodyPr>
            <a:normAutofit fontScale="90000"/>
          </a:bodyPr>
          <a:lstStyle/>
          <a:p>
            <a:r>
              <a:rPr lang="tr-TR" b="1" dirty="0" smtClean="0"/>
              <a:t>Kat Mülkiyeti Kanununda Öngörülen Beyanlar ve Bunların Hükmü: </a:t>
            </a:r>
            <a:br>
              <a:rPr lang="tr-TR" b="1" dirty="0" smtClean="0"/>
            </a:br>
            <a:endParaRPr lang="tr-TR" b="1" dirty="0"/>
          </a:p>
        </p:txBody>
      </p:sp>
      <p:sp>
        <p:nvSpPr>
          <p:cNvPr id="3" name="İçerik Yer Tutucusu 2"/>
          <p:cNvSpPr>
            <a:spLocks noGrp="1"/>
          </p:cNvSpPr>
          <p:nvPr>
            <p:ph idx="1"/>
          </p:nvPr>
        </p:nvSpPr>
        <p:spPr/>
        <p:txBody>
          <a:bodyPr>
            <a:normAutofit fontScale="92500" lnSpcReduction="10000"/>
          </a:bodyPr>
          <a:lstStyle/>
          <a:p>
            <a:pPr algn="just"/>
            <a:r>
              <a:rPr lang="tr-TR" b="1" u="sng" dirty="0" smtClean="0">
                <a:latin typeface="Times New Roman" panose="02020603050405020304" pitchFamily="18" charset="0"/>
                <a:cs typeface="Times New Roman" panose="02020603050405020304" pitchFamily="18" charset="0"/>
              </a:rPr>
              <a:t>Kat Mülkiyeti Kanunu’na </a:t>
            </a:r>
            <a:r>
              <a:rPr lang="tr-TR" dirty="0" smtClean="0">
                <a:latin typeface="Times New Roman" panose="02020603050405020304" pitchFamily="18" charset="0"/>
                <a:cs typeface="Times New Roman" panose="02020603050405020304" pitchFamily="18" charset="0"/>
              </a:rPr>
              <a:t>göre,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Kat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ülkiyetine tabi Taşınmazlarda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Bağımsız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ölümlerin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at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ütüğündeki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ayfalarının </a:t>
            </a:r>
            <a:r>
              <a:rPr lang="tr-TR" b="1" u="sng" dirty="0">
                <a:latin typeface="Times New Roman" panose="02020603050405020304" pitchFamily="18" charset="0"/>
                <a:cs typeface="Times New Roman" panose="02020603050405020304" pitchFamily="18" charset="0"/>
              </a:rPr>
              <a:t>B</a:t>
            </a:r>
            <a:r>
              <a:rPr lang="tr-TR" b="1" u="sng" dirty="0" smtClean="0">
                <a:latin typeface="Times New Roman" panose="02020603050405020304" pitchFamily="18" charset="0"/>
                <a:cs typeface="Times New Roman" panose="02020603050405020304" pitchFamily="18" charset="0"/>
              </a:rPr>
              <a:t>eyanlar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ütununa </a:t>
            </a:r>
            <a:r>
              <a:rPr lang="tr-TR" b="1" dirty="0" smtClean="0">
                <a:latin typeface="Times New Roman" panose="02020603050405020304" pitchFamily="18" charset="0"/>
                <a:cs typeface="Times New Roman" panose="02020603050405020304" pitchFamily="18" charset="0"/>
              </a:rPr>
              <a:t>kaydedilmek </a:t>
            </a:r>
            <a:r>
              <a:rPr lang="tr-TR" dirty="0" smtClean="0">
                <a:latin typeface="Times New Roman" panose="02020603050405020304" pitchFamily="18" charset="0"/>
                <a:cs typeface="Times New Roman" panose="02020603050405020304" pitchFamily="18" charset="0"/>
              </a:rPr>
              <a:t>suretiyle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Üçüncü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işilere </a:t>
            </a:r>
            <a:r>
              <a:rPr lang="tr-TR" dirty="0" smtClean="0">
                <a:latin typeface="Times New Roman" panose="02020603050405020304" pitchFamily="18" charset="0"/>
                <a:cs typeface="Times New Roman" panose="02020603050405020304" pitchFamily="18" charset="0"/>
              </a:rPr>
              <a:t>karşı açıklanmış olan hususlardan bazıları şunlardır:  </a:t>
            </a:r>
          </a:p>
          <a:p>
            <a:pPr algn="just"/>
            <a:r>
              <a:rPr lang="tr-TR" b="1" dirty="0" smtClean="0">
                <a:latin typeface="Times New Roman" panose="02020603050405020304" pitchFamily="18" charset="0"/>
                <a:cs typeface="Times New Roman" panose="02020603050405020304" pitchFamily="18" charset="0"/>
              </a:rPr>
              <a:t>Her Bağımsız Bölüme ait </a:t>
            </a:r>
            <a:r>
              <a:rPr lang="tr-TR" b="1" i="1" dirty="0" smtClean="0">
                <a:latin typeface="Times New Roman" panose="02020603050405020304" pitchFamily="18" charset="0"/>
                <a:cs typeface="Times New Roman" panose="02020603050405020304" pitchFamily="18" charset="0"/>
              </a:rPr>
              <a:t>Eklentiler, </a:t>
            </a:r>
            <a:r>
              <a:rPr lang="tr-TR" b="1" dirty="0" smtClean="0">
                <a:latin typeface="Times New Roman" panose="02020603050405020304" pitchFamily="18" charset="0"/>
                <a:cs typeface="Times New Roman" panose="02020603050405020304" pitchFamily="18" charset="0"/>
              </a:rPr>
              <a:t>o bölüme ait sayfanın </a:t>
            </a:r>
            <a:r>
              <a:rPr lang="tr-TR" b="1" u="sng" dirty="0" smtClean="0">
                <a:latin typeface="Times New Roman" panose="02020603050405020304" pitchFamily="18" charset="0"/>
                <a:cs typeface="Times New Roman" panose="02020603050405020304" pitchFamily="18" charset="0"/>
              </a:rPr>
              <a:t>Beyanlar</a:t>
            </a:r>
            <a:r>
              <a:rPr lang="tr-TR" b="1" dirty="0" smtClean="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ütununa </a:t>
            </a:r>
            <a:r>
              <a:rPr lang="tr-TR" b="1" dirty="0" smtClean="0">
                <a:latin typeface="Times New Roman" panose="02020603050405020304" pitchFamily="18" charset="0"/>
                <a:cs typeface="Times New Roman" panose="02020603050405020304" pitchFamily="18" charset="0"/>
              </a:rPr>
              <a:t>kaydedilir </a:t>
            </a:r>
            <a:r>
              <a:rPr lang="tr-TR" sz="2600" i="1" dirty="0" smtClean="0">
                <a:latin typeface="Times New Roman" panose="02020603050405020304" pitchFamily="18" charset="0"/>
                <a:cs typeface="Times New Roman" panose="02020603050405020304" pitchFamily="18" charset="0"/>
              </a:rPr>
              <a:t>(KMK m. 6 / II). </a:t>
            </a:r>
          </a:p>
          <a:p>
            <a:pPr algn="just"/>
            <a:r>
              <a:rPr lang="tr-TR" b="1" dirty="0" smtClean="0">
                <a:latin typeface="Times New Roman" panose="02020603050405020304" pitchFamily="18" charset="0"/>
                <a:cs typeface="Times New Roman" panose="02020603050405020304" pitchFamily="18" charset="0"/>
              </a:rPr>
              <a:t>Ana Taşınmazın leh ve aleyhine kurulan </a:t>
            </a:r>
            <a:r>
              <a:rPr lang="tr-TR" b="1" i="1" dirty="0" smtClean="0">
                <a:latin typeface="Times New Roman" panose="02020603050405020304" pitchFamily="18" charset="0"/>
                <a:cs typeface="Times New Roman" panose="02020603050405020304" pitchFamily="18" charset="0"/>
              </a:rPr>
              <a:t>İrtifak Hakları</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na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aşınmazın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ayfasına tescil edilir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Kat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ütüğünün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eyanlar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anesinde belirtilir</a:t>
            </a:r>
            <a:r>
              <a:rPr lang="tr-TR" dirty="0" smtClean="0">
                <a:latin typeface="Times New Roman" panose="02020603050405020304" pitchFamily="18" charset="0"/>
                <a:cs typeface="Times New Roman" panose="02020603050405020304" pitchFamily="18" charset="0"/>
              </a:rPr>
              <a:t> (</a:t>
            </a:r>
            <a:r>
              <a:rPr lang="tr-TR" sz="2600" i="1" dirty="0" smtClean="0">
                <a:latin typeface="Times New Roman" panose="02020603050405020304" pitchFamily="18" charset="0"/>
                <a:cs typeface="Times New Roman" panose="02020603050405020304" pitchFamily="18" charset="0"/>
              </a:rPr>
              <a:t>KMK m. 13 / III). </a:t>
            </a:r>
          </a:p>
          <a:p>
            <a:pPr algn="just"/>
            <a:r>
              <a:rPr lang="tr-TR" b="1" dirty="0" smtClean="0">
                <a:latin typeface="Times New Roman" panose="02020603050405020304" pitchFamily="18" charset="0"/>
                <a:cs typeface="Times New Roman" panose="02020603050405020304" pitchFamily="18" charset="0"/>
              </a:rPr>
              <a:t>Bir Arsa üzerinde </a:t>
            </a:r>
            <a:r>
              <a:rPr lang="tr-TR" b="1" i="1" dirty="0" smtClean="0">
                <a:latin typeface="Times New Roman" panose="02020603050405020304" pitchFamily="18" charset="0"/>
                <a:cs typeface="Times New Roman" panose="02020603050405020304" pitchFamily="18" charset="0"/>
              </a:rPr>
              <a:t>Kat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rtifakı </a:t>
            </a:r>
            <a:r>
              <a:rPr lang="tr-TR" b="1" dirty="0" smtClean="0">
                <a:latin typeface="Times New Roman" panose="02020603050405020304" pitchFamily="18" charset="0"/>
                <a:cs typeface="Times New Roman" panose="02020603050405020304" pitchFamily="18" charset="0"/>
              </a:rPr>
              <a:t>kurulurken</a:t>
            </a:r>
            <a:r>
              <a:rPr lang="tr-TR" dirty="0" smtClean="0">
                <a:latin typeface="Times New Roman" panose="02020603050405020304" pitchFamily="18" charset="0"/>
                <a:cs typeface="Times New Roman" panose="02020603050405020304" pitchFamily="18" charset="0"/>
              </a:rPr>
              <a:t>, her</a:t>
            </a:r>
            <a:r>
              <a:rPr lang="tr-TR" b="1" dirty="0" smtClean="0">
                <a:latin typeface="Times New Roman" panose="02020603050405020304" pitchFamily="18" charset="0"/>
                <a:cs typeface="Times New Roman" panose="02020603050405020304" pitchFamily="18" charset="0"/>
              </a:rPr>
              <a:t> Kat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rtifakının ilgili bulunduğu Bağımsız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ölüme tahsisi istenen </a:t>
            </a:r>
            <a:r>
              <a:rPr lang="tr-TR" b="1" i="1" dirty="0" smtClean="0">
                <a:latin typeface="Times New Roman" panose="02020603050405020304" pitchFamily="18" charset="0"/>
                <a:cs typeface="Times New Roman" panose="02020603050405020304" pitchFamily="18" charset="0"/>
              </a:rPr>
              <a:t>Arsa </a:t>
            </a:r>
            <a:r>
              <a:rPr lang="tr-TR" b="1" i="1" dirty="0">
                <a:latin typeface="Times New Roman" panose="02020603050405020304" pitchFamily="18" charset="0"/>
                <a:cs typeface="Times New Roman" panose="02020603050405020304" pitchFamily="18" charset="0"/>
              </a:rPr>
              <a:t>P</a:t>
            </a:r>
            <a:r>
              <a:rPr lang="tr-TR" b="1" i="1" dirty="0" smtClean="0">
                <a:latin typeface="Times New Roman" panose="02020603050405020304" pitchFamily="18" charset="0"/>
                <a:cs typeface="Times New Roman" panose="02020603050405020304" pitchFamily="18" charset="0"/>
              </a:rPr>
              <a:t>ayı, </a:t>
            </a:r>
            <a:r>
              <a:rPr lang="tr-TR" b="1" dirty="0" smtClean="0">
                <a:latin typeface="Times New Roman" panose="02020603050405020304" pitchFamily="18" charset="0"/>
                <a:cs typeface="Times New Roman" panose="02020603050405020304" pitchFamily="18" charset="0"/>
              </a:rPr>
              <a:t>Arsanın kayıtlı olduğu 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ütüğünün </a:t>
            </a:r>
            <a:r>
              <a:rPr lang="tr-TR" b="1" u="sng" dirty="0">
                <a:latin typeface="Times New Roman" panose="02020603050405020304" pitchFamily="18" charset="0"/>
                <a:cs typeface="Times New Roman" panose="02020603050405020304" pitchFamily="18" charset="0"/>
              </a:rPr>
              <a:t>B</a:t>
            </a:r>
            <a:r>
              <a:rPr lang="tr-TR" b="1" u="sng" dirty="0" smtClean="0">
                <a:latin typeface="Times New Roman" panose="02020603050405020304" pitchFamily="18" charset="0"/>
                <a:cs typeface="Times New Roman" panose="02020603050405020304" pitchFamily="18" charset="0"/>
              </a:rPr>
              <a:t>eyanlar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ütununa </a:t>
            </a:r>
            <a:r>
              <a:rPr lang="tr-TR" b="1" dirty="0" smtClean="0">
                <a:latin typeface="Times New Roman" panose="02020603050405020304" pitchFamily="18" charset="0"/>
                <a:cs typeface="Times New Roman" panose="02020603050405020304" pitchFamily="18" charset="0"/>
              </a:rPr>
              <a:t>kaydedilir </a:t>
            </a:r>
            <a:r>
              <a:rPr lang="tr-TR" dirty="0" smtClean="0">
                <a:latin typeface="Times New Roman" panose="02020603050405020304" pitchFamily="18" charset="0"/>
                <a:cs typeface="Times New Roman" panose="02020603050405020304" pitchFamily="18" charset="0"/>
              </a:rPr>
              <a:t>(</a:t>
            </a:r>
            <a:r>
              <a:rPr lang="tr-TR" sz="2600" i="1" dirty="0" smtClean="0">
                <a:latin typeface="Times New Roman" panose="02020603050405020304" pitchFamily="18" charset="0"/>
                <a:cs typeface="Times New Roman" panose="02020603050405020304" pitchFamily="18" charset="0"/>
              </a:rPr>
              <a:t>KMK m.14 / II).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6206346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5467"/>
            <a:ext cx="10515600" cy="1555221"/>
          </a:xfrm>
        </p:spPr>
        <p:txBody>
          <a:bodyPr>
            <a:normAutofit/>
          </a:bodyPr>
          <a:lstStyle/>
          <a:p>
            <a:endParaRPr lang="tr-TR" dirty="0"/>
          </a:p>
        </p:txBody>
      </p:sp>
      <p:sp>
        <p:nvSpPr>
          <p:cNvPr id="3" name="İçerik Yer Tutucusu 2"/>
          <p:cNvSpPr>
            <a:spLocks noGrp="1"/>
          </p:cNvSpPr>
          <p:nvPr>
            <p:ph idx="1"/>
          </p:nvPr>
        </p:nvSpPr>
        <p:spPr/>
        <p:txBody>
          <a:bodyPr>
            <a:noAutofit/>
          </a:bodyPr>
          <a:lstStyle/>
          <a:p>
            <a:pPr algn="just"/>
            <a:r>
              <a:rPr lang="tr-TR" b="1" u="sng" dirty="0" smtClean="0">
                <a:latin typeface="Times New Roman" panose="02020603050405020304" pitchFamily="18" charset="0"/>
                <a:cs typeface="Times New Roman" panose="02020603050405020304" pitchFamily="18" charset="0"/>
              </a:rPr>
              <a:t>Yönetim Planı ve Yönetim </a:t>
            </a:r>
            <a:r>
              <a:rPr lang="tr-TR" b="1" u="sng" dirty="0">
                <a:latin typeface="Times New Roman" panose="02020603050405020304" pitchFamily="18" charset="0"/>
                <a:cs typeface="Times New Roman" panose="02020603050405020304" pitchFamily="18" charset="0"/>
              </a:rPr>
              <a:t>P</a:t>
            </a:r>
            <a:r>
              <a:rPr lang="tr-TR" b="1" u="sng" dirty="0" smtClean="0">
                <a:latin typeface="Times New Roman" panose="02020603050405020304" pitchFamily="18" charset="0"/>
                <a:cs typeface="Times New Roman" panose="02020603050405020304" pitchFamily="18" charset="0"/>
              </a:rPr>
              <a:t>lanında sonradan yapılan Değişiklikler</a:t>
            </a:r>
            <a:r>
              <a:rPr lang="tr-TR" u="sng"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her Bağımsız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ölüme ait sayfanın </a:t>
            </a:r>
            <a:r>
              <a:rPr lang="tr-TR" b="1" i="1" dirty="0" smtClean="0">
                <a:latin typeface="Times New Roman" panose="02020603050405020304" pitchFamily="18" charset="0"/>
                <a:cs typeface="Times New Roman" panose="02020603050405020304" pitchFamily="18" charset="0"/>
              </a:rPr>
              <a:t>Beyanlar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ütununa </a:t>
            </a:r>
            <a:r>
              <a:rPr lang="tr-TR" b="1" dirty="0" smtClean="0">
                <a:latin typeface="Times New Roman" panose="02020603050405020304" pitchFamily="18" charset="0"/>
                <a:cs typeface="Times New Roman" panose="02020603050405020304" pitchFamily="18" charset="0"/>
              </a:rPr>
              <a:t>kaydedilir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KMK m. 28 / V). </a:t>
            </a:r>
          </a:p>
          <a:p>
            <a:pPr algn="just"/>
            <a:r>
              <a:rPr lang="tr-TR" sz="2400" b="1" u="sng" dirty="0" err="1" smtClean="0">
                <a:latin typeface="Times New Roman" panose="02020603050405020304" pitchFamily="18" charset="0"/>
                <a:cs typeface="Times New Roman" panose="02020603050405020304" pitchFamily="18" charset="0"/>
              </a:rPr>
              <a:t>Anayapının</a:t>
            </a:r>
            <a:r>
              <a:rPr lang="tr-TR" sz="2400" b="1" u="sng" dirty="0" smtClean="0">
                <a:latin typeface="Times New Roman" panose="02020603050405020304" pitchFamily="18" charset="0"/>
                <a:cs typeface="Times New Roman" panose="02020603050405020304" pitchFamily="18" charset="0"/>
              </a:rPr>
              <a:t> Bağımsız Bölümlerinden biri tamamen harap olunca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o Bölümün </a:t>
            </a:r>
            <a:r>
              <a:rPr lang="tr-TR" sz="2400" b="1" dirty="0">
                <a:latin typeface="Times New Roman" panose="02020603050405020304" pitchFamily="18" charset="0"/>
                <a:cs typeface="Times New Roman" panose="02020603050405020304" pitchFamily="18" charset="0"/>
              </a:rPr>
              <a:t>M</a:t>
            </a:r>
            <a:r>
              <a:rPr lang="tr-TR" sz="2400" b="1" dirty="0" smtClean="0">
                <a:latin typeface="Times New Roman" panose="02020603050405020304" pitchFamily="18" charset="0"/>
                <a:cs typeface="Times New Roman" panose="02020603050405020304" pitchFamily="18" charset="0"/>
              </a:rPr>
              <a:t>alikinin bu Bölümü yeniden yaptırmaması sebebiyle o Bölüme ait Arsa Payının,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akim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ararıyla diğer Kat </a:t>
            </a:r>
            <a:r>
              <a:rPr lang="tr-TR" sz="2400" b="1" dirty="0">
                <a:latin typeface="Times New Roman" panose="02020603050405020304" pitchFamily="18" charset="0"/>
                <a:cs typeface="Times New Roman" panose="02020603050405020304" pitchFamily="18" charset="0"/>
              </a:rPr>
              <a:t>M</a:t>
            </a:r>
            <a:r>
              <a:rPr lang="tr-TR" sz="2400" b="1" dirty="0" smtClean="0">
                <a:latin typeface="Times New Roman" panose="02020603050405020304" pitchFamily="18" charset="0"/>
                <a:cs typeface="Times New Roman" panose="02020603050405020304" pitchFamily="18" charset="0"/>
              </a:rPr>
              <a:t>aliklerine veya bunlardan bir kısmına devredilmesi halinde,</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devredilen Arsa </a:t>
            </a:r>
            <a:r>
              <a:rPr lang="tr-TR" sz="2400" b="1" i="1" dirty="0">
                <a:latin typeface="Times New Roman" panose="02020603050405020304" pitchFamily="18" charset="0"/>
                <a:cs typeface="Times New Roman" panose="02020603050405020304" pitchFamily="18" charset="0"/>
              </a:rPr>
              <a:t>P</a:t>
            </a:r>
            <a:r>
              <a:rPr lang="tr-TR" sz="2400" b="1" i="1" dirty="0" smtClean="0">
                <a:latin typeface="Times New Roman" panose="02020603050405020304" pitchFamily="18" charset="0"/>
                <a:cs typeface="Times New Roman" panose="02020603050405020304" pitchFamily="18" charset="0"/>
              </a:rPr>
              <a:t>ayları</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Kat </a:t>
            </a:r>
            <a:r>
              <a:rPr lang="tr-TR" sz="2400" b="1" dirty="0">
                <a:latin typeface="Times New Roman" panose="02020603050405020304" pitchFamily="18" charset="0"/>
                <a:cs typeface="Times New Roman" panose="02020603050405020304" pitchFamily="18" charset="0"/>
              </a:rPr>
              <a:t>M</a:t>
            </a:r>
            <a:r>
              <a:rPr lang="tr-TR" sz="2400" b="1" dirty="0" smtClean="0">
                <a:latin typeface="Times New Roman" panose="02020603050405020304" pitchFamily="18" charset="0"/>
                <a:cs typeface="Times New Roman" panose="02020603050405020304" pitchFamily="18" charset="0"/>
              </a:rPr>
              <a:t>ülkiyeti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ütüğünün </a:t>
            </a:r>
            <a:r>
              <a:rPr lang="tr-TR" sz="2400" dirty="0" smtClean="0">
                <a:latin typeface="Times New Roman" panose="02020603050405020304" pitchFamily="18" charset="0"/>
                <a:cs typeface="Times New Roman" panose="02020603050405020304" pitchFamily="18" charset="0"/>
              </a:rPr>
              <a:t>ilgili sayfalarının </a:t>
            </a:r>
            <a:r>
              <a:rPr lang="tr-TR" sz="2400" b="1" i="1" dirty="0" smtClean="0">
                <a:latin typeface="Times New Roman" panose="02020603050405020304" pitchFamily="18" charset="0"/>
                <a:cs typeface="Times New Roman" panose="02020603050405020304" pitchFamily="18" charset="0"/>
              </a:rPr>
              <a:t>Beyanlar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anesine </a:t>
            </a:r>
            <a:r>
              <a:rPr lang="tr-TR" sz="2400" b="1" dirty="0" smtClean="0">
                <a:latin typeface="Times New Roman" panose="02020603050405020304" pitchFamily="18" charset="0"/>
                <a:cs typeface="Times New Roman" panose="02020603050405020304" pitchFamily="18" charset="0"/>
              </a:rPr>
              <a:t>kaydedilir</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KMK m. 47 / II). </a:t>
            </a:r>
          </a:p>
          <a:p>
            <a:pPr algn="just"/>
            <a:r>
              <a:rPr lang="tr-TR" sz="2400" b="1" u="sng" dirty="0" smtClean="0">
                <a:latin typeface="Times New Roman" panose="02020603050405020304" pitchFamily="18" charset="0"/>
                <a:cs typeface="Times New Roman" panose="02020603050405020304" pitchFamily="18" charset="0"/>
              </a:rPr>
              <a:t>Devre </a:t>
            </a:r>
            <a:r>
              <a:rPr lang="tr-TR" sz="2400" b="1" u="sng" dirty="0">
                <a:latin typeface="Times New Roman" panose="02020603050405020304" pitchFamily="18" charset="0"/>
                <a:cs typeface="Times New Roman" panose="02020603050405020304" pitchFamily="18" charset="0"/>
              </a:rPr>
              <a:t>M</a:t>
            </a:r>
            <a:r>
              <a:rPr lang="tr-TR" sz="2400" b="1" u="sng" dirty="0" smtClean="0">
                <a:latin typeface="Times New Roman" panose="02020603050405020304" pitchFamily="18" charset="0"/>
                <a:cs typeface="Times New Roman" panose="02020603050405020304" pitchFamily="18" charset="0"/>
              </a:rPr>
              <a:t>ülk esasına tabi Taşınmazlarda </a:t>
            </a:r>
            <a:r>
              <a:rPr lang="tr-TR" sz="2400" b="1" u="sng" dirty="0">
                <a:latin typeface="Times New Roman" panose="02020603050405020304" pitchFamily="18" charset="0"/>
                <a:cs typeface="Times New Roman" panose="02020603050405020304" pitchFamily="18" charset="0"/>
              </a:rPr>
              <a:t>D</a:t>
            </a:r>
            <a:r>
              <a:rPr lang="tr-TR" sz="2400" b="1" u="sng" dirty="0" smtClean="0">
                <a:latin typeface="Times New Roman" panose="02020603050405020304" pitchFamily="18" charset="0"/>
                <a:cs typeface="Times New Roman" panose="02020603050405020304" pitchFamily="18" charset="0"/>
              </a:rPr>
              <a:t>evre </a:t>
            </a:r>
            <a:r>
              <a:rPr lang="tr-TR" sz="2400" b="1" u="sng" dirty="0">
                <a:latin typeface="Times New Roman" panose="02020603050405020304" pitchFamily="18" charset="0"/>
                <a:cs typeface="Times New Roman" panose="02020603050405020304" pitchFamily="18" charset="0"/>
              </a:rPr>
              <a:t>M</a:t>
            </a:r>
            <a:r>
              <a:rPr lang="tr-TR" sz="2400" b="1" u="sng" dirty="0" smtClean="0">
                <a:latin typeface="Times New Roman" panose="02020603050405020304" pitchFamily="18" charset="0"/>
                <a:cs typeface="Times New Roman" panose="02020603050405020304" pitchFamily="18" charset="0"/>
              </a:rPr>
              <a:t>ülk </a:t>
            </a:r>
            <a:r>
              <a:rPr lang="tr-TR" sz="2400" b="1" u="sng" dirty="0">
                <a:latin typeface="Times New Roman" panose="02020603050405020304" pitchFamily="18" charset="0"/>
                <a:cs typeface="Times New Roman" panose="02020603050405020304" pitchFamily="18" charset="0"/>
              </a:rPr>
              <a:t>H</a:t>
            </a:r>
            <a:r>
              <a:rPr lang="tr-TR" sz="2400" b="1" u="sng" dirty="0" smtClean="0">
                <a:latin typeface="Times New Roman" panose="02020603050405020304" pitchFamily="18" charset="0"/>
                <a:cs typeface="Times New Roman" panose="02020603050405020304" pitchFamily="18" charset="0"/>
              </a:rPr>
              <a:t>akkı </a:t>
            </a:r>
            <a:r>
              <a:rPr lang="tr-TR" sz="2400" dirty="0" smtClean="0">
                <a:latin typeface="Times New Roman" panose="02020603050405020304" pitchFamily="18" charset="0"/>
                <a:cs typeface="Times New Roman" panose="02020603050405020304" pitchFamily="18" charset="0"/>
              </a:rPr>
              <a:t>ve bunu </a:t>
            </a:r>
            <a:r>
              <a:rPr lang="tr-TR" sz="2400" b="1" dirty="0" smtClean="0">
                <a:latin typeface="Times New Roman" panose="02020603050405020304" pitchFamily="18" charset="0"/>
                <a:cs typeface="Times New Roman" panose="02020603050405020304" pitchFamily="18" charset="0"/>
              </a:rPr>
              <a:t>düzenleyen </a:t>
            </a:r>
            <a:r>
              <a:rPr lang="tr-TR" sz="2400" b="1" u="sng" dirty="0" smtClean="0">
                <a:latin typeface="Times New Roman" panose="02020603050405020304" pitchFamily="18" charset="0"/>
                <a:cs typeface="Times New Roman" panose="02020603050405020304" pitchFamily="18" charset="0"/>
              </a:rPr>
              <a:t>Sözleşme</a:t>
            </a:r>
            <a:r>
              <a:rPr lang="tr-TR" sz="2400" u="sng"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Beyanlar </a:t>
            </a:r>
            <a:r>
              <a:rPr lang="tr-TR" sz="2400" b="1" i="1" dirty="0">
                <a:latin typeface="Times New Roman" panose="02020603050405020304" pitchFamily="18" charset="0"/>
                <a:cs typeface="Times New Roman" panose="02020603050405020304" pitchFamily="18" charset="0"/>
              </a:rPr>
              <a:t>S</a:t>
            </a:r>
            <a:r>
              <a:rPr lang="tr-TR" sz="2400" b="1" i="1" dirty="0" smtClean="0">
                <a:latin typeface="Times New Roman" panose="02020603050405020304" pitchFamily="18" charset="0"/>
                <a:cs typeface="Times New Roman" panose="02020603050405020304" pitchFamily="18" charset="0"/>
              </a:rPr>
              <a:t>ütununa </a:t>
            </a:r>
            <a:r>
              <a:rPr lang="tr-TR" sz="2400" b="1" dirty="0" smtClean="0">
                <a:latin typeface="Times New Roman" panose="02020603050405020304" pitchFamily="18" charset="0"/>
                <a:cs typeface="Times New Roman" panose="02020603050405020304" pitchFamily="18" charset="0"/>
              </a:rPr>
              <a:t>kaydedilir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KMK m. 60, 61).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397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Diğer Bazı Kanunlarda Öngörülen Beyanlar ve Bunların Hükmü </a:t>
            </a:r>
            <a:endParaRPr lang="tr-TR" b="1" dirty="0"/>
          </a:p>
        </p:txBody>
      </p:sp>
      <p:sp>
        <p:nvSpPr>
          <p:cNvPr id="3" name="İçerik Yer Tutucusu 2"/>
          <p:cNvSpPr>
            <a:spLocks noGrp="1"/>
          </p:cNvSpPr>
          <p:nvPr>
            <p:ph idx="1"/>
          </p:nvPr>
        </p:nvSpPr>
        <p:spPr/>
        <p:txBody>
          <a:bodyPr>
            <a:noAutofit/>
          </a:bodyPr>
          <a:lstStyle/>
          <a:p>
            <a:pPr algn="just"/>
            <a:r>
              <a:rPr lang="tr-TR" sz="2400" b="1" i="1" u="sng" dirty="0" smtClean="0">
                <a:latin typeface="Times New Roman" panose="02020603050405020304" pitchFamily="18" charset="0"/>
                <a:cs typeface="Times New Roman" panose="02020603050405020304" pitchFamily="18" charset="0"/>
              </a:rPr>
              <a:t>3402 sayılı Kadastro Kanunu’nun 19. maddesi </a:t>
            </a:r>
            <a:r>
              <a:rPr lang="tr-TR" sz="2400" b="1" u="sng" dirty="0" smtClean="0">
                <a:latin typeface="Times New Roman" panose="02020603050405020304" pitchFamily="18" charset="0"/>
                <a:cs typeface="Times New Roman" panose="02020603050405020304" pitchFamily="18" charset="0"/>
              </a:rPr>
              <a:t>uyarınca</a:t>
            </a:r>
            <a:r>
              <a:rPr lang="tr-TR" sz="2400" u="sng"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T</a:t>
            </a:r>
            <a:r>
              <a:rPr lang="tr-TR" sz="2400" dirty="0" smtClean="0">
                <a:latin typeface="Times New Roman" panose="02020603050405020304" pitchFamily="18" charset="0"/>
                <a:cs typeface="Times New Roman" panose="02020603050405020304" pitchFamily="18" charset="0"/>
              </a:rPr>
              <a:t>aşınmaz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al üzerinde </a:t>
            </a:r>
            <a:r>
              <a:rPr lang="tr-TR" sz="2400" b="1" dirty="0" smtClean="0">
                <a:latin typeface="Times New Roman" panose="02020603050405020304" pitchFamily="18" charset="0"/>
                <a:cs typeface="Times New Roman" panose="02020603050405020304" pitchFamily="18" charset="0"/>
              </a:rPr>
              <a:t>Taşınmazın </a:t>
            </a:r>
            <a:r>
              <a:rPr lang="tr-TR" sz="2400" b="1" dirty="0">
                <a:latin typeface="Times New Roman" panose="02020603050405020304" pitchFamily="18" charset="0"/>
                <a:cs typeface="Times New Roman" panose="02020603050405020304" pitchFamily="18" charset="0"/>
              </a:rPr>
              <a:t>M</a:t>
            </a:r>
            <a:r>
              <a:rPr lang="tr-TR" sz="2400" b="1" dirty="0" smtClean="0">
                <a:latin typeface="Times New Roman" panose="02020603050405020304" pitchFamily="18" charset="0"/>
                <a:cs typeface="Times New Roman" panose="02020603050405020304" pitchFamily="18" charset="0"/>
              </a:rPr>
              <a:t>alikinden başkasına </a:t>
            </a:r>
            <a:r>
              <a:rPr lang="tr-TR" sz="2400" dirty="0" smtClean="0">
                <a:latin typeface="Times New Roman" panose="02020603050405020304" pitchFamily="18" charset="0"/>
                <a:cs typeface="Times New Roman" panose="02020603050405020304" pitchFamily="18" charset="0"/>
              </a:rPr>
              <a:t>veya </a:t>
            </a:r>
            <a:r>
              <a:rPr lang="tr-TR" sz="2400" b="1" dirty="0" smtClean="0">
                <a:latin typeface="Times New Roman" panose="02020603050405020304" pitchFamily="18" charset="0"/>
                <a:cs typeface="Times New Roman" panose="02020603050405020304" pitchFamily="18" charset="0"/>
              </a:rPr>
              <a:t>Paydaşlarına</a:t>
            </a:r>
            <a:r>
              <a:rPr lang="tr-TR" sz="2400" dirty="0" smtClean="0">
                <a:latin typeface="Times New Roman" panose="02020603050405020304" pitchFamily="18" charset="0"/>
                <a:cs typeface="Times New Roman" panose="02020603050405020304" pitchFamily="18" charset="0"/>
              </a:rPr>
              <a:t> ait </a:t>
            </a:r>
            <a:r>
              <a:rPr lang="tr-TR" sz="2400" b="1" u="sng" dirty="0" err="1" smtClean="0">
                <a:latin typeface="Times New Roman" panose="02020603050405020304" pitchFamily="18" charset="0"/>
                <a:cs typeface="Times New Roman" panose="02020603050405020304" pitchFamily="18" charset="0"/>
              </a:rPr>
              <a:t>Muhdesat</a:t>
            </a:r>
            <a:r>
              <a:rPr lang="tr-TR" sz="2400" b="1" u="sng" dirty="0" smtClean="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B</a:t>
            </a:r>
            <a:r>
              <a:rPr lang="tr-TR" sz="2400" b="1" i="1" dirty="0" smtClean="0">
                <a:latin typeface="Times New Roman" panose="02020603050405020304" pitchFamily="18" charset="0"/>
                <a:cs typeface="Times New Roman" panose="02020603050405020304" pitchFamily="18" charset="0"/>
              </a:rPr>
              <a:t>eyanlar </a:t>
            </a:r>
            <a:r>
              <a:rPr lang="tr-TR" sz="2400" b="1" i="1" dirty="0">
                <a:latin typeface="Times New Roman" panose="02020603050405020304" pitchFamily="18" charset="0"/>
                <a:cs typeface="Times New Roman" panose="02020603050405020304" pitchFamily="18" charset="0"/>
              </a:rPr>
              <a:t>S</a:t>
            </a:r>
            <a:r>
              <a:rPr lang="tr-TR" sz="2400" b="1" i="1" dirty="0" smtClean="0">
                <a:latin typeface="Times New Roman" panose="02020603050405020304" pitchFamily="18" charset="0"/>
                <a:cs typeface="Times New Roman" panose="02020603050405020304" pitchFamily="18" charset="0"/>
              </a:rPr>
              <a:t>ütununa </a:t>
            </a:r>
            <a:r>
              <a:rPr lang="tr-TR" sz="2400" dirty="0" smtClean="0">
                <a:latin typeface="Times New Roman" panose="02020603050405020304" pitchFamily="18" charset="0"/>
                <a:cs typeface="Times New Roman" panose="02020603050405020304" pitchFamily="18" charset="0"/>
              </a:rPr>
              <a:t>yazılır. </a:t>
            </a:r>
          </a:p>
          <a:p>
            <a:pPr algn="just"/>
            <a:r>
              <a:rPr lang="tr-TR" sz="2400" dirty="0" smtClean="0">
                <a:latin typeface="Times New Roman" panose="02020603050405020304" pitchFamily="18" charset="0"/>
                <a:cs typeface="Times New Roman" panose="02020603050405020304" pitchFamily="18" charset="0"/>
              </a:rPr>
              <a:t>Yine</a:t>
            </a:r>
            <a:r>
              <a:rPr lang="tr-TR" sz="2400" b="1" dirty="0" smtClean="0">
                <a:latin typeface="Times New Roman" panose="02020603050405020304" pitchFamily="18" charset="0"/>
                <a:cs typeface="Times New Roman" panose="02020603050405020304" pitchFamily="18" charset="0"/>
              </a:rPr>
              <a:t> </a:t>
            </a:r>
            <a:r>
              <a:rPr lang="tr-TR" sz="2400" b="1" i="1" u="sng" dirty="0" smtClean="0">
                <a:latin typeface="Times New Roman" panose="02020603050405020304" pitchFamily="18" charset="0"/>
                <a:cs typeface="Times New Roman" panose="02020603050405020304" pitchFamily="18" charset="0"/>
              </a:rPr>
              <a:t>3402 sayılı Kadastro Kanunu’nun Ek 4. </a:t>
            </a:r>
            <a:r>
              <a:rPr lang="tr-TR" sz="2400" b="1" i="1" u="sng" dirty="0">
                <a:latin typeface="Times New Roman" panose="02020603050405020304" pitchFamily="18" charset="0"/>
                <a:cs typeface="Times New Roman" panose="02020603050405020304" pitchFamily="18" charset="0"/>
              </a:rPr>
              <a:t>m</a:t>
            </a:r>
            <a:r>
              <a:rPr lang="tr-TR" sz="2400" b="1" i="1" u="sng" dirty="0" smtClean="0">
                <a:latin typeface="Times New Roman" panose="02020603050405020304" pitchFamily="18" charset="0"/>
                <a:cs typeface="Times New Roman" panose="02020603050405020304" pitchFamily="18" charset="0"/>
              </a:rPr>
              <a:t>addesinin 6. fıkrasına göre</a:t>
            </a:r>
            <a:r>
              <a:rPr lang="tr-TR" sz="2400" b="1" i="1"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Hazine adına Orman sınırları dışına çıkarılan yerlerdeki </a:t>
            </a:r>
            <a:r>
              <a:rPr lang="tr-TR" sz="2400" dirty="0" smtClean="0">
                <a:latin typeface="Times New Roman" panose="02020603050405020304" pitchFamily="18" charset="0"/>
                <a:cs typeface="Times New Roman" panose="02020603050405020304" pitchFamily="18" charset="0"/>
              </a:rPr>
              <a:t>değerlendirilmesi</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gereken Alanlara ilişkin Bilgiler, </a:t>
            </a:r>
            <a:r>
              <a:rPr lang="tr-TR" sz="2400" b="1" i="1" dirty="0" smtClean="0">
                <a:latin typeface="Times New Roman" panose="02020603050405020304" pitchFamily="18" charset="0"/>
                <a:cs typeface="Times New Roman" panose="02020603050405020304" pitchFamily="18" charset="0"/>
              </a:rPr>
              <a:t>Beyanlar Hanesinde </a:t>
            </a:r>
            <a:r>
              <a:rPr lang="tr-TR" sz="2400" dirty="0" smtClean="0">
                <a:latin typeface="Times New Roman" panose="02020603050405020304" pitchFamily="18" charset="0"/>
                <a:cs typeface="Times New Roman" panose="02020603050405020304" pitchFamily="18" charset="0"/>
              </a:rPr>
              <a:t>gösterilir. </a:t>
            </a:r>
          </a:p>
          <a:p>
            <a:pPr algn="just"/>
            <a:r>
              <a:rPr lang="tr-TR" sz="2400" b="1" i="1" u="sng" dirty="0" smtClean="0">
                <a:latin typeface="Times New Roman" panose="02020603050405020304" pitchFamily="18" charset="0"/>
                <a:cs typeface="Times New Roman" panose="02020603050405020304" pitchFamily="18" charset="0"/>
              </a:rPr>
              <a:t>5543 sayılı İskan Kanunu’nun 21.maddesinin 1. fıkrası uyarınca</a:t>
            </a:r>
            <a:r>
              <a:rPr lang="tr-TR" sz="2400" b="1"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bu </a:t>
            </a:r>
            <a:r>
              <a:rPr lang="tr-TR" sz="2400" b="1" dirty="0" smtClean="0">
                <a:latin typeface="Times New Roman" panose="02020603050405020304" pitchFamily="18" charset="0"/>
                <a:cs typeface="Times New Roman" panose="02020603050405020304" pitchFamily="18" charset="0"/>
              </a:rPr>
              <a:t>Kanuna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göre verilen Taşınmazlar</a:t>
            </a:r>
            <a:r>
              <a:rPr lang="tr-TR" sz="2400" dirty="0" smtClean="0">
                <a:latin typeface="Times New Roman" panose="02020603050405020304" pitchFamily="18" charset="0"/>
                <a:cs typeface="Times New Roman" panose="02020603050405020304" pitchFamily="18" charset="0"/>
              </a:rPr>
              <a:t>, Borcun tamamı ödenmeden </a:t>
            </a:r>
            <a:r>
              <a:rPr lang="tr-TR" sz="2400" b="1" dirty="0" smtClean="0">
                <a:latin typeface="Times New Roman" panose="02020603050405020304" pitchFamily="18" charset="0"/>
                <a:cs typeface="Times New Roman" panose="02020603050405020304" pitchFamily="18" charset="0"/>
              </a:rPr>
              <a:t>satılamaz, bağışlanamaz</a:t>
            </a:r>
            <a:r>
              <a:rPr lang="tr-TR" sz="2400" dirty="0" smtClean="0">
                <a:latin typeface="Times New Roman" panose="02020603050405020304" pitchFamily="18" charset="0"/>
                <a:cs typeface="Times New Roman" panose="02020603050405020304" pitchFamily="18" charset="0"/>
              </a:rPr>
              <a:t>, </a:t>
            </a:r>
            <a:r>
              <a:rPr lang="tr-TR" sz="2400" b="1" dirty="0" err="1" smtClean="0">
                <a:latin typeface="Times New Roman" panose="02020603050405020304" pitchFamily="18" charset="0"/>
                <a:cs typeface="Times New Roman" panose="02020603050405020304" pitchFamily="18" charset="0"/>
              </a:rPr>
              <a:t>rehnedilemez</a:t>
            </a:r>
            <a:r>
              <a:rPr lang="tr-TR" sz="2400" b="1"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Tapu Kütüğüne </a:t>
            </a:r>
            <a:r>
              <a:rPr lang="tr-TR" sz="2400" b="1" i="1" dirty="0" smtClean="0">
                <a:latin typeface="Times New Roman" panose="02020603050405020304" pitchFamily="18" charset="0"/>
                <a:cs typeface="Times New Roman" panose="02020603050405020304" pitchFamily="18" charset="0"/>
              </a:rPr>
              <a:t>Satış Vaadi Şerhi </a:t>
            </a:r>
            <a:r>
              <a:rPr lang="tr-TR" sz="2400" b="1" dirty="0" smtClean="0">
                <a:latin typeface="Times New Roman" panose="02020603050405020304" pitchFamily="18" charset="0"/>
                <a:cs typeface="Times New Roman" panose="02020603050405020304" pitchFamily="18" charset="0"/>
              </a:rPr>
              <a:t>konulamaz </a:t>
            </a:r>
            <a:r>
              <a:rPr lang="tr-TR" sz="2400" dirty="0" smtClean="0">
                <a:latin typeface="Times New Roman" panose="02020603050405020304" pitchFamily="18" charset="0"/>
                <a:cs typeface="Times New Roman" panose="02020603050405020304" pitchFamily="18" charset="0"/>
              </a:rPr>
              <a:t>ve </a:t>
            </a:r>
            <a:r>
              <a:rPr lang="tr-TR" sz="2400" b="1" dirty="0" err="1" smtClean="0">
                <a:latin typeface="Times New Roman" panose="02020603050405020304" pitchFamily="18" charset="0"/>
                <a:cs typeface="Times New Roman" panose="02020603050405020304" pitchFamily="18" charset="0"/>
              </a:rPr>
              <a:t>haczolunamaz</a:t>
            </a:r>
            <a:r>
              <a:rPr lang="tr-TR" sz="2400" b="1" dirty="0" smtClean="0">
                <a:latin typeface="Times New Roman" panose="02020603050405020304" pitchFamily="18" charset="0"/>
                <a:cs typeface="Times New Roman" panose="02020603050405020304" pitchFamily="18" charset="0"/>
              </a:rPr>
              <a:t>. Burada öngörülen </a:t>
            </a:r>
            <a:r>
              <a:rPr lang="tr-TR" sz="2400" b="1" u="sng" dirty="0" smtClean="0">
                <a:latin typeface="Times New Roman" panose="02020603050405020304" pitchFamily="18" charset="0"/>
                <a:cs typeface="Times New Roman" panose="02020603050405020304" pitchFamily="18" charset="0"/>
              </a:rPr>
              <a:t>Tasarruf Kısıtlaması </a:t>
            </a:r>
            <a:r>
              <a:rPr lang="tr-TR" sz="2400" dirty="0" smtClean="0">
                <a:latin typeface="Times New Roman" panose="02020603050405020304" pitchFamily="18" charset="0"/>
                <a:cs typeface="Times New Roman" panose="02020603050405020304" pitchFamily="18" charset="0"/>
              </a:rPr>
              <a:t>da, </a:t>
            </a:r>
            <a:r>
              <a:rPr lang="tr-TR" sz="2400" b="1" i="1" dirty="0" smtClean="0">
                <a:latin typeface="Times New Roman" panose="02020603050405020304" pitchFamily="18" charset="0"/>
                <a:cs typeface="Times New Roman" panose="02020603050405020304" pitchFamily="18" charset="0"/>
              </a:rPr>
              <a:t>Tapu Kütüğünün Beyanlar Hanesinde</a:t>
            </a:r>
            <a:r>
              <a:rPr lang="tr-TR" sz="2400" dirty="0" smtClean="0">
                <a:latin typeface="Times New Roman" panose="02020603050405020304" pitchFamily="18" charset="0"/>
                <a:cs typeface="Times New Roman" panose="02020603050405020304" pitchFamily="18" charset="0"/>
              </a:rPr>
              <a:t> belirtilir. </a:t>
            </a:r>
          </a:p>
          <a:p>
            <a:pPr marL="0" indent="0" algn="just">
              <a:buNone/>
            </a:pPr>
            <a:endParaRPr lang="tr-TR" b="1" i="1" dirty="0" smtClean="0">
              <a:latin typeface="Times New Roman" panose="02020603050405020304" pitchFamily="18" charset="0"/>
              <a:cs typeface="Times New Roman" panose="02020603050405020304" pitchFamily="18" charset="0"/>
            </a:endParaRPr>
          </a:p>
          <a:p>
            <a:pPr algn="just"/>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8586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i="1" dirty="0">
                <a:latin typeface="Times New Roman" panose="02020603050405020304" pitchFamily="18" charset="0"/>
                <a:cs typeface="Times New Roman" panose="02020603050405020304" pitchFamily="18" charset="0"/>
              </a:rPr>
              <a:t>3194 sayılı İmar Kanunu’nun 11. maddesine </a:t>
            </a:r>
            <a:r>
              <a:rPr lang="tr-TR" sz="2400" dirty="0" smtClean="0">
                <a:latin typeface="Times New Roman" panose="02020603050405020304" pitchFamily="18" charset="0"/>
                <a:cs typeface="Times New Roman" panose="02020603050405020304" pitchFamily="18" charset="0"/>
              </a:rPr>
              <a:t>göre, Belediyeye </a:t>
            </a:r>
            <a:r>
              <a:rPr lang="tr-TR" sz="2400" dirty="0">
                <a:latin typeface="Times New Roman" panose="02020603050405020304" pitchFamily="18" charset="0"/>
                <a:cs typeface="Times New Roman" panose="02020603050405020304" pitchFamily="18" charset="0"/>
              </a:rPr>
              <a:t>veya </a:t>
            </a:r>
            <a:r>
              <a:rPr lang="tr-TR" sz="2400" dirty="0" smtClean="0">
                <a:latin typeface="Times New Roman" panose="02020603050405020304" pitchFamily="18" charset="0"/>
                <a:cs typeface="Times New Roman" panose="02020603050405020304" pitchFamily="18" charset="0"/>
              </a:rPr>
              <a:t>Özel İdareye </a:t>
            </a:r>
            <a:r>
              <a:rPr lang="tr-TR" sz="2400" dirty="0">
                <a:latin typeface="Times New Roman" panose="02020603050405020304" pitchFamily="18" charset="0"/>
                <a:cs typeface="Times New Roman" panose="02020603050405020304" pitchFamily="18" charset="0"/>
              </a:rPr>
              <a:t>verilen </a:t>
            </a:r>
            <a:r>
              <a:rPr lang="tr-TR" sz="2400" dirty="0" smtClean="0">
                <a:latin typeface="Times New Roman" panose="02020603050405020304" pitchFamily="18" charset="0"/>
                <a:cs typeface="Times New Roman" panose="02020603050405020304" pitchFamily="18" charset="0"/>
              </a:rPr>
              <a:t>Arazi </a:t>
            </a:r>
            <a:r>
              <a:rPr lang="tr-TR" sz="2400" dirty="0">
                <a:latin typeface="Times New Roman" panose="02020603050405020304" pitchFamily="18" charset="0"/>
                <a:cs typeface="Times New Roman" panose="02020603050405020304" pitchFamily="18" charset="0"/>
              </a:rPr>
              <a:t>ve </a:t>
            </a:r>
            <a:r>
              <a:rPr lang="tr-TR" sz="2400" dirty="0" smtClean="0">
                <a:latin typeface="Times New Roman" panose="02020603050405020304" pitchFamily="18" charset="0"/>
                <a:cs typeface="Times New Roman" panose="02020603050405020304" pitchFamily="18" charset="0"/>
              </a:rPr>
              <a:t>Arsaların Devrine </a:t>
            </a:r>
            <a:r>
              <a:rPr lang="tr-TR" sz="2400" dirty="0">
                <a:latin typeface="Times New Roman" panose="02020603050405020304" pitchFamily="18" charset="0"/>
                <a:cs typeface="Times New Roman" panose="02020603050405020304" pitchFamily="18" charset="0"/>
              </a:rPr>
              <a:t>ilişkin K</a:t>
            </a:r>
            <a:r>
              <a:rPr lang="tr-TR" sz="2400" dirty="0" smtClean="0">
                <a:latin typeface="Times New Roman" panose="02020603050405020304" pitchFamily="18" charset="0"/>
                <a:cs typeface="Times New Roman" panose="02020603050405020304" pitchFamily="18" charset="0"/>
              </a:rPr>
              <a:t>ısıtlama</a:t>
            </a:r>
          </a:p>
          <a:p>
            <a:pPr algn="just"/>
            <a:r>
              <a:rPr lang="tr-TR" sz="2400" b="1" i="1" dirty="0" smtClean="0">
                <a:latin typeface="Times New Roman" panose="02020603050405020304" pitchFamily="18" charset="0"/>
                <a:cs typeface="Times New Roman" panose="02020603050405020304" pitchFamily="18" charset="0"/>
              </a:rPr>
              <a:t>3261 sayılı Kıyı Kanunu’nun 12.maddesi </a:t>
            </a:r>
            <a:r>
              <a:rPr lang="tr-TR" sz="2400" dirty="0" smtClean="0">
                <a:latin typeface="Times New Roman" panose="02020603050405020304" pitchFamily="18" charset="0"/>
                <a:cs typeface="Times New Roman" panose="02020603050405020304" pitchFamily="18" charset="0"/>
              </a:rPr>
              <a:t>uyarınca, Kıyı Şeridindeki Yapılar</a:t>
            </a:r>
          </a:p>
          <a:p>
            <a:pPr algn="just"/>
            <a:r>
              <a:rPr lang="tr-TR" sz="2400" b="1" i="1" dirty="0" smtClean="0">
                <a:latin typeface="Times New Roman" panose="02020603050405020304" pitchFamily="18" charset="0"/>
                <a:cs typeface="Times New Roman" panose="02020603050405020304" pitchFamily="18" charset="0"/>
              </a:rPr>
              <a:t>2981 sayılı İmar ve Gecekondu Mevzuatına Aykırı Yapılara Uygulanacak Bazı İşlemler </a:t>
            </a:r>
          </a:p>
          <a:p>
            <a:pPr algn="just"/>
            <a:r>
              <a:rPr lang="tr-TR" sz="2400" b="1" i="1" dirty="0" smtClean="0">
                <a:latin typeface="Times New Roman" panose="02020603050405020304" pitchFamily="18" charset="0"/>
                <a:cs typeface="Times New Roman" panose="02020603050405020304" pitchFamily="18" charset="0"/>
              </a:rPr>
              <a:t>6785 sayılı İmar Kanunu’nun Bir Maddesinin Değiştirilmesi Hakkında Kanunun 10. maddesinin 1. fıkrası uyarınca, </a:t>
            </a:r>
            <a:r>
              <a:rPr lang="tr-TR" sz="2400" dirty="0" smtClean="0">
                <a:latin typeface="Times New Roman" panose="02020603050405020304" pitchFamily="18" charset="0"/>
                <a:cs typeface="Times New Roman" panose="02020603050405020304" pitchFamily="18" charset="0"/>
              </a:rPr>
              <a:t>Gecekondu Sahiplerine </a:t>
            </a:r>
            <a:r>
              <a:rPr lang="tr-TR" sz="2400" b="1" dirty="0" smtClean="0">
                <a:latin typeface="Times New Roman" panose="02020603050405020304" pitchFamily="18" charset="0"/>
                <a:cs typeface="Times New Roman" panose="02020603050405020304" pitchFamily="18" charset="0"/>
              </a:rPr>
              <a:t>Tapu Tahsis Belgesi </a:t>
            </a:r>
            <a:r>
              <a:rPr lang="tr-TR" sz="2400" dirty="0" smtClean="0">
                <a:latin typeface="Times New Roman" panose="02020603050405020304" pitchFamily="18" charset="0"/>
                <a:cs typeface="Times New Roman" panose="02020603050405020304" pitchFamily="18" charset="0"/>
              </a:rPr>
              <a:t>verilerek yapılan </a:t>
            </a:r>
            <a:r>
              <a:rPr lang="tr-TR" sz="2400" b="1" dirty="0" smtClean="0">
                <a:latin typeface="Times New Roman" panose="02020603050405020304" pitchFamily="18" charset="0"/>
                <a:cs typeface="Times New Roman" panose="02020603050405020304" pitchFamily="18" charset="0"/>
              </a:rPr>
              <a:t>Tahsis,</a:t>
            </a:r>
            <a:r>
              <a:rPr lang="tr-TR" sz="2400" dirty="0" smtClean="0">
                <a:latin typeface="Times New Roman" panose="02020603050405020304" pitchFamily="18" charset="0"/>
                <a:cs typeface="Times New Roman" panose="02020603050405020304" pitchFamily="18" charset="0"/>
              </a:rPr>
              <a:t> o </a:t>
            </a:r>
            <a:r>
              <a:rPr lang="tr-TR" sz="2400" b="1" dirty="0" smtClean="0">
                <a:latin typeface="Times New Roman" panose="02020603050405020304" pitchFamily="18" charset="0"/>
                <a:cs typeface="Times New Roman" panose="02020603050405020304" pitchFamily="18" charset="0"/>
              </a:rPr>
              <a:t>Taşınmazın Tapu Kütüğündeki Beyanlar Hanesine </a:t>
            </a:r>
            <a:r>
              <a:rPr lang="tr-TR" sz="2400" dirty="0" smtClean="0">
                <a:latin typeface="Times New Roman" panose="02020603050405020304" pitchFamily="18" charset="0"/>
                <a:cs typeface="Times New Roman" panose="02020603050405020304" pitchFamily="18" charset="0"/>
              </a:rPr>
              <a:t>yazılır.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1089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23530" y="2165867"/>
            <a:ext cx="10515600" cy="4351338"/>
          </a:xfrm>
        </p:spPr>
        <p:txBody>
          <a:bodyPr>
            <a:normAutofit/>
          </a:bodyPr>
          <a:lstStyle/>
          <a:p>
            <a:pPr algn="just"/>
            <a:r>
              <a:rPr lang="tr-TR" b="1" i="1" dirty="0" smtClean="0">
                <a:latin typeface="Times New Roman" panose="02020603050405020304" pitchFamily="18" charset="0"/>
                <a:cs typeface="Times New Roman" panose="02020603050405020304" pitchFamily="18" charset="0"/>
              </a:rPr>
              <a:t>6362 sayılı Sermaye Piyasası Kanunu’nun 58. maddesinin 5. fıkrasına </a:t>
            </a:r>
            <a:r>
              <a:rPr lang="tr-TR" dirty="0" smtClean="0">
                <a:latin typeface="Times New Roman" panose="02020603050405020304" pitchFamily="18" charset="0"/>
                <a:cs typeface="Times New Roman" panose="02020603050405020304" pitchFamily="18" charset="0"/>
              </a:rPr>
              <a:t>göre, İpotekle teminat altına alınmış varlığın, Varlık Finansman Fonuna devredildiği Tapu Sicilinin Beyanlar Hanesinde belirtilir. </a:t>
            </a:r>
          </a:p>
          <a:p>
            <a:pPr algn="just"/>
            <a:r>
              <a:rPr lang="tr-TR" b="1" i="1" dirty="0" smtClean="0">
                <a:latin typeface="Times New Roman" panose="02020603050405020304" pitchFamily="18" charset="0"/>
                <a:cs typeface="Times New Roman" panose="02020603050405020304" pitchFamily="18" charset="0"/>
              </a:rPr>
              <a:t>6306 sayılı Afet Riski Altındaki Alanların Dönüştürülmesi Hakkında Kanun’un 3. maddesinin 2. fıkrasına göre, </a:t>
            </a:r>
            <a:r>
              <a:rPr lang="tr-TR" dirty="0" smtClean="0">
                <a:latin typeface="Times New Roman" panose="02020603050405020304" pitchFamily="18" charset="0"/>
                <a:cs typeface="Times New Roman" panose="02020603050405020304" pitchFamily="18" charset="0"/>
              </a:rPr>
              <a:t>Riskli Binaların tespiti halinde, bunların Beyanlar Hanesine işlenmesi için İdare tarafından bildirimde bulunulması gerekir. </a:t>
            </a:r>
          </a:p>
          <a:p>
            <a:pPr algn="just"/>
            <a:r>
              <a:rPr lang="tr-TR" dirty="0" smtClean="0">
                <a:latin typeface="Times New Roman" panose="02020603050405020304" pitchFamily="18" charset="0"/>
                <a:cs typeface="Times New Roman" panose="02020603050405020304" pitchFamily="18" charset="0"/>
              </a:rPr>
              <a:t>Söz </a:t>
            </a:r>
            <a:r>
              <a:rPr lang="tr-TR" dirty="0">
                <a:latin typeface="Times New Roman" panose="02020603050405020304" pitchFamily="18" charset="0"/>
                <a:cs typeface="Times New Roman" panose="02020603050405020304" pitchFamily="18" charset="0"/>
              </a:rPr>
              <a:t>konusu </a:t>
            </a:r>
            <a:r>
              <a:rPr lang="tr-TR" b="1" dirty="0">
                <a:latin typeface="Times New Roman" panose="02020603050405020304" pitchFamily="18" charset="0"/>
                <a:cs typeface="Times New Roman" panose="02020603050405020304" pitchFamily="18" charset="0"/>
              </a:rPr>
              <a:t>Beyanlar,</a:t>
            </a:r>
            <a:r>
              <a:rPr lang="tr-TR" dirty="0">
                <a:latin typeface="Times New Roman" panose="02020603050405020304" pitchFamily="18" charset="0"/>
                <a:cs typeface="Times New Roman" panose="02020603050405020304" pitchFamily="18" charset="0"/>
              </a:rPr>
              <a:t> ilgili oldukları konularda </a:t>
            </a:r>
            <a:r>
              <a:rPr lang="tr-TR" b="1" i="1" dirty="0">
                <a:latin typeface="Times New Roman" panose="02020603050405020304" pitchFamily="18" charset="0"/>
                <a:cs typeface="Times New Roman" panose="02020603050405020304" pitchFamily="18" charset="0"/>
              </a:rPr>
              <a:t>Açıklayıcı Rol </a:t>
            </a:r>
            <a:r>
              <a:rPr lang="tr-TR" b="1" dirty="0">
                <a:latin typeface="Times New Roman" panose="02020603050405020304" pitchFamily="18" charset="0"/>
                <a:cs typeface="Times New Roman" panose="02020603050405020304" pitchFamily="18" charset="0"/>
              </a:rPr>
              <a:t>oynamaktadır. </a:t>
            </a:r>
          </a:p>
          <a:p>
            <a:endParaRPr lang="tr-TR" dirty="0"/>
          </a:p>
          <a:p>
            <a:endParaRPr lang="tr-TR" dirty="0"/>
          </a:p>
        </p:txBody>
      </p:sp>
    </p:spTree>
    <p:extLst>
      <p:ext uri="{BB962C8B-B14F-4D97-AF65-F5344CB8AC3E}">
        <p14:creationId xmlns:p14="http://schemas.microsoft.com/office/powerpoint/2010/main" val="2098939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b="1" dirty="0" smtClean="0">
                <a:solidFill>
                  <a:schemeClr val="tx1"/>
                </a:solidFill>
              </a:rPr>
              <a:t>Taşınmaz Rehini Kayıtlarına Ait Düşünceler  Sütununa Yapılan Kayıtlar ve Bunların Hükmü</a:t>
            </a:r>
            <a:endParaRPr lang="tr-TR" dirty="0"/>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Tapu Sicili Tüzüğü’nün 35. maddesinde</a:t>
            </a:r>
            <a:r>
              <a:rPr lang="tr-TR" sz="3600" b="1" dirty="0" smtClean="0">
                <a:latin typeface="Times New Roman" panose="02020603050405020304" pitchFamily="18" charset="0"/>
                <a:cs typeface="Times New Roman" panose="02020603050405020304" pitchFamily="18" charset="0"/>
              </a:rPr>
              <a:t>, Taşınmaz </a:t>
            </a:r>
            <a:r>
              <a:rPr lang="tr-TR" sz="3600" b="1" dirty="0">
                <a:latin typeface="Times New Roman" panose="02020603050405020304" pitchFamily="18" charset="0"/>
                <a:cs typeface="Times New Roman" panose="02020603050405020304" pitchFamily="18" charset="0"/>
              </a:rPr>
              <a:t>R</a:t>
            </a:r>
            <a:r>
              <a:rPr lang="tr-TR" sz="3600" b="1" dirty="0" smtClean="0">
                <a:latin typeface="Times New Roman" panose="02020603050405020304" pitchFamily="18" charset="0"/>
                <a:cs typeface="Times New Roman" panose="02020603050405020304" pitchFamily="18" charset="0"/>
              </a:rPr>
              <a:t>ehin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aklarına ilişkin olarak Kütüğün </a:t>
            </a:r>
            <a:r>
              <a:rPr lang="tr-TR" sz="3600" b="1" dirty="0">
                <a:latin typeface="Times New Roman" panose="02020603050405020304" pitchFamily="18" charset="0"/>
                <a:cs typeface="Times New Roman" panose="02020603050405020304" pitchFamily="18" charset="0"/>
              </a:rPr>
              <a:t>D</a:t>
            </a:r>
            <a:r>
              <a:rPr lang="tr-TR" sz="3600" b="1" dirty="0" smtClean="0">
                <a:latin typeface="Times New Roman" panose="02020603050405020304" pitchFamily="18" charset="0"/>
                <a:cs typeface="Times New Roman" panose="02020603050405020304" pitchFamily="18" charset="0"/>
              </a:rPr>
              <a:t>üşünceler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ütununa yapılacak Kayıtlarla ilgili Hükümler yer almaktadır</a:t>
            </a:r>
            <a:r>
              <a:rPr lang="tr-TR" sz="3600" dirty="0" smtClean="0">
                <a:latin typeface="Times New Roman" panose="02020603050405020304" pitchFamily="18" charset="0"/>
                <a:cs typeface="Times New Roman" panose="02020603050405020304" pitchFamily="18" charset="0"/>
              </a:rPr>
              <a:t>. </a:t>
            </a:r>
          </a:p>
          <a:p>
            <a:pPr algn="just"/>
            <a:r>
              <a:rPr lang="tr-TR" sz="3600" dirty="0" smtClean="0">
                <a:latin typeface="Times New Roman" panose="02020603050405020304" pitchFamily="18" charset="0"/>
                <a:cs typeface="Times New Roman" panose="02020603050405020304" pitchFamily="18" charset="0"/>
              </a:rPr>
              <a:t>Ancak </a:t>
            </a:r>
            <a:r>
              <a:rPr lang="tr-TR" sz="3600" b="1" i="1" dirty="0" smtClean="0">
                <a:latin typeface="Times New Roman" panose="02020603050405020304" pitchFamily="18" charset="0"/>
                <a:cs typeface="Times New Roman" panose="02020603050405020304" pitchFamily="18" charset="0"/>
              </a:rPr>
              <a:t>Tüzük</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35. maddenin dışında </a:t>
            </a:r>
            <a:r>
              <a:rPr lang="tr-TR" sz="3600" dirty="0" smtClean="0">
                <a:latin typeface="Times New Roman" panose="02020603050405020304" pitchFamily="18" charset="0"/>
                <a:cs typeface="Times New Roman" panose="02020603050405020304" pitchFamily="18" charset="0"/>
              </a:rPr>
              <a:t>da bazı konuların </a:t>
            </a:r>
            <a:r>
              <a:rPr lang="tr-TR" sz="3600" b="1" i="1" dirty="0" smtClean="0">
                <a:latin typeface="Times New Roman" panose="02020603050405020304" pitchFamily="18" charset="0"/>
                <a:cs typeface="Times New Roman" panose="02020603050405020304" pitchFamily="18" charset="0"/>
              </a:rPr>
              <a:t>Düşünceler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ütununa </a:t>
            </a:r>
            <a:r>
              <a:rPr lang="tr-TR" sz="3600" dirty="0" smtClean="0">
                <a:latin typeface="Times New Roman" panose="02020603050405020304" pitchFamily="18" charset="0"/>
                <a:cs typeface="Times New Roman" panose="02020603050405020304" pitchFamily="18" charset="0"/>
              </a:rPr>
              <a:t>yazılmasını öngörmüştür. </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6665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03794" cy="1825625"/>
          </a:xfrm>
        </p:spPr>
        <p:txBody>
          <a:bodyPr>
            <a:normAutofit/>
          </a:bodyPr>
          <a:lstStyle/>
          <a:p>
            <a:pPr algn="just"/>
            <a:r>
              <a:rPr lang="tr-TR" b="1" dirty="0" smtClean="0"/>
              <a:t>BEYANLAR</a:t>
            </a:r>
            <a:r>
              <a:rPr lang="tr-TR" dirty="0" smtClean="0"/>
              <a:t/>
            </a:r>
            <a:br>
              <a:rPr lang="tr-TR" dirty="0" smtClean="0"/>
            </a:br>
            <a:r>
              <a:rPr lang="tr-TR" sz="2800" dirty="0" smtClean="0"/>
              <a:t>(</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 Eşya H., 6. B., s. 223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i="1" dirty="0" smtClean="0">
                <a:latin typeface="Times New Roman" panose="02020603050405020304" pitchFamily="18" charset="0"/>
                <a:cs typeface="Times New Roman" panose="02020603050405020304" pitchFamily="18" charset="0"/>
              </a:rPr>
              <a:t>, Eşya H.,17.B., s. 255 vd.; </a:t>
            </a:r>
            <a:r>
              <a:rPr lang="tr-TR" sz="2700" b="1" i="1" dirty="0" smtClean="0">
                <a:latin typeface="Times New Roman" panose="02020603050405020304" pitchFamily="18" charset="0"/>
                <a:cs typeface="Times New Roman" panose="02020603050405020304" pitchFamily="18" charset="0"/>
              </a:rPr>
              <a:t>Ertaş</a:t>
            </a:r>
            <a:r>
              <a:rPr lang="tr-TR" sz="2700" i="1" dirty="0" smtClean="0">
                <a:latin typeface="Times New Roman" panose="02020603050405020304" pitchFamily="18" charset="0"/>
                <a:cs typeface="Times New Roman" panose="02020603050405020304" pitchFamily="18" charset="0"/>
              </a:rPr>
              <a:t>, Eşya H., 11. B, s. 179;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 </a:t>
            </a:r>
            <a:r>
              <a:rPr lang="tr-TR" sz="2700" b="1" i="1" dirty="0" smtClean="0">
                <a:latin typeface="Times New Roman" panose="02020603050405020304" pitchFamily="18" charset="0"/>
                <a:cs typeface="Times New Roman" panose="02020603050405020304" pitchFamily="18" charset="0"/>
              </a:rPr>
              <a:t>Oktay- Özdemir</a:t>
            </a:r>
            <a:r>
              <a:rPr lang="tr-TR" sz="2700" i="1" dirty="0" smtClean="0">
                <a:latin typeface="Times New Roman" panose="02020603050405020304" pitchFamily="18" charset="0"/>
                <a:cs typeface="Times New Roman" panose="02020603050405020304" pitchFamily="18" charset="0"/>
              </a:rPr>
              <a:t>, Eşya H., Ders Kitabı, İstanbul 2018, s. 142 vd.)</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lvl="1" algn="just"/>
            <a:r>
              <a:rPr lang="tr-TR" b="1" dirty="0" smtClean="0">
                <a:latin typeface="Times New Roman" panose="02020603050405020304" pitchFamily="18" charset="0"/>
                <a:cs typeface="Times New Roman" panose="02020603050405020304" pitchFamily="18" charset="0"/>
              </a:rPr>
              <a:t>Birbirinden farklı konularda Tapu Kütüğünde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eyanlar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ütununa yapılan Kayıtlar hususunda, </a:t>
            </a:r>
            <a:r>
              <a:rPr lang="tr-TR" b="1" u="sng" dirty="0" smtClean="0">
                <a:latin typeface="Times New Roman" panose="02020603050405020304" pitchFamily="18" charset="0"/>
                <a:cs typeface="Times New Roman" panose="02020603050405020304" pitchFamily="18" charset="0"/>
              </a:rPr>
              <a:t>Ortak bir Prensip </a:t>
            </a:r>
            <a:r>
              <a:rPr lang="tr-TR" b="1" dirty="0" smtClean="0">
                <a:latin typeface="Times New Roman" panose="02020603050405020304" pitchFamily="18" charset="0"/>
                <a:cs typeface="Times New Roman" panose="02020603050405020304" pitchFamily="18" charset="0"/>
              </a:rPr>
              <a:t>bulmak neredeyse </a:t>
            </a:r>
            <a:r>
              <a:rPr lang="tr-TR" b="1" u="sng" dirty="0" smtClean="0">
                <a:latin typeface="Times New Roman" panose="02020603050405020304" pitchFamily="18" charset="0"/>
                <a:cs typeface="Times New Roman" panose="02020603050405020304" pitchFamily="18" charset="0"/>
              </a:rPr>
              <a:t>imkânsızdır. </a:t>
            </a:r>
          </a:p>
          <a:p>
            <a:pPr lvl="1" algn="just"/>
            <a:r>
              <a:rPr lang="tr-TR" b="1" dirty="0" smtClean="0">
                <a:latin typeface="Times New Roman" panose="02020603050405020304" pitchFamily="18" charset="0"/>
                <a:cs typeface="Times New Roman" panose="02020603050405020304" pitchFamily="18" charset="0"/>
              </a:rPr>
              <a:t>Bazıları, </a:t>
            </a:r>
            <a:r>
              <a:rPr lang="tr-TR" b="1" i="1" dirty="0" smtClean="0">
                <a:latin typeface="Times New Roman" panose="02020603050405020304" pitchFamily="18" charset="0"/>
                <a:cs typeface="Times New Roman" panose="02020603050405020304" pitchFamily="18" charset="0"/>
              </a:rPr>
              <a:t>Üçüncü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işilerin </a:t>
            </a:r>
            <a:r>
              <a:rPr lang="tr-TR" b="1" i="1" dirty="0" err="1">
                <a:latin typeface="Times New Roman" panose="02020603050405020304" pitchFamily="18" charset="0"/>
                <a:cs typeface="Times New Roman" panose="02020603050405020304" pitchFamily="18" charset="0"/>
              </a:rPr>
              <a:t>İ</a:t>
            </a:r>
            <a:r>
              <a:rPr lang="tr-TR" b="1" i="1" dirty="0" err="1" smtClean="0">
                <a:latin typeface="Times New Roman" panose="02020603050405020304" pitchFamily="18" charset="0"/>
                <a:cs typeface="Times New Roman" panose="02020603050405020304" pitchFamily="18" charset="0"/>
              </a:rPr>
              <a:t>yiniyetini</a:t>
            </a:r>
            <a:r>
              <a:rPr lang="tr-TR" b="1" i="1" dirty="0" smtClean="0">
                <a:latin typeface="Times New Roman" panose="02020603050405020304" pitchFamily="18" charset="0"/>
                <a:cs typeface="Times New Roman" panose="02020603050405020304" pitchFamily="18" charset="0"/>
              </a:rPr>
              <a:t> bertaraf etmeye </a:t>
            </a:r>
            <a:r>
              <a:rPr lang="tr-TR" b="1" dirty="0" smtClean="0">
                <a:latin typeface="Times New Roman" panose="02020603050405020304" pitchFamily="18" charset="0"/>
                <a:cs typeface="Times New Roman" panose="02020603050405020304" pitchFamily="18" charset="0"/>
              </a:rPr>
              <a:t>yaramaktadır. </a:t>
            </a:r>
            <a:endParaRPr lang="tr-TR" b="1" dirty="0">
              <a:latin typeface="Times New Roman" panose="02020603050405020304" pitchFamily="18" charset="0"/>
              <a:cs typeface="Times New Roman" panose="02020603050405020304" pitchFamily="18" charset="0"/>
            </a:endParaRPr>
          </a:p>
          <a:p>
            <a:pPr lvl="1" algn="just"/>
            <a:r>
              <a:rPr lang="tr-TR" b="1" dirty="0" smtClean="0">
                <a:latin typeface="Times New Roman" panose="02020603050405020304" pitchFamily="18" charset="0"/>
                <a:cs typeface="Times New Roman" panose="02020603050405020304" pitchFamily="18" charset="0"/>
              </a:rPr>
              <a:t>Beyan, </a:t>
            </a:r>
            <a:r>
              <a:rPr lang="tr-TR" dirty="0" smtClean="0">
                <a:latin typeface="Times New Roman" panose="02020603050405020304" pitchFamily="18" charset="0"/>
                <a:cs typeface="Times New Roman" panose="02020603050405020304" pitchFamily="18" charset="0"/>
              </a:rPr>
              <a:t>bazı hallerde bir</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Karine</a:t>
            </a:r>
            <a:r>
              <a:rPr lang="tr-TR" b="1" dirty="0" smtClean="0">
                <a:latin typeface="Times New Roman" panose="02020603050405020304" pitchFamily="18" charset="0"/>
                <a:cs typeface="Times New Roman" panose="02020603050405020304" pitchFamily="18" charset="0"/>
              </a:rPr>
              <a:t> yaratır, </a:t>
            </a:r>
            <a:r>
              <a:rPr lang="tr-TR" dirty="0" smtClean="0">
                <a:latin typeface="Times New Roman" panose="02020603050405020304" pitchFamily="18" charset="0"/>
                <a:cs typeface="Times New Roman" panose="02020603050405020304" pitchFamily="18" charset="0"/>
              </a:rPr>
              <a:t>diğer bazı hallerde ise, </a:t>
            </a:r>
            <a:r>
              <a:rPr lang="tr-TR" b="1" dirty="0" smtClean="0">
                <a:latin typeface="Times New Roman" panose="02020603050405020304" pitchFamily="18" charset="0"/>
                <a:cs typeface="Times New Roman" panose="02020603050405020304" pitchFamily="18" charset="0"/>
              </a:rPr>
              <a:t>Taşınmaza bağlı bir </a:t>
            </a:r>
            <a:r>
              <a:rPr lang="tr-TR" b="1" i="1" dirty="0" smtClean="0">
                <a:latin typeface="Times New Roman" panose="02020603050405020304" pitchFamily="18" charset="0"/>
                <a:cs typeface="Times New Roman" panose="02020603050405020304" pitchFamily="18" charset="0"/>
              </a:rPr>
              <a:t>Ayni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a:t>
            </a:r>
            <a:r>
              <a:rPr lang="tr-TR" b="1" dirty="0" smtClean="0">
                <a:latin typeface="Times New Roman" panose="02020603050405020304" pitchFamily="18" charset="0"/>
                <a:cs typeface="Times New Roman" panose="02020603050405020304" pitchFamily="18" charset="0"/>
              </a:rPr>
              <a:t> açıklar. </a:t>
            </a:r>
          </a:p>
          <a:p>
            <a:pPr lvl="1" algn="just"/>
            <a:r>
              <a:rPr lang="tr-TR" dirty="0" smtClean="0">
                <a:latin typeface="Times New Roman" panose="02020603050405020304" pitchFamily="18" charset="0"/>
                <a:cs typeface="Times New Roman" panose="02020603050405020304" pitchFamily="18" charset="0"/>
              </a:rPr>
              <a:t>Ayrıca,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ütüğünde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aşınmaza ait sayfanın «</a:t>
            </a:r>
            <a:r>
              <a:rPr lang="tr-TR" b="1" i="1" dirty="0" smtClean="0">
                <a:latin typeface="Times New Roman" panose="02020603050405020304" pitchFamily="18" charset="0"/>
                <a:cs typeface="Times New Roman" panose="02020603050405020304" pitchFamily="18" charset="0"/>
              </a:rPr>
              <a:t>Beyanlar</a:t>
            </a:r>
            <a:r>
              <a:rPr lang="tr-TR" b="1" dirty="0" smtClean="0">
                <a:latin typeface="Times New Roman" panose="02020603050405020304" pitchFamily="18" charset="0"/>
                <a:cs typeface="Times New Roman" panose="02020603050405020304" pitchFamily="18" charset="0"/>
              </a:rPr>
              <a:t>» kısmına yapılacak Kayıtlar, </a:t>
            </a:r>
            <a:r>
              <a:rPr lang="tr-TR" b="1" i="1" dirty="0" smtClean="0">
                <a:latin typeface="Times New Roman" panose="02020603050405020304" pitchFamily="18" charset="0"/>
                <a:cs typeface="Times New Roman" panose="02020603050405020304" pitchFamily="18" charset="0"/>
              </a:rPr>
              <a:t>kural olarak </a:t>
            </a:r>
            <a:r>
              <a:rPr lang="tr-TR" dirty="0" smtClean="0">
                <a:latin typeface="Times New Roman" panose="02020603050405020304" pitchFamily="18" charset="0"/>
                <a:cs typeface="Times New Roman" panose="02020603050405020304" pitchFamily="18" charset="0"/>
              </a:rPr>
              <a:t>bir</a:t>
            </a:r>
            <a:r>
              <a:rPr lang="tr-TR" b="1" dirty="0" smtClean="0">
                <a:latin typeface="Times New Roman" panose="02020603050405020304" pitchFamily="18" charset="0"/>
                <a:cs typeface="Times New Roman" panose="02020603050405020304" pitchFamily="18" charset="0"/>
              </a:rPr>
              <a:t> Ayni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 kurmaz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Kişisel bir Hakkı kuvvetlendirmez. </a:t>
            </a:r>
          </a:p>
          <a:p>
            <a:pPr lvl="1" algn="just"/>
            <a:r>
              <a:rPr lang="tr-TR" b="1" u="sng" dirty="0" smtClean="0">
                <a:latin typeface="Times New Roman" panose="02020603050405020304" pitchFamily="18" charset="0"/>
                <a:cs typeface="Times New Roman" panose="02020603050405020304" pitchFamily="18" charset="0"/>
              </a:rPr>
              <a:t>Beyanların İşlevi</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aşınmazlarla ilgili bazı </a:t>
            </a:r>
            <a:r>
              <a:rPr lang="tr-TR" b="1" i="1" dirty="0" smtClean="0">
                <a:latin typeface="Times New Roman" panose="02020603050405020304" pitchFamily="18" charset="0"/>
                <a:cs typeface="Times New Roman" panose="02020603050405020304" pitchFamily="18" charset="0"/>
              </a:rPr>
              <a:t>Fiili</a:t>
            </a:r>
            <a:r>
              <a:rPr lang="tr-TR" b="1" dirty="0" smtClean="0">
                <a:latin typeface="Times New Roman" panose="02020603050405020304" pitchFamily="18" charset="0"/>
                <a:cs typeface="Times New Roman" panose="02020603050405020304" pitchFamily="18" charset="0"/>
              </a:rPr>
              <a:t> ve </a:t>
            </a:r>
            <a:r>
              <a:rPr lang="tr-TR" b="1" i="1" dirty="0" smtClean="0">
                <a:latin typeface="Times New Roman" panose="02020603050405020304" pitchFamily="18" charset="0"/>
                <a:cs typeface="Times New Roman" panose="02020603050405020304" pitchFamily="18" charset="0"/>
              </a:rPr>
              <a:t>Hukuki durumlara </a:t>
            </a:r>
            <a:r>
              <a:rPr lang="tr-TR" b="1" dirty="0" smtClean="0">
                <a:latin typeface="Times New Roman" panose="02020603050405020304" pitchFamily="18" charset="0"/>
                <a:cs typeface="Times New Roman" panose="02020603050405020304" pitchFamily="18" charset="0"/>
              </a:rPr>
              <a:t>veya zaten mevcut </a:t>
            </a:r>
            <a:r>
              <a:rPr lang="tr-TR" b="1" i="1" dirty="0" smtClean="0">
                <a:latin typeface="Times New Roman" panose="02020603050405020304" pitchFamily="18" charset="0"/>
                <a:cs typeface="Times New Roman" panose="02020603050405020304" pitchFamily="18" charset="0"/>
              </a:rPr>
              <a:t>bazı Haklara </a:t>
            </a:r>
            <a:r>
              <a:rPr lang="tr-TR" b="1" dirty="0" smtClean="0">
                <a:latin typeface="Times New Roman" panose="02020603050405020304" pitchFamily="18" charset="0"/>
                <a:cs typeface="Times New Roman" panose="02020603050405020304" pitchFamily="18" charset="0"/>
              </a:rPr>
              <a:t>açıklık sağlamaktır.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4813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200" b="1" dirty="0">
                <a:latin typeface="Times New Roman" panose="02020603050405020304" pitchFamily="18" charset="0"/>
                <a:cs typeface="Times New Roman" panose="02020603050405020304" pitchFamily="18" charset="0"/>
              </a:rPr>
              <a:t>Düşünceler Sütununa Taşınmaz üzerinde kurulmuş olan Rehinle ilgili yazılan çeşitli Bilgilerden bazıları </a:t>
            </a:r>
            <a:br>
              <a:rPr lang="tr-TR" sz="3200" b="1" dirty="0">
                <a:latin typeface="Times New Roman" panose="02020603050405020304" pitchFamily="18" charset="0"/>
                <a:cs typeface="Times New Roman" panose="02020603050405020304" pitchFamily="18" charset="0"/>
              </a:rPr>
            </a:br>
            <a:endParaRPr lang="tr-TR" sz="3200" dirty="0"/>
          </a:p>
        </p:txBody>
      </p:sp>
      <p:sp>
        <p:nvSpPr>
          <p:cNvPr id="3" name="İçerik Yer Tutucusu 2"/>
          <p:cNvSpPr>
            <a:spLocks noGrp="1"/>
          </p:cNvSpPr>
          <p:nvPr>
            <p:ph idx="1"/>
          </p:nvPr>
        </p:nvSpPr>
        <p:spPr/>
        <p:txBody>
          <a:bodyPr/>
          <a:lstStyle/>
          <a:p>
            <a:pPr algn="just"/>
            <a:r>
              <a:rPr lang="tr-TR" sz="2400" b="1" dirty="0" smtClean="0">
                <a:latin typeface="Times New Roman" panose="02020603050405020304" pitchFamily="18" charset="0"/>
                <a:cs typeface="Times New Roman" panose="02020603050405020304" pitchFamily="18" charset="0"/>
              </a:rPr>
              <a:t>Müşterek</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Toplu</a:t>
            </a:r>
            <a:r>
              <a:rPr lang="tr-TR" sz="2400" i="1"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Rehin </a:t>
            </a:r>
            <a:r>
              <a:rPr lang="tr-TR" sz="2400" b="1" dirty="0">
                <a:latin typeface="Times New Roman" panose="02020603050405020304" pitchFamily="18" charset="0"/>
                <a:cs typeface="Times New Roman" panose="02020603050405020304" pitchFamily="18" charset="0"/>
              </a:rPr>
              <a:t>kurulması durumunda</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Rehinli Taşınmazın </a:t>
            </a:r>
            <a:r>
              <a:rPr lang="tr-TR" sz="2400" dirty="0">
                <a:latin typeface="Times New Roman" panose="02020603050405020304" pitchFamily="18" charset="0"/>
                <a:cs typeface="Times New Roman" panose="02020603050405020304" pitchFamily="18" charset="0"/>
              </a:rPr>
              <a:t>veya </a:t>
            </a:r>
            <a:r>
              <a:rPr lang="tr-TR" sz="2400" dirty="0" smtClean="0">
                <a:latin typeface="Times New Roman" panose="02020603050405020304" pitchFamily="18" charset="0"/>
                <a:cs typeface="Times New Roman" panose="02020603050405020304" pitchFamily="18" charset="0"/>
              </a:rPr>
              <a:t>Payın</a:t>
            </a:r>
            <a:r>
              <a:rPr lang="tr-TR" sz="2400" dirty="0">
                <a:latin typeface="Times New Roman" panose="02020603050405020304" pitchFamily="18" charset="0"/>
                <a:cs typeface="Times New Roman" panose="02020603050405020304" pitchFamily="18" charset="0"/>
              </a:rPr>
              <a:t>, hangi </a:t>
            </a:r>
            <a:r>
              <a:rPr lang="tr-TR" sz="2400" dirty="0" smtClean="0">
                <a:latin typeface="Times New Roman" panose="02020603050405020304" pitchFamily="18" charset="0"/>
                <a:cs typeface="Times New Roman" panose="02020603050405020304" pitchFamily="18" charset="0"/>
              </a:rPr>
              <a:t>Taşınmazlar </a:t>
            </a:r>
            <a:r>
              <a:rPr lang="tr-TR" sz="2400" dirty="0">
                <a:latin typeface="Times New Roman" panose="02020603050405020304" pitchFamily="18" charset="0"/>
                <a:cs typeface="Times New Roman" panose="02020603050405020304" pitchFamily="18" charset="0"/>
              </a:rPr>
              <a:t>ya da </a:t>
            </a:r>
            <a:r>
              <a:rPr lang="tr-TR" sz="2400" dirty="0" smtClean="0">
                <a:latin typeface="Times New Roman" panose="02020603050405020304" pitchFamily="18" charset="0"/>
                <a:cs typeface="Times New Roman" panose="02020603050405020304" pitchFamily="18" charset="0"/>
              </a:rPr>
              <a:t>Paylar </a:t>
            </a:r>
            <a:r>
              <a:rPr lang="tr-TR" sz="2400" dirty="0">
                <a:latin typeface="Times New Roman" panose="02020603050405020304" pitchFamily="18" charset="0"/>
                <a:cs typeface="Times New Roman" panose="02020603050405020304" pitchFamily="18" charset="0"/>
              </a:rPr>
              <a:t>ile birlikte rehinli olduğu (</a:t>
            </a:r>
            <a:r>
              <a:rPr lang="tr-TR" sz="2400" i="1" dirty="0">
                <a:latin typeface="Times New Roman" panose="02020603050405020304" pitchFamily="18" charset="0"/>
                <a:cs typeface="Times New Roman" panose="02020603050405020304" pitchFamily="18" charset="0"/>
              </a:rPr>
              <a:t>TST </a:t>
            </a:r>
            <a:r>
              <a:rPr lang="tr-TR" sz="2400" i="1" dirty="0" smtClean="0">
                <a:latin typeface="Times New Roman" panose="02020603050405020304" pitchFamily="18" charset="0"/>
                <a:cs typeface="Times New Roman" panose="02020603050405020304" pitchFamily="18" charset="0"/>
              </a:rPr>
              <a:t>m. 32 </a:t>
            </a:r>
            <a:r>
              <a:rPr lang="tr-TR" sz="2400" i="1" dirty="0">
                <a:latin typeface="Times New Roman" panose="02020603050405020304" pitchFamily="18" charset="0"/>
                <a:cs typeface="Times New Roman" panose="02020603050405020304" pitchFamily="18" charset="0"/>
              </a:rPr>
              <a:t>/a ve b). </a:t>
            </a:r>
          </a:p>
          <a:p>
            <a:pPr algn="just"/>
            <a:r>
              <a:rPr lang="tr-TR" sz="2400" b="1" dirty="0">
                <a:latin typeface="Times New Roman" panose="02020603050405020304" pitchFamily="18" charset="0"/>
                <a:cs typeface="Times New Roman" panose="02020603050405020304" pitchFamily="18" charset="0"/>
              </a:rPr>
              <a:t>Paylı </a:t>
            </a:r>
            <a:r>
              <a:rPr lang="tr-TR" sz="2400" b="1" dirty="0" smtClean="0">
                <a:latin typeface="Times New Roman" panose="02020603050405020304" pitchFamily="18" charset="0"/>
                <a:cs typeface="Times New Roman" panose="02020603050405020304" pitchFamily="18" charset="0"/>
              </a:rPr>
              <a:t>Mülkiyette Paydaşlardan </a:t>
            </a:r>
            <a:r>
              <a:rPr lang="tr-TR" sz="2400" b="1" dirty="0">
                <a:latin typeface="Times New Roman" panose="02020603050405020304" pitchFamily="18" charset="0"/>
                <a:cs typeface="Times New Roman" panose="02020603050405020304" pitchFamily="18" charset="0"/>
              </a:rPr>
              <a:t>birinin </a:t>
            </a:r>
            <a:r>
              <a:rPr lang="tr-TR" sz="2400" b="1" dirty="0" smtClean="0">
                <a:latin typeface="Times New Roman" panose="02020603050405020304" pitchFamily="18" charset="0"/>
                <a:cs typeface="Times New Roman" panose="02020603050405020304" pitchFamily="18" charset="0"/>
              </a:rPr>
              <a:t>Payı </a:t>
            </a:r>
            <a:r>
              <a:rPr lang="tr-TR" sz="2400" b="1" dirty="0">
                <a:latin typeface="Times New Roman" panose="02020603050405020304" pitchFamily="18" charset="0"/>
                <a:cs typeface="Times New Roman" panose="02020603050405020304" pitchFamily="18" charset="0"/>
              </a:rPr>
              <a:t>üzerinde </a:t>
            </a:r>
            <a:r>
              <a:rPr lang="tr-TR" sz="2400" b="1" dirty="0" smtClean="0">
                <a:latin typeface="Times New Roman" panose="02020603050405020304" pitchFamily="18" charset="0"/>
                <a:cs typeface="Times New Roman" panose="02020603050405020304" pitchFamily="18" charset="0"/>
              </a:rPr>
              <a:t>Rehin </a:t>
            </a:r>
            <a:r>
              <a:rPr lang="tr-TR" sz="2400" b="1" dirty="0">
                <a:latin typeface="Times New Roman" panose="02020603050405020304" pitchFamily="18" charset="0"/>
                <a:cs typeface="Times New Roman" panose="02020603050405020304" pitchFamily="18" charset="0"/>
              </a:rPr>
              <a:t>kurması </a:t>
            </a:r>
            <a:r>
              <a:rPr lang="tr-TR" sz="2400" b="1" dirty="0" smtClean="0">
                <a:latin typeface="Times New Roman" panose="02020603050405020304" pitchFamily="18" charset="0"/>
                <a:cs typeface="Times New Roman" panose="02020603050405020304" pitchFamily="18" charset="0"/>
              </a:rPr>
              <a:t>durumunda,</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hangi </a:t>
            </a:r>
            <a:r>
              <a:rPr lang="tr-TR" sz="2400" dirty="0" smtClean="0">
                <a:latin typeface="Times New Roman" panose="02020603050405020304" pitchFamily="18" charset="0"/>
                <a:cs typeface="Times New Roman" panose="02020603050405020304" pitchFamily="18" charset="0"/>
              </a:rPr>
              <a:t>Payın </a:t>
            </a:r>
            <a:r>
              <a:rPr lang="tr-TR" sz="2400" dirty="0">
                <a:latin typeface="Times New Roman" panose="02020603050405020304" pitchFamily="18" charset="0"/>
                <a:cs typeface="Times New Roman" panose="02020603050405020304" pitchFamily="18" charset="0"/>
              </a:rPr>
              <a:t>rehinli olduğu (</a:t>
            </a:r>
            <a:r>
              <a:rPr lang="tr-TR" sz="2400" i="1" dirty="0">
                <a:latin typeface="Times New Roman" panose="02020603050405020304" pitchFamily="18" charset="0"/>
                <a:cs typeface="Times New Roman" panose="02020603050405020304" pitchFamily="18" charset="0"/>
              </a:rPr>
              <a:t>TST </a:t>
            </a:r>
            <a:r>
              <a:rPr lang="tr-TR" sz="2400" i="1" dirty="0" smtClean="0">
                <a:latin typeface="Times New Roman" panose="02020603050405020304" pitchFamily="18" charset="0"/>
                <a:cs typeface="Times New Roman" panose="02020603050405020304" pitchFamily="18" charset="0"/>
              </a:rPr>
              <a:t>m. 33 </a:t>
            </a:r>
            <a:r>
              <a:rPr lang="tr-TR" sz="2400" i="1" dirty="0">
                <a:latin typeface="Times New Roman" panose="02020603050405020304" pitchFamily="18" charset="0"/>
                <a:cs typeface="Times New Roman" panose="02020603050405020304" pitchFamily="18" charset="0"/>
              </a:rPr>
              <a:t>/ 1). </a:t>
            </a:r>
          </a:p>
          <a:p>
            <a:pPr algn="just"/>
            <a:r>
              <a:rPr lang="tr-TR" sz="2400" b="1" dirty="0">
                <a:latin typeface="Times New Roman" panose="02020603050405020304" pitchFamily="18" charset="0"/>
                <a:cs typeface="Times New Roman" panose="02020603050405020304" pitchFamily="18" charset="0"/>
              </a:rPr>
              <a:t>Rehinli </a:t>
            </a:r>
            <a:r>
              <a:rPr lang="tr-TR" sz="2400" b="1" dirty="0" smtClean="0">
                <a:latin typeface="Times New Roman" panose="02020603050405020304" pitchFamily="18" charset="0"/>
                <a:cs typeface="Times New Roman" panose="02020603050405020304" pitchFamily="18" charset="0"/>
              </a:rPr>
              <a:t>Pay </a:t>
            </a:r>
            <a:r>
              <a:rPr lang="tr-TR" sz="2400" b="1" dirty="0">
                <a:latin typeface="Times New Roman" panose="02020603050405020304" pitchFamily="18" charset="0"/>
                <a:cs typeface="Times New Roman" panose="02020603050405020304" pitchFamily="18" charset="0"/>
              </a:rPr>
              <a:t>devredildiği </a:t>
            </a:r>
            <a:r>
              <a:rPr lang="tr-TR" sz="2400" b="1" dirty="0" smtClean="0">
                <a:latin typeface="Times New Roman" panose="02020603050405020304" pitchFamily="18" charset="0"/>
                <a:cs typeface="Times New Roman" panose="02020603050405020304" pitchFamily="18" charset="0"/>
              </a:rPr>
              <a:t>takdirde</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yeni </a:t>
            </a:r>
            <a:r>
              <a:rPr lang="tr-TR" sz="2400" dirty="0" smtClean="0">
                <a:latin typeface="Times New Roman" panose="02020603050405020304" pitchFamily="18" charset="0"/>
                <a:cs typeface="Times New Roman" panose="02020603050405020304" pitchFamily="18" charset="0"/>
              </a:rPr>
              <a:t>Malikin Adı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TST </a:t>
            </a:r>
            <a:r>
              <a:rPr lang="tr-TR" sz="2400" i="1" dirty="0" smtClean="0">
                <a:latin typeface="Times New Roman" panose="02020603050405020304" pitchFamily="18" charset="0"/>
                <a:cs typeface="Times New Roman" panose="02020603050405020304" pitchFamily="18" charset="0"/>
              </a:rPr>
              <a:t>m. 35 </a:t>
            </a:r>
            <a:r>
              <a:rPr lang="tr-TR" sz="2400" i="1" dirty="0">
                <a:latin typeface="Times New Roman" panose="02020603050405020304" pitchFamily="18" charset="0"/>
                <a:cs typeface="Times New Roman" panose="02020603050405020304" pitchFamily="18" charset="0"/>
              </a:rPr>
              <a:t>/ 3). </a:t>
            </a:r>
            <a:endParaRPr lang="tr-TR" sz="2400" i="1" dirty="0" smtClean="0">
              <a:latin typeface="Times New Roman" panose="02020603050405020304" pitchFamily="18" charset="0"/>
              <a:cs typeface="Times New Roman" panose="02020603050405020304" pitchFamily="18" charset="0"/>
            </a:endParaRPr>
          </a:p>
          <a:p>
            <a:pPr algn="just"/>
            <a:r>
              <a:rPr lang="tr-TR" sz="2400" b="1" dirty="0" smtClean="0">
                <a:latin typeface="Times New Roman" panose="02020603050405020304" pitchFamily="18" charset="0"/>
                <a:cs typeface="Times New Roman" panose="02020603050405020304" pitchFamily="18" charset="0"/>
              </a:rPr>
              <a:t>Zanaatkârlar ve Yüklenicilerin (</a:t>
            </a:r>
            <a:r>
              <a:rPr lang="tr-TR" sz="2400" b="1" i="1" dirty="0" smtClean="0">
                <a:latin typeface="Times New Roman" panose="02020603050405020304" pitchFamily="18" charset="0"/>
                <a:cs typeface="Times New Roman" panose="02020603050405020304" pitchFamily="18" charset="0"/>
              </a:rPr>
              <a:t>Yapı Alacaklısı) </a:t>
            </a:r>
            <a:r>
              <a:rPr lang="tr-TR" sz="2400" b="1" dirty="0" smtClean="0">
                <a:latin typeface="Times New Roman" panose="02020603050405020304" pitchFamily="18" charset="0"/>
                <a:cs typeface="Times New Roman" panose="02020603050405020304" pitchFamily="18" charset="0"/>
              </a:rPr>
              <a:t>İpoteğinin Tescilinde</a:t>
            </a:r>
            <a:r>
              <a:rPr lang="tr-TR" sz="2400" b="1"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bunun Zanaatkârlar ve Yüklenici İpoteği olduğu (</a:t>
            </a:r>
            <a:r>
              <a:rPr lang="tr-TR" sz="2400" i="1" dirty="0" smtClean="0">
                <a:latin typeface="Times New Roman" panose="02020603050405020304" pitchFamily="18" charset="0"/>
                <a:cs typeface="Times New Roman" panose="02020603050405020304" pitchFamily="18" charset="0"/>
              </a:rPr>
              <a:t>TST m. 35 / 5) </a:t>
            </a:r>
          </a:p>
          <a:p>
            <a:pPr algn="just"/>
            <a:r>
              <a:rPr lang="tr-TR" sz="2400" b="1" dirty="0" smtClean="0">
                <a:latin typeface="Times New Roman" panose="02020603050405020304" pitchFamily="18" charset="0"/>
                <a:cs typeface="Times New Roman" panose="02020603050405020304" pitchFamily="18" charset="0"/>
              </a:rPr>
              <a:t>Bir İpotekli Borç Senedi </a:t>
            </a:r>
            <a:r>
              <a:rPr lang="tr-TR" sz="2400" dirty="0" smtClean="0">
                <a:latin typeface="Times New Roman" panose="02020603050405020304" pitchFamily="18" charset="0"/>
                <a:cs typeface="Times New Roman" panose="02020603050405020304" pitchFamily="18" charset="0"/>
              </a:rPr>
              <a:t>veya </a:t>
            </a:r>
            <a:r>
              <a:rPr lang="tr-TR" sz="2400" b="1" dirty="0" smtClean="0">
                <a:latin typeface="Times New Roman" panose="02020603050405020304" pitchFamily="18" charset="0"/>
                <a:cs typeface="Times New Roman" panose="02020603050405020304" pitchFamily="18" charset="0"/>
              </a:rPr>
              <a:t>İrat Senedinin Kurulması Sırasında, </a:t>
            </a:r>
            <a:r>
              <a:rPr lang="tr-TR" sz="2400" dirty="0" smtClean="0">
                <a:latin typeface="Times New Roman" panose="02020603050405020304" pitchFamily="18" charset="0"/>
                <a:cs typeface="Times New Roman" panose="02020603050405020304" pitchFamily="18" charset="0"/>
              </a:rPr>
              <a:t>Atanan Temsilcinin Adı (</a:t>
            </a:r>
            <a:r>
              <a:rPr lang="tr-TR" sz="2400" i="1" dirty="0" smtClean="0">
                <a:latin typeface="Times New Roman" panose="02020603050405020304" pitchFamily="18" charset="0"/>
                <a:cs typeface="Times New Roman" panose="02020603050405020304" pitchFamily="18" charset="0"/>
              </a:rPr>
              <a:t>MK m. 915 / II, TST m. 41 / 7)</a:t>
            </a:r>
          </a:p>
          <a:p>
            <a:pPr marL="0" indent="0">
              <a:buNone/>
            </a:pPr>
            <a:endParaRPr lang="tr-TR" i="1" dirty="0"/>
          </a:p>
        </p:txBody>
      </p:sp>
    </p:spTree>
    <p:extLst>
      <p:ext uri="{BB962C8B-B14F-4D97-AF65-F5344CB8AC3E}">
        <p14:creationId xmlns:p14="http://schemas.microsoft.com/office/powerpoint/2010/main" val="4007224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Rehin Hakkının Kuruluşundaki Şartların Değişmesine İlişkin Sözleşmeler, Rehinle temin edilen Alacağın Kısmen Ödenmesine ilişkin İstemler </a:t>
            </a:r>
            <a:r>
              <a:rPr lang="tr-TR" sz="2400" i="1" dirty="0" smtClean="0">
                <a:latin typeface="Times New Roman" panose="02020603050405020304" pitchFamily="18" charset="0"/>
                <a:cs typeface="Times New Roman" panose="02020603050405020304" pitchFamily="18" charset="0"/>
              </a:rPr>
              <a:t>(MK m. 929, TST m. 31 /2)</a:t>
            </a:r>
          </a:p>
          <a:p>
            <a:pPr algn="just"/>
            <a:r>
              <a:rPr lang="tr-TR" sz="2400" b="1" dirty="0" smtClean="0">
                <a:latin typeface="Times New Roman" panose="02020603050405020304" pitchFamily="18" charset="0"/>
                <a:cs typeface="Times New Roman" panose="02020603050405020304" pitchFamily="18" charset="0"/>
              </a:rPr>
              <a:t>Rehinli Alacağın Kısmen Ödenmesi </a:t>
            </a:r>
            <a:r>
              <a:rPr lang="tr-TR" sz="2400" dirty="0" smtClean="0">
                <a:latin typeface="Times New Roman" panose="02020603050405020304" pitchFamily="18" charset="0"/>
                <a:cs typeface="Times New Roman" panose="02020603050405020304" pitchFamily="18" charset="0"/>
              </a:rPr>
              <a:t>veya </a:t>
            </a:r>
            <a:r>
              <a:rPr lang="tr-TR" sz="2400" b="1" dirty="0" smtClean="0">
                <a:latin typeface="Times New Roman" panose="02020603050405020304" pitchFamily="18" charset="0"/>
                <a:cs typeface="Times New Roman" panose="02020603050405020304" pitchFamily="18" charset="0"/>
              </a:rPr>
              <a:t>Rehinin Miktar, Faiz, Derece, Süre gibi Unsurlarında Yapılacak Değişiklikler (</a:t>
            </a:r>
            <a:r>
              <a:rPr lang="tr-TR" sz="2400" i="1" dirty="0" smtClean="0">
                <a:latin typeface="Times New Roman" panose="02020603050405020304" pitchFamily="18" charset="0"/>
                <a:cs typeface="Times New Roman" panose="02020603050405020304" pitchFamily="18" charset="0"/>
              </a:rPr>
              <a:t>TST m. 72 / 4) </a:t>
            </a:r>
          </a:p>
          <a:p>
            <a:pPr algn="just"/>
            <a:r>
              <a:rPr lang="tr-TR" sz="2400" b="1" dirty="0" smtClean="0">
                <a:latin typeface="Times New Roman" panose="02020603050405020304" pitchFamily="18" charset="0"/>
                <a:cs typeface="Times New Roman" panose="02020603050405020304" pitchFamily="18" charset="0"/>
              </a:rPr>
              <a:t>Rehinin Temin Ettiği Alacağa İlişkin Değişken Faiz Oranı (</a:t>
            </a:r>
            <a:r>
              <a:rPr lang="tr-TR" sz="2400" i="1" dirty="0" smtClean="0">
                <a:latin typeface="Times New Roman" panose="02020603050405020304" pitchFamily="18" charset="0"/>
                <a:cs typeface="Times New Roman" panose="02020603050405020304" pitchFamily="18" charset="0"/>
              </a:rPr>
              <a:t>TST m. 31 /1 / ç) </a:t>
            </a:r>
          </a:p>
          <a:p>
            <a:pPr algn="just"/>
            <a:r>
              <a:rPr lang="tr-TR" sz="2400" b="1" dirty="0" smtClean="0">
                <a:latin typeface="Times New Roman" panose="02020603050405020304" pitchFamily="18" charset="0"/>
                <a:cs typeface="Times New Roman" panose="02020603050405020304" pitchFamily="18" charset="0"/>
              </a:rPr>
              <a:t>Rehinli Alacağın temlik edilmesi durumunda, </a:t>
            </a:r>
            <a:r>
              <a:rPr lang="tr-TR" sz="2400" dirty="0" smtClean="0">
                <a:latin typeface="Times New Roman" panose="02020603050405020304" pitchFamily="18" charset="0"/>
                <a:cs typeface="Times New Roman" panose="02020603050405020304" pitchFamily="18" charset="0"/>
              </a:rPr>
              <a:t>Yeni Alacaklının Adı, Soyadı, Baba Adı </a:t>
            </a:r>
            <a:r>
              <a:rPr lang="tr-TR" sz="2400" i="1" dirty="0" smtClean="0">
                <a:latin typeface="Times New Roman" panose="02020603050405020304" pitchFamily="18" charset="0"/>
                <a:cs typeface="Times New Roman" panose="02020603050405020304" pitchFamily="18" charset="0"/>
              </a:rPr>
              <a:t>(TST m. 73)</a:t>
            </a:r>
          </a:p>
          <a:p>
            <a:pPr algn="just"/>
            <a:r>
              <a:rPr lang="tr-TR" sz="2400" dirty="0" smtClean="0">
                <a:latin typeface="Times New Roman" panose="02020603050405020304" pitchFamily="18" charset="0"/>
                <a:cs typeface="Times New Roman" panose="02020603050405020304" pitchFamily="18" charset="0"/>
              </a:rPr>
              <a:t>Bütün bu Bilgiler, </a:t>
            </a:r>
            <a:r>
              <a:rPr lang="tr-TR" sz="2400" b="1" i="1" dirty="0" smtClean="0">
                <a:latin typeface="Times New Roman" panose="02020603050405020304" pitchFamily="18" charset="0"/>
                <a:cs typeface="Times New Roman" panose="02020603050405020304" pitchFamily="18" charset="0"/>
              </a:rPr>
              <a:t>Düşünceler Sütununa </a:t>
            </a:r>
            <a:r>
              <a:rPr lang="tr-TR" sz="2400" dirty="0" smtClean="0">
                <a:latin typeface="Times New Roman" panose="02020603050405020304" pitchFamily="18" charset="0"/>
                <a:cs typeface="Times New Roman" panose="02020603050405020304" pitchFamily="18" charset="0"/>
              </a:rPr>
              <a:t>yazılır.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8720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solidFill>
                <a:schemeClr val="tx1"/>
              </a:solidFill>
            </a:endParaRPr>
          </a:p>
        </p:txBody>
      </p:sp>
      <p:sp>
        <p:nvSpPr>
          <p:cNvPr id="3" name="2 İçerik Yer Tutucusu"/>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Bu Bilgiler, ilgili bulundukları Rehin hangi harfle tescil edilmişse, o harf kullanılarak yazılır (</a:t>
            </a:r>
            <a:r>
              <a:rPr lang="tr-TR" sz="3200" i="1" dirty="0" smtClean="0">
                <a:latin typeface="Times New Roman" panose="02020603050405020304" pitchFamily="18" charset="0"/>
                <a:cs typeface="Times New Roman" panose="02020603050405020304" pitchFamily="18" charset="0"/>
              </a:rPr>
              <a:t>TST m. 35 /1). </a:t>
            </a:r>
          </a:p>
          <a:p>
            <a:pPr algn="just"/>
            <a:r>
              <a:rPr lang="tr-TR" sz="4000" dirty="0" smtClean="0">
                <a:latin typeface="Times New Roman" panose="02020603050405020304" pitchFamily="18" charset="0"/>
                <a:cs typeface="Times New Roman" panose="02020603050405020304" pitchFamily="18" charset="0"/>
              </a:rPr>
              <a:t>Rehin Hakkı terkin edilince, Düşünceler Sütununda </a:t>
            </a:r>
            <a:r>
              <a:rPr lang="tr-TR" sz="4000" dirty="0" err="1" smtClean="0">
                <a:latin typeface="Times New Roman" panose="02020603050405020304" pitchFamily="18" charset="0"/>
                <a:cs typeface="Times New Roman" panose="02020603050405020304" pitchFamily="18" charset="0"/>
              </a:rPr>
              <a:t>Rehne</a:t>
            </a:r>
            <a:r>
              <a:rPr lang="tr-TR" sz="4000" dirty="0" smtClean="0">
                <a:latin typeface="Times New Roman" panose="02020603050405020304" pitchFamily="18" charset="0"/>
                <a:cs typeface="Times New Roman" panose="02020603050405020304" pitchFamily="18" charset="0"/>
              </a:rPr>
              <a:t> ilişkin belirtmeler de terkin edilir (</a:t>
            </a:r>
            <a:r>
              <a:rPr lang="tr-TR" sz="3200" i="1" dirty="0" smtClean="0">
                <a:latin typeface="Times New Roman" panose="02020603050405020304" pitchFamily="18" charset="0"/>
                <a:cs typeface="Times New Roman" panose="02020603050405020304" pitchFamily="18" charset="0"/>
              </a:rPr>
              <a:t>TST m. 35 / 4). </a:t>
            </a: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76979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r>
              <a:rPr lang="tr-TR" sz="3600" b="1" dirty="0" smtClean="0">
                <a:latin typeface="+mn-lt"/>
              </a:rPr>
              <a:t>TAPU SİCİLİNİN DÜZELTİLMESİ – </a:t>
            </a:r>
            <a:r>
              <a:rPr lang="tr-TR" sz="3100" b="1" i="1" dirty="0" smtClean="0">
                <a:latin typeface="+mn-lt"/>
              </a:rPr>
              <a:t>Yolsuz Tescillerin Düzeltilmesi </a:t>
            </a:r>
            <a:r>
              <a:rPr lang="tr-TR" sz="3100" b="1" dirty="0" smtClean="0">
                <a:latin typeface="+mn-lt"/>
              </a:rPr>
              <a:t/>
            </a:r>
            <a:br>
              <a:rPr lang="tr-TR" sz="3100" b="1" dirty="0" smtClean="0">
                <a:latin typeface="+mn-lt"/>
              </a:rPr>
            </a:br>
            <a:r>
              <a:rPr lang="tr-TR" sz="2800" b="1" dirty="0" smtClean="0"/>
              <a:t>(</a:t>
            </a:r>
            <a:r>
              <a:rPr lang="tr-TR" sz="2200" b="1" i="1" dirty="0" smtClean="0">
                <a:latin typeface="Times New Roman" panose="02020603050405020304" pitchFamily="18" charset="0"/>
                <a:cs typeface="Times New Roman" panose="02020603050405020304" pitchFamily="18" charset="0"/>
              </a:rPr>
              <a:t>Sirmen</a:t>
            </a:r>
            <a:r>
              <a:rPr lang="tr-TR" sz="2200" b="1" dirty="0" smtClean="0">
                <a:latin typeface="Times New Roman" panose="02020603050405020304" pitchFamily="18" charset="0"/>
                <a:cs typeface="Times New Roman" panose="02020603050405020304" pitchFamily="18" charset="0"/>
              </a:rPr>
              <a:t>, </a:t>
            </a:r>
            <a:r>
              <a:rPr lang="tr-TR" sz="2200" i="1" dirty="0" smtClean="0">
                <a:latin typeface="Times New Roman" panose="02020603050405020304" pitchFamily="18" charset="0"/>
                <a:cs typeface="Times New Roman" panose="02020603050405020304" pitchFamily="18" charset="0"/>
              </a:rPr>
              <a:t>Eşya H., 6. B., s. 227 vd</a:t>
            </a:r>
            <a:r>
              <a:rPr lang="tr-TR" sz="2200" dirty="0" smtClean="0">
                <a:latin typeface="Times New Roman" panose="02020603050405020304" pitchFamily="18" charset="0"/>
                <a:cs typeface="Times New Roman" panose="02020603050405020304" pitchFamily="18" charset="0"/>
              </a:rPr>
              <a:t>.; </a:t>
            </a:r>
            <a:r>
              <a:rPr lang="tr-TR" sz="2200" b="1" dirty="0" err="1" smtClean="0">
                <a:latin typeface="Times New Roman" panose="02020603050405020304" pitchFamily="18" charset="0"/>
                <a:cs typeface="Times New Roman" panose="02020603050405020304" pitchFamily="18" charset="0"/>
              </a:rPr>
              <a:t>Oğuzman</a:t>
            </a:r>
            <a:r>
              <a:rPr lang="tr-TR" sz="2200" b="1" dirty="0" smtClean="0">
                <a:latin typeface="Times New Roman" panose="02020603050405020304" pitchFamily="18" charset="0"/>
                <a:cs typeface="Times New Roman" panose="02020603050405020304" pitchFamily="18" charset="0"/>
              </a:rPr>
              <a:t> / </a:t>
            </a:r>
            <a:r>
              <a:rPr lang="tr-TR" sz="2200" b="1" dirty="0" err="1" smtClean="0">
                <a:latin typeface="Times New Roman" panose="02020603050405020304" pitchFamily="18" charset="0"/>
                <a:cs typeface="Times New Roman" panose="02020603050405020304" pitchFamily="18" charset="0"/>
              </a:rPr>
              <a:t>Seliçi</a:t>
            </a:r>
            <a:r>
              <a:rPr lang="tr-TR" sz="2200" b="1" dirty="0" smtClean="0">
                <a:latin typeface="Times New Roman" panose="02020603050405020304" pitchFamily="18" charset="0"/>
                <a:cs typeface="Times New Roman" panose="02020603050405020304" pitchFamily="18" charset="0"/>
              </a:rPr>
              <a:t> / Oktay- Özdemir, </a:t>
            </a:r>
            <a:r>
              <a:rPr lang="tr-TR" sz="2200" i="1" dirty="0" smtClean="0">
                <a:latin typeface="Times New Roman" panose="02020603050405020304" pitchFamily="18" charset="0"/>
                <a:cs typeface="Times New Roman" panose="02020603050405020304" pitchFamily="18" charset="0"/>
              </a:rPr>
              <a:t>Eşya H., 17. B., s. 257 vd.; </a:t>
            </a:r>
            <a:r>
              <a:rPr lang="tr-TR" sz="2200" b="1" i="1" dirty="0" err="1" smtClean="0">
                <a:latin typeface="Times New Roman" panose="02020603050405020304" pitchFamily="18" charset="0"/>
                <a:cs typeface="Times New Roman" panose="02020603050405020304" pitchFamily="18" charset="0"/>
              </a:rPr>
              <a:t>Oğuzman</a:t>
            </a:r>
            <a:r>
              <a:rPr lang="tr-TR" sz="2200" b="1" i="1" dirty="0" smtClean="0">
                <a:latin typeface="Times New Roman" panose="02020603050405020304" pitchFamily="18" charset="0"/>
                <a:cs typeface="Times New Roman" panose="02020603050405020304" pitchFamily="18" charset="0"/>
              </a:rPr>
              <a:t> / </a:t>
            </a:r>
            <a:r>
              <a:rPr lang="tr-TR" sz="2200" b="1" i="1" dirty="0" err="1" smtClean="0">
                <a:latin typeface="Times New Roman" panose="02020603050405020304" pitchFamily="18" charset="0"/>
                <a:cs typeface="Times New Roman" panose="02020603050405020304" pitchFamily="18" charset="0"/>
              </a:rPr>
              <a:t>Seliçi</a:t>
            </a:r>
            <a:r>
              <a:rPr lang="tr-TR" sz="2200" b="1" i="1" dirty="0" smtClean="0">
                <a:latin typeface="Times New Roman" panose="02020603050405020304" pitchFamily="18" charset="0"/>
                <a:cs typeface="Times New Roman" panose="02020603050405020304" pitchFamily="18" charset="0"/>
              </a:rPr>
              <a:t> </a:t>
            </a:r>
            <a:r>
              <a:rPr lang="tr-TR" sz="2200" b="1" i="1" dirty="0">
                <a:latin typeface="Times New Roman" panose="02020603050405020304" pitchFamily="18" charset="0"/>
                <a:cs typeface="Times New Roman" panose="02020603050405020304" pitchFamily="18" charset="0"/>
              </a:rPr>
              <a:t>/</a:t>
            </a:r>
            <a:r>
              <a:rPr lang="tr-TR" sz="2200" b="1" i="1" dirty="0" smtClean="0">
                <a:latin typeface="Times New Roman" panose="02020603050405020304" pitchFamily="18" charset="0"/>
                <a:cs typeface="Times New Roman" panose="02020603050405020304" pitchFamily="18" charset="0"/>
              </a:rPr>
              <a:t> Oktay- Özdemir, </a:t>
            </a:r>
            <a:r>
              <a:rPr lang="tr-TR" sz="2200" i="1" dirty="0" smtClean="0">
                <a:latin typeface="Times New Roman" panose="02020603050405020304" pitchFamily="18" charset="0"/>
                <a:cs typeface="Times New Roman" panose="02020603050405020304" pitchFamily="18" charset="0"/>
              </a:rPr>
              <a:t>Eşya H.,</a:t>
            </a:r>
            <a:r>
              <a:rPr lang="tr-TR" sz="2200" i="1" dirty="0">
                <a:latin typeface="Times New Roman" panose="02020603050405020304" pitchFamily="18" charset="0"/>
                <a:cs typeface="Times New Roman" panose="02020603050405020304" pitchFamily="18" charset="0"/>
              </a:rPr>
              <a:t> </a:t>
            </a:r>
            <a:r>
              <a:rPr lang="tr-TR" sz="2200" i="1" dirty="0" smtClean="0">
                <a:latin typeface="Times New Roman" panose="02020603050405020304" pitchFamily="18" charset="0"/>
                <a:cs typeface="Times New Roman" panose="02020603050405020304" pitchFamily="18" charset="0"/>
              </a:rPr>
              <a:t>Ders Kitabı,  s. 143 vd.; </a:t>
            </a:r>
            <a:r>
              <a:rPr lang="tr-TR" sz="2200" b="1" i="1" dirty="0" smtClean="0">
                <a:latin typeface="Times New Roman" panose="02020603050405020304" pitchFamily="18" charset="0"/>
                <a:cs typeface="Times New Roman" panose="02020603050405020304" pitchFamily="18" charset="0"/>
              </a:rPr>
              <a:t>Ertaş</a:t>
            </a:r>
            <a:r>
              <a:rPr lang="tr-TR" sz="2200" i="1" dirty="0" smtClean="0">
                <a:latin typeface="Times New Roman" panose="02020603050405020304" pitchFamily="18" charset="0"/>
                <a:cs typeface="Times New Roman" panose="02020603050405020304" pitchFamily="18" charset="0"/>
              </a:rPr>
              <a:t>, Eşya H., 14. B., s. 184 vd.)</a:t>
            </a:r>
            <a:endParaRPr lang="tr-TR" sz="22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u="sng" dirty="0" smtClean="0">
                <a:latin typeface="Times New Roman" panose="02020603050405020304" pitchFamily="18" charset="0"/>
                <a:cs typeface="Times New Roman" panose="02020603050405020304" pitchFamily="18" charset="0"/>
              </a:rPr>
              <a:t>Yolsuz Tescil</a:t>
            </a:r>
            <a:r>
              <a:rPr lang="tr-TR" b="1" dirty="0" smtClean="0">
                <a:latin typeface="Times New Roman" panose="02020603050405020304" pitchFamily="18" charset="0"/>
                <a:cs typeface="Times New Roman" panose="02020603050405020304" pitchFamily="18" charset="0"/>
              </a:rPr>
              <a:t>, gerçek Hak durumuna uymayan Tescildir</a:t>
            </a:r>
            <a:r>
              <a:rPr lang="tr-TR" dirty="0" smtClean="0">
                <a:latin typeface="Times New Roman" panose="02020603050405020304" pitchFamily="18" charset="0"/>
                <a:cs typeface="Times New Roman" panose="02020603050405020304" pitchFamily="18" charset="0"/>
              </a:rPr>
              <a:t>.</a:t>
            </a:r>
          </a:p>
          <a:p>
            <a:pPr algn="just"/>
            <a:r>
              <a:rPr lang="tr-TR" b="1" dirty="0" smtClean="0">
                <a:latin typeface="Times New Roman" panose="02020603050405020304" pitchFamily="18" charset="0"/>
                <a:cs typeface="Times New Roman" panose="02020603050405020304" pitchFamily="18" charset="0"/>
              </a:rPr>
              <a:t>Tescildeki Yolsuzluk, değişik nedenlere dayanabilir. </a:t>
            </a:r>
            <a:r>
              <a:rPr lang="tr-TR" dirty="0" smtClean="0">
                <a:latin typeface="Times New Roman" panose="02020603050405020304" pitchFamily="18" charset="0"/>
                <a:cs typeface="Times New Roman" panose="02020603050405020304" pitchFamily="18" charset="0"/>
              </a:rPr>
              <a:t>Bu Olasılıklar ise,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şunlardır:  </a:t>
            </a:r>
          </a:p>
          <a:p>
            <a:pPr algn="just"/>
            <a:r>
              <a:rPr lang="tr-TR" b="1" i="1" dirty="0" smtClean="0">
                <a:latin typeface="Times New Roman" panose="02020603050405020304" pitchFamily="18" charset="0"/>
                <a:cs typeface="Times New Roman" panose="02020603050405020304" pitchFamily="18" charset="0"/>
              </a:rPr>
              <a:t>Tescil, geçerli bir Hukuki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ebebe dayanmamış olabilir. </a:t>
            </a:r>
          </a:p>
          <a:p>
            <a:pPr algn="just"/>
            <a:r>
              <a:rPr lang="tr-TR" b="1" i="1" dirty="0" smtClean="0">
                <a:latin typeface="Times New Roman" panose="02020603050405020304" pitchFamily="18" charset="0"/>
                <a:cs typeface="Times New Roman" panose="02020603050405020304" pitchFamily="18" charset="0"/>
              </a:rPr>
              <a:t>Geçerli bir Tescil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şleminde bulunulmamış  olabilir. </a:t>
            </a:r>
          </a:p>
          <a:p>
            <a:pPr algn="just"/>
            <a:r>
              <a:rPr lang="tr-TR" b="1" i="1" dirty="0" smtClean="0">
                <a:latin typeface="Times New Roman" panose="02020603050405020304" pitchFamily="18" charset="0"/>
                <a:cs typeface="Times New Roman" panose="02020603050405020304" pitchFamily="18" charset="0"/>
              </a:rPr>
              <a:t>Tapu Kütüğüne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elgelere aykırı bir tescil yapılmış olabilir. </a:t>
            </a:r>
          </a:p>
          <a:p>
            <a:pPr algn="just"/>
            <a:r>
              <a:rPr lang="tr-TR" dirty="0" smtClean="0">
                <a:latin typeface="Times New Roman" panose="02020603050405020304" pitchFamily="18" charset="0"/>
                <a:cs typeface="Times New Roman" panose="02020603050405020304" pitchFamily="18" charset="0"/>
              </a:rPr>
              <a:t>Ayrıca </a:t>
            </a:r>
            <a:r>
              <a:rPr lang="tr-TR" b="1" dirty="0" smtClean="0">
                <a:latin typeface="Times New Roman" panose="02020603050405020304" pitchFamily="18" charset="0"/>
                <a:cs typeface="Times New Roman" panose="02020603050405020304" pitchFamily="18" charset="0"/>
              </a:rPr>
              <a:t>başlangıçta geçerli olan bir Tescil</a:t>
            </a:r>
            <a:r>
              <a:rPr lang="tr-TR" dirty="0" smtClean="0">
                <a:latin typeface="Times New Roman" panose="02020603050405020304" pitchFamily="18" charset="0"/>
                <a:cs typeface="Times New Roman" panose="02020603050405020304" pitchFamily="18" charset="0"/>
              </a:rPr>
              <a:t>, Hakta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icil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ışı meydana gelen Değişiklik, Hakkın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ona </a:t>
            </a:r>
            <a:r>
              <a:rPr lang="tr-TR" dirty="0">
                <a:latin typeface="Times New Roman" panose="02020603050405020304" pitchFamily="18" charset="0"/>
                <a:cs typeface="Times New Roman" panose="02020603050405020304" pitchFamily="18" charset="0"/>
              </a:rPr>
              <a:t>E</a:t>
            </a:r>
            <a:r>
              <a:rPr lang="tr-TR" dirty="0" smtClean="0">
                <a:latin typeface="Times New Roman" panose="02020603050405020304" pitchFamily="18" charset="0"/>
                <a:cs typeface="Times New Roman" panose="02020603050405020304" pitchFamily="18" charset="0"/>
              </a:rPr>
              <a:t>rmesi veya Sahibinin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eğişmesi nedeniyle sonradan da yolsuz hale gelmiş olabilir.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99274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Yolsuz Tescilin Tehlikeleri </a:t>
            </a:r>
            <a:endParaRPr lang="tr-TR" b="1" dirty="0"/>
          </a:p>
        </p:txBody>
      </p:sp>
      <p:sp>
        <p:nvSpPr>
          <p:cNvPr id="3" name="İçerik Yer Tutucusu 2"/>
          <p:cNvSpPr>
            <a:spLocks noGrp="1"/>
          </p:cNvSpPr>
          <p:nvPr>
            <p:ph idx="1"/>
          </p:nvPr>
        </p:nvSpPr>
        <p:spPr/>
        <p:txBody>
          <a:bodyPr>
            <a:normAutofit lnSpcReduction="10000"/>
          </a:bodyPr>
          <a:lstStyle/>
          <a:p>
            <a:pPr algn="just"/>
            <a:r>
              <a:rPr lang="tr-TR" b="1" u="sng" dirty="0" smtClean="0">
                <a:latin typeface="Times New Roman" panose="02020603050405020304" pitchFamily="18" charset="0"/>
                <a:cs typeface="Times New Roman" panose="02020603050405020304" pitchFamily="18" charset="0"/>
              </a:rPr>
              <a:t>Tescilin Yolsuzluğu, özellikle gerçek Hak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ahibi bakımından bazı Tehlikeler yaratır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Kütükteki Yolsuz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a:t>
            </a:r>
            <a:r>
              <a:rPr lang="tr-TR" b="1" i="1" u="sng" dirty="0">
                <a:latin typeface="Times New Roman" panose="02020603050405020304" pitchFamily="18" charset="0"/>
                <a:cs typeface="Times New Roman" panose="02020603050405020304" pitchFamily="18" charset="0"/>
              </a:rPr>
              <a:t>Ü</a:t>
            </a:r>
            <a:r>
              <a:rPr lang="tr-TR" b="1" i="1" u="sng" dirty="0" smtClean="0">
                <a:latin typeface="Times New Roman" panose="02020603050405020304" pitchFamily="18" charset="0"/>
                <a:cs typeface="Times New Roman" panose="02020603050405020304" pitchFamily="18" charset="0"/>
              </a:rPr>
              <a:t>çüncü </a:t>
            </a:r>
            <a:r>
              <a:rPr lang="tr-TR" b="1" i="1" u="sng" dirty="0">
                <a:latin typeface="Times New Roman" panose="02020603050405020304" pitchFamily="18" charset="0"/>
                <a:cs typeface="Times New Roman" panose="02020603050405020304" pitchFamily="18" charset="0"/>
              </a:rPr>
              <a:t>K</a:t>
            </a:r>
            <a:r>
              <a:rPr lang="tr-TR" b="1" i="1" u="sng" dirty="0" smtClean="0">
                <a:latin typeface="Times New Roman" panose="02020603050405020304" pitchFamily="18" charset="0"/>
                <a:cs typeface="Times New Roman" panose="02020603050405020304" pitchFamily="18" charset="0"/>
              </a:rPr>
              <a:t>işinin buna güvenerek </a:t>
            </a:r>
            <a:r>
              <a:rPr lang="tr-TR" b="1" i="1" u="sng" dirty="0" err="1">
                <a:latin typeface="Times New Roman" panose="02020603050405020304" pitchFamily="18" charset="0"/>
                <a:cs typeface="Times New Roman" panose="02020603050405020304" pitchFamily="18" charset="0"/>
              </a:rPr>
              <a:t>İ</a:t>
            </a:r>
            <a:r>
              <a:rPr lang="tr-TR" b="1" i="1" u="sng" dirty="0" err="1" smtClean="0">
                <a:latin typeface="Times New Roman" panose="02020603050405020304" pitchFamily="18" charset="0"/>
                <a:cs typeface="Times New Roman" panose="02020603050405020304" pitchFamily="18" charset="0"/>
              </a:rPr>
              <a:t>yiniyetle</a:t>
            </a:r>
            <a:r>
              <a:rPr lang="tr-TR" b="1" i="1" u="sng" dirty="0" smtClean="0">
                <a:latin typeface="Times New Roman" panose="02020603050405020304" pitchFamily="18" charset="0"/>
                <a:cs typeface="Times New Roman" panose="02020603050405020304" pitchFamily="18" charset="0"/>
              </a:rPr>
              <a:t> </a:t>
            </a:r>
            <a:r>
              <a:rPr lang="tr-TR" b="1" i="1" u="sng" dirty="0">
                <a:latin typeface="Times New Roman" panose="02020603050405020304" pitchFamily="18" charset="0"/>
                <a:cs typeface="Times New Roman" panose="02020603050405020304" pitchFamily="18" charset="0"/>
              </a:rPr>
              <a:t>A</a:t>
            </a:r>
            <a:r>
              <a:rPr lang="tr-TR" b="1" i="1" u="sng" dirty="0" smtClean="0">
                <a:latin typeface="Times New Roman" panose="02020603050405020304" pitchFamily="18" charset="0"/>
                <a:cs typeface="Times New Roman" panose="02020603050405020304" pitchFamily="18" charset="0"/>
              </a:rPr>
              <a:t>yni </a:t>
            </a:r>
            <a:r>
              <a:rPr lang="tr-TR" b="1" i="1" u="sng" dirty="0">
                <a:latin typeface="Times New Roman" panose="02020603050405020304" pitchFamily="18" charset="0"/>
                <a:cs typeface="Times New Roman" panose="02020603050405020304" pitchFamily="18" charset="0"/>
              </a:rPr>
              <a:t>H</a:t>
            </a:r>
            <a:r>
              <a:rPr lang="tr-TR" b="1" i="1" u="sng" dirty="0" smtClean="0">
                <a:latin typeface="Times New Roman" panose="02020603050405020304" pitchFamily="18" charset="0"/>
                <a:cs typeface="Times New Roman" panose="02020603050405020304" pitchFamily="18" charset="0"/>
              </a:rPr>
              <a:t>ak kazanmasına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1023) ve </a:t>
            </a:r>
            <a:r>
              <a:rPr lang="tr-TR" dirty="0" smtClean="0">
                <a:latin typeface="Times New Roman" panose="02020603050405020304" pitchFamily="18" charset="0"/>
                <a:cs typeface="Times New Roman" panose="02020603050405020304" pitchFamily="18" charset="0"/>
              </a:rPr>
              <a:t>böylece </a:t>
            </a:r>
            <a:r>
              <a:rPr lang="tr-TR" b="1" dirty="0" smtClean="0">
                <a:latin typeface="Times New Roman" panose="02020603050405020304" pitchFamily="18" charset="0"/>
                <a:cs typeface="Times New Roman" panose="02020603050405020304" pitchFamily="18" charset="0"/>
              </a:rPr>
              <a:t>gerçek Hak Sahibinin,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akkının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ona </a:t>
            </a:r>
            <a:r>
              <a:rPr lang="tr-TR" b="1" i="1" dirty="0">
                <a:latin typeface="Times New Roman" panose="02020603050405020304" pitchFamily="18" charset="0"/>
                <a:cs typeface="Times New Roman" panose="02020603050405020304" pitchFamily="18" charset="0"/>
              </a:rPr>
              <a:t>E</a:t>
            </a:r>
            <a:r>
              <a:rPr lang="tr-TR" b="1" i="1" dirty="0" smtClean="0">
                <a:latin typeface="Times New Roman" panose="02020603050405020304" pitchFamily="18" charset="0"/>
                <a:cs typeface="Times New Roman" panose="02020603050405020304" pitchFamily="18" charset="0"/>
              </a:rPr>
              <a:t>rmesine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Sınırlanmasına</a:t>
            </a:r>
            <a:r>
              <a:rPr lang="tr-TR" b="1" dirty="0" smtClean="0">
                <a:latin typeface="Times New Roman" panose="02020603050405020304" pitchFamily="18" charset="0"/>
                <a:cs typeface="Times New Roman" panose="02020603050405020304" pitchFamily="18" charset="0"/>
              </a:rPr>
              <a:t> yol açar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Kütükteki Yolsuz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bu Tescile göre </a:t>
            </a:r>
            <a:r>
              <a:rPr lang="tr-TR" b="1" u="sng" dirty="0">
                <a:latin typeface="Times New Roman" panose="02020603050405020304" pitchFamily="18" charset="0"/>
                <a:cs typeface="Times New Roman" panose="02020603050405020304" pitchFamily="18" charset="0"/>
              </a:rPr>
              <a:t>H</a:t>
            </a:r>
            <a:r>
              <a:rPr lang="tr-TR" b="1" u="sng" dirty="0" smtClean="0">
                <a:latin typeface="Times New Roman" panose="02020603050405020304" pitchFamily="18" charset="0"/>
                <a:cs typeface="Times New Roman" panose="02020603050405020304" pitchFamily="18" charset="0"/>
              </a:rPr>
              <a:t>ak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ahibi görünen İyiniyetli </a:t>
            </a:r>
            <a:r>
              <a:rPr lang="tr-TR" b="1" u="sng" dirty="0">
                <a:latin typeface="Times New Roman" panose="02020603050405020304" pitchFamily="18" charset="0"/>
                <a:cs typeface="Times New Roman" panose="02020603050405020304" pitchFamily="18" charset="0"/>
              </a:rPr>
              <a:t>K</a:t>
            </a:r>
            <a:r>
              <a:rPr lang="tr-TR" b="1" u="sng" dirty="0" smtClean="0">
                <a:latin typeface="Times New Roman" panose="02020603050405020304" pitchFamily="18" charset="0"/>
                <a:cs typeface="Times New Roman" panose="02020603050405020304" pitchFamily="18" charset="0"/>
              </a:rPr>
              <a:t>işinin</a:t>
            </a:r>
            <a:r>
              <a:rPr lang="tr-TR" b="1" dirty="0" smtClean="0">
                <a:latin typeface="Times New Roman" panose="02020603050405020304" pitchFamily="18" charset="0"/>
                <a:cs typeface="Times New Roman" panose="02020603050405020304" pitchFamily="18" charset="0"/>
              </a:rPr>
              <a:t>, bu Ayni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 </a:t>
            </a:r>
            <a:r>
              <a:rPr lang="tr-TR" i="1" dirty="0" smtClean="0">
                <a:latin typeface="Times New Roman" panose="02020603050405020304" pitchFamily="18" charset="0"/>
                <a:cs typeface="Times New Roman" panose="02020603050405020304" pitchFamily="18" charset="0"/>
              </a:rPr>
              <a:t>diğer şartlar da gerçekleşirse- </a:t>
            </a:r>
            <a:r>
              <a:rPr lang="tr-TR" b="1" u="sng" dirty="0" smtClean="0">
                <a:latin typeface="Times New Roman" panose="02020603050405020304" pitchFamily="18" charset="0"/>
                <a:cs typeface="Times New Roman" panose="02020603050405020304" pitchFamily="18" charset="0"/>
              </a:rPr>
              <a:t>Olağan </a:t>
            </a:r>
            <a:r>
              <a:rPr lang="tr-TR" b="1" u="sng" dirty="0">
                <a:latin typeface="Times New Roman" panose="02020603050405020304" pitchFamily="18" charset="0"/>
                <a:cs typeface="Times New Roman" panose="02020603050405020304" pitchFamily="18" charset="0"/>
              </a:rPr>
              <a:t>Z</a:t>
            </a:r>
            <a:r>
              <a:rPr lang="tr-TR" b="1" u="sng" dirty="0" smtClean="0">
                <a:latin typeface="Times New Roman" panose="02020603050405020304" pitchFamily="18" charset="0"/>
                <a:cs typeface="Times New Roman" panose="02020603050405020304" pitchFamily="18" charset="0"/>
              </a:rPr>
              <a:t>amanaşımıyla </a:t>
            </a:r>
            <a:r>
              <a:rPr lang="tr-TR" b="1" dirty="0" smtClean="0">
                <a:latin typeface="Times New Roman" panose="02020603050405020304" pitchFamily="18" charset="0"/>
                <a:cs typeface="Times New Roman" panose="02020603050405020304" pitchFamily="18" charset="0"/>
              </a:rPr>
              <a:t>kazanmasını sağlar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m. 712</a:t>
            </a:r>
            <a:r>
              <a:rPr lang="tr-TR" sz="2400" dirty="0" smtClean="0">
                <a:latin typeface="Times New Roman" panose="02020603050405020304" pitchFamily="18" charset="0"/>
                <a:cs typeface="Times New Roman" panose="02020603050405020304" pitchFamily="18" charset="0"/>
              </a:rPr>
              <a:t>); </a:t>
            </a:r>
          </a:p>
          <a:p>
            <a:pPr algn="just"/>
            <a:r>
              <a:rPr lang="tr-TR" b="1" i="1" dirty="0" smtClean="0">
                <a:latin typeface="Times New Roman" panose="02020603050405020304" pitchFamily="18" charset="0"/>
                <a:cs typeface="Times New Roman" panose="02020603050405020304" pitchFamily="18" charset="0"/>
              </a:rPr>
              <a:t>Kütükteki Yolsuz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escil, bu Tescile göre </a:t>
            </a:r>
            <a:r>
              <a:rPr lang="tr-TR" b="1" i="1" u="sng" dirty="0" smtClean="0">
                <a:latin typeface="Times New Roman" panose="02020603050405020304" pitchFamily="18" charset="0"/>
                <a:cs typeface="Times New Roman" panose="02020603050405020304" pitchFamily="18" charset="0"/>
              </a:rPr>
              <a:t>Hak </a:t>
            </a:r>
            <a:r>
              <a:rPr lang="tr-TR" b="1" i="1" u="sng" dirty="0">
                <a:latin typeface="Times New Roman" panose="02020603050405020304" pitchFamily="18" charset="0"/>
                <a:cs typeface="Times New Roman" panose="02020603050405020304" pitchFamily="18" charset="0"/>
              </a:rPr>
              <a:t>S</a:t>
            </a:r>
            <a:r>
              <a:rPr lang="tr-TR" b="1" i="1" u="sng" dirty="0" smtClean="0">
                <a:latin typeface="Times New Roman" panose="02020603050405020304" pitchFamily="18" charset="0"/>
                <a:cs typeface="Times New Roman" panose="02020603050405020304" pitchFamily="18" charset="0"/>
              </a:rPr>
              <a:t>ahibi görünen Kişi </a:t>
            </a:r>
            <a:r>
              <a:rPr lang="tr-TR" b="1" i="1" u="sng" dirty="0" err="1" smtClean="0">
                <a:latin typeface="Times New Roman" panose="02020603050405020304" pitchFamily="18" charset="0"/>
                <a:cs typeface="Times New Roman" panose="02020603050405020304" pitchFamily="18" charset="0"/>
              </a:rPr>
              <a:t>kötüniyetli</a:t>
            </a:r>
            <a:r>
              <a:rPr lang="tr-TR" b="1" i="1" u="sng" dirty="0" smtClean="0">
                <a:latin typeface="Times New Roman" panose="02020603050405020304" pitchFamily="18" charset="0"/>
                <a:cs typeface="Times New Roman" panose="02020603050405020304" pitchFamily="18" charset="0"/>
              </a:rPr>
              <a:t> ise</a:t>
            </a:r>
            <a:r>
              <a:rPr lang="tr-TR"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bu defa da onun </a:t>
            </a:r>
            <a:r>
              <a:rPr lang="tr-TR" b="1" u="sng" dirty="0" smtClean="0">
                <a:latin typeface="Times New Roman" panose="02020603050405020304" pitchFamily="18" charset="0"/>
                <a:cs typeface="Times New Roman" panose="02020603050405020304" pitchFamily="18" charset="0"/>
              </a:rPr>
              <a:t>Olağanüstü Zamanaşımı </a:t>
            </a:r>
            <a:r>
              <a:rPr lang="tr-TR" sz="2400" i="1" dirty="0" smtClean="0">
                <a:latin typeface="Times New Roman" panose="02020603050405020304" pitchFamily="18" charset="0"/>
                <a:cs typeface="Times New Roman" panose="02020603050405020304" pitchFamily="18" charset="0"/>
              </a:rPr>
              <a:t>(MK m.713) </a:t>
            </a:r>
            <a:r>
              <a:rPr lang="tr-TR" dirty="0" smtClean="0">
                <a:latin typeface="Times New Roman" panose="02020603050405020304" pitchFamily="18" charset="0"/>
                <a:cs typeface="Times New Roman" panose="02020603050405020304" pitchFamily="18" charset="0"/>
              </a:rPr>
              <a:t>ile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kazanması ihtimali </a:t>
            </a:r>
            <a:r>
              <a:rPr lang="tr-TR" dirty="0" smtClean="0">
                <a:latin typeface="Times New Roman" panose="02020603050405020304" pitchFamily="18" charset="0"/>
                <a:cs typeface="Times New Roman" panose="02020603050405020304" pitchFamily="18" charset="0"/>
              </a:rPr>
              <a:t>vardır. </a:t>
            </a:r>
          </a:p>
          <a:p>
            <a:pPr marL="0" indent="0" algn="just">
              <a:buNone/>
            </a:pPr>
            <a:endParaRPr lang="tr-TR" dirty="0" smtClean="0"/>
          </a:p>
          <a:p>
            <a:pPr marL="0" indent="0">
              <a:buNone/>
            </a:pPr>
            <a:endParaRPr lang="tr-TR" dirty="0"/>
          </a:p>
        </p:txBody>
      </p:sp>
    </p:spTree>
    <p:extLst>
      <p:ext uri="{BB962C8B-B14F-4D97-AF65-F5344CB8AC3E}">
        <p14:creationId xmlns:p14="http://schemas.microsoft.com/office/powerpoint/2010/main" val="24495592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r>
              <a:rPr lang="tr-TR" b="1" dirty="0" smtClean="0">
                <a:latin typeface="Times New Roman" panose="02020603050405020304" pitchFamily="18" charset="0"/>
                <a:cs typeface="Times New Roman" panose="02020603050405020304" pitchFamily="18" charset="0"/>
              </a:rPr>
              <a:t>Yolsuz Tescil halinde, Hak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arinesi bu Tescile bağlıdır </a:t>
            </a:r>
            <a:r>
              <a:rPr lang="tr-TR" dirty="0" smtClean="0">
                <a:latin typeface="Times New Roman" panose="02020603050405020304" pitchFamily="18" charset="0"/>
                <a:cs typeface="Times New Roman" panose="02020603050405020304" pitchFamily="18" charset="0"/>
              </a:rPr>
              <a:t>(</a:t>
            </a:r>
            <a:r>
              <a:rPr lang="tr-TR" sz="2600" i="1" dirty="0" smtClean="0">
                <a:latin typeface="Times New Roman" panose="02020603050405020304" pitchFamily="18" charset="0"/>
                <a:cs typeface="Times New Roman" panose="02020603050405020304" pitchFamily="18" charset="0"/>
              </a:rPr>
              <a:t>MK m. 992). </a:t>
            </a:r>
          </a:p>
          <a:p>
            <a:pPr algn="just"/>
            <a:r>
              <a:rPr lang="tr-TR" b="1" dirty="0" smtClean="0">
                <a:latin typeface="Times New Roman" panose="02020603050405020304" pitchFamily="18" charset="0"/>
                <a:cs typeface="Times New Roman" panose="02020603050405020304" pitchFamily="18" charset="0"/>
              </a:rPr>
              <a:t>Sicilde Hak sahibi olarak gözükmeyen Malik, </a:t>
            </a:r>
            <a:r>
              <a:rPr lang="tr-TR" b="1" i="1" dirty="0" smtClean="0">
                <a:latin typeface="Times New Roman" panose="02020603050405020304" pitchFamily="18" charset="0"/>
                <a:cs typeface="Times New Roman" panose="02020603050405020304" pitchFamily="18" charset="0"/>
              </a:rPr>
              <a:t>Tasarruf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şlemi yapamaz; </a:t>
            </a:r>
            <a:r>
              <a:rPr lang="tr-TR" b="1" dirty="0" smtClean="0">
                <a:latin typeface="Times New Roman" panose="02020603050405020304" pitchFamily="18" charset="0"/>
                <a:cs typeface="Times New Roman" panose="02020603050405020304" pitchFamily="18" charset="0"/>
              </a:rPr>
              <a:t>Maliki bulunduğu Taşınmazı temlik edemeyeceği </a:t>
            </a:r>
            <a:r>
              <a:rPr lang="tr-TR" dirty="0" smtClean="0">
                <a:latin typeface="Times New Roman" panose="02020603050405020304" pitchFamily="18" charset="0"/>
                <a:cs typeface="Times New Roman" panose="02020603050405020304" pitchFamily="18" charset="0"/>
              </a:rPr>
              <a:t>gibi,</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Taşınmaz üzerinde </a:t>
            </a:r>
            <a:r>
              <a:rPr lang="tr-TR" b="1" i="1" dirty="0" smtClean="0">
                <a:latin typeface="Times New Roman" panose="02020603050405020304" pitchFamily="18" charset="0"/>
                <a:cs typeface="Times New Roman" panose="02020603050405020304" pitchFamily="18" charset="0"/>
              </a:rPr>
              <a:t>Sınırlı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kuramaz </a:t>
            </a:r>
            <a:r>
              <a:rPr lang="tr-TR" dirty="0" smtClean="0">
                <a:latin typeface="Times New Roman" panose="02020603050405020304" pitchFamily="18" charset="0"/>
                <a:cs typeface="Times New Roman" panose="02020603050405020304" pitchFamily="18" charset="0"/>
              </a:rPr>
              <a:t>(</a:t>
            </a:r>
            <a:r>
              <a:rPr lang="tr-TR" sz="2600" i="1" dirty="0" smtClean="0">
                <a:latin typeface="Times New Roman" panose="02020603050405020304" pitchFamily="18" charset="0"/>
                <a:cs typeface="Times New Roman" panose="02020603050405020304" pitchFamily="18" charset="0"/>
              </a:rPr>
              <a:t>MK m. 705 / II). </a:t>
            </a:r>
          </a:p>
          <a:p>
            <a:pPr algn="just"/>
            <a:r>
              <a:rPr lang="tr-TR" b="1" dirty="0" smtClean="0">
                <a:latin typeface="Times New Roman" panose="02020603050405020304" pitchFamily="18" charset="0"/>
                <a:cs typeface="Times New Roman" panose="02020603050405020304" pitchFamily="18" charset="0"/>
              </a:rPr>
              <a:t>İpotek Hakkına ilişkin Tescilin, Borç ödenmesine rağmen Terkin edilmemesi, Taşınmazın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konomik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eğerini azaltır</a:t>
            </a:r>
            <a:r>
              <a:rPr lang="tr-TR" dirty="0" smtClean="0">
                <a:latin typeface="Times New Roman" panose="02020603050405020304" pitchFamily="18" charset="0"/>
                <a:cs typeface="Times New Roman" panose="02020603050405020304" pitchFamily="18" charset="0"/>
              </a:rPr>
              <a:t>; Borcun ödendiğini gösteren Makbuzu kaybeden Borçlunun ikinci bir Ödeme için zorlanmasına neden olabilir. </a:t>
            </a:r>
          </a:p>
          <a:p>
            <a:pPr algn="just"/>
            <a:r>
              <a:rPr lang="tr-TR" b="1" dirty="0" smtClean="0">
                <a:latin typeface="Times New Roman" panose="02020603050405020304" pitchFamily="18" charset="0"/>
                <a:cs typeface="Times New Roman" panose="02020603050405020304" pitchFamily="18" charset="0"/>
              </a:rPr>
              <a:t>Tapu Kütüğünde birden çok Kaydı bulunan ve her sayfada başka bir Kişinin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aliki gözüktüğü Taşınmaz, </a:t>
            </a:r>
            <a:r>
              <a:rPr lang="tr-TR" b="1" i="1" dirty="0">
                <a:latin typeface="Times New Roman" panose="02020603050405020304" pitchFamily="18" charset="0"/>
                <a:cs typeface="Times New Roman" panose="02020603050405020304" pitchFamily="18" charset="0"/>
              </a:rPr>
              <a:t>O</a:t>
            </a:r>
            <a:r>
              <a:rPr lang="tr-TR" b="1" i="1" dirty="0" smtClean="0">
                <a:latin typeface="Times New Roman" panose="02020603050405020304" pitchFamily="18" charset="0"/>
                <a:cs typeface="Times New Roman" panose="02020603050405020304" pitchFamily="18" charset="0"/>
              </a:rPr>
              <a:t>lağanüstü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amanaşımıyla </a:t>
            </a:r>
            <a:r>
              <a:rPr lang="tr-TR" sz="2600" i="1" dirty="0" smtClean="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  </a:t>
            </a:r>
            <a:r>
              <a:rPr lang="tr-TR" sz="2600" i="1" dirty="0" smtClean="0">
                <a:latin typeface="Times New Roman" panose="02020603050405020304" pitchFamily="18" charset="0"/>
                <a:cs typeface="Times New Roman" panose="02020603050405020304" pitchFamily="18" charset="0"/>
              </a:rPr>
              <a:t>713</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kazanılmaya elverişli olduğu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Yolsuz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ayıt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 Zilyet</a:t>
            </a:r>
            <a:r>
              <a:rPr lang="tr-TR" dirty="0" smtClean="0">
                <a:latin typeface="Times New Roman" panose="02020603050405020304" pitchFamily="18" charset="0"/>
                <a:cs typeface="Times New Roman" panose="02020603050405020304" pitchFamily="18" charset="0"/>
              </a:rPr>
              <a:t>, bu </a:t>
            </a:r>
            <a:r>
              <a:rPr lang="tr-TR" b="1" dirty="0" smtClean="0">
                <a:latin typeface="Times New Roman" panose="02020603050405020304" pitchFamily="18" charset="0"/>
                <a:cs typeface="Times New Roman" panose="02020603050405020304" pitchFamily="18" charset="0"/>
              </a:rPr>
              <a:t>Taşınmazı,</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a:t>
            </a:r>
            <a:r>
              <a:rPr lang="tr-TR" b="1" i="1" dirty="0" smtClean="0">
                <a:latin typeface="Times New Roman" panose="02020603050405020304" pitchFamily="18" charset="0"/>
                <a:cs typeface="Times New Roman" panose="02020603050405020304" pitchFamily="18" charset="0"/>
              </a:rPr>
              <a:t>lağanüstü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amanaşımıyla </a:t>
            </a:r>
            <a:r>
              <a:rPr lang="tr-TR" b="1" dirty="0" smtClean="0">
                <a:latin typeface="Times New Roman" panose="02020603050405020304" pitchFamily="18" charset="0"/>
                <a:cs typeface="Times New Roman" panose="02020603050405020304" pitchFamily="18" charset="0"/>
              </a:rPr>
              <a:t>kazanabilir.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6925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Yolsuz Tescili Düzeltme Yolları </a:t>
            </a:r>
            <a:endParaRPr lang="tr-TR" b="1"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Medeni Kanunda, </a:t>
            </a:r>
            <a:r>
              <a:rPr lang="tr-TR" sz="3200" b="1" i="1" dirty="0" smtClean="0">
                <a:latin typeface="Times New Roman" panose="02020603050405020304" pitchFamily="18" charset="0"/>
                <a:cs typeface="Times New Roman" panose="02020603050405020304" pitchFamily="18" charset="0"/>
              </a:rPr>
              <a:t>Tescildeki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olsuzluğun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eydana </a:t>
            </a:r>
            <a:r>
              <a:rPr lang="tr-TR" sz="3200" b="1" i="1" dirty="0">
                <a:latin typeface="Times New Roman" panose="02020603050405020304" pitchFamily="18" charset="0"/>
                <a:cs typeface="Times New Roman" panose="02020603050405020304" pitchFamily="18" charset="0"/>
              </a:rPr>
              <a:t>G</a:t>
            </a:r>
            <a:r>
              <a:rPr lang="tr-TR" sz="3200" b="1" i="1" dirty="0" smtClean="0">
                <a:latin typeface="Times New Roman" panose="02020603050405020304" pitchFamily="18" charset="0"/>
                <a:cs typeface="Times New Roman" panose="02020603050405020304" pitchFamily="18" charset="0"/>
              </a:rPr>
              <a:t>eliş </a:t>
            </a:r>
            <a:r>
              <a:rPr lang="tr-TR" sz="3200" b="1" i="1" dirty="0">
                <a:latin typeface="Times New Roman" panose="02020603050405020304" pitchFamily="18" charset="0"/>
                <a:cs typeface="Times New Roman" panose="02020603050405020304" pitchFamily="18" charset="0"/>
              </a:rPr>
              <a:t>B</a:t>
            </a:r>
            <a:r>
              <a:rPr lang="tr-TR" sz="3200" b="1" i="1" dirty="0" smtClean="0">
                <a:latin typeface="Times New Roman" panose="02020603050405020304" pitchFamily="18" charset="0"/>
                <a:cs typeface="Times New Roman" panose="02020603050405020304" pitchFamily="18" charset="0"/>
              </a:rPr>
              <a:t>içimine </a:t>
            </a:r>
            <a:r>
              <a:rPr lang="tr-TR" sz="3200" b="1" dirty="0" smtClean="0">
                <a:latin typeface="Times New Roman" panose="02020603050405020304" pitchFamily="18" charset="0"/>
                <a:cs typeface="Times New Roman" panose="02020603050405020304" pitchFamily="18" charset="0"/>
              </a:rPr>
              <a:t>göre değişik </a:t>
            </a:r>
            <a:r>
              <a:rPr lang="tr-TR" sz="3200" b="1" u="sng" dirty="0" smtClean="0">
                <a:latin typeface="Times New Roman" panose="02020603050405020304" pitchFamily="18" charset="0"/>
                <a:cs typeface="Times New Roman" panose="02020603050405020304" pitchFamily="18" charset="0"/>
              </a:rPr>
              <a:t>Düzeltme </a:t>
            </a:r>
            <a:r>
              <a:rPr lang="tr-TR" sz="3200" b="1" u="sng" dirty="0">
                <a:latin typeface="Times New Roman" panose="02020603050405020304" pitchFamily="18" charset="0"/>
                <a:cs typeface="Times New Roman" panose="02020603050405020304" pitchFamily="18" charset="0"/>
              </a:rPr>
              <a:t>Y</a:t>
            </a:r>
            <a:r>
              <a:rPr lang="tr-TR" sz="3200" b="1" u="sng" dirty="0" smtClean="0">
                <a:latin typeface="Times New Roman" panose="02020603050405020304" pitchFamily="18" charset="0"/>
                <a:cs typeface="Times New Roman" panose="02020603050405020304" pitchFamily="18" charset="0"/>
              </a:rPr>
              <a:t>olları </a:t>
            </a:r>
            <a:r>
              <a:rPr lang="tr-TR" sz="3200" b="1" dirty="0" smtClean="0">
                <a:latin typeface="Times New Roman" panose="02020603050405020304" pitchFamily="18" charset="0"/>
                <a:cs typeface="Times New Roman" panose="02020603050405020304" pitchFamily="18" charset="0"/>
              </a:rPr>
              <a:t>düzenlenmiştir. </a:t>
            </a:r>
          </a:p>
          <a:p>
            <a:pPr algn="just"/>
            <a:r>
              <a:rPr lang="tr-TR" b="1" i="1" dirty="0" smtClean="0">
                <a:latin typeface="Times New Roman" panose="02020603050405020304" pitchFamily="18" charset="0"/>
                <a:cs typeface="Times New Roman" panose="02020603050405020304" pitchFamily="18" charset="0"/>
              </a:rPr>
              <a:t>1)Geçerli bir Hukuki Sebebin ya da Tescil İsteminin bulunmaması nedeniyle Tescilin yolsuz olması durumu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Mahkeme Kararıyla Düzeltme- Sözleşmeyle Düzeltme</a:t>
            </a:r>
            <a:r>
              <a:rPr lang="tr-TR" dirty="0" smtClean="0">
                <a:latin typeface="Times New Roman" panose="02020603050405020304" pitchFamily="18" charset="0"/>
                <a:cs typeface="Times New Roman" panose="02020603050405020304" pitchFamily="18" charset="0"/>
              </a:rPr>
              <a:t>)</a:t>
            </a:r>
          </a:p>
          <a:p>
            <a:pPr algn="just"/>
            <a:r>
              <a:rPr lang="tr-TR" b="1" i="1" dirty="0" smtClean="0">
                <a:latin typeface="Times New Roman" panose="02020603050405020304" pitchFamily="18" charset="0"/>
                <a:cs typeface="Times New Roman" panose="02020603050405020304" pitchFamily="18" charset="0"/>
              </a:rPr>
              <a:t>2)Tapu Memurunun Hatası yüzünden Tescilin Yolsuz Olması Durumu</a:t>
            </a:r>
          </a:p>
          <a:p>
            <a:pPr algn="just"/>
            <a:r>
              <a:rPr lang="tr-TR" b="1" i="1" dirty="0" smtClean="0">
                <a:latin typeface="Times New Roman" panose="02020603050405020304" pitchFamily="18" charset="0"/>
                <a:cs typeface="Times New Roman" panose="02020603050405020304" pitchFamily="18" charset="0"/>
              </a:rPr>
              <a:t>3)Hakta meydana gelen Sicil Dışı değişiklik sonucu Tescilin </a:t>
            </a:r>
            <a:r>
              <a:rPr lang="tr-TR" b="1" i="1" dirty="0" err="1" smtClean="0">
                <a:latin typeface="Times New Roman" panose="02020603050405020304" pitchFamily="18" charset="0"/>
                <a:cs typeface="Times New Roman" panose="02020603050405020304" pitchFamily="18" charset="0"/>
              </a:rPr>
              <a:t>Yolsuzlaşması</a:t>
            </a:r>
            <a:r>
              <a:rPr lang="tr-TR" b="1" i="1" dirty="0" smtClean="0">
                <a:latin typeface="Times New Roman" panose="02020603050405020304" pitchFamily="18" charset="0"/>
                <a:cs typeface="Times New Roman" panose="02020603050405020304" pitchFamily="18" charset="0"/>
              </a:rPr>
              <a:t> Durumu </a:t>
            </a:r>
          </a:p>
        </p:txBody>
      </p:sp>
    </p:spTree>
    <p:extLst>
      <p:ext uri="{BB962C8B-B14F-4D97-AF65-F5344CB8AC3E}">
        <p14:creationId xmlns:p14="http://schemas.microsoft.com/office/powerpoint/2010/main" val="15782716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just"/>
            <a:r>
              <a:rPr lang="tr-TR" sz="3200" b="1" dirty="0">
                <a:latin typeface="Times New Roman" panose="02020603050405020304" pitchFamily="18" charset="0"/>
                <a:cs typeface="Times New Roman" panose="02020603050405020304" pitchFamily="18" charset="0"/>
              </a:rPr>
              <a:t>Geçerli Bir hukuki Sebebin ya da Tescil İsteminin Bulunmaması Nedeniyle Tescilin Yolsuz Olması Durumunda </a:t>
            </a:r>
          </a:p>
        </p:txBody>
      </p:sp>
      <p:sp>
        <p:nvSpPr>
          <p:cNvPr id="3" name="İçerik Yer Tutucusu 2"/>
          <p:cNvSpPr>
            <a:spLocks noGrp="1"/>
          </p:cNvSpPr>
          <p:nvPr>
            <p:ph idx="1"/>
          </p:nvPr>
        </p:nvSpPr>
        <p:spPr/>
        <p:txBody>
          <a:bodyPr>
            <a:normAutofit/>
          </a:bodyPr>
          <a:lstStyle/>
          <a:p>
            <a:pPr algn="just"/>
            <a:r>
              <a:rPr lang="tr-TR" sz="4400" b="1" i="1" dirty="0" smtClean="0">
                <a:latin typeface="Times New Roman" panose="02020603050405020304" pitchFamily="18" charset="0"/>
                <a:cs typeface="Times New Roman" panose="02020603050405020304" pitchFamily="18" charset="0"/>
              </a:rPr>
              <a:t>MK m. 1024 / II hükmü</a:t>
            </a:r>
            <a:r>
              <a:rPr lang="tr-TR" sz="4400" b="1" dirty="0" smtClean="0">
                <a:latin typeface="Times New Roman" panose="02020603050405020304" pitchFamily="18" charset="0"/>
                <a:cs typeface="Times New Roman" panose="02020603050405020304" pitchFamily="18" charset="0"/>
              </a:rPr>
              <a:t>, «</a:t>
            </a:r>
            <a:r>
              <a:rPr lang="tr-TR" sz="4400" b="1" u="sng" dirty="0" smtClean="0">
                <a:latin typeface="Times New Roman" panose="02020603050405020304" pitchFamily="18" charset="0"/>
                <a:cs typeface="Times New Roman" panose="02020603050405020304" pitchFamily="18" charset="0"/>
              </a:rPr>
              <a:t>Yolsuz Tescili» </a:t>
            </a:r>
            <a:r>
              <a:rPr lang="tr-TR" sz="4400" b="1" dirty="0" smtClean="0">
                <a:latin typeface="Times New Roman" panose="02020603050405020304" pitchFamily="18" charset="0"/>
                <a:cs typeface="Times New Roman" panose="02020603050405020304" pitchFamily="18" charset="0"/>
              </a:rPr>
              <a:t>tanımlamaktadır</a:t>
            </a:r>
            <a:r>
              <a:rPr lang="tr-TR" sz="4400" dirty="0" smtClean="0">
                <a:latin typeface="Times New Roman" panose="02020603050405020304" pitchFamily="18" charset="0"/>
                <a:cs typeface="Times New Roman" panose="02020603050405020304" pitchFamily="18" charset="0"/>
              </a:rPr>
              <a:t>.</a:t>
            </a:r>
          </a:p>
          <a:p>
            <a:pPr algn="just"/>
            <a:r>
              <a:rPr lang="tr-TR" sz="4400" dirty="0" smtClean="0">
                <a:latin typeface="Times New Roman" panose="02020603050405020304" pitchFamily="18" charset="0"/>
                <a:cs typeface="Times New Roman" panose="02020603050405020304" pitchFamily="18" charset="0"/>
              </a:rPr>
              <a:t> Buna göre, «</a:t>
            </a:r>
            <a:r>
              <a:rPr lang="tr-TR" sz="4400" i="1" dirty="0" smtClean="0">
                <a:latin typeface="Times New Roman" panose="02020603050405020304" pitchFamily="18" charset="0"/>
                <a:cs typeface="Times New Roman" panose="02020603050405020304" pitchFamily="18" charset="0"/>
              </a:rPr>
              <a:t>Bağlayıcı olmayan bir Hukuki İşleme dayanan veya Hukuki Sebepten yoksun bulunan Tescil, yolsuzdur</a:t>
            </a:r>
            <a:r>
              <a:rPr lang="tr-TR" sz="4400" dirty="0" smtClean="0">
                <a:latin typeface="Times New Roman" panose="02020603050405020304" pitchFamily="18" charset="0"/>
                <a:cs typeface="Times New Roman" panose="02020603050405020304" pitchFamily="18" charset="0"/>
              </a:rPr>
              <a:t>» (</a:t>
            </a:r>
            <a:r>
              <a:rPr lang="tr-TR" sz="4400" i="1" dirty="0" smtClean="0">
                <a:latin typeface="Times New Roman" panose="02020603050405020304" pitchFamily="18" charset="0"/>
                <a:cs typeface="Times New Roman" panose="02020603050405020304" pitchFamily="18" charset="0"/>
              </a:rPr>
              <a:t>MK m. 1024 / II). </a:t>
            </a:r>
          </a:p>
          <a:p>
            <a:endParaRPr lang="tr-TR"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21471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b="1" dirty="0">
                <a:latin typeface="Times New Roman" panose="02020603050405020304" pitchFamily="18" charset="0"/>
                <a:cs typeface="Times New Roman" panose="02020603050405020304" pitchFamily="18" charset="0"/>
              </a:rPr>
              <a:t>Tescil, yapıldığı andan itibaren </a:t>
            </a:r>
            <a:r>
              <a:rPr lang="tr-TR" b="1" dirty="0" smtClean="0">
                <a:latin typeface="Times New Roman" panose="02020603050405020304" pitchFamily="18" charset="0"/>
                <a:cs typeface="Times New Roman" panose="02020603050405020304" pitchFamily="18" charset="0"/>
              </a:rPr>
              <a:t>Yolsuz </a:t>
            </a:r>
            <a:r>
              <a:rPr lang="tr-TR" dirty="0">
                <a:latin typeface="Times New Roman" panose="02020603050405020304" pitchFamily="18" charset="0"/>
                <a:cs typeface="Times New Roman" panose="02020603050405020304" pitchFamily="18" charset="0"/>
              </a:rPr>
              <a:t>bir</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olabilir.</a:t>
            </a:r>
          </a:p>
          <a:p>
            <a:pPr algn="just"/>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Ayni Hakkın </a:t>
            </a:r>
            <a:r>
              <a:rPr lang="tr-TR" b="1"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Hukuki İşleme </a:t>
            </a:r>
            <a:r>
              <a:rPr lang="tr-TR" b="1" dirty="0">
                <a:latin typeface="Times New Roman" panose="02020603050405020304" pitchFamily="18" charset="0"/>
                <a:cs typeface="Times New Roman" panose="02020603050405020304" pitchFamily="18" charset="0"/>
              </a:rPr>
              <a:t>dayanılarak </a:t>
            </a:r>
            <a:r>
              <a:rPr lang="tr-TR" b="1" dirty="0" smtClean="0">
                <a:latin typeface="Times New Roman" panose="02020603050405020304" pitchFamily="18" charset="0"/>
                <a:cs typeface="Times New Roman" panose="02020603050405020304" pitchFamily="18" charset="0"/>
              </a:rPr>
              <a:t>Tescille </a:t>
            </a:r>
            <a:r>
              <a:rPr lang="tr-TR" b="1" dirty="0">
                <a:latin typeface="Times New Roman" panose="02020603050405020304" pitchFamily="18" charset="0"/>
                <a:cs typeface="Times New Roman" panose="02020603050405020304" pitchFamily="18" charset="0"/>
              </a:rPr>
              <a:t>kazanıldığı durumlarda,</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Hukuki Sebebin </a:t>
            </a:r>
            <a:r>
              <a:rPr lang="tr-TR" b="1" dirty="0">
                <a:latin typeface="Times New Roman" panose="02020603050405020304" pitchFamily="18" charset="0"/>
                <a:cs typeface="Times New Roman" panose="02020603050405020304" pitchFamily="18" charset="0"/>
              </a:rPr>
              <a:t>kaynağı </a:t>
            </a:r>
            <a:r>
              <a:rPr lang="tr-TR" b="1" u="sng" dirty="0" smtClean="0">
                <a:latin typeface="Times New Roman" panose="02020603050405020304" pitchFamily="18" charset="0"/>
                <a:cs typeface="Times New Roman" panose="02020603050405020304" pitchFamily="18" charset="0"/>
              </a:rPr>
              <a:t>Borçlandırıcı İşlemde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Satış, Bağışlama vs. </a:t>
            </a:r>
            <a:r>
              <a:rPr lang="tr-TR" i="1" dirty="0">
                <a:latin typeface="Times New Roman" panose="02020603050405020304" pitchFamily="18" charset="0"/>
                <a:cs typeface="Times New Roman" panose="02020603050405020304" pitchFamily="18" charset="0"/>
              </a:rPr>
              <a:t>S</a:t>
            </a:r>
            <a:r>
              <a:rPr lang="tr-TR" i="1" dirty="0" smtClean="0">
                <a:latin typeface="Times New Roman" panose="02020603050405020304" pitchFamily="18" charset="0"/>
                <a:cs typeface="Times New Roman" panose="02020603050405020304" pitchFamily="18" charset="0"/>
              </a:rPr>
              <a:t>özleşmesinde) </a:t>
            </a:r>
            <a:r>
              <a:rPr lang="tr-TR" b="1" dirty="0" smtClean="0">
                <a:latin typeface="Times New Roman" panose="02020603050405020304" pitchFamily="18" charset="0"/>
                <a:cs typeface="Times New Roman" panose="02020603050405020304" pitchFamily="18" charset="0"/>
              </a:rPr>
              <a:t>Ehliyetsizlik, Şekil noksanı, İrade Bozukluğu, Muvazaa gibi bir </a:t>
            </a:r>
            <a:r>
              <a:rPr lang="tr-TR" b="1" u="sng" dirty="0" smtClean="0">
                <a:latin typeface="Times New Roman" panose="02020603050405020304" pitchFamily="18" charset="0"/>
                <a:cs typeface="Times New Roman" panose="02020603050405020304" pitchFamily="18" charset="0"/>
              </a:rPr>
              <a:t>Geçersizlik Nedeni </a:t>
            </a:r>
            <a:r>
              <a:rPr lang="tr-TR" b="1" dirty="0" smtClean="0">
                <a:latin typeface="Times New Roman" panose="02020603050405020304" pitchFamily="18" charset="0"/>
                <a:cs typeface="Times New Roman" panose="02020603050405020304" pitchFamily="18" charset="0"/>
              </a:rPr>
              <a:t>olabilir. </a:t>
            </a:r>
          </a:p>
          <a:p>
            <a:pPr algn="just"/>
            <a:r>
              <a:rPr lang="tr-TR" b="1" u="sng" dirty="0" smtClean="0">
                <a:latin typeface="Times New Roman" panose="02020603050405020304" pitchFamily="18" charset="0"/>
                <a:cs typeface="Times New Roman" panose="02020603050405020304" pitchFamily="18" charset="0"/>
              </a:rPr>
              <a:t>Eğer Ayni Hakkın tescille kazanıldığı hallerde, Borçlandırıcı İşlemde böyle bir Geçersizlik Nedeni </a:t>
            </a:r>
            <a:r>
              <a:rPr lang="tr-TR" b="1" u="sng" dirty="0">
                <a:latin typeface="Times New Roman" panose="02020603050405020304" pitchFamily="18" charset="0"/>
                <a:cs typeface="Times New Roman" panose="02020603050405020304" pitchFamily="18" charset="0"/>
              </a:rPr>
              <a:t>varsa</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Tasarruf İşlemini </a:t>
            </a:r>
            <a:r>
              <a:rPr lang="tr-TR" b="1" i="1" dirty="0">
                <a:latin typeface="Times New Roman" panose="02020603050405020304" pitchFamily="18" charset="0"/>
                <a:cs typeface="Times New Roman" panose="02020603050405020304" pitchFamily="18" charset="0"/>
              </a:rPr>
              <a:t>meydana getiren </a:t>
            </a:r>
            <a:r>
              <a:rPr lang="tr-TR" b="1" i="1" dirty="0" smtClean="0">
                <a:latin typeface="Times New Roman" panose="02020603050405020304" pitchFamily="18" charset="0"/>
                <a:cs typeface="Times New Roman" panose="02020603050405020304" pitchFamily="18" charset="0"/>
              </a:rPr>
              <a:t>Tescil İsteminde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Geçersizlik Nedeni </a:t>
            </a:r>
            <a:r>
              <a:rPr lang="tr-TR" b="1" i="1" dirty="0">
                <a:latin typeface="Times New Roman" panose="02020603050405020304" pitchFamily="18" charset="0"/>
                <a:cs typeface="Times New Roman" panose="02020603050405020304" pitchFamily="18" charset="0"/>
              </a:rPr>
              <a:t>bulunmasa dahi</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Sebebe Bağlılık İlkesi gereğince</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Borçlandırıcı İşlemdeki Geçersizlik, </a:t>
            </a:r>
            <a:r>
              <a:rPr lang="tr-TR" b="1" i="1" dirty="0" smtClean="0">
                <a:latin typeface="Times New Roman" panose="02020603050405020304" pitchFamily="18" charset="0"/>
                <a:cs typeface="Times New Roman" panose="02020603050405020304" pitchFamily="18" charset="0"/>
              </a:rPr>
              <a:t>Tasarruf İşlemini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geçersiz kıldığından</a:t>
            </a:r>
            <a:r>
              <a:rPr lang="tr-TR" dirty="0">
                <a:latin typeface="Times New Roman" panose="02020603050405020304" pitchFamily="18" charset="0"/>
                <a:cs typeface="Times New Roman" panose="02020603050405020304" pitchFamily="18" charset="0"/>
              </a:rPr>
              <a:t>, yapılan </a:t>
            </a:r>
            <a:r>
              <a:rPr lang="tr-TR" b="1" dirty="0" smtClean="0">
                <a:latin typeface="Times New Roman" panose="02020603050405020304" pitchFamily="18" charset="0"/>
                <a:cs typeface="Times New Roman" panose="02020603050405020304" pitchFamily="18" charset="0"/>
              </a:rPr>
              <a:t>Tescil, yolsuzdur</a:t>
            </a:r>
            <a:r>
              <a:rPr lang="tr-TR" dirty="0" smtClean="0">
                <a:latin typeface="Times New Roman" panose="02020603050405020304" pitchFamily="18" charset="0"/>
                <a:cs typeface="Times New Roman" panose="02020603050405020304" pitchFamily="18" charset="0"/>
              </a:rPr>
              <a:t>, diğer bir deyişle, </a:t>
            </a:r>
            <a:r>
              <a:rPr lang="tr-TR" b="1" u="sng" dirty="0" smtClean="0">
                <a:latin typeface="Times New Roman" panose="02020603050405020304" pitchFamily="18" charset="0"/>
                <a:cs typeface="Times New Roman" panose="02020603050405020304" pitchFamily="18" charset="0"/>
              </a:rPr>
              <a:t>Yolsuz bir Tescildir</a:t>
            </a:r>
            <a:r>
              <a:rPr lang="tr-TR" dirty="0" smtClean="0">
                <a:latin typeface="Times New Roman" panose="02020603050405020304" pitchFamily="18" charset="0"/>
                <a:cs typeface="Times New Roman" panose="02020603050405020304" pitchFamily="18" charset="0"/>
              </a:rPr>
              <a:t>. Böyle </a:t>
            </a:r>
            <a:r>
              <a:rPr lang="tr-TR"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Tescil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Ayni Hakkı </a:t>
            </a:r>
            <a:r>
              <a:rPr lang="tr-TR" b="1" dirty="0">
                <a:latin typeface="Times New Roman" panose="02020603050405020304" pitchFamily="18" charset="0"/>
                <a:cs typeface="Times New Roman" panose="02020603050405020304" pitchFamily="18" charset="0"/>
              </a:rPr>
              <a:t>kazandırmaz. </a:t>
            </a:r>
          </a:p>
          <a:p>
            <a:pPr marL="0" indent="0">
              <a:buNone/>
            </a:pPr>
            <a:endParaRPr lang="tr-TR" dirty="0"/>
          </a:p>
        </p:txBody>
      </p:sp>
    </p:spTree>
    <p:extLst>
      <p:ext uri="{BB962C8B-B14F-4D97-AF65-F5344CB8AC3E}">
        <p14:creationId xmlns:p14="http://schemas.microsoft.com/office/powerpoint/2010/main" val="2998716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i="1" dirty="0" smtClean="0">
                <a:latin typeface="Times New Roman" panose="02020603050405020304" pitchFamily="18" charset="0"/>
                <a:cs typeface="Times New Roman" panose="02020603050405020304" pitchFamily="18" charset="0"/>
              </a:rPr>
              <a:t>Ehliyetsizlik,</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Tescil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stemi sırasında da mevcut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İrade Bozukluğu, Tescil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stemine de sirayet etmiş </a:t>
            </a:r>
            <a:r>
              <a:rPr lang="tr-TR" dirty="0" smtClean="0">
                <a:latin typeface="Times New Roman" panose="02020603050405020304" pitchFamily="18" charset="0"/>
                <a:cs typeface="Times New Roman" panose="02020603050405020304" pitchFamily="18" charset="0"/>
              </a:rPr>
              <a:t>ya da </a:t>
            </a:r>
            <a:r>
              <a:rPr lang="tr-TR" b="1" i="1" dirty="0" smtClean="0">
                <a:latin typeface="Times New Roman" panose="02020603050405020304" pitchFamily="18" charset="0"/>
                <a:cs typeface="Times New Roman" panose="02020603050405020304" pitchFamily="18" charset="0"/>
              </a:rPr>
              <a:t>Tescil İstemi,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üzerinde Tasarrufa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etkisi bulunmayan kimse tarafından yapılmış ise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Tescil,</a:t>
            </a:r>
            <a:r>
              <a:rPr lang="tr-TR" dirty="0" smtClean="0">
                <a:latin typeface="Times New Roman" panose="02020603050405020304" pitchFamily="18" charset="0"/>
                <a:cs typeface="Times New Roman" panose="02020603050405020304" pitchFamily="18" charset="0"/>
              </a:rPr>
              <a:t> artık </a:t>
            </a:r>
            <a:r>
              <a:rPr lang="tr-TR" b="1" i="1" dirty="0" smtClean="0">
                <a:latin typeface="Times New Roman" panose="02020603050405020304" pitchFamily="18" charset="0"/>
                <a:cs typeface="Times New Roman" panose="02020603050405020304" pitchFamily="18" charset="0"/>
              </a:rPr>
              <a:t>Sebebe Bağlılık İlkesi dolayısıyla </a:t>
            </a:r>
            <a:r>
              <a:rPr lang="tr-TR" dirty="0" smtClean="0">
                <a:latin typeface="Times New Roman" panose="02020603050405020304" pitchFamily="18" charset="0"/>
                <a:cs typeface="Times New Roman" panose="02020603050405020304" pitchFamily="18" charset="0"/>
              </a:rPr>
              <a:t>değil, </a:t>
            </a:r>
            <a:r>
              <a:rPr lang="tr-TR" b="1"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steminin,</a:t>
            </a:r>
            <a:r>
              <a:rPr lang="tr-TR" dirty="0" smtClean="0">
                <a:latin typeface="Times New Roman" panose="02020603050405020304" pitchFamily="18" charset="0"/>
                <a:cs typeface="Times New Roman" panose="02020603050405020304" pitchFamily="18" charset="0"/>
              </a:rPr>
              <a:t> yani </a:t>
            </a:r>
            <a:r>
              <a:rPr lang="tr-TR" b="1" u="sng" dirty="0" smtClean="0">
                <a:latin typeface="Times New Roman" panose="02020603050405020304" pitchFamily="18" charset="0"/>
                <a:cs typeface="Times New Roman" panose="02020603050405020304" pitchFamily="18" charset="0"/>
              </a:rPr>
              <a:t>Tasarruf </a:t>
            </a:r>
            <a:r>
              <a:rPr lang="tr-TR" b="1" u="sng" dirty="0">
                <a:latin typeface="Times New Roman" panose="02020603050405020304" pitchFamily="18" charset="0"/>
                <a:cs typeface="Times New Roman" panose="02020603050405020304" pitchFamily="18" charset="0"/>
              </a:rPr>
              <a:t>İ</a:t>
            </a:r>
            <a:r>
              <a:rPr lang="tr-TR" b="1" u="sng" dirty="0" smtClean="0">
                <a:latin typeface="Times New Roman" panose="02020603050405020304" pitchFamily="18" charset="0"/>
                <a:cs typeface="Times New Roman" panose="02020603050405020304" pitchFamily="18" charset="0"/>
              </a:rPr>
              <a:t>şleminin de geçersiz olması </a:t>
            </a:r>
            <a:r>
              <a:rPr lang="tr-TR" dirty="0" smtClean="0">
                <a:latin typeface="Times New Roman" panose="02020603050405020304" pitchFamily="18" charset="0"/>
                <a:cs typeface="Times New Roman" panose="02020603050405020304" pitchFamily="18" charset="0"/>
              </a:rPr>
              <a:t>dolayısıyla </a:t>
            </a:r>
            <a:r>
              <a:rPr lang="tr-TR" b="1" u="sng" dirty="0">
                <a:latin typeface="Times New Roman" panose="02020603050405020304" pitchFamily="18" charset="0"/>
                <a:cs typeface="Times New Roman" panose="02020603050405020304" pitchFamily="18" charset="0"/>
              </a:rPr>
              <a:t>Y</a:t>
            </a:r>
            <a:r>
              <a:rPr lang="tr-TR" b="1" u="sng" dirty="0" smtClean="0">
                <a:latin typeface="Times New Roman" panose="02020603050405020304" pitchFamily="18" charset="0"/>
                <a:cs typeface="Times New Roman" panose="02020603050405020304" pitchFamily="18" charset="0"/>
              </a:rPr>
              <a:t>olsuz bir Tescil </a:t>
            </a:r>
            <a:r>
              <a:rPr lang="tr-TR" b="1" dirty="0" smtClean="0">
                <a:latin typeface="Times New Roman" panose="02020603050405020304" pitchFamily="18" charset="0"/>
                <a:cs typeface="Times New Roman" panose="02020603050405020304" pitchFamily="18" charset="0"/>
              </a:rPr>
              <a:t>olur.</a:t>
            </a:r>
          </a:p>
          <a:p>
            <a:pPr algn="just"/>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Yolsuz Tescil, </a:t>
            </a:r>
            <a:r>
              <a:rPr lang="tr-TR" b="1" i="1" dirty="0" smtClean="0">
                <a:latin typeface="Times New Roman" panose="02020603050405020304" pitchFamily="18" charset="0"/>
                <a:cs typeface="Times New Roman" panose="02020603050405020304" pitchFamily="18" charset="0"/>
              </a:rPr>
              <a:t>Açıklayıcı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escilin yapıldığı Sicil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ışı Kazanımlarda </a:t>
            </a:r>
            <a:r>
              <a:rPr lang="tr-TR" dirty="0" smtClean="0">
                <a:latin typeface="Times New Roman" panose="02020603050405020304" pitchFamily="18" charset="0"/>
                <a:cs typeface="Times New Roman" panose="02020603050405020304" pitchFamily="18" charset="0"/>
              </a:rPr>
              <a:t>da</a:t>
            </a:r>
            <a:r>
              <a:rPr lang="tr-TR" b="1" dirty="0" smtClean="0">
                <a:latin typeface="Times New Roman" panose="02020603050405020304" pitchFamily="18" charset="0"/>
                <a:cs typeface="Times New Roman" panose="02020603050405020304" pitchFamily="18" charset="0"/>
              </a:rPr>
              <a:t> söz konusu olabilir</a:t>
            </a:r>
            <a:r>
              <a:rPr lang="tr-TR" dirty="0" smtClean="0">
                <a:latin typeface="Times New Roman" panose="02020603050405020304" pitchFamily="18" charset="0"/>
                <a:cs typeface="Times New Roman" panose="02020603050405020304" pitchFamily="18" charset="0"/>
              </a:rPr>
              <a:t>. </a:t>
            </a:r>
          </a:p>
          <a:p>
            <a:pPr algn="just"/>
            <a:r>
              <a:rPr lang="tr-TR" b="1" u="sng"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bir kimse gerçeğe uymayan bir </a:t>
            </a:r>
            <a:r>
              <a:rPr lang="tr-TR" b="1" i="1" dirty="0" smtClean="0">
                <a:latin typeface="Times New Roman" panose="02020603050405020304" pitchFamily="18" charset="0"/>
                <a:cs typeface="Times New Roman" panose="02020603050405020304" pitchFamily="18" charset="0"/>
              </a:rPr>
              <a:t>Mirasçılık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elgesi ibraz ederek adına tescil yaptırdığı takdirde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gerçek Maliki göstermeyen bu Tescil, </a:t>
            </a:r>
            <a:r>
              <a:rPr lang="tr-TR" b="1" u="sng" dirty="0" smtClean="0">
                <a:latin typeface="Times New Roman" panose="02020603050405020304" pitchFamily="18" charset="0"/>
                <a:cs typeface="Times New Roman" panose="02020603050405020304" pitchFamily="18" charset="0"/>
              </a:rPr>
              <a:t>Yolsuz bir Tescildir. </a:t>
            </a:r>
            <a:endParaRPr lang="tr-TR"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0067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MK m. 1012</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Taşınmazın Eklentilerinin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Taşınmaz Mülkiyetine ilişkin Kamu Hukuku Kısıtlamalarının </a:t>
            </a:r>
            <a:r>
              <a:rPr lang="tr-TR" b="1" u="sng" dirty="0" smtClean="0">
                <a:latin typeface="Times New Roman" panose="02020603050405020304" pitchFamily="18" charset="0"/>
                <a:cs typeface="Times New Roman" panose="02020603050405020304" pitchFamily="18" charset="0"/>
              </a:rPr>
              <a:t>Beyanlar</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Sütununa </a:t>
            </a:r>
            <a:r>
              <a:rPr lang="tr-TR" b="1" dirty="0" smtClean="0">
                <a:latin typeface="Times New Roman" panose="02020603050405020304" pitchFamily="18" charset="0"/>
                <a:cs typeface="Times New Roman" panose="02020603050405020304" pitchFamily="18" charset="0"/>
              </a:rPr>
              <a:t>kaydını öngörmüştür. </a:t>
            </a:r>
          </a:p>
          <a:p>
            <a:pPr algn="just"/>
            <a:r>
              <a:rPr lang="tr-TR" b="1" i="1" u="sng" dirty="0" smtClean="0">
                <a:latin typeface="Times New Roman" panose="02020603050405020304" pitchFamily="18" charset="0"/>
                <a:cs typeface="Times New Roman" panose="02020603050405020304" pitchFamily="18" charset="0"/>
              </a:rPr>
              <a:t>Aynı maddenin 700 sayılı KHK ile değişik II. fıkrasında</a:t>
            </a:r>
            <a:r>
              <a:rPr lang="tr-TR" b="1"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Beyanlar Sütununa kaydedilecek diğer hususların belirlenmesini, </a:t>
            </a:r>
            <a:r>
              <a:rPr lang="tr-TR" b="1" u="sng" dirty="0" smtClean="0">
                <a:latin typeface="Times New Roman" panose="02020603050405020304" pitchFamily="18" charset="0"/>
                <a:cs typeface="Times New Roman" panose="02020603050405020304" pitchFamily="18" charset="0"/>
              </a:rPr>
              <a:t>Cumhurbaşkanınca çıkarılan </a:t>
            </a:r>
            <a:r>
              <a:rPr lang="tr-TR" b="1" i="1" u="sng" dirty="0" smtClean="0">
                <a:latin typeface="Times New Roman" panose="02020603050405020304" pitchFamily="18" charset="0"/>
                <a:cs typeface="Times New Roman" panose="02020603050405020304" pitchFamily="18" charset="0"/>
              </a:rPr>
              <a:t>Yönetmeliğe</a:t>
            </a:r>
            <a:r>
              <a:rPr lang="tr-TR" b="1" u="sng"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bırakmıştır. </a:t>
            </a:r>
          </a:p>
          <a:p>
            <a:pPr algn="just"/>
            <a:r>
              <a:rPr lang="tr-TR" b="1" dirty="0" smtClean="0">
                <a:latin typeface="Times New Roman" panose="02020603050405020304" pitchFamily="18" charset="0"/>
                <a:cs typeface="Times New Roman" panose="02020603050405020304" pitchFamily="18" charset="0"/>
              </a:rPr>
              <a:t>Değişiklikten önce </a:t>
            </a:r>
            <a:r>
              <a:rPr lang="tr-TR" dirty="0" smtClean="0">
                <a:latin typeface="Times New Roman" panose="02020603050405020304" pitchFamily="18" charset="0"/>
                <a:cs typeface="Times New Roman" panose="02020603050405020304" pitchFamily="18" charset="0"/>
              </a:rPr>
              <a:t>ise, aynı fıkrada konunun </a:t>
            </a:r>
            <a:r>
              <a:rPr lang="tr-TR" b="1" i="1" dirty="0" smtClean="0">
                <a:latin typeface="Times New Roman" panose="02020603050405020304" pitchFamily="18" charset="0"/>
                <a:cs typeface="Times New Roman" panose="02020603050405020304" pitchFamily="18" charset="0"/>
              </a:rPr>
              <a:t>Tüzükle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belirleneceği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 yer almaktaydı.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84993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Tescilin Hukuki Sebebini, </a:t>
            </a:r>
            <a:r>
              <a:rPr lang="tr-TR" dirty="0" smtClean="0">
                <a:latin typeface="Times New Roman" panose="02020603050405020304" pitchFamily="18" charset="0"/>
                <a:cs typeface="Times New Roman" panose="02020603050405020304" pitchFamily="18" charset="0"/>
              </a:rPr>
              <a:t>bir</a:t>
            </a:r>
            <a:r>
              <a:rPr lang="tr-TR" b="1" i="1" dirty="0" smtClean="0">
                <a:latin typeface="Times New Roman" panose="02020603050405020304" pitchFamily="18" charset="0"/>
                <a:cs typeface="Times New Roman" panose="02020603050405020304" pitchFamily="18" charset="0"/>
              </a:rPr>
              <a:t> İdari İşlemin oluşturduğu durumlarda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söz konusu İşlemin Mahkeme Kararıyla İptali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bir başka İdari Kararla ortadan kaldırılması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o Tescili </a:t>
            </a:r>
            <a:r>
              <a:rPr lang="tr-TR" b="1" dirty="0" err="1" smtClean="0">
                <a:latin typeface="Times New Roman" panose="02020603050405020304" pitchFamily="18" charset="0"/>
                <a:cs typeface="Times New Roman" panose="02020603050405020304" pitchFamily="18" charset="0"/>
              </a:rPr>
              <a:t>yolsuzlaştırır</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diğer bir deyişle, </a:t>
            </a:r>
            <a:r>
              <a:rPr lang="tr-TR" b="1" dirty="0" smtClean="0">
                <a:latin typeface="Times New Roman" panose="02020603050405020304" pitchFamily="18" charset="0"/>
                <a:cs typeface="Times New Roman" panose="02020603050405020304" pitchFamily="18" charset="0"/>
              </a:rPr>
              <a:t>yolsuz hale getirir. </a:t>
            </a:r>
          </a:p>
          <a:p>
            <a:pPr algn="just"/>
            <a:r>
              <a:rPr lang="tr-TR" b="1" dirty="0" smtClean="0">
                <a:latin typeface="Times New Roman" panose="02020603050405020304" pitchFamily="18" charset="0"/>
                <a:cs typeface="Times New Roman" panose="02020603050405020304" pitchFamily="18" charset="0"/>
              </a:rPr>
              <a:t>Haciz, İflas ve Rehinin Paraya Çevrilmesi Yoluyla Takipte, Taşınmazlar, Açık Arttırmayla satılarak</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Mülkiyet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Alıcıya, İhale suretiyle geçirilir. </a:t>
            </a:r>
          </a:p>
          <a:p>
            <a:pPr algn="just"/>
            <a:r>
              <a:rPr lang="tr-TR" b="1" dirty="0" smtClean="0">
                <a:latin typeface="Times New Roman" panose="02020603050405020304" pitchFamily="18" charset="0"/>
                <a:cs typeface="Times New Roman" panose="02020603050405020304" pitchFamily="18" charset="0"/>
              </a:rPr>
              <a:t>Bu şekilde kazanılan </a:t>
            </a:r>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Taşınmazın Mülkiyeti</a:t>
            </a:r>
            <a:r>
              <a:rPr lang="tr-TR" b="1" i="1" dirty="0" smtClean="0">
                <a:latin typeface="Times New Roman" panose="02020603050405020304" pitchFamily="18" charset="0"/>
                <a:cs typeface="Times New Roman" panose="02020603050405020304" pitchFamily="18" charset="0"/>
              </a:rPr>
              <a:t>, Alıcı adına Tescil edildikten sonra İhale feshedildiği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İİK m. 134</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takdirde</a:t>
            </a:r>
            <a:r>
              <a:rPr lang="tr-TR"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mevcut Tescil,</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artık yolsuz hale gelir.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24985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sz="4000" dirty="0" smtClean="0">
                <a:latin typeface="Times New Roman" panose="02020603050405020304" pitchFamily="18" charset="0"/>
                <a:cs typeface="Times New Roman" panose="02020603050405020304" pitchFamily="18" charset="0"/>
              </a:rPr>
              <a:t>Tescilin yukarıda belirtilen nedenlerden dolayı yolsuz olması durumunda, </a:t>
            </a:r>
            <a:r>
              <a:rPr lang="tr-TR" sz="4000" b="1" dirty="0" smtClean="0">
                <a:latin typeface="Times New Roman" panose="02020603050405020304" pitchFamily="18" charset="0"/>
                <a:cs typeface="Times New Roman" panose="02020603050405020304" pitchFamily="18" charset="0"/>
              </a:rPr>
              <a:t>Medeni Kanun’un öngördüğü Düzeltme Yolu, </a:t>
            </a:r>
            <a:r>
              <a:rPr lang="tr-TR" sz="4000" b="1" i="1" dirty="0" smtClean="0">
                <a:latin typeface="Times New Roman" panose="02020603050405020304" pitchFamily="18" charset="0"/>
                <a:cs typeface="Times New Roman" panose="02020603050405020304" pitchFamily="18" charset="0"/>
              </a:rPr>
              <a:t>MK m. 1025 /I hükmünde</a:t>
            </a:r>
            <a:r>
              <a:rPr lang="tr-TR" sz="4000" b="1" dirty="0" smtClean="0">
                <a:latin typeface="Times New Roman" panose="02020603050405020304" pitchFamily="18" charset="0"/>
                <a:cs typeface="Times New Roman" panose="02020603050405020304" pitchFamily="18" charset="0"/>
              </a:rPr>
              <a:t> ifadesini bulan </a:t>
            </a:r>
            <a:r>
              <a:rPr lang="tr-TR" sz="4000" b="1" u="sng" dirty="0" smtClean="0">
                <a:latin typeface="Times New Roman" panose="02020603050405020304" pitchFamily="18" charset="0"/>
                <a:cs typeface="Times New Roman" panose="02020603050405020304" pitchFamily="18" charset="0"/>
              </a:rPr>
              <a:t>Mahkeme Kararıyla Düzeltmedir. </a:t>
            </a:r>
          </a:p>
          <a:p>
            <a:pPr algn="just"/>
            <a:r>
              <a:rPr lang="tr-TR" sz="4000" dirty="0" smtClean="0">
                <a:latin typeface="Times New Roman" panose="02020603050405020304" pitchFamily="18" charset="0"/>
                <a:cs typeface="Times New Roman" panose="02020603050405020304" pitchFamily="18" charset="0"/>
              </a:rPr>
              <a:t>Bununla beraber, </a:t>
            </a:r>
            <a:r>
              <a:rPr lang="tr-TR" sz="4000" b="1" i="1" dirty="0" smtClean="0">
                <a:latin typeface="Times New Roman" panose="02020603050405020304" pitchFamily="18" charset="0"/>
                <a:cs typeface="Times New Roman" panose="02020603050405020304" pitchFamily="18" charset="0"/>
              </a:rPr>
              <a:t>Tarafların aralarında anlaşarak da Yolsuz </a:t>
            </a:r>
            <a:r>
              <a:rPr lang="tr-TR" sz="4000" b="1" i="1" dirty="0">
                <a:latin typeface="Times New Roman" panose="02020603050405020304" pitchFamily="18" charset="0"/>
                <a:cs typeface="Times New Roman" panose="02020603050405020304" pitchFamily="18" charset="0"/>
              </a:rPr>
              <a:t>T</a:t>
            </a:r>
            <a:r>
              <a:rPr lang="tr-TR" sz="4000" b="1" i="1" dirty="0" smtClean="0">
                <a:latin typeface="Times New Roman" panose="02020603050405020304" pitchFamily="18" charset="0"/>
                <a:cs typeface="Times New Roman" panose="02020603050405020304" pitchFamily="18" charset="0"/>
              </a:rPr>
              <a:t>escilin </a:t>
            </a:r>
            <a:r>
              <a:rPr lang="tr-TR" sz="4000" b="1" i="1" dirty="0">
                <a:latin typeface="Times New Roman" panose="02020603050405020304" pitchFamily="18" charset="0"/>
                <a:cs typeface="Times New Roman" panose="02020603050405020304" pitchFamily="18" charset="0"/>
              </a:rPr>
              <a:t>D</a:t>
            </a:r>
            <a:r>
              <a:rPr lang="tr-TR" sz="4000" b="1" i="1" dirty="0" smtClean="0">
                <a:latin typeface="Times New Roman" panose="02020603050405020304" pitchFamily="18" charset="0"/>
                <a:cs typeface="Times New Roman" panose="02020603050405020304" pitchFamily="18" charset="0"/>
              </a:rPr>
              <a:t>üzeltilmesini sağlamaları </a:t>
            </a:r>
            <a:r>
              <a:rPr lang="tr-TR" sz="4000" dirty="0" smtClean="0">
                <a:latin typeface="Times New Roman" panose="02020603050405020304" pitchFamily="18" charset="0"/>
                <a:cs typeface="Times New Roman" panose="02020603050405020304" pitchFamily="18" charset="0"/>
              </a:rPr>
              <a:t>mümkündür. </a:t>
            </a: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28468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98991"/>
            <a:ext cx="10515600" cy="1325563"/>
          </a:xfrm>
        </p:spPr>
        <p:txBody>
          <a:bodyPr>
            <a:normAutofit fontScale="90000"/>
          </a:bodyPr>
          <a:lstStyle/>
          <a:p>
            <a:pPr algn="just"/>
            <a:r>
              <a:rPr lang="tr-TR" b="1" dirty="0" smtClean="0"/>
              <a:t>Mahkeme Kararıyla Düzeltme </a:t>
            </a:r>
            <a:br>
              <a:rPr lang="tr-TR" b="1" dirty="0" smtClean="0"/>
            </a:br>
            <a:r>
              <a:rPr lang="tr-TR" sz="2800" b="1" dirty="0" smtClean="0"/>
              <a:t>(</a:t>
            </a:r>
            <a:r>
              <a:rPr lang="tr-TR" sz="2200" b="1" i="1" dirty="0" smtClean="0">
                <a:latin typeface="Times New Roman" panose="02020603050405020304" pitchFamily="18" charset="0"/>
                <a:cs typeface="Times New Roman" panose="02020603050405020304" pitchFamily="18" charset="0"/>
              </a:rPr>
              <a:t>Sirmen, </a:t>
            </a:r>
            <a:r>
              <a:rPr lang="tr-TR" sz="2200" i="1" dirty="0" smtClean="0">
                <a:latin typeface="Times New Roman" panose="02020603050405020304" pitchFamily="18" charset="0"/>
                <a:cs typeface="Times New Roman" panose="02020603050405020304" pitchFamily="18" charset="0"/>
              </a:rPr>
              <a:t>Eşya H., 6. B., s. 229</a:t>
            </a:r>
            <a:r>
              <a:rPr lang="tr-TR" sz="2200" b="1" i="1" dirty="0" smtClean="0">
                <a:latin typeface="Times New Roman" panose="02020603050405020304" pitchFamily="18" charset="0"/>
                <a:cs typeface="Times New Roman" panose="02020603050405020304" pitchFamily="18" charset="0"/>
              </a:rPr>
              <a:t>; Üstündağ, Saim; </a:t>
            </a:r>
            <a:r>
              <a:rPr lang="tr-TR" sz="2200" i="1" dirty="0" smtClean="0">
                <a:latin typeface="Times New Roman" panose="02020603050405020304" pitchFamily="18" charset="0"/>
                <a:cs typeface="Times New Roman" panose="02020603050405020304" pitchFamily="18" charset="0"/>
              </a:rPr>
              <a:t>Tapu Kütüğünün Tashihi Davası, İstanbul 195</a:t>
            </a:r>
            <a:r>
              <a:rPr lang="tr-TR" sz="2200" b="1" i="1" dirty="0" smtClean="0">
                <a:latin typeface="Times New Roman" panose="02020603050405020304" pitchFamily="18" charset="0"/>
                <a:cs typeface="Times New Roman" panose="02020603050405020304" pitchFamily="18" charset="0"/>
              </a:rPr>
              <a:t>9, s. </a:t>
            </a:r>
            <a:r>
              <a:rPr lang="tr-TR" sz="2200" i="1" dirty="0" smtClean="0">
                <a:latin typeface="Times New Roman" panose="02020603050405020304" pitchFamily="18" charset="0"/>
                <a:cs typeface="Times New Roman" panose="02020603050405020304" pitchFamily="18" charset="0"/>
              </a:rPr>
              <a:t>38 vd.)</a:t>
            </a:r>
            <a:endParaRPr lang="tr-TR" sz="22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MK m. 1025 / I hükmünde</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ütüğüne yapılan Yolsuz bir Tescil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yni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akları ihlal edilmiş olan kimselere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Kaydın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üzeltilmesi </a:t>
            </a:r>
            <a:r>
              <a:rPr lang="tr-TR" dirty="0" smtClean="0">
                <a:latin typeface="Times New Roman" panose="02020603050405020304" pitchFamily="18" charset="0"/>
                <a:cs typeface="Times New Roman" panose="02020603050405020304" pitchFamily="18" charset="0"/>
              </a:rPr>
              <a:t>için bir </a:t>
            </a:r>
            <a:r>
              <a:rPr lang="tr-TR" b="1" u="sng" dirty="0" smtClean="0">
                <a:latin typeface="Times New Roman" panose="02020603050405020304" pitchFamily="18" charset="0"/>
                <a:cs typeface="Times New Roman" panose="02020603050405020304" pitchFamily="18" charset="0"/>
              </a:rPr>
              <a:t>Dava </a:t>
            </a:r>
            <a:r>
              <a:rPr lang="tr-TR" b="1" u="sng" dirty="0">
                <a:latin typeface="Times New Roman" panose="02020603050405020304" pitchFamily="18" charset="0"/>
                <a:cs typeface="Times New Roman" panose="02020603050405020304" pitchFamily="18" charset="0"/>
              </a:rPr>
              <a:t>H</a:t>
            </a:r>
            <a:r>
              <a:rPr lang="tr-TR" b="1" u="sng" dirty="0" smtClean="0">
                <a:latin typeface="Times New Roman" panose="02020603050405020304" pitchFamily="18" charset="0"/>
                <a:cs typeface="Times New Roman" panose="02020603050405020304" pitchFamily="18" charset="0"/>
              </a:rPr>
              <a:t>akkı </a:t>
            </a:r>
            <a:r>
              <a:rPr lang="tr-TR" dirty="0" smtClean="0">
                <a:latin typeface="Times New Roman" panose="02020603050405020304" pitchFamily="18" charset="0"/>
                <a:cs typeface="Times New Roman" panose="02020603050405020304" pitchFamily="18" charset="0"/>
              </a:rPr>
              <a:t>tanınmaktadır. </a:t>
            </a: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ava,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olsuz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eğişiklikler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Terkinler</a:t>
            </a:r>
            <a:r>
              <a:rPr lang="tr-TR" dirty="0" smtClean="0">
                <a:latin typeface="Times New Roman" panose="02020603050405020304" pitchFamily="18" charset="0"/>
                <a:cs typeface="Times New Roman" panose="02020603050405020304" pitchFamily="18" charset="0"/>
              </a:rPr>
              <a:t> için de aynı şekilde uygulanır. </a:t>
            </a:r>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Gerçekten</a:t>
            </a:r>
            <a:r>
              <a:rPr lang="tr-TR" b="1" dirty="0" smtClean="0">
                <a:latin typeface="Times New Roman" panose="02020603050405020304" pitchFamily="18" charset="0"/>
                <a:cs typeface="Times New Roman" panose="02020603050405020304" pitchFamily="18" charset="0"/>
              </a:rPr>
              <a:t>, MK m. 1025 / I hükmünde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Bir ayni hak yolsuz olarak tescil edilmiş veya bir tescil yolsuz olarak terkin olunmuş ya da değiştirilmiş ise, bu yüzden ayni hakkı zedelenen kimse tapu sicilinin düzeltilmesini dava edebilir»</a:t>
            </a:r>
            <a:r>
              <a:rPr lang="tr-TR" dirty="0" smtClean="0">
                <a:latin typeface="Times New Roman" panose="02020603050405020304" pitchFamily="18" charset="0"/>
                <a:cs typeface="Times New Roman" panose="02020603050405020304" pitchFamily="18" charset="0"/>
              </a:rPr>
              <a:t> denilmektedir.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72909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Davanın Hukuki Niteliği</a:t>
            </a:r>
            <a:br>
              <a:rPr lang="tr-TR" b="1" dirty="0" smtClean="0"/>
            </a:br>
            <a:endParaRPr lang="tr-TR" dirty="0"/>
          </a:p>
        </p:txBody>
      </p:sp>
      <p:sp>
        <p:nvSpPr>
          <p:cNvPr id="3" name="İçerik Yer Tutucusu 2"/>
          <p:cNvSpPr>
            <a:spLocks noGrp="1"/>
          </p:cNvSpPr>
          <p:nvPr>
            <p:ph idx="1"/>
          </p:nvPr>
        </p:nvSpPr>
        <p:spPr/>
        <p:txBody>
          <a:bodyPr>
            <a:normAutofit/>
          </a:bodyPr>
          <a:lstStyle/>
          <a:p>
            <a:pPr algn="just"/>
            <a:r>
              <a:rPr lang="tr-TR" b="1" i="1" dirty="0" smtClean="0"/>
              <a:t>(</a:t>
            </a:r>
            <a:r>
              <a:rPr lang="tr-TR" sz="2300" i="1" dirty="0" err="1" smtClean="0">
                <a:latin typeface="Times New Roman" panose="02020603050405020304" pitchFamily="18" charset="0"/>
                <a:cs typeface="Times New Roman" panose="02020603050405020304" pitchFamily="18" charset="0"/>
              </a:rPr>
              <a:t>Hatemi</a:t>
            </a:r>
            <a:r>
              <a:rPr lang="tr-TR" sz="2300" i="1" dirty="0" smtClean="0">
                <a:latin typeface="Times New Roman" panose="02020603050405020304" pitchFamily="18" charset="0"/>
                <a:cs typeface="Times New Roman" panose="02020603050405020304" pitchFamily="18" charset="0"/>
              </a:rPr>
              <a:t> / </a:t>
            </a:r>
            <a:r>
              <a:rPr lang="tr-TR" sz="2300" i="1" dirty="0" err="1" smtClean="0">
                <a:latin typeface="Times New Roman" panose="02020603050405020304" pitchFamily="18" charset="0"/>
                <a:cs typeface="Times New Roman" panose="02020603050405020304" pitchFamily="18" charset="0"/>
              </a:rPr>
              <a:t>Serozan</a:t>
            </a:r>
            <a:r>
              <a:rPr lang="tr-TR" sz="2300" i="1" dirty="0" smtClean="0">
                <a:latin typeface="Times New Roman" panose="02020603050405020304" pitchFamily="18" charset="0"/>
                <a:cs typeface="Times New Roman" panose="02020603050405020304" pitchFamily="18" charset="0"/>
              </a:rPr>
              <a:t> / Arpacı, s. 465; Gürsoy / Eren / Cansel, s.357 vd.; Eren, Mülkiyet Hukuku, 3. B., Ankara 2014, s. 33; </a:t>
            </a:r>
            <a:r>
              <a:rPr lang="tr-TR" sz="2300" i="1" dirty="0" err="1" smtClean="0">
                <a:latin typeface="Times New Roman" panose="02020603050405020304" pitchFamily="18" charset="0"/>
                <a:cs typeface="Times New Roman" panose="02020603050405020304" pitchFamily="18" charset="0"/>
              </a:rPr>
              <a:t>Tekinay</a:t>
            </a:r>
            <a:r>
              <a:rPr lang="tr-TR" sz="2300" i="1" dirty="0" smtClean="0">
                <a:latin typeface="Times New Roman" panose="02020603050405020304" pitchFamily="18" charset="0"/>
                <a:cs typeface="Times New Roman" panose="02020603050405020304" pitchFamily="18" charset="0"/>
              </a:rPr>
              <a:t> / Akman / </a:t>
            </a:r>
            <a:r>
              <a:rPr lang="tr-TR" sz="2300" i="1" dirty="0" err="1" smtClean="0">
                <a:latin typeface="Times New Roman" panose="02020603050405020304" pitchFamily="18" charset="0"/>
                <a:cs typeface="Times New Roman" panose="02020603050405020304" pitchFamily="18" charset="0"/>
              </a:rPr>
              <a:t>Burcuoğlu</a:t>
            </a:r>
            <a:r>
              <a:rPr lang="tr-TR" sz="2300" i="1" dirty="0" smtClean="0">
                <a:latin typeface="Times New Roman" panose="02020603050405020304" pitchFamily="18" charset="0"/>
                <a:cs typeface="Times New Roman" panose="02020603050405020304" pitchFamily="18" charset="0"/>
              </a:rPr>
              <a:t> / </a:t>
            </a:r>
            <a:r>
              <a:rPr lang="tr-TR" sz="2300" i="1" dirty="0" err="1" smtClean="0">
                <a:latin typeface="Times New Roman" panose="02020603050405020304" pitchFamily="18" charset="0"/>
                <a:cs typeface="Times New Roman" panose="02020603050405020304" pitchFamily="18" charset="0"/>
              </a:rPr>
              <a:t>Altop</a:t>
            </a:r>
            <a:r>
              <a:rPr lang="tr-TR" sz="2300" i="1" dirty="0" smtClean="0">
                <a:latin typeface="Times New Roman" panose="02020603050405020304" pitchFamily="18" charset="0"/>
                <a:cs typeface="Times New Roman" panose="02020603050405020304" pitchFamily="18" charset="0"/>
              </a:rPr>
              <a:t>, s. 416- 417; </a:t>
            </a:r>
            <a:r>
              <a:rPr lang="tr-TR" sz="2300" i="1" dirty="0" err="1" smtClean="0">
                <a:latin typeface="Times New Roman" panose="02020603050405020304" pitchFamily="18" charset="0"/>
                <a:cs typeface="Times New Roman" panose="02020603050405020304" pitchFamily="18" charset="0"/>
              </a:rPr>
              <a:t>Üstündağ,s</a:t>
            </a:r>
            <a:r>
              <a:rPr lang="tr-TR" sz="2300" i="1" dirty="0" smtClean="0">
                <a:latin typeface="Times New Roman" panose="02020603050405020304" pitchFamily="18" charset="0"/>
                <a:cs typeface="Times New Roman" panose="02020603050405020304" pitchFamily="18" charset="0"/>
              </a:rPr>
              <a:t>. 38 vd.)</a:t>
            </a:r>
          </a:p>
          <a:p>
            <a:pPr algn="just"/>
            <a:r>
              <a:rPr lang="tr-TR" sz="2400" b="1" dirty="0" smtClean="0">
                <a:latin typeface="Times New Roman" panose="02020603050405020304" pitchFamily="18" charset="0"/>
                <a:cs typeface="Times New Roman" panose="02020603050405020304" pitchFamily="18" charset="0"/>
              </a:rPr>
              <a:t>«</a:t>
            </a:r>
            <a:r>
              <a:rPr lang="tr-TR" sz="2400" b="1" u="sng" dirty="0" smtClean="0">
                <a:latin typeface="Times New Roman" panose="02020603050405020304" pitchFamily="18" charset="0"/>
                <a:cs typeface="Times New Roman" panose="02020603050405020304" pitchFamily="18" charset="0"/>
              </a:rPr>
              <a:t>Tapu Sicilinin Düzeltilmesi Davasının</a:t>
            </a:r>
            <a:r>
              <a:rPr lang="tr-TR" sz="2400" b="1"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MK m. 716 / I</a:t>
            </a:r>
            <a:r>
              <a:rPr lang="tr-TR" sz="2400" b="1" i="1"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hükmüne dayanan </a:t>
            </a:r>
            <a:r>
              <a:rPr lang="tr-TR" sz="2400" dirty="0" smtClean="0">
                <a:latin typeface="Times New Roman" panose="02020603050405020304" pitchFamily="18" charset="0"/>
                <a:cs typeface="Times New Roman" panose="02020603050405020304" pitchFamily="18" charset="0"/>
              </a:rPr>
              <a:t>«</a:t>
            </a:r>
            <a:r>
              <a:rPr lang="tr-TR" sz="2400" b="1" u="sng" dirty="0" smtClean="0">
                <a:latin typeface="Times New Roman" panose="02020603050405020304" pitchFamily="18" charset="0"/>
                <a:cs typeface="Times New Roman" panose="02020603050405020304" pitchFamily="18" charset="0"/>
              </a:rPr>
              <a:t>Aynen </a:t>
            </a:r>
            <a:r>
              <a:rPr lang="tr-TR" sz="2400" b="1" u="sng" dirty="0">
                <a:latin typeface="Times New Roman" panose="02020603050405020304" pitchFamily="18" charset="0"/>
                <a:cs typeface="Times New Roman" panose="02020603050405020304" pitchFamily="18" charset="0"/>
              </a:rPr>
              <a:t>İ</a:t>
            </a:r>
            <a:r>
              <a:rPr lang="tr-TR" sz="2400" b="1" u="sng" dirty="0" smtClean="0">
                <a:latin typeface="Times New Roman" panose="02020603050405020304" pitchFamily="18" charset="0"/>
                <a:cs typeface="Times New Roman" panose="02020603050405020304" pitchFamily="18" charset="0"/>
              </a:rPr>
              <a:t>fa Davasından</a:t>
            </a:r>
            <a:r>
              <a:rPr lang="tr-TR" sz="2400" b="1" i="1"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farklı olduğunu önemle belirtmek gereklidir. </a:t>
            </a:r>
          </a:p>
          <a:p>
            <a:pPr algn="just"/>
            <a:r>
              <a:rPr lang="tr-TR" sz="2400" b="1" dirty="0" smtClean="0">
                <a:latin typeface="Times New Roman" panose="02020603050405020304" pitchFamily="18" charset="0"/>
                <a:cs typeface="Times New Roman" panose="02020603050405020304" pitchFamily="18" charset="0"/>
              </a:rPr>
              <a:t>MK m.716 / 1 hükmüne dayanan </a:t>
            </a:r>
            <a:r>
              <a:rPr lang="tr-TR" sz="2400" b="1" dirty="0">
                <a:latin typeface="Times New Roman" panose="02020603050405020304" pitchFamily="18" charset="0"/>
                <a:cs typeface="Times New Roman" panose="02020603050405020304" pitchFamily="18" charset="0"/>
              </a:rPr>
              <a:t>D</a:t>
            </a:r>
            <a:r>
              <a:rPr lang="tr-TR" sz="2400" b="1" dirty="0" smtClean="0">
                <a:latin typeface="Times New Roman" panose="02020603050405020304" pitchFamily="18" charset="0"/>
                <a:cs typeface="Times New Roman" panose="02020603050405020304" pitchFamily="18" charset="0"/>
              </a:rPr>
              <a:t>ava</a:t>
            </a:r>
            <a:r>
              <a:rPr lang="tr-TR" sz="2400" dirty="0" smtClean="0">
                <a:latin typeface="Times New Roman" panose="02020603050405020304" pitchFamily="18" charset="0"/>
                <a:cs typeface="Times New Roman" panose="02020603050405020304" pitchFamily="18" charset="0"/>
              </a:rPr>
              <a:t>, geçerli bir Borç </a:t>
            </a:r>
            <a:r>
              <a:rPr lang="tr-TR" sz="2400" dirty="0">
                <a:latin typeface="Times New Roman" panose="02020603050405020304" pitchFamily="18" charset="0"/>
                <a:cs typeface="Times New Roman" panose="02020603050405020304" pitchFamily="18" charset="0"/>
              </a:rPr>
              <a:t>İ</a:t>
            </a:r>
            <a:r>
              <a:rPr lang="tr-TR" sz="2400" dirty="0" smtClean="0">
                <a:latin typeface="Times New Roman" panose="02020603050405020304" pitchFamily="18" charset="0"/>
                <a:cs typeface="Times New Roman" panose="02020603050405020304" pitchFamily="18" charset="0"/>
              </a:rPr>
              <a:t>lişkisinde, Taşınmazın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ülkiyetini devir borcu altına girmiş olan Taşınmaz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alikinin, Alacaklı lehine Tescil </a:t>
            </a:r>
            <a:r>
              <a:rPr lang="tr-TR" sz="2400" dirty="0">
                <a:latin typeface="Times New Roman" panose="02020603050405020304" pitchFamily="18" charset="0"/>
                <a:cs typeface="Times New Roman" panose="02020603050405020304" pitchFamily="18" charset="0"/>
              </a:rPr>
              <a:t>İ</a:t>
            </a:r>
            <a:r>
              <a:rPr lang="tr-TR" sz="2400" dirty="0" smtClean="0">
                <a:latin typeface="Times New Roman" panose="02020603050405020304" pitchFamily="18" charset="0"/>
                <a:cs typeface="Times New Roman" panose="02020603050405020304" pitchFamily="18" charset="0"/>
              </a:rPr>
              <a:t>steminde bulunmaktan kaçındığı durumlarda açılır ve Dava kabul edilirse, Kararda,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ülkiyetin </a:t>
            </a:r>
            <a:r>
              <a:rPr lang="tr-TR" sz="2400" dirty="0">
                <a:latin typeface="Times New Roman" panose="02020603050405020304" pitchFamily="18" charset="0"/>
                <a:cs typeface="Times New Roman" panose="02020603050405020304" pitchFamily="18" charset="0"/>
              </a:rPr>
              <a:t>A</a:t>
            </a:r>
            <a:r>
              <a:rPr lang="tr-TR" sz="2400" dirty="0" smtClean="0">
                <a:latin typeface="Times New Roman" panose="02020603050405020304" pitchFamily="18" charset="0"/>
                <a:cs typeface="Times New Roman" panose="02020603050405020304" pitchFamily="18" charset="0"/>
              </a:rPr>
              <a:t>lacaklıya geçtiğine hükmedilir</a:t>
            </a:r>
            <a:r>
              <a:rPr lang="tr-TR" sz="3400" dirty="0" smtClean="0">
                <a:latin typeface="Times New Roman" panose="02020603050405020304" pitchFamily="18" charset="0"/>
                <a:cs typeface="Times New Roman" panose="02020603050405020304" pitchFamily="18" charset="0"/>
              </a:rPr>
              <a:t>. </a:t>
            </a:r>
          </a:p>
          <a:p>
            <a:pPr algn="just"/>
            <a:r>
              <a:rPr lang="tr-TR" sz="2400" b="1" dirty="0" smtClean="0">
                <a:latin typeface="Times New Roman" panose="02020603050405020304" pitchFamily="18" charset="0"/>
                <a:cs typeface="Times New Roman" panose="02020603050405020304" pitchFamily="18" charset="0"/>
              </a:rPr>
              <a:t>Bu Davada</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Davacı,</a:t>
            </a:r>
            <a:r>
              <a:rPr lang="tr-TR" sz="2400" b="1" dirty="0" smtClean="0">
                <a:latin typeface="Times New Roman" panose="02020603050405020304" pitchFamily="18" charset="0"/>
                <a:cs typeface="Times New Roman" panose="02020603050405020304" pitchFamily="18" charset="0"/>
              </a:rPr>
              <a:t> dava sonuçlanıncaya kadar Hakkını koruyabilmek içi</a:t>
            </a:r>
            <a:r>
              <a:rPr lang="tr-TR" sz="2400" dirty="0" smtClean="0">
                <a:latin typeface="Times New Roman" panose="02020603050405020304" pitchFamily="18" charset="0"/>
                <a:cs typeface="Times New Roman" panose="02020603050405020304" pitchFamily="18" charset="0"/>
              </a:rPr>
              <a:t>n, </a:t>
            </a:r>
            <a:r>
              <a:rPr lang="tr-TR" sz="2400" b="1" i="1" dirty="0" smtClean="0">
                <a:latin typeface="Times New Roman" panose="02020603050405020304" pitchFamily="18" charset="0"/>
                <a:cs typeface="Times New Roman" panose="02020603050405020304" pitchFamily="18" charset="0"/>
              </a:rPr>
              <a:t>MK m. 1010 / I /1 hükmündeki </a:t>
            </a:r>
            <a:r>
              <a:rPr lang="tr-TR" sz="2400" dirty="0" smtClean="0">
                <a:latin typeface="Times New Roman" panose="02020603050405020304" pitchFamily="18" charset="0"/>
                <a:cs typeface="Times New Roman" panose="02020603050405020304" pitchFamily="18" charset="0"/>
              </a:rPr>
              <a:t>«</a:t>
            </a:r>
            <a:r>
              <a:rPr lang="tr-TR" sz="2400" b="1" u="sng" dirty="0" smtClean="0">
                <a:latin typeface="Times New Roman" panose="02020603050405020304" pitchFamily="18" charset="0"/>
                <a:cs typeface="Times New Roman" panose="02020603050405020304" pitchFamily="18" charset="0"/>
              </a:rPr>
              <a:t>Çekişmeli Hak Şerhinden</a:t>
            </a:r>
            <a:r>
              <a:rPr lang="tr-TR" sz="2400" dirty="0" smtClean="0">
                <a:latin typeface="Times New Roman" panose="02020603050405020304" pitchFamily="18" charset="0"/>
                <a:cs typeface="Times New Roman" panose="02020603050405020304" pitchFamily="18" charset="0"/>
              </a:rPr>
              <a:t>» y</a:t>
            </a:r>
            <a:r>
              <a:rPr lang="tr-TR" sz="2400" b="1" dirty="0" smtClean="0">
                <a:latin typeface="Times New Roman" panose="02020603050405020304" pitchFamily="18" charset="0"/>
                <a:cs typeface="Times New Roman" panose="02020603050405020304" pitchFamily="18" charset="0"/>
              </a:rPr>
              <a:t>ararlanır. </a:t>
            </a:r>
          </a:p>
        </p:txBody>
      </p:sp>
    </p:spTree>
    <p:extLst>
      <p:ext uri="{BB962C8B-B14F-4D97-AF65-F5344CB8AC3E}">
        <p14:creationId xmlns:p14="http://schemas.microsoft.com/office/powerpoint/2010/main" val="28800837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Eğer Davacı, başkası lehine mevcut Tescilin yolsuz olduğunu, kendisinin Gerçek Malik olduğunu iddia ediyor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m. 1025 / 1), </a:t>
            </a:r>
            <a:r>
              <a:rPr lang="tr-TR" b="1" dirty="0">
                <a:latin typeface="Times New Roman" panose="02020603050405020304" pitchFamily="18" charset="0"/>
                <a:cs typeface="Times New Roman" panose="02020603050405020304" pitchFamily="18" charset="0"/>
              </a:rPr>
              <a:t>Hâkimin</a:t>
            </a:r>
            <a:r>
              <a:rPr lang="tr-TR" dirty="0">
                <a:latin typeface="Times New Roman" panose="02020603050405020304" pitchFamily="18" charset="0"/>
                <a:cs typeface="Times New Roman" panose="02020603050405020304" pitchFamily="18" charset="0"/>
              </a:rPr>
              <a:t>, Mülkiyetin, Davacıya geçtiğine ilişkin Yenilik Doğuran bir Karar değil, </a:t>
            </a:r>
            <a:r>
              <a:rPr lang="tr-TR" b="1" dirty="0">
                <a:latin typeface="Times New Roman" panose="02020603050405020304" pitchFamily="18" charset="0"/>
                <a:cs typeface="Times New Roman" panose="02020603050405020304" pitchFamily="18" charset="0"/>
              </a:rPr>
              <a:t>Sicilin gerçek Hak durumuna göre </a:t>
            </a:r>
            <a:r>
              <a:rPr lang="tr-TR" b="1" dirty="0" smtClean="0">
                <a:latin typeface="Times New Roman" panose="02020603050405020304" pitchFamily="18" charset="0"/>
                <a:cs typeface="Times New Roman" panose="02020603050405020304" pitchFamily="18" charset="0"/>
              </a:rPr>
              <a:t>Düzeltilmesini </a:t>
            </a:r>
            <a:r>
              <a:rPr lang="tr-TR" b="1" dirty="0">
                <a:latin typeface="Times New Roman" panose="02020603050405020304" pitchFamily="18" charset="0"/>
                <a:cs typeface="Times New Roman" panose="02020603050405020304" pitchFamily="18" charset="0"/>
              </a:rPr>
              <a:t>sağlayacak bir Karar vermesi </a:t>
            </a:r>
            <a:r>
              <a:rPr lang="tr-TR" dirty="0">
                <a:latin typeface="Times New Roman" panose="02020603050405020304" pitchFamily="18" charset="0"/>
                <a:cs typeface="Times New Roman" panose="02020603050405020304" pitchFamily="18" charset="0"/>
              </a:rPr>
              <a:t>söz konusudur. </a:t>
            </a:r>
          </a:p>
          <a:p>
            <a:pPr algn="just"/>
            <a:r>
              <a:rPr lang="tr-TR" dirty="0" smtClean="0">
                <a:latin typeface="Times New Roman" panose="02020603050405020304" pitchFamily="18" charset="0"/>
                <a:cs typeface="Times New Roman" panose="02020603050405020304" pitchFamily="18" charset="0"/>
              </a:rPr>
              <a:t>Bu nedenle, Davacı</a:t>
            </a:r>
            <a:r>
              <a:rPr lang="tr-TR" dirty="0">
                <a:latin typeface="Times New Roman" panose="02020603050405020304" pitchFamily="18" charset="0"/>
                <a:cs typeface="Times New Roman" panose="02020603050405020304" pitchFamily="18" charset="0"/>
              </a:rPr>
              <a:t>, D</a:t>
            </a:r>
            <a:r>
              <a:rPr lang="tr-TR" dirty="0" smtClean="0">
                <a:latin typeface="Times New Roman" panose="02020603050405020304" pitchFamily="18" charset="0"/>
                <a:cs typeface="Times New Roman" panose="02020603050405020304" pitchFamily="18" charset="0"/>
              </a:rPr>
              <a:t>ava </a:t>
            </a:r>
            <a:r>
              <a:rPr lang="tr-TR" dirty="0">
                <a:latin typeface="Times New Roman" panose="02020603050405020304" pitchFamily="18" charset="0"/>
                <a:cs typeface="Times New Roman" panose="02020603050405020304" pitchFamily="18" charset="0"/>
              </a:rPr>
              <a:t>sonuçlanıncaya kadar </a:t>
            </a:r>
            <a:r>
              <a:rPr lang="tr-TR" dirty="0" smtClean="0">
                <a:latin typeface="Times New Roman" panose="02020603050405020304" pitchFamily="18" charset="0"/>
                <a:cs typeface="Times New Roman" panose="02020603050405020304" pitchFamily="18" charset="0"/>
              </a:rPr>
              <a:t>Hakkını </a:t>
            </a:r>
            <a:r>
              <a:rPr lang="tr-TR" dirty="0">
                <a:latin typeface="Times New Roman" panose="02020603050405020304" pitchFamily="18" charset="0"/>
                <a:cs typeface="Times New Roman" panose="02020603050405020304" pitchFamily="18" charset="0"/>
              </a:rPr>
              <a:t>koruyabilmek için MK </a:t>
            </a:r>
            <a:r>
              <a:rPr lang="tr-TR" dirty="0" smtClean="0">
                <a:latin typeface="Times New Roman" panose="02020603050405020304" pitchFamily="18" charset="0"/>
                <a:cs typeface="Times New Roman" panose="02020603050405020304" pitchFamily="18" charset="0"/>
              </a:rPr>
              <a:t>m. 1010 </a:t>
            </a:r>
            <a:r>
              <a:rPr lang="tr-TR" dirty="0">
                <a:latin typeface="Times New Roman" panose="02020603050405020304" pitchFamily="18" charset="0"/>
                <a:cs typeface="Times New Roman" panose="02020603050405020304" pitchFamily="18" charset="0"/>
              </a:rPr>
              <a:t>/ I/ </a:t>
            </a:r>
            <a:r>
              <a:rPr lang="tr-TR" dirty="0" smtClean="0">
                <a:latin typeface="Times New Roman" panose="02020603050405020304" pitchFamily="18" charset="0"/>
                <a:cs typeface="Times New Roman" panose="02020603050405020304" pitchFamily="18" charset="0"/>
              </a:rPr>
              <a:t>1 hükmündeki «</a:t>
            </a:r>
            <a:r>
              <a:rPr lang="tr-TR" i="1" dirty="0" smtClean="0">
                <a:latin typeface="Times New Roman" panose="02020603050405020304" pitchFamily="18" charset="0"/>
                <a:cs typeface="Times New Roman" panose="02020603050405020304" pitchFamily="18" charset="0"/>
              </a:rPr>
              <a:t>Çekişmeli Hak Şerhinden»</a:t>
            </a:r>
            <a:r>
              <a:rPr lang="tr-TR" dirty="0" smtClean="0">
                <a:latin typeface="Times New Roman" panose="02020603050405020304" pitchFamily="18" charset="0"/>
                <a:cs typeface="Times New Roman" panose="02020603050405020304" pitchFamily="18" charset="0"/>
              </a:rPr>
              <a:t> yararlanamaz. </a:t>
            </a:r>
          </a:p>
          <a:p>
            <a:pPr algn="just"/>
            <a:r>
              <a:rPr lang="tr-TR" dirty="0" smtClean="0">
                <a:latin typeface="Times New Roman" panose="02020603050405020304" pitchFamily="18" charset="0"/>
                <a:cs typeface="Times New Roman" panose="02020603050405020304" pitchFamily="18" charset="0"/>
              </a:rPr>
              <a:t>Buna karşılık, </a:t>
            </a:r>
            <a:r>
              <a:rPr lang="tr-TR" b="1" dirty="0" smtClean="0">
                <a:latin typeface="Times New Roman" panose="02020603050405020304" pitchFamily="18" charset="0"/>
                <a:cs typeface="Times New Roman" panose="02020603050405020304" pitchFamily="18" charset="0"/>
              </a:rPr>
              <a:t>Davacı,</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Dava sonuçlanıncaya kadar Hakkını koruyabilmek</a:t>
            </a:r>
            <a:r>
              <a:rPr lang="tr-TR" dirty="0" smtClean="0">
                <a:latin typeface="Times New Roman" panose="02020603050405020304" pitchFamily="18" charset="0"/>
                <a:cs typeface="Times New Roman" panose="02020603050405020304" pitchFamily="18" charset="0"/>
              </a:rPr>
              <a:t> için </a:t>
            </a:r>
            <a:r>
              <a:rPr lang="tr-TR" b="1" i="1" dirty="0" smtClean="0">
                <a:latin typeface="Times New Roman" panose="02020603050405020304" pitchFamily="18" charset="0"/>
                <a:cs typeface="Times New Roman" panose="02020603050405020304" pitchFamily="18" charset="0"/>
              </a:rPr>
              <a:t>MK</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 1011 </a:t>
            </a:r>
            <a:r>
              <a:rPr lang="tr-TR" b="1" i="1" dirty="0">
                <a:latin typeface="Times New Roman" panose="02020603050405020304" pitchFamily="18" charset="0"/>
                <a:cs typeface="Times New Roman" panose="02020603050405020304" pitchFamily="18" charset="0"/>
              </a:rPr>
              <a:t>/ 1’deki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Geçici Tescil Şerhinden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yararlanacaktır. </a:t>
            </a:r>
          </a:p>
          <a:p>
            <a:pPr marL="0" indent="0">
              <a:buNone/>
            </a:pPr>
            <a:endParaRPr lang="tr-TR" dirty="0"/>
          </a:p>
        </p:txBody>
      </p:sp>
    </p:spTree>
    <p:extLst>
      <p:ext uri="{BB962C8B-B14F-4D97-AF65-F5344CB8AC3E}">
        <p14:creationId xmlns:p14="http://schemas.microsoft.com/office/powerpoint/2010/main" val="21219217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mn-lt"/>
              </a:rPr>
              <a:t>Tapu Sicilinin Düzeltilmesi Davasının Hukuki Niteliği Konusundaki Görüşler</a:t>
            </a:r>
            <a:endParaRPr lang="tr-TR" sz="4000" b="1" dirty="0">
              <a:latin typeface="+mn-lt"/>
            </a:endParaRPr>
          </a:p>
        </p:txBody>
      </p:sp>
      <p:sp>
        <p:nvSpPr>
          <p:cNvPr id="3" name="İçerik Yer Tutucusu 2"/>
          <p:cNvSpPr>
            <a:spLocks noGrp="1"/>
          </p:cNvSpPr>
          <p:nvPr>
            <p:ph idx="1"/>
          </p:nvPr>
        </p:nvSpPr>
        <p:spPr/>
        <p:txBody>
          <a:bodyPr>
            <a:normAutofit fontScale="92500" lnSpcReduction="10000"/>
          </a:bodyPr>
          <a:lstStyle/>
          <a:p>
            <a:pPr algn="just"/>
            <a:r>
              <a:rPr lang="tr-TR" sz="3000" b="1" i="1" dirty="0" smtClean="0">
                <a:latin typeface="Times New Roman" panose="02020603050405020304" pitchFamily="18" charset="0"/>
                <a:cs typeface="Times New Roman" panose="02020603050405020304" pitchFamily="18" charset="0"/>
              </a:rPr>
              <a:t>Tapu Sicilinin Düzeltilmesi Davasının Hukuki Niteliği</a:t>
            </a:r>
            <a:r>
              <a:rPr lang="tr-TR" sz="3000" dirty="0" smtClean="0">
                <a:latin typeface="Times New Roman" panose="02020603050405020304" pitchFamily="18" charset="0"/>
                <a:cs typeface="Times New Roman" panose="02020603050405020304" pitchFamily="18" charset="0"/>
              </a:rPr>
              <a:t>, </a:t>
            </a:r>
            <a:r>
              <a:rPr lang="tr-TR" sz="3000" b="1" dirty="0" smtClean="0">
                <a:latin typeface="Times New Roman" panose="02020603050405020304" pitchFamily="18" charset="0"/>
                <a:cs typeface="Times New Roman" panose="02020603050405020304" pitchFamily="18" charset="0"/>
              </a:rPr>
              <a:t>tartışmalıdır. </a:t>
            </a:r>
          </a:p>
          <a:p>
            <a:pPr algn="just"/>
            <a:r>
              <a:rPr lang="tr-TR" sz="3000" b="1" u="sng" dirty="0" smtClean="0">
                <a:latin typeface="Times New Roman" panose="02020603050405020304" pitchFamily="18" charset="0"/>
                <a:cs typeface="Times New Roman" panose="02020603050405020304" pitchFamily="18" charset="0"/>
              </a:rPr>
              <a:t>Öğretideki hâkim görüşe göre</a:t>
            </a:r>
            <a:r>
              <a:rPr lang="tr-TR" sz="3000" dirty="0" smtClean="0">
                <a:latin typeface="Times New Roman" panose="02020603050405020304" pitchFamily="18" charset="0"/>
                <a:cs typeface="Times New Roman" panose="02020603050405020304" pitchFamily="18" charset="0"/>
              </a:rPr>
              <a:t>, </a:t>
            </a:r>
            <a:r>
              <a:rPr lang="tr-TR" sz="3000" b="1" dirty="0" smtClean="0">
                <a:latin typeface="Times New Roman" panose="02020603050405020304" pitchFamily="18" charset="0"/>
                <a:cs typeface="Times New Roman" panose="02020603050405020304" pitchFamily="18" charset="0"/>
              </a:rPr>
              <a:t>Sicilin Düzeltilmesi Davası, </a:t>
            </a:r>
            <a:r>
              <a:rPr lang="tr-TR" sz="3000" dirty="0" smtClean="0">
                <a:latin typeface="Times New Roman" panose="02020603050405020304" pitchFamily="18" charset="0"/>
                <a:cs typeface="Times New Roman" panose="02020603050405020304" pitchFamily="18" charset="0"/>
              </a:rPr>
              <a:t>bir </a:t>
            </a:r>
            <a:r>
              <a:rPr lang="tr-TR" sz="3000" b="1" u="sng" dirty="0" smtClean="0">
                <a:latin typeface="Times New Roman" panose="02020603050405020304" pitchFamily="18" charset="0"/>
                <a:cs typeface="Times New Roman" panose="02020603050405020304" pitchFamily="18" charset="0"/>
              </a:rPr>
              <a:t>Tespit </a:t>
            </a:r>
            <a:r>
              <a:rPr lang="tr-TR" sz="3000" b="1" u="sng" dirty="0">
                <a:latin typeface="Times New Roman" panose="02020603050405020304" pitchFamily="18" charset="0"/>
                <a:cs typeface="Times New Roman" panose="02020603050405020304" pitchFamily="18" charset="0"/>
              </a:rPr>
              <a:t>D</a:t>
            </a:r>
            <a:r>
              <a:rPr lang="tr-TR" sz="3000" b="1" u="sng" dirty="0" smtClean="0">
                <a:latin typeface="Times New Roman" panose="02020603050405020304" pitchFamily="18" charset="0"/>
                <a:cs typeface="Times New Roman" panose="02020603050405020304" pitchFamily="18" charset="0"/>
              </a:rPr>
              <a:t>avasıdır. </a:t>
            </a:r>
            <a:r>
              <a:rPr lang="tr-TR" sz="2200" dirty="0" smtClean="0">
                <a:latin typeface="Times New Roman" panose="02020603050405020304" pitchFamily="18" charset="0"/>
                <a:cs typeface="Times New Roman" panose="02020603050405020304" pitchFamily="18" charset="0"/>
              </a:rPr>
              <a:t>(</a:t>
            </a:r>
            <a:r>
              <a:rPr lang="tr-TR" sz="2200" b="1" i="1" dirty="0" smtClean="0">
                <a:latin typeface="Times New Roman" panose="02020603050405020304" pitchFamily="18" charset="0"/>
                <a:cs typeface="Times New Roman" panose="02020603050405020304" pitchFamily="18" charset="0"/>
              </a:rPr>
              <a:t>Üstündağ</a:t>
            </a:r>
            <a:r>
              <a:rPr lang="tr-TR" sz="2200" b="1" dirty="0" smtClean="0">
                <a:latin typeface="Times New Roman" panose="02020603050405020304" pitchFamily="18" charset="0"/>
                <a:cs typeface="Times New Roman" panose="02020603050405020304" pitchFamily="18" charset="0"/>
              </a:rPr>
              <a:t>, </a:t>
            </a:r>
            <a:r>
              <a:rPr lang="tr-TR" sz="2200" dirty="0" smtClean="0">
                <a:latin typeface="Times New Roman" panose="02020603050405020304" pitchFamily="18" charset="0"/>
                <a:cs typeface="Times New Roman" panose="02020603050405020304" pitchFamily="18" charset="0"/>
              </a:rPr>
              <a:t>s. 38 vd.; </a:t>
            </a:r>
            <a:r>
              <a:rPr lang="tr-TR" sz="2200" b="1" i="1" dirty="0" err="1" smtClean="0">
                <a:latin typeface="Times New Roman" panose="02020603050405020304" pitchFamily="18" charset="0"/>
                <a:cs typeface="Times New Roman" panose="02020603050405020304" pitchFamily="18" charset="0"/>
              </a:rPr>
              <a:t>Hatemi</a:t>
            </a:r>
            <a:r>
              <a:rPr lang="tr-TR" sz="2200" b="1" i="1" dirty="0" smtClean="0">
                <a:latin typeface="Times New Roman" panose="02020603050405020304" pitchFamily="18" charset="0"/>
                <a:cs typeface="Times New Roman" panose="02020603050405020304" pitchFamily="18" charset="0"/>
              </a:rPr>
              <a:t> / </a:t>
            </a:r>
            <a:r>
              <a:rPr lang="tr-TR" sz="2200" b="1" i="1" dirty="0" err="1" smtClean="0">
                <a:latin typeface="Times New Roman" panose="02020603050405020304" pitchFamily="18" charset="0"/>
                <a:cs typeface="Times New Roman" panose="02020603050405020304" pitchFamily="18" charset="0"/>
              </a:rPr>
              <a:t>Serozan</a:t>
            </a:r>
            <a:r>
              <a:rPr lang="tr-TR" sz="2200" b="1" i="1" dirty="0" smtClean="0">
                <a:latin typeface="Times New Roman" panose="02020603050405020304" pitchFamily="18" charset="0"/>
                <a:cs typeface="Times New Roman" panose="02020603050405020304" pitchFamily="18" charset="0"/>
              </a:rPr>
              <a:t> / Arpacı</a:t>
            </a:r>
            <a:r>
              <a:rPr lang="tr-TR" sz="2200" dirty="0" smtClean="0">
                <a:latin typeface="Times New Roman" panose="02020603050405020304" pitchFamily="18" charset="0"/>
                <a:cs typeface="Times New Roman" panose="02020603050405020304" pitchFamily="18" charset="0"/>
              </a:rPr>
              <a:t>, s. 465; </a:t>
            </a:r>
            <a:r>
              <a:rPr lang="tr-TR" sz="2200" b="1" i="1" dirty="0" smtClean="0">
                <a:latin typeface="Times New Roman" panose="02020603050405020304" pitchFamily="18" charset="0"/>
                <a:cs typeface="Times New Roman" panose="02020603050405020304" pitchFamily="18" charset="0"/>
              </a:rPr>
              <a:t>Sirmen, </a:t>
            </a:r>
            <a:r>
              <a:rPr lang="tr-TR" sz="2200" i="1" dirty="0" smtClean="0">
                <a:latin typeface="Times New Roman" panose="02020603050405020304" pitchFamily="18" charset="0"/>
                <a:cs typeface="Times New Roman" panose="02020603050405020304" pitchFamily="18" charset="0"/>
              </a:rPr>
              <a:t>Eşya H., 6. B., s. 230-231)</a:t>
            </a:r>
          </a:p>
          <a:p>
            <a:pPr algn="just"/>
            <a:r>
              <a:rPr lang="tr-TR" sz="3000" b="1" u="sng" dirty="0" smtClean="0">
                <a:latin typeface="Times New Roman" panose="02020603050405020304" pitchFamily="18" charset="0"/>
                <a:cs typeface="Times New Roman" panose="02020603050405020304" pitchFamily="18" charset="0"/>
              </a:rPr>
              <a:t>Bu Görüşe göre</a:t>
            </a:r>
            <a:r>
              <a:rPr lang="tr-TR" sz="3000" u="sng" dirty="0" smtClean="0">
                <a:latin typeface="Times New Roman" panose="02020603050405020304" pitchFamily="18" charset="0"/>
                <a:cs typeface="Times New Roman" panose="02020603050405020304" pitchFamily="18" charset="0"/>
              </a:rPr>
              <a:t>, </a:t>
            </a:r>
            <a:r>
              <a:rPr lang="tr-TR" sz="3000" b="1" dirty="0" smtClean="0">
                <a:latin typeface="Times New Roman" panose="02020603050405020304" pitchFamily="18" charset="0"/>
                <a:cs typeface="Times New Roman" panose="02020603050405020304" pitchFamily="18" charset="0"/>
              </a:rPr>
              <a:t>Mahkeme Kararı, </a:t>
            </a:r>
            <a:r>
              <a:rPr lang="tr-TR" sz="3000" dirty="0" smtClean="0">
                <a:latin typeface="Times New Roman" panose="02020603050405020304" pitchFamily="18" charset="0"/>
                <a:cs typeface="Times New Roman" panose="02020603050405020304" pitchFamily="18" charset="0"/>
              </a:rPr>
              <a:t>sadece </a:t>
            </a:r>
            <a:r>
              <a:rPr lang="tr-TR" sz="3000" b="1" dirty="0">
                <a:latin typeface="Times New Roman" panose="02020603050405020304" pitchFamily="18" charset="0"/>
                <a:cs typeface="Times New Roman" panose="02020603050405020304" pitchFamily="18" charset="0"/>
              </a:rPr>
              <a:t>T</a:t>
            </a:r>
            <a:r>
              <a:rPr lang="tr-TR" sz="3000" b="1" dirty="0" smtClean="0">
                <a:latin typeface="Times New Roman" panose="02020603050405020304" pitchFamily="18" charset="0"/>
                <a:cs typeface="Times New Roman" panose="02020603050405020304" pitchFamily="18" charset="0"/>
              </a:rPr>
              <a:t>escilin yolsuzluğunu tespit edecek, Davacı </a:t>
            </a:r>
            <a:r>
              <a:rPr lang="tr-TR" sz="3000" dirty="0" smtClean="0">
                <a:latin typeface="Times New Roman" panose="02020603050405020304" pitchFamily="18" charset="0"/>
                <a:cs typeface="Times New Roman" panose="02020603050405020304" pitchFamily="18" charset="0"/>
              </a:rPr>
              <a:t>da </a:t>
            </a:r>
            <a:r>
              <a:rPr lang="tr-TR" sz="3000" b="1" dirty="0" smtClean="0">
                <a:latin typeface="Times New Roman" panose="02020603050405020304" pitchFamily="18" charset="0"/>
                <a:cs typeface="Times New Roman" panose="02020603050405020304" pitchFamily="18" charset="0"/>
              </a:rPr>
              <a:t>bu Karara dayanarak </a:t>
            </a:r>
            <a:r>
              <a:rPr lang="tr-TR" sz="3000" b="1" i="1" dirty="0" smtClean="0">
                <a:latin typeface="Times New Roman" panose="02020603050405020304" pitchFamily="18" charset="0"/>
                <a:cs typeface="Times New Roman" panose="02020603050405020304" pitchFamily="18" charset="0"/>
              </a:rPr>
              <a:t>Yolsuz </a:t>
            </a:r>
            <a:r>
              <a:rPr lang="tr-TR" sz="3000" b="1" i="1" dirty="0">
                <a:latin typeface="Times New Roman" panose="02020603050405020304" pitchFamily="18" charset="0"/>
                <a:cs typeface="Times New Roman" panose="02020603050405020304" pitchFamily="18" charset="0"/>
              </a:rPr>
              <a:t>T</a:t>
            </a:r>
            <a:r>
              <a:rPr lang="tr-TR" sz="3000" b="1" i="1" dirty="0" smtClean="0">
                <a:latin typeface="Times New Roman" panose="02020603050405020304" pitchFamily="18" charset="0"/>
                <a:cs typeface="Times New Roman" panose="02020603050405020304" pitchFamily="18" charset="0"/>
              </a:rPr>
              <a:t>escili </a:t>
            </a:r>
            <a:r>
              <a:rPr lang="tr-TR" sz="3000" b="1" dirty="0" smtClean="0">
                <a:latin typeface="Times New Roman" panose="02020603050405020304" pitchFamily="18" charset="0"/>
                <a:cs typeface="Times New Roman" panose="02020603050405020304" pitchFamily="18" charset="0"/>
              </a:rPr>
              <a:t>düzelttirebilecektir.</a:t>
            </a:r>
          </a:p>
          <a:p>
            <a:pPr algn="just"/>
            <a:r>
              <a:rPr lang="tr-TR" sz="3000" b="1" i="1" dirty="0" smtClean="0">
                <a:latin typeface="Times New Roman" panose="02020603050405020304" pitchFamily="18" charset="0"/>
                <a:cs typeface="Times New Roman" panose="02020603050405020304" pitchFamily="18" charset="0"/>
              </a:rPr>
              <a:t>Eğer Taşınmazın </a:t>
            </a:r>
            <a:r>
              <a:rPr lang="tr-TR" sz="3000" b="1" i="1" dirty="0">
                <a:latin typeface="Times New Roman" panose="02020603050405020304" pitchFamily="18" charset="0"/>
                <a:cs typeface="Times New Roman" panose="02020603050405020304" pitchFamily="18" charset="0"/>
              </a:rPr>
              <a:t>Z</a:t>
            </a:r>
            <a:r>
              <a:rPr lang="tr-TR" sz="3000" b="1" i="1" dirty="0" smtClean="0">
                <a:latin typeface="Times New Roman" panose="02020603050405020304" pitchFamily="18" charset="0"/>
                <a:cs typeface="Times New Roman" panose="02020603050405020304" pitchFamily="18" charset="0"/>
              </a:rPr>
              <a:t>ilyedi </a:t>
            </a:r>
            <a:r>
              <a:rPr lang="tr-TR" sz="3000" b="1" i="1" dirty="0">
                <a:latin typeface="Times New Roman" panose="02020603050405020304" pitchFamily="18" charset="0"/>
                <a:cs typeface="Times New Roman" panose="02020603050405020304" pitchFamily="18" charset="0"/>
              </a:rPr>
              <a:t>D</a:t>
            </a:r>
            <a:r>
              <a:rPr lang="tr-TR" sz="3000" b="1" i="1" dirty="0" smtClean="0">
                <a:latin typeface="Times New Roman" panose="02020603050405020304" pitchFamily="18" charset="0"/>
                <a:cs typeface="Times New Roman" panose="02020603050405020304" pitchFamily="18" charset="0"/>
              </a:rPr>
              <a:t>avalı ise, </a:t>
            </a:r>
            <a:r>
              <a:rPr lang="tr-TR" sz="3000" b="1" dirty="0" smtClean="0">
                <a:latin typeface="Times New Roman" panose="02020603050405020304" pitchFamily="18" charset="0"/>
                <a:cs typeface="Times New Roman" panose="02020603050405020304" pitchFamily="18" charset="0"/>
              </a:rPr>
              <a:t>Sicilin Düzeltilmesi Davasından sonra,</a:t>
            </a:r>
            <a:r>
              <a:rPr lang="tr-TR" sz="3000" dirty="0" smtClean="0">
                <a:latin typeface="Times New Roman" panose="02020603050405020304" pitchFamily="18" charset="0"/>
                <a:cs typeface="Times New Roman" panose="02020603050405020304" pitchFamily="18" charset="0"/>
              </a:rPr>
              <a:t> ona karşı bir de </a:t>
            </a:r>
            <a:r>
              <a:rPr lang="tr-TR" sz="3000" b="1" i="1" dirty="0" smtClean="0">
                <a:latin typeface="Times New Roman" panose="02020603050405020304" pitchFamily="18" charset="0"/>
                <a:cs typeface="Times New Roman" panose="02020603050405020304" pitchFamily="18" charset="0"/>
              </a:rPr>
              <a:t>İstihkak Davası </a:t>
            </a:r>
            <a:r>
              <a:rPr lang="tr-TR" sz="3000" b="1" dirty="0" smtClean="0">
                <a:latin typeface="Times New Roman" panose="02020603050405020304" pitchFamily="18" charset="0"/>
                <a:cs typeface="Times New Roman" panose="02020603050405020304" pitchFamily="18" charset="0"/>
              </a:rPr>
              <a:t>açıp Taşınmazın geri verilmesi sağlanmalıdır. </a:t>
            </a:r>
          </a:p>
          <a:p>
            <a:pPr marL="0" indent="0" algn="just">
              <a:buNone/>
            </a:pPr>
            <a:endParaRPr lang="tr-TR" dirty="0" smtClean="0"/>
          </a:p>
          <a:p>
            <a:pPr algn="just"/>
            <a:endParaRPr lang="tr-TR" dirty="0" smtClean="0"/>
          </a:p>
          <a:p>
            <a:pPr algn="just"/>
            <a:endParaRPr lang="tr-TR" dirty="0" smtClean="0"/>
          </a:p>
          <a:p>
            <a:pPr algn="just"/>
            <a:endParaRPr lang="tr-TR" dirty="0"/>
          </a:p>
        </p:txBody>
      </p:sp>
    </p:spTree>
    <p:extLst>
      <p:ext uri="{BB962C8B-B14F-4D97-AF65-F5344CB8AC3E}">
        <p14:creationId xmlns:p14="http://schemas.microsoft.com/office/powerpoint/2010/main" val="28109258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10280"/>
            <a:ext cx="10515600" cy="1325563"/>
          </a:xfrm>
        </p:spPr>
        <p:txBody>
          <a:bodyPr>
            <a:normAutofit/>
          </a:bodyPr>
          <a:lstStyle/>
          <a:p>
            <a:r>
              <a:rPr lang="tr-TR" dirty="0" smtClean="0"/>
              <a:t/>
            </a:r>
            <a:br>
              <a:rPr lang="tr-TR" dirty="0" smtClean="0"/>
            </a:br>
            <a:endParaRPr lang="tr-TR" b="1" dirty="0"/>
          </a:p>
        </p:txBody>
      </p:sp>
      <p:sp>
        <p:nvSpPr>
          <p:cNvPr id="3" name="İçerik Yer Tutucusu 2"/>
          <p:cNvSpPr>
            <a:spLocks noGrp="1"/>
          </p:cNvSpPr>
          <p:nvPr>
            <p:ph idx="1"/>
          </p:nvPr>
        </p:nvSpPr>
        <p:spPr/>
        <p:txBody>
          <a:bodyPr>
            <a:normAutofit/>
          </a:bodyPr>
          <a:lstStyle/>
          <a:p>
            <a:pPr algn="just"/>
            <a:r>
              <a:rPr lang="tr-TR" sz="2600" b="1" u="sng" dirty="0" smtClean="0">
                <a:latin typeface="Times New Roman" panose="02020603050405020304" pitchFamily="18" charset="0"/>
                <a:cs typeface="Times New Roman" panose="02020603050405020304" pitchFamily="18" charset="0"/>
              </a:rPr>
              <a:t>Uygulamada,</a:t>
            </a:r>
            <a:r>
              <a:rPr lang="tr-TR" sz="2600" b="1" dirty="0" smtClean="0">
                <a:latin typeface="Times New Roman" panose="02020603050405020304" pitchFamily="18" charset="0"/>
                <a:cs typeface="Times New Roman" panose="02020603050405020304" pitchFamily="18" charset="0"/>
              </a:rPr>
              <a:t> Mahkemelerin Yolsuz Tescilin İptaline karar vermesinden hareket eden </a:t>
            </a:r>
            <a:r>
              <a:rPr lang="tr-TR" sz="2600" b="1" u="sng" dirty="0" smtClean="0">
                <a:latin typeface="Times New Roman" panose="02020603050405020304" pitchFamily="18" charset="0"/>
                <a:cs typeface="Times New Roman" panose="02020603050405020304" pitchFamily="18" charset="0"/>
              </a:rPr>
              <a:t>İkinci </a:t>
            </a:r>
            <a:r>
              <a:rPr lang="tr-TR" sz="2600" b="1" u="sng" dirty="0">
                <a:latin typeface="Times New Roman" panose="02020603050405020304" pitchFamily="18" charset="0"/>
                <a:cs typeface="Times New Roman" panose="02020603050405020304" pitchFamily="18" charset="0"/>
              </a:rPr>
              <a:t>G</a:t>
            </a:r>
            <a:r>
              <a:rPr lang="tr-TR" sz="2600" b="1" u="sng" dirty="0" smtClean="0">
                <a:latin typeface="Times New Roman" panose="02020603050405020304" pitchFamily="18" charset="0"/>
                <a:cs typeface="Times New Roman" panose="02020603050405020304" pitchFamily="18" charset="0"/>
              </a:rPr>
              <a:t>örüşe göre</a:t>
            </a:r>
            <a:r>
              <a:rPr lang="tr-TR" sz="2600" dirty="0" smtClean="0">
                <a:latin typeface="Times New Roman" panose="02020603050405020304" pitchFamily="18" charset="0"/>
                <a:cs typeface="Times New Roman" panose="02020603050405020304" pitchFamily="18" charset="0"/>
              </a:rPr>
              <a:t>, </a:t>
            </a:r>
            <a:r>
              <a:rPr lang="tr-TR" sz="2600" b="1" dirty="0" smtClean="0">
                <a:latin typeface="Times New Roman" panose="02020603050405020304" pitchFamily="18" charset="0"/>
                <a:cs typeface="Times New Roman" panose="02020603050405020304" pitchFamily="18" charset="0"/>
              </a:rPr>
              <a:t>Sicilin Düzeltilmesi Davası,</a:t>
            </a:r>
            <a:r>
              <a:rPr lang="tr-TR" sz="2600" dirty="0" smtClean="0">
                <a:latin typeface="Times New Roman" panose="02020603050405020304" pitchFamily="18" charset="0"/>
                <a:cs typeface="Times New Roman" panose="02020603050405020304" pitchFamily="18" charset="0"/>
              </a:rPr>
              <a:t> bir </a:t>
            </a:r>
            <a:r>
              <a:rPr lang="tr-TR" sz="2600" b="1" i="1" u="sng" dirty="0" smtClean="0">
                <a:latin typeface="Times New Roman" panose="02020603050405020304" pitchFamily="18" charset="0"/>
                <a:cs typeface="Times New Roman" panose="02020603050405020304" pitchFamily="18" charset="0"/>
              </a:rPr>
              <a:t>Eda Davasıdır.</a:t>
            </a:r>
          </a:p>
          <a:p>
            <a:pPr algn="just"/>
            <a:r>
              <a:rPr lang="tr-TR" sz="2600" b="1" u="sng" dirty="0" smtClean="0">
                <a:latin typeface="Times New Roman" panose="02020603050405020304" pitchFamily="18" charset="0"/>
                <a:cs typeface="Times New Roman" panose="02020603050405020304" pitchFamily="18" charset="0"/>
              </a:rPr>
              <a:t>Bu Görüş, </a:t>
            </a:r>
            <a:r>
              <a:rPr lang="tr-TR" sz="2600" b="1" i="1" dirty="0" smtClean="0">
                <a:latin typeface="Times New Roman" panose="02020603050405020304" pitchFamily="18" charset="0"/>
                <a:cs typeface="Times New Roman" panose="02020603050405020304" pitchFamily="18" charset="0"/>
              </a:rPr>
              <a:t>Düzeltme Davasının, </a:t>
            </a:r>
            <a:r>
              <a:rPr lang="tr-TR" sz="2600" dirty="0">
                <a:latin typeface="Times New Roman" panose="02020603050405020304" pitchFamily="18" charset="0"/>
                <a:cs typeface="Times New Roman" panose="02020603050405020304" pitchFamily="18" charset="0"/>
              </a:rPr>
              <a:t>D</a:t>
            </a:r>
            <a:r>
              <a:rPr lang="tr-TR" sz="2600" dirty="0" smtClean="0">
                <a:latin typeface="Times New Roman" panose="02020603050405020304" pitchFamily="18" charset="0"/>
                <a:cs typeface="Times New Roman" panose="02020603050405020304" pitchFamily="18" charset="0"/>
              </a:rPr>
              <a:t>avalı gerçek Hak </a:t>
            </a:r>
            <a:r>
              <a:rPr lang="tr-TR" sz="2600" dirty="0">
                <a:latin typeface="Times New Roman" panose="02020603050405020304" pitchFamily="18" charset="0"/>
                <a:cs typeface="Times New Roman" panose="02020603050405020304" pitchFamily="18" charset="0"/>
              </a:rPr>
              <a:t>S</a:t>
            </a:r>
            <a:r>
              <a:rPr lang="tr-TR" sz="2600" dirty="0" smtClean="0">
                <a:latin typeface="Times New Roman" panose="02020603050405020304" pitchFamily="18" charset="0"/>
                <a:cs typeface="Times New Roman" panose="02020603050405020304" pitchFamily="18" charset="0"/>
              </a:rPr>
              <a:t>ahibinin </a:t>
            </a:r>
            <a:r>
              <a:rPr lang="tr-TR" sz="2600" dirty="0">
                <a:latin typeface="Times New Roman" panose="02020603050405020304" pitchFamily="18" charset="0"/>
                <a:cs typeface="Times New Roman" panose="02020603050405020304" pitchFamily="18" charset="0"/>
              </a:rPr>
              <a:t>H</a:t>
            </a:r>
            <a:r>
              <a:rPr lang="tr-TR" sz="2600" dirty="0" smtClean="0">
                <a:latin typeface="Times New Roman" panose="02020603050405020304" pitchFamily="18" charset="0"/>
                <a:cs typeface="Times New Roman" panose="02020603050405020304" pitchFamily="18" charset="0"/>
              </a:rPr>
              <a:t>akkını tanımadığı, Yolsuz </a:t>
            </a:r>
            <a:r>
              <a:rPr lang="tr-TR" sz="2600" dirty="0">
                <a:latin typeface="Times New Roman" panose="02020603050405020304" pitchFamily="18" charset="0"/>
                <a:cs typeface="Times New Roman" panose="02020603050405020304" pitchFamily="18" charset="0"/>
              </a:rPr>
              <a:t>T</a:t>
            </a:r>
            <a:r>
              <a:rPr lang="tr-TR" sz="2600" dirty="0" smtClean="0">
                <a:latin typeface="Times New Roman" panose="02020603050405020304" pitchFamily="18" charset="0"/>
                <a:cs typeface="Times New Roman" panose="02020603050405020304" pitchFamily="18" charset="0"/>
              </a:rPr>
              <a:t>escilin </a:t>
            </a:r>
            <a:r>
              <a:rPr lang="tr-TR" sz="2600" dirty="0">
                <a:latin typeface="Times New Roman" panose="02020603050405020304" pitchFamily="18" charset="0"/>
                <a:cs typeface="Times New Roman" panose="02020603050405020304" pitchFamily="18" charset="0"/>
              </a:rPr>
              <a:t>D</a:t>
            </a:r>
            <a:r>
              <a:rPr lang="tr-TR" sz="2600" dirty="0" smtClean="0">
                <a:latin typeface="Times New Roman" panose="02020603050405020304" pitchFamily="18" charset="0"/>
                <a:cs typeface="Times New Roman" panose="02020603050405020304" pitchFamily="18" charset="0"/>
              </a:rPr>
              <a:t>üzeltilmesine rıza göstermediği için açıldığına ve Hâkimin, Davalının inkârını veya İddiasını ortadan kaldırmakla kalmayıp, onun İradesinin yerine geçecek bir Karar ile </a:t>
            </a:r>
            <a:r>
              <a:rPr lang="tr-TR" sz="2600" dirty="0">
                <a:latin typeface="Times New Roman" panose="02020603050405020304" pitchFamily="18" charset="0"/>
                <a:cs typeface="Times New Roman" panose="02020603050405020304" pitchFamily="18" charset="0"/>
              </a:rPr>
              <a:t>H</a:t>
            </a:r>
            <a:r>
              <a:rPr lang="tr-TR" sz="2600" dirty="0" smtClean="0">
                <a:latin typeface="Times New Roman" panose="02020603050405020304" pitchFamily="18" charset="0"/>
                <a:cs typeface="Times New Roman" panose="02020603050405020304" pitchFamily="18" charset="0"/>
              </a:rPr>
              <a:t>akkı da yerine getirdiğini belirterek, burada bir </a:t>
            </a:r>
            <a:r>
              <a:rPr lang="tr-TR" sz="2600" b="1" i="1" dirty="0" smtClean="0">
                <a:latin typeface="Times New Roman" panose="02020603050405020304" pitchFamily="18" charset="0"/>
                <a:cs typeface="Times New Roman" panose="02020603050405020304" pitchFamily="18" charset="0"/>
              </a:rPr>
              <a:t>Eda Davasının </a:t>
            </a:r>
            <a:r>
              <a:rPr lang="tr-TR" sz="2600" dirty="0" smtClean="0">
                <a:latin typeface="Times New Roman" panose="02020603050405020304" pitchFamily="18" charset="0"/>
                <a:cs typeface="Times New Roman" panose="02020603050405020304" pitchFamily="18" charset="0"/>
              </a:rPr>
              <a:t>söz konusu olduğunu ileri sürmektedir.</a:t>
            </a:r>
          </a:p>
          <a:p>
            <a:pPr marL="0" indent="0" algn="just">
              <a:buNone/>
            </a:pPr>
            <a:r>
              <a:rPr lang="tr-TR" sz="2400" i="1" dirty="0" smtClean="0"/>
              <a:t>(</a:t>
            </a:r>
            <a:r>
              <a:rPr lang="tr-TR" sz="2400" b="1" i="1" dirty="0" err="1" smtClean="0">
                <a:latin typeface="Times New Roman" panose="02020603050405020304" pitchFamily="18" charset="0"/>
                <a:cs typeface="Times New Roman" panose="02020603050405020304" pitchFamily="18" charset="0"/>
              </a:rPr>
              <a:t>Tekinay</a:t>
            </a:r>
            <a:r>
              <a:rPr lang="tr-TR" sz="2400" b="1" i="1" dirty="0" smtClean="0">
                <a:latin typeface="Times New Roman" panose="02020603050405020304" pitchFamily="18" charset="0"/>
                <a:cs typeface="Times New Roman" panose="02020603050405020304" pitchFamily="18" charset="0"/>
              </a:rPr>
              <a:t> / Akman / </a:t>
            </a:r>
            <a:r>
              <a:rPr lang="tr-TR" sz="2400" b="1" i="1" dirty="0" err="1" smtClean="0">
                <a:latin typeface="Times New Roman" panose="02020603050405020304" pitchFamily="18" charset="0"/>
                <a:cs typeface="Times New Roman" panose="02020603050405020304" pitchFamily="18" charset="0"/>
              </a:rPr>
              <a:t>Burcuoğlu</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Altop</a:t>
            </a:r>
            <a:r>
              <a:rPr lang="tr-TR" sz="2400" i="1" dirty="0" smtClean="0">
                <a:latin typeface="Times New Roman" panose="02020603050405020304" pitchFamily="18" charset="0"/>
                <a:cs typeface="Times New Roman" panose="02020603050405020304" pitchFamily="18" charset="0"/>
              </a:rPr>
              <a:t>, s. 416- 417).</a:t>
            </a:r>
          </a:p>
          <a:p>
            <a:pPr algn="just"/>
            <a:endParaRPr lang="tr-TR" sz="2000" dirty="0" smtClean="0"/>
          </a:p>
          <a:p>
            <a:endParaRPr lang="tr-TR" dirty="0"/>
          </a:p>
        </p:txBody>
      </p:sp>
    </p:spTree>
    <p:extLst>
      <p:ext uri="{BB962C8B-B14F-4D97-AF65-F5344CB8AC3E}">
        <p14:creationId xmlns:p14="http://schemas.microsoft.com/office/powerpoint/2010/main" val="4357443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u="sng" dirty="0" smtClean="0">
                <a:latin typeface="Times New Roman" panose="02020603050405020304" pitchFamily="18" charset="0"/>
                <a:cs typeface="Times New Roman" panose="02020603050405020304" pitchFamily="18" charset="0"/>
              </a:rPr>
              <a:t>Üçüncü Görüşe göre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Sicilin Düzeltilmesi Davası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bazı durumlarda </a:t>
            </a:r>
            <a:r>
              <a:rPr lang="tr-TR" b="1" i="1" dirty="0" smtClean="0">
                <a:latin typeface="Times New Roman" panose="02020603050405020304" pitchFamily="18" charset="0"/>
                <a:cs typeface="Times New Roman" panose="02020603050405020304" pitchFamily="18" charset="0"/>
              </a:rPr>
              <a:t>İstihkak,</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diğer durumlarda </a:t>
            </a:r>
            <a:r>
              <a:rPr lang="tr-TR" dirty="0" smtClean="0">
                <a:latin typeface="Times New Roman" panose="02020603050405020304" pitchFamily="18" charset="0"/>
                <a:cs typeface="Times New Roman" panose="02020603050405020304" pitchFamily="18" charset="0"/>
              </a:rPr>
              <a:t>ise, </a:t>
            </a:r>
            <a:r>
              <a:rPr lang="tr-TR" b="1" i="1" dirty="0" err="1" smtClean="0">
                <a:latin typeface="Times New Roman" panose="02020603050405020304" pitchFamily="18" charset="0"/>
                <a:cs typeface="Times New Roman" panose="02020603050405020304" pitchFamily="18" charset="0"/>
              </a:rPr>
              <a:t>Elatmanın</a:t>
            </a:r>
            <a:r>
              <a:rPr lang="tr-TR" b="1" i="1" dirty="0" smtClean="0">
                <a:latin typeface="Times New Roman" panose="02020603050405020304" pitchFamily="18" charset="0"/>
                <a:cs typeface="Times New Roman" panose="02020603050405020304" pitchFamily="18" charset="0"/>
              </a:rPr>
              <a:t> Önlenmesi Davası </a:t>
            </a:r>
            <a:r>
              <a:rPr lang="tr-TR" b="1" dirty="0" smtClean="0">
                <a:latin typeface="Times New Roman" panose="02020603050405020304" pitchFamily="18" charset="0"/>
                <a:cs typeface="Times New Roman" panose="02020603050405020304" pitchFamily="18" charset="0"/>
              </a:rPr>
              <a:t>niteliğindedir.</a:t>
            </a:r>
            <a:r>
              <a:rPr lang="tr-TR" dirty="0" smtClean="0">
                <a:latin typeface="Times New Roman" panose="02020603050405020304" pitchFamily="18" charset="0"/>
                <a:cs typeface="Times New Roman" panose="02020603050405020304" pitchFamily="18" charset="0"/>
              </a:rPr>
              <a:t> (</a:t>
            </a:r>
            <a:r>
              <a:rPr lang="tr-TR" sz="2000" b="1" i="1" dirty="0" err="1" smtClean="0">
                <a:latin typeface="Times New Roman" panose="02020603050405020304" pitchFamily="18" charset="0"/>
                <a:cs typeface="Times New Roman" panose="02020603050405020304" pitchFamily="18" charset="0"/>
              </a:rPr>
              <a:t>Oğuzman</a:t>
            </a:r>
            <a:r>
              <a:rPr lang="tr-TR" sz="2000" b="1" i="1" dirty="0" smtClean="0">
                <a:latin typeface="Times New Roman" panose="02020603050405020304" pitchFamily="18" charset="0"/>
                <a:cs typeface="Times New Roman" panose="02020603050405020304" pitchFamily="18" charset="0"/>
              </a:rPr>
              <a:t> / </a:t>
            </a:r>
            <a:r>
              <a:rPr lang="tr-TR" sz="2000" b="1" i="1" dirty="0" err="1" smtClean="0">
                <a:latin typeface="Times New Roman" panose="02020603050405020304" pitchFamily="18" charset="0"/>
                <a:cs typeface="Times New Roman" panose="02020603050405020304" pitchFamily="18" charset="0"/>
              </a:rPr>
              <a:t>Seliçi</a:t>
            </a:r>
            <a:r>
              <a:rPr lang="tr-TR" sz="2000" b="1" i="1" dirty="0" smtClean="0">
                <a:latin typeface="Times New Roman" panose="02020603050405020304" pitchFamily="18" charset="0"/>
                <a:cs typeface="Times New Roman" panose="02020603050405020304" pitchFamily="18" charset="0"/>
              </a:rPr>
              <a:t> / Oktay- Özdemir</a:t>
            </a:r>
            <a:r>
              <a:rPr lang="tr-TR" sz="2000" i="1" dirty="0" smtClean="0">
                <a:latin typeface="Times New Roman" panose="02020603050405020304" pitchFamily="18" charset="0"/>
                <a:cs typeface="Times New Roman" panose="02020603050405020304" pitchFamily="18" charset="0"/>
              </a:rPr>
              <a:t>, 17. B., N. 1092</a:t>
            </a:r>
            <a:r>
              <a:rPr lang="tr-TR" i="1" dirty="0" smtClean="0">
                <a:latin typeface="Times New Roman" panose="02020603050405020304" pitchFamily="18" charset="0"/>
                <a:cs typeface="Times New Roman" panose="02020603050405020304" pitchFamily="18" charset="0"/>
              </a:rPr>
              <a:t>)</a:t>
            </a:r>
          </a:p>
          <a:p>
            <a:pPr algn="just"/>
            <a:r>
              <a:rPr lang="tr-TR" b="1" u="sng" dirty="0" smtClean="0">
                <a:latin typeface="Times New Roman" panose="02020603050405020304" pitchFamily="18" charset="0"/>
                <a:cs typeface="Times New Roman" panose="02020603050405020304" pitchFamily="18" charset="0"/>
              </a:rPr>
              <a:t>Bu Görüş</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Dava gerçek Malik tarafından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Sicilde yolsuz olarak Malik görünen Kişi aleyhine açıldığı zaman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İstihkak Davası niteliği </a:t>
            </a:r>
            <a:r>
              <a:rPr lang="tr-TR" dirty="0" smtClean="0">
                <a:latin typeface="Times New Roman" panose="02020603050405020304" pitchFamily="18" charset="0"/>
                <a:cs typeface="Times New Roman" panose="02020603050405020304" pitchFamily="18" charset="0"/>
              </a:rPr>
              <a:t>taşıdığını ileri sürmektedir. </a:t>
            </a:r>
          </a:p>
          <a:p>
            <a:pPr algn="just"/>
            <a:r>
              <a:rPr lang="tr-TR" b="1" dirty="0" smtClean="0">
                <a:latin typeface="Times New Roman" panose="02020603050405020304" pitchFamily="18" charset="0"/>
                <a:cs typeface="Times New Roman" panose="02020603050405020304" pitchFamily="18" charset="0"/>
              </a:rPr>
              <a:t>Aynı Görüş</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Davanın yolsuz olarak Sınırlı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yni Hak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 görünen Kişi aleyhine açıldığı zaman </a:t>
            </a:r>
            <a:r>
              <a:rPr lang="tr-TR" dirty="0" smtClean="0">
                <a:latin typeface="Times New Roman" panose="02020603050405020304" pitchFamily="18" charset="0"/>
                <a:cs typeface="Times New Roman" panose="02020603050405020304" pitchFamily="18" charset="0"/>
              </a:rPr>
              <a:t>ise, </a:t>
            </a:r>
            <a:r>
              <a:rPr lang="tr-TR" b="1" i="1" dirty="0" err="1" smtClean="0">
                <a:latin typeface="Times New Roman" panose="02020603050405020304" pitchFamily="18" charset="0"/>
                <a:cs typeface="Times New Roman" panose="02020603050405020304" pitchFamily="18" charset="0"/>
              </a:rPr>
              <a:t>Elatmanın</a:t>
            </a:r>
            <a:r>
              <a:rPr lang="tr-TR" b="1" i="1" dirty="0" smtClean="0">
                <a:latin typeface="Times New Roman" panose="02020603050405020304" pitchFamily="18" charset="0"/>
                <a:cs typeface="Times New Roman" panose="02020603050405020304" pitchFamily="18" charset="0"/>
              </a:rPr>
              <a:t> Önlenmesi Davası niteliği </a:t>
            </a:r>
            <a:r>
              <a:rPr lang="tr-TR" dirty="0" smtClean="0">
                <a:latin typeface="Times New Roman" panose="02020603050405020304" pitchFamily="18" charset="0"/>
                <a:cs typeface="Times New Roman" panose="02020603050405020304" pitchFamily="18" charset="0"/>
              </a:rPr>
              <a:t>taşıdığını ileri sürmektedir.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4758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pPr algn="just"/>
            <a:r>
              <a:rPr lang="tr-TR" b="1" dirty="0" smtClean="0">
                <a:latin typeface="Times New Roman" panose="02020603050405020304" pitchFamily="18" charset="0"/>
                <a:cs typeface="Times New Roman" panose="02020603050405020304" pitchFamily="18" charset="0"/>
              </a:rPr>
              <a:t>Uygulamada Sicilin Düzeltilmesi Davasının sonunda Yolsuz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escilin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ptaline karar verilmesine rağmen, </a:t>
            </a:r>
            <a:r>
              <a:rPr lang="tr-TR" b="1" u="sng" dirty="0" smtClean="0">
                <a:latin typeface="Times New Roman" panose="02020603050405020304" pitchFamily="18" charset="0"/>
                <a:cs typeface="Times New Roman" panose="02020603050405020304" pitchFamily="18" charset="0"/>
              </a:rPr>
              <a:t>biz de, </a:t>
            </a:r>
            <a:r>
              <a:rPr lang="tr-TR" b="1" dirty="0" smtClean="0">
                <a:latin typeface="Times New Roman" panose="02020603050405020304" pitchFamily="18" charset="0"/>
                <a:cs typeface="Times New Roman" panose="02020603050405020304" pitchFamily="18" charset="0"/>
              </a:rPr>
              <a:t>bu Davanın bir </a:t>
            </a:r>
            <a:r>
              <a:rPr lang="tr-TR" b="1" u="sng" dirty="0" smtClean="0">
                <a:latin typeface="Times New Roman" panose="02020603050405020304" pitchFamily="18" charset="0"/>
                <a:cs typeface="Times New Roman" panose="02020603050405020304" pitchFamily="18" charset="0"/>
              </a:rPr>
              <a:t>Tespit Davası </a:t>
            </a:r>
            <a:r>
              <a:rPr lang="tr-TR" b="1" dirty="0" smtClean="0">
                <a:latin typeface="Times New Roman" panose="02020603050405020304" pitchFamily="18" charset="0"/>
                <a:cs typeface="Times New Roman" panose="02020603050405020304" pitchFamily="18" charset="0"/>
              </a:rPr>
              <a:t>olduğu şeklindeki Öğretideki Hâkim Görüşe katılıyoruz. </a:t>
            </a:r>
            <a:r>
              <a:rPr lang="tr-TR" b="1" i="1" dirty="0" smtClean="0">
                <a:latin typeface="Times New Roman" panose="02020603050405020304" pitchFamily="18" charset="0"/>
                <a:cs typeface="Times New Roman" panose="02020603050405020304" pitchFamily="18" charset="0"/>
              </a:rPr>
              <a:t>(</a:t>
            </a:r>
            <a:r>
              <a:rPr lang="tr-TR" sz="2600" b="1" i="1" dirty="0" smtClean="0">
                <a:latin typeface="Times New Roman" panose="02020603050405020304" pitchFamily="18" charset="0"/>
                <a:cs typeface="Times New Roman" panose="02020603050405020304" pitchFamily="18" charset="0"/>
              </a:rPr>
              <a:t>Sirmen de </a:t>
            </a:r>
            <a:r>
              <a:rPr lang="tr-TR" sz="2600" i="1" dirty="0" smtClean="0">
                <a:latin typeface="Times New Roman" panose="02020603050405020304" pitchFamily="18" charset="0"/>
                <a:cs typeface="Times New Roman" panose="02020603050405020304" pitchFamily="18" charset="0"/>
              </a:rPr>
              <a:t>aynı görüşte, bkz</a:t>
            </a:r>
            <a:r>
              <a:rPr lang="tr-TR" sz="2600" b="1" i="1" dirty="0" smtClean="0">
                <a:latin typeface="Times New Roman" panose="02020603050405020304" pitchFamily="18" charset="0"/>
                <a:cs typeface="Times New Roman" panose="02020603050405020304" pitchFamily="18" charset="0"/>
              </a:rPr>
              <a:t>. Sirmen</a:t>
            </a:r>
            <a:r>
              <a:rPr lang="tr-TR" sz="2600" i="1" dirty="0" smtClean="0">
                <a:latin typeface="Times New Roman" panose="02020603050405020304" pitchFamily="18" charset="0"/>
                <a:cs typeface="Times New Roman" panose="02020603050405020304" pitchFamily="18" charset="0"/>
              </a:rPr>
              <a:t>, Eşya H., 6. B., s. 231)</a:t>
            </a:r>
          </a:p>
          <a:p>
            <a:pPr algn="just"/>
            <a:r>
              <a:rPr lang="tr-TR" dirty="0" smtClean="0">
                <a:latin typeface="Times New Roman" panose="02020603050405020304" pitchFamily="18" charset="0"/>
                <a:cs typeface="Times New Roman" panose="02020603050405020304" pitchFamily="18" charset="0"/>
              </a:rPr>
              <a:t>Bu bağlamda</a:t>
            </a:r>
            <a:r>
              <a:rPr lang="tr-TR" b="1" dirty="0" smtClean="0">
                <a:latin typeface="Times New Roman" panose="02020603050405020304" pitchFamily="18" charset="0"/>
                <a:cs typeface="Times New Roman" panose="02020603050405020304" pitchFamily="18" charset="0"/>
              </a:rPr>
              <a:t>, kabul ettiğimiz bu Görüş çerçevesinde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Sicilin Düzeltilmesi Davası </a:t>
            </a:r>
            <a:r>
              <a:rPr lang="tr-TR" b="1" dirty="0" smtClean="0">
                <a:latin typeface="Times New Roman" panose="02020603050405020304" pitchFamily="18" charset="0"/>
                <a:cs typeface="Times New Roman" panose="02020603050405020304" pitchFamily="18" charset="0"/>
              </a:rPr>
              <a:t>açıp Mahkemenin verdiği Karar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düzelttirildikten sonra, </a:t>
            </a:r>
            <a:r>
              <a:rPr lang="tr-TR" b="1" i="1" dirty="0" smtClean="0">
                <a:latin typeface="Times New Roman" panose="02020603050405020304" pitchFamily="18" charset="0"/>
                <a:cs typeface="Times New Roman" panose="02020603050405020304" pitchFamily="18" charset="0"/>
              </a:rPr>
              <a:t>eğer Davalı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aşınmaza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a:t>
            </a:r>
            <a:r>
              <a:rPr lang="tr-TR" dirty="0" smtClean="0">
                <a:latin typeface="Times New Roman" panose="02020603050405020304" pitchFamily="18" charset="0"/>
                <a:cs typeface="Times New Roman" panose="02020603050405020304" pitchFamily="18" charset="0"/>
              </a:rPr>
              <a:t>ise</a:t>
            </a:r>
            <a:r>
              <a:rPr lang="tr-TR" b="1" dirty="0" smtClean="0">
                <a:latin typeface="Times New Roman" panose="02020603050405020304" pitchFamily="18" charset="0"/>
                <a:cs typeface="Times New Roman" panose="02020603050405020304" pitchFamily="18" charset="0"/>
              </a:rPr>
              <a:t>, ona karşı bir </a:t>
            </a:r>
            <a:r>
              <a:rPr lang="tr-TR" dirty="0" smtClean="0">
                <a:latin typeface="Times New Roman" panose="02020603050405020304" pitchFamily="18" charset="0"/>
                <a:cs typeface="Times New Roman" panose="02020603050405020304" pitchFamily="18" charset="0"/>
              </a:rPr>
              <a:t>de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İstihkak Davası </a:t>
            </a:r>
            <a:r>
              <a:rPr lang="tr-TR" b="1" dirty="0" smtClean="0">
                <a:latin typeface="Times New Roman" panose="02020603050405020304" pitchFamily="18" charset="0"/>
                <a:cs typeface="Times New Roman" panose="02020603050405020304" pitchFamily="18" charset="0"/>
              </a:rPr>
              <a:t>açmak gerekecektir. </a:t>
            </a:r>
          </a:p>
          <a:p>
            <a:pPr algn="just"/>
            <a:r>
              <a:rPr lang="tr-TR" b="1" u="sng" dirty="0" smtClean="0">
                <a:latin typeface="Times New Roman" panose="02020603050405020304" pitchFamily="18" charset="0"/>
                <a:cs typeface="Times New Roman" panose="02020603050405020304" pitchFamily="18" charset="0"/>
              </a:rPr>
              <a:t>Sicilin Düzeltilmesi Davası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İstihkak Davasının </a:t>
            </a:r>
            <a:r>
              <a:rPr lang="tr-TR" b="1" dirty="0" smtClean="0">
                <a:latin typeface="Times New Roman" panose="02020603050405020304" pitchFamily="18" charset="0"/>
                <a:cs typeface="Times New Roman" panose="02020603050405020304" pitchFamily="18" charset="0"/>
              </a:rPr>
              <a:t>birleştirilerek açılması da mümkündür.</a:t>
            </a:r>
          </a:p>
          <a:p>
            <a:pPr algn="just"/>
            <a:r>
              <a:rPr lang="tr-TR" dirty="0" smtClean="0">
                <a:latin typeface="Times New Roman" panose="02020603050405020304" pitchFamily="18" charset="0"/>
                <a:cs typeface="Times New Roman" panose="02020603050405020304" pitchFamily="18" charset="0"/>
              </a:rPr>
              <a:t>Gerçekten,</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Uygulamada</a:t>
            </a:r>
            <a:r>
              <a:rPr lang="tr-TR" dirty="0" smtClean="0">
                <a:latin typeface="Times New Roman" panose="02020603050405020304" pitchFamily="18" charset="0"/>
                <a:cs typeface="Times New Roman" panose="02020603050405020304" pitchFamily="18" charset="0"/>
              </a:rPr>
              <a:t> da, </a:t>
            </a:r>
            <a:r>
              <a:rPr lang="tr-TR" b="1" u="sng" dirty="0" smtClean="0">
                <a:latin typeface="Times New Roman" panose="02020603050405020304" pitchFamily="18" charset="0"/>
                <a:cs typeface="Times New Roman" panose="02020603050405020304" pitchFamily="18" charset="0"/>
              </a:rPr>
              <a:t>bu Davalar birleştirilerek </a:t>
            </a:r>
            <a:r>
              <a:rPr lang="tr-TR" b="1" i="1" dirty="0" smtClean="0">
                <a:latin typeface="Times New Roman" panose="02020603050405020304" pitchFamily="18" charset="0"/>
                <a:cs typeface="Times New Roman" panose="02020603050405020304" pitchFamily="18" charset="0"/>
              </a:rPr>
              <a:t>Sicilin Düzeltilmesi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eri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erilmesi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tek bir Dilekçe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ava</a:t>
            </a:r>
            <a:r>
              <a:rPr lang="tr-TR" b="1" dirty="0" smtClean="0">
                <a:latin typeface="Times New Roman" panose="02020603050405020304" pitchFamily="18" charset="0"/>
                <a:cs typeface="Times New Roman" panose="02020603050405020304" pitchFamily="18" charset="0"/>
              </a:rPr>
              <a:t> açılmaktadır.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46432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pPr algn="just"/>
            <a:r>
              <a:rPr lang="tr-TR" b="1" dirty="0" smtClean="0">
                <a:latin typeface="Times New Roman" panose="02020603050405020304" pitchFamily="18" charset="0"/>
                <a:cs typeface="Times New Roman" panose="02020603050405020304" pitchFamily="18" charset="0"/>
              </a:rPr>
              <a:t>Bu Dava ile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aşınmazın geri verilmesini de sağlayabilmek için Mahkemeler,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escilin yolsuzluğunu tespit ettikten </a:t>
            </a:r>
            <a:r>
              <a:rPr lang="tr-TR" dirty="0" smtClean="0">
                <a:latin typeface="Times New Roman" panose="02020603050405020304" pitchFamily="18" charset="0"/>
                <a:cs typeface="Times New Roman" panose="02020603050405020304" pitchFamily="18" charset="0"/>
              </a:rPr>
              <a:t>sonra</a:t>
            </a:r>
            <a:r>
              <a:rPr lang="tr-TR" b="1" dirty="0" smtClean="0">
                <a:latin typeface="Times New Roman" panose="02020603050405020304" pitchFamily="18" charset="0"/>
                <a:cs typeface="Times New Roman" panose="02020603050405020304" pitchFamily="18" charset="0"/>
              </a:rPr>
              <a:t>, bunun İptaline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Mülkiyet </a:t>
            </a:r>
            <a:r>
              <a:rPr lang="tr-TR" b="1" u="sng" dirty="0">
                <a:latin typeface="Times New Roman" panose="02020603050405020304" pitchFamily="18" charset="0"/>
                <a:cs typeface="Times New Roman" panose="02020603050405020304" pitchFamily="18" charset="0"/>
              </a:rPr>
              <a:t>H</a:t>
            </a:r>
            <a:r>
              <a:rPr lang="tr-TR" b="1" u="sng" dirty="0" smtClean="0">
                <a:latin typeface="Times New Roman" panose="02020603050405020304" pitchFamily="18" charset="0"/>
                <a:cs typeface="Times New Roman" panose="02020603050405020304" pitchFamily="18" charset="0"/>
              </a:rPr>
              <a:t>akkının gerçek Malikin adına Tesciline </a:t>
            </a:r>
            <a:r>
              <a:rPr lang="tr-TR" b="1" dirty="0" smtClean="0">
                <a:latin typeface="Times New Roman" panose="02020603050405020304" pitchFamily="18" charset="0"/>
                <a:cs typeface="Times New Roman" panose="02020603050405020304" pitchFamily="18" charset="0"/>
              </a:rPr>
              <a:t>karar vermektedir.</a:t>
            </a:r>
          </a:p>
          <a:p>
            <a:pPr algn="just"/>
            <a:r>
              <a:rPr lang="tr-TR" b="1" dirty="0" smtClean="0">
                <a:latin typeface="Times New Roman" panose="02020603050405020304" pitchFamily="18" charset="0"/>
                <a:cs typeface="Times New Roman" panose="02020603050405020304" pitchFamily="18" charset="0"/>
              </a:rPr>
              <a:t>Sicilin Düzeltilmesi Davası, </a:t>
            </a:r>
            <a:r>
              <a:rPr lang="tr-TR" dirty="0" smtClean="0">
                <a:latin typeface="Times New Roman" panose="02020603050405020304" pitchFamily="18" charset="0"/>
                <a:cs typeface="Times New Roman" panose="02020603050405020304" pitchFamily="18" charset="0"/>
              </a:rPr>
              <a:t>bazen</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İstihkak Davasının </a:t>
            </a:r>
            <a:r>
              <a:rPr lang="tr-TR" b="1" dirty="0" smtClean="0">
                <a:latin typeface="Times New Roman" panose="02020603050405020304" pitchFamily="18" charset="0"/>
                <a:cs typeface="Times New Roman" panose="02020603050405020304" pitchFamily="18" charset="0"/>
              </a:rPr>
              <a:t>yerine geçer. </a:t>
            </a:r>
          </a:p>
          <a:p>
            <a:pPr algn="just"/>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Tapu kütüğünde yolsuz olarak Malik gözüken fakat Taşınmaza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ilyet olmayan Kişiye karşı açılan Sicilin Düzeltilmesi Davası sonunda verilen Karar ile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düzelttirilip</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Eşya üzerinde Zilyet olan Malike Sicil Zilyetliği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sağlandığından,</a:t>
            </a:r>
            <a:r>
              <a:rPr lang="tr-TR" dirty="0" smtClean="0">
                <a:latin typeface="Times New Roman" panose="02020603050405020304" pitchFamily="18" charset="0"/>
                <a:cs typeface="Times New Roman" panose="02020603050405020304" pitchFamily="18" charset="0"/>
              </a:rPr>
              <a:t> bu durumda, </a:t>
            </a:r>
            <a:r>
              <a:rPr lang="tr-TR" b="1" u="sng" dirty="0" smtClean="0">
                <a:latin typeface="Times New Roman" panose="02020603050405020304" pitchFamily="18" charset="0"/>
                <a:cs typeface="Times New Roman" panose="02020603050405020304" pitchFamily="18" charset="0"/>
              </a:rPr>
              <a:t>Sicilin Düzeltilmesi Davası</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İstihkak Davası </a:t>
            </a:r>
            <a:r>
              <a:rPr lang="tr-TR" dirty="0" smtClean="0">
                <a:latin typeface="Times New Roman" panose="02020603050405020304" pitchFamily="18" charset="0"/>
                <a:cs typeface="Times New Roman" panose="02020603050405020304" pitchFamily="18" charset="0"/>
              </a:rPr>
              <a:t>gibi, </a:t>
            </a:r>
            <a:r>
              <a:rPr lang="tr-TR" b="1" u="sng" dirty="0" smtClean="0">
                <a:latin typeface="Times New Roman" panose="02020603050405020304" pitchFamily="18" charset="0"/>
                <a:cs typeface="Times New Roman" panose="02020603050405020304" pitchFamily="18" charset="0"/>
              </a:rPr>
              <a:t>Mülkiyeti </a:t>
            </a:r>
            <a:r>
              <a:rPr lang="tr-TR" b="1" u="sng" dirty="0">
                <a:latin typeface="Times New Roman" panose="02020603050405020304" pitchFamily="18" charset="0"/>
                <a:cs typeface="Times New Roman" panose="02020603050405020304" pitchFamily="18" charset="0"/>
              </a:rPr>
              <a:t>K</a:t>
            </a:r>
            <a:r>
              <a:rPr lang="tr-TR" b="1" u="sng" dirty="0" smtClean="0">
                <a:latin typeface="Times New Roman" panose="02020603050405020304" pitchFamily="18" charset="0"/>
                <a:cs typeface="Times New Roman" panose="02020603050405020304" pitchFamily="18" charset="0"/>
              </a:rPr>
              <a:t>oruma </a:t>
            </a:r>
            <a:r>
              <a:rPr lang="tr-TR" b="1" u="sng" dirty="0">
                <a:latin typeface="Times New Roman" panose="02020603050405020304" pitchFamily="18" charset="0"/>
                <a:cs typeface="Times New Roman" panose="02020603050405020304" pitchFamily="18" charset="0"/>
              </a:rPr>
              <a:t>İ</a:t>
            </a:r>
            <a:r>
              <a:rPr lang="tr-TR" b="1" u="sng" dirty="0" smtClean="0">
                <a:latin typeface="Times New Roman" panose="02020603050405020304" pitchFamily="18" charset="0"/>
                <a:cs typeface="Times New Roman" panose="02020603050405020304" pitchFamily="18" charset="0"/>
              </a:rPr>
              <a:t>şlevi </a:t>
            </a:r>
            <a:r>
              <a:rPr lang="tr-TR" b="1" dirty="0" smtClean="0">
                <a:latin typeface="Times New Roman" panose="02020603050405020304" pitchFamily="18" charset="0"/>
                <a:cs typeface="Times New Roman" panose="02020603050405020304" pitchFamily="18" charset="0"/>
              </a:rPr>
              <a:t>görmüş olmaktadır. </a:t>
            </a:r>
          </a:p>
          <a:p>
            <a:pPr marL="0" indent="0" algn="just">
              <a:buNone/>
            </a:pPr>
            <a:r>
              <a:rPr lang="tr-TR" dirty="0" smtClean="0"/>
              <a:t> </a:t>
            </a:r>
          </a:p>
          <a:p>
            <a:pPr algn="just"/>
            <a:endParaRPr lang="tr-TR" dirty="0"/>
          </a:p>
        </p:txBody>
      </p:sp>
    </p:spTree>
    <p:extLst>
      <p:ext uri="{BB962C8B-B14F-4D97-AF65-F5344CB8AC3E}">
        <p14:creationId xmlns:p14="http://schemas.microsoft.com/office/powerpoint/2010/main" val="1190097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000" b="1" dirty="0" smtClean="0">
                <a:latin typeface="Times New Roman" panose="02020603050405020304" pitchFamily="18" charset="0"/>
                <a:cs typeface="Times New Roman" panose="02020603050405020304" pitchFamily="18" charset="0"/>
              </a:rPr>
              <a:t>TST m. 26 /2, 29 /3, 52 /2, 53 /1, 54, 55, 56, 63, 67 /1, 74 /4 hükümleri</a:t>
            </a:r>
            <a:r>
              <a:rPr lang="tr-TR" sz="3000" dirty="0" smtClean="0">
                <a:latin typeface="Times New Roman" panose="02020603050405020304" pitchFamily="18" charset="0"/>
                <a:cs typeface="Times New Roman" panose="02020603050405020304" pitchFamily="18" charset="0"/>
              </a:rPr>
              <a:t>, </a:t>
            </a:r>
            <a:r>
              <a:rPr lang="tr-TR" sz="3000" b="1" dirty="0">
                <a:latin typeface="Times New Roman" panose="02020603050405020304" pitchFamily="18" charset="0"/>
                <a:cs typeface="Times New Roman" panose="02020603050405020304" pitchFamily="18" charset="0"/>
              </a:rPr>
              <a:t>B</a:t>
            </a:r>
            <a:r>
              <a:rPr lang="tr-TR" sz="3000" b="1" dirty="0" smtClean="0">
                <a:latin typeface="Times New Roman" panose="02020603050405020304" pitchFamily="18" charset="0"/>
                <a:cs typeface="Times New Roman" panose="02020603050405020304" pitchFamily="18" charset="0"/>
              </a:rPr>
              <a:t>eyan</a:t>
            </a:r>
            <a:r>
              <a:rPr lang="tr-TR" sz="3000" dirty="0" smtClean="0">
                <a:latin typeface="Times New Roman" panose="02020603050405020304" pitchFamily="18" charset="0"/>
                <a:cs typeface="Times New Roman" panose="02020603050405020304" pitchFamily="18" charset="0"/>
              </a:rPr>
              <a:t> </a:t>
            </a:r>
            <a:r>
              <a:rPr lang="tr-TR" sz="3000" b="1" dirty="0" smtClean="0">
                <a:latin typeface="Times New Roman" panose="02020603050405020304" pitchFamily="18" charset="0"/>
                <a:cs typeface="Times New Roman" panose="02020603050405020304" pitchFamily="18" charset="0"/>
              </a:rPr>
              <a:t>Edilecek </a:t>
            </a:r>
            <a:r>
              <a:rPr lang="tr-TR" sz="3000" b="1" dirty="0">
                <a:latin typeface="Times New Roman" panose="02020603050405020304" pitchFamily="18" charset="0"/>
                <a:cs typeface="Times New Roman" panose="02020603050405020304" pitchFamily="18" charset="0"/>
              </a:rPr>
              <a:t>H</a:t>
            </a:r>
            <a:r>
              <a:rPr lang="tr-TR" sz="3000" b="1" dirty="0" smtClean="0">
                <a:latin typeface="Times New Roman" panose="02020603050405020304" pitchFamily="18" charset="0"/>
                <a:cs typeface="Times New Roman" panose="02020603050405020304" pitchFamily="18" charset="0"/>
              </a:rPr>
              <a:t>ususları </a:t>
            </a:r>
            <a:r>
              <a:rPr lang="tr-TR" sz="3000" dirty="0" smtClean="0">
                <a:latin typeface="Times New Roman" panose="02020603050405020304" pitchFamily="18" charset="0"/>
                <a:cs typeface="Times New Roman" panose="02020603050405020304" pitchFamily="18" charset="0"/>
              </a:rPr>
              <a:t>belirtmektedir. </a:t>
            </a:r>
          </a:p>
          <a:p>
            <a:pPr algn="just"/>
            <a:r>
              <a:rPr lang="tr-TR" sz="3000" b="1" i="1" dirty="0" smtClean="0">
                <a:latin typeface="Times New Roman" panose="02020603050405020304" pitchFamily="18" charset="0"/>
                <a:cs typeface="Times New Roman" panose="02020603050405020304" pitchFamily="18" charset="0"/>
              </a:rPr>
              <a:t>MK m. 1012 / III hükmünde </a:t>
            </a:r>
            <a:r>
              <a:rPr lang="tr-TR" sz="3000" dirty="0" smtClean="0">
                <a:latin typeface="Times New Roman" panose="02020603050405020304" pitchFamily="18" charset="0"/>
                <a:cs typeface="Times New Roman" panose="02020603050405020304" pitchFamily="18" charset="0"/>
              </a:rPr>
              <a:t>ise, </a:t>
            </a:r>
            <a:r>
              <a:rPr lang="tr-TR" sz="3000" b="1" dirty="0" smtClean="0">
                <a:latin typeface="Times New Roman" panose="02020603050405020304" pitchFamily="18" charset="0"/>
                <a:cs typeface="Times New Roman" panose="02020603050405020304" pitchFamily="18" charset="0"/>
              </a:rPr>
              <a:t>Özel Kanunlardaki Beyanlar Sütununa kaydedilecek hususlar </a:t>
            </a:r>
            <a:r>
              <a:rPr lang="tr-TR" sz="3000" dirty="0" smtClean="0">
                <a:latin typeface="Times New Roman" panose="02020603050405020304" pitchFamily="18" charset="0"/>
                <a:cs typeface="Times New Roman" panose="02020603050405020304" pitchFamily="18" charset="0"/>
              </a:rPr>
              <a:t>saklı tutulmuştur. </a:t>
            </a:r>
          </a:p>
          <a:p>
            <a:pPr algn="just"/>
            <a:r>
              <a:rPr lang="tr-TR" sz="3000" dirty="0" smtClean="0">
                <a:latin typeface="Times New Roman" panose="02020603050405020304" pitchFamily="18" charset="0"/>
                <a:cs typeface="Times New Roman" panose="02020603050405020304" pitchFamily="18" charset="0"/>
              </a:rPr>
              <a:t>Gerçekten, bazı </a:t>
            </a:r>
            <a:r>
              <a:rPr lang="tr-TR" sz="3000" b="1" dirty="0" smtClean="0">
                <a:latin typeface="Times New Roman" panose="02020603050405020304" pitchFamily="18" charset="0"/>
                <a:cs typeface="Times New Roman" panose="02020603050405020304" pitchFamily="18" charset="0"/>
              </a:rPr>
              <a:t>Özel Kanunlarda </a:t>
            </a:r>
            <a:r>
              <a:rPr lang="tr-TR" sz="3000" dirty="0" smtClean="0">
                <a:latin typeface="Times New Roman" panose="02020603050405020304" pitchFamily="18" charset="0"/>
                <a:cs typeface="Times New Roman" panose="02020603050405020304" pitchFamily="18" charset="0"/>
              </a:rPr>
              <a:t>da «</a:t>
            </a:r>
            <a:r>
              <a:rPr lang="tr-TR" sz="3000" b="1" dirty="0" smtClean="0">
                <a:latin typeface="Times New Roman" panose="02020603050405020304" pitchFamily="18" charset="0"/>
                <a:cs typeface="Times New Roman" panose="02020603050405020304" pitchFamily="18" charset="0"/>
              </a:rPr>
              <a:t>Beyanı»</a:t>
            </a:r>
            <a:r>
              <a:rPr lang="tr-TR" sz="3000" dirty="0" smtClean="0">
                <a:latin typeface="Times New Roman" panose="02020603050405020304" pitchFamily="18" charset="0"/>
                <a:cs typeface="Times New Roman" panose="02020603050405020304" pitchFamily="18" charset="0"/>
              </a:rPr>
              <a:t> </a:t>
            </a:r>
            <a:r>
              <a:rPr lang="tr-TR" sz="3000" b="1" dirty="0" smtClean="0">
                <a:latin typeface="Times New Roman" panose="02020603050405020304" pitchFamily="18" charset="0"/>
                <a:cs typeface="Times New Roman" panose="02020603050405020304" pitchFamily="18" charset="0"/>
              </a:rPr>
              <a:t>öngören</a:t>
            </a:r>
            <a:r>
              <a:rPr lang="tr-TR" sz="3000" dirty="0" smtClean="0">
                <a:latin typeface="Times New Roman" panose="02020603050405020304" pitchFamily="18" charset="0"/>
                <a:cs typeface="Times New Roman" panose="02020603050405020304" pitchFamily="18" charset="0"/>
              </a:rPr>
              <a:t> </a:t>
            </a:r>
            <a:r>
              <a:rPr lang="tr-TR" sz="3000" b="1" dirty="0" smtClean="0">
                <a:latin typeface="Times New Roman" panose="02020603050405020304" pitchFamily="18" charset="0"/>
                <a:cs typeface="Times New Roman" panose="02020603050405020304" pitchFamily="18" charset="0"/>
              </a:rPr>
              <a:t>hükümler</a:t>
            </a:r>
            <a:r>
              <a:rPr lang="tr-TR" sz="3000" dirty="0" smtClean="0">
                <a:latin typeface="Times New Roman" panose="02020603050405020304" pitchFamily="18" charset="0"/>
                <a:cs typeface="Times New Roman" panose="02020603050405020304" pitchFamily="18" charset="0"/>
              </a:rPr>
              <a:t> vardır. </a:t>
            </a:r>
          </a:p>
          <a:p>
            <a:pPr algn="just"/>
            <a:r>
              <a:rPr lang="tr-TR" sz="3000" b="1" dirty="0" smtClean="0">
                <a:latin typeface="Times New Roman" panose="02020603050405020304" pitchFamily="18" charset="0"/>
                <a:cs typeface="Times New Roman" panose="02020603050405020304" pitchFamily="18" charset="0"/>
              </a:rPr>
              <a:t>Tapu </a:t>
            </a:r>
            <a:r>
              <a:rPr lang="tr-TR" sz="3000" b="1" dirty="0">
                <a:latin typeface="Times New Roman" panose="02020603050405020304" pitchFamily="18" charset="0"/>
                <a:cs typeface="Times New Roman" panose="02020603050405020304" pitchFamily="18" charset="0"/>
              </a:rPr>
              <a:t>ve Kadastro Genel </a:t>
            </a:r>
            <a:r>
              <a:rPr lang="tr-TR" sz="3000" b="1" dirty="0" smtClean="0">
                <a:latin typeface="Times New Roman" panose="02020603050405020304" pitchFamily="18" charset="0"/>
                <a:cs typeface="Times New Roman" panose="02020603050405020304" pitchFamily="18" charset="0"/>
              </a:rPr>
              <a:t>Müdürlüğü’nün </a:t>
            </a:r>
            <a:r>
              <a:rPr lang="tr-TR" sz="3000" b="1" dirty="0">
                <a:latin typeface="Times New Roman" panose="02020603050405020304" pitchFamily="18" charset="0"/>
                <a:cs typeface="Times New Roman" panose="02020603050405020304" pitchFamily="18" charset="0"/>
              </a:rPr>
              <a:t>23.06.2015 tarihli ve 1766</a:t>
            </a:r>
            <a:r>
              <a:rPr lang="tr-TR" sz="3000" b="1" dirty="0" smtClean="0">
                <a:latin typeface="Times New Roman" panose="02020603050405020304" pitchFamily="18" charset="0"/>
                <a:cs typeface="Times New Roman" panose="02020603050405020304" pitchFamily="18" charset="0"/>
              </a:rPr>
              <a:t>, 2015 </a:t>
            </a:r>
            <a:r>
              <a:rPr lang="tr-TR" sz="3000" b="1" dirty="0">
                <a:latin typeface="Times New Roman" panose="02020603050405020304" pitchFamily="18" charset="0"/>
                <a:cs typeface="Times New Roman" panose="02020603050405020304" pitchFamily="18" charset="0"/>
              </a:rPr>
              <a:t>/4 sayılı </a:t>
            </a:r>
            <a:r>
              <a:rPr lang="tr-TR" sz="3000" b="1" dirty="0" smtClean="0">
                <a:latin typeface="Times New Roman" panose="02020603050405020304" pitchFamily="18" charset="0"/>
                <a:cs typeface="Times New Roman" panose="02020603050405020304" pitchFamily="18" charset="0"/>
              </a:rPr>
              <a:t>Genelgesi </a:t>
            </a:r>
            <a:r>
              <a:rPr lang="tr-TR" sz="3000" dirty="0" smtClean="0">
                <a:latin typeface="Times New Roman" panose="02020603050405020304" pitchFamily="18" charset="0"/>
                <a:cs typeface="Times New Roman" panose="02020603050405020304" pitchFamily="18" charset="0"/>
              </a:rPr>
              <a:t>ile </a:t>
            </a:r>
            <a:r>
              <a:rPr lang="tr-TR" sz="3000" b="1" u="sng" dirty="0">
                <a:latin typeface="Times New Roman" panose="02020603050405020304" pitchFamily="18" charset="0"/>
                <a:cs typeface="Times New Roman" panose="02020603050405020304" pitchFamily="18" charset="0"/>
              </a:rPr>
              <a:t>tüm </a:t>
            </a:r>
            <a:r>
              <a:rPr lang="tr-TR" sz="3000" b="1" u="sng" dirty="0" smtClean="0">
                <a:latin typeface="Times New Roman" panose="02020603050405020304" pitchFamily="18" charset="0"/>
                <a:cs typeface="Times New Roman" panose="02020603050405020304" pitchFamily="18" charset="0"/>
              </a:rPr>
              <a:t>Beyanların</a:t>
            </a:r>
            <a:r>
              <a:rPr lang="tr-TR" sz="3000" b="1" dirty="0" smtClean="0">
                <a:latin typeface="Times New Roman" panose="02020603050405020304" pitchFamily="18" charset="0"/>
                <a:cs typeface="Times New Roman" panose="02020603050405020304" pitchFamily="18" charset="0"/>
              </a:rPr>
              <a:t>,</a:t>
            </a:r>
            <a:r>
              <a:rPr lang="tr-TR" sz="3000" dirty="0" smtClean="0">
                <a:latin typeface="Times New Roman" panose="02020603050405020304" pitchFamily="18" charset="0"/>
                <a:cs typeface="Times New Roman" panose="02020603050405020304" pitchFamily="18" charset="0"/>
              </a:rPr>
              <a:t> </a:t>
            </a:r>
            <a:r>
              <a:rPr lang="tr-TR" sz="3000" b="1" dirty="0">
                <a:latin typeface="Times New Roman" panose="02020603050405020304" pitchFamily="18" charset="0"/>
                <a:cs typeface="Times New Roman" panose="02020603050405020304" pitchFamily="18" charset="0"/>
              </a:rPr>
              <a:t>02.07.2015 tarihi </a:t>
            </a:r>
            <a:r>
              <a:rPr lang="tr-TR" sz="3000" dirty="0" smtClean="0">
                <a:latin typeface="Times New Roman" panose="02020603050405020304" pitchFamily="18" charset="0"/>
                <a:cs typeface="Times New Roman" panose="02020603050405020304" pitchFamily="18" charset="0"/>
              </a:rPr>
              <a:t>itibariyle, </a:t>
            </a:r>
            <a:r>
              <a:rPr lang="tr-TR" sz="3000" dirty="0">
                <a:latin typeface="Times New Roman" panose="02020603050405020304" pitchFamily="18" charset="0"/>
                <a:cs typeface="Times New Roman" panose="02020603050405020304" pitchFamily="18" charset="0"/>
              </a:rPr>
              <a:t>yalnız </a:t>
            </a:r>
            <a:r>
              <a:rPr lang="tr-TR" sz="3000" b="1" u="sng" dirty="0" smtClean="0">
                <a:latin typeface="Times New Roman" panose="02020603050405020304" pitchFamily="18" charset="0"/>
                <a:cs typeface="Times New Roman" panose="02020603050405020304" pitchFamily="18" charset="0"/>
              </a:rPr>
              <a:t>Elektronik </a:t>
            </a:r>
            <a:r>
              <a:rPr lang="tr-TR" sz="3000" b="1" u="sng" dirty="0">
                <a:latin typeface="Times New Roman" panose="02020603050405020304" pitchFamily="18" charset="0"/>
                <a:cs typeface="Times New Roman" panose="02020603050405020304" pitchFamily="18" charset="0"/>
              </a:rPr>
              <a:t>O</a:t>
            </a:r>
            <a:r>
              <a:rPr lang="tr-TR" sz="3000" b="1" u="sng" dirty="0" smtClean="0">
                <a:latin typeface="Times New Roman" panose="02020603050405020304" pitchFamily="18" charset="0"/>
                <a:cs typeface="Times New Roman" panose="02020603050405020304" pitchFamily="18" charset="0"/>
              </a:rPr>
              <a:t>rtamda </a:t>
            </a:r>
            <a:r>
              <a:rPr lang="tr-TR" sz="3000" b="1" dirty="0">
                <a:latin typeface="Times New Roman" panose="02020603050405020304" pitchFamily="18" charset="0"/>
                <a:cs typeface="Times New Roman" panose="02020603050405020304" pitchFamily="18" charset="0"/>
              </a:rPr>
              <a:t>tutulmasına başlanmıştır</a:t>
            </a:r>
            <a:r>
              <a:rPr lang="tr-TR" dirty="0">
                <a:latin typeface="Times New Roman" panose="02020603050405020304" pitchFamily="18" charset="0"/>
                <a:cs typeface="Times New Roman" panose="02020603050405020304" pitchFamily="18" charset="0"/>
              </a:rPr>
              <a:t>. </a:t>
            </a:r>
          </a:p>
          <a:p>
            <a:pPr marL="0" indent="0" algn="just">
              <a:buNone/>
            </a:pPr>
            <a:endParaRPr lang="tr-TR" sz="2400" dirty="0" smtClean="0"/>
          </a:p>
          <a:p>
            <a:pPr algn="just"/>
            <a:endParaRPr lang="tr-TR" sz="2400" dirty="0" smtClean="0"/>
          </a:p>
          <a:p>
            <a:pPr marL="0" indent="0" algn="just">
              <a:buNone/>
            </a:pPr>
            <a:endParaRPr lang="tr-TR" dirty="0"/>
          </a:p>
        </p:txBody>
      </p:sp>
    </p:spTree>
    <p:extLst>
      <p:ext uri="{BB962C8B-B14F-4D97-AF65-F5344CB8AC3E}">
        <p14:creationId xmlns:p14="http://schemas.microsoft.com/office/powerpoint/2010/main" val="32430852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u="sng" dirty="0" smtClean="0">
                <a:latin typeface="Times New Roman" panose="02020603050405020304" pitchFamily="18" charset="0"/>
                <a:cs typeface="Times New Roman" panose="02020603050405020304" pitchFamily="18" charset="0"/>
              </a:rPr>
              <a:t>Sicilin Düzeltilmesi Davası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Taşınmazda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 </a:t>
            </a:r>
            <a:r>
              <a:rPr lang="tr-TR" b="1" dirty="0" smtClean="0">
                <a:latin typeface="Times New Roman" panose="02020603050405020304" pitchFamily="18" charset="0"/>
                <a:cs typeface="Times New Roman" panose="02020603050405020304" pitchFamily="18" charset="0"/>
              </a:rPr>
              <a:t>sahibi olan Kişinin bu Hakkını koruyan bir Dava olduğu </a:t>
            </a:r>
            <a:r>
              <a:rPr lang="tr-TR" dirty="0" smtClean="0">
                <a:latin typeface="Times New Roman" panose="02020603050405020304" pitchFamily="18" charset="0"/>
                <a:cs typeface="Times New Roman" panose="02020603050405020304" pitchFamily="18" charset="0"/>
              </a:rPr>
              <a:t>için</a:t>
            </a:r>
            <a:r>
              <a:rPr lang="tr-TR" b="1" i="1" dirty="0" smtClean="0">
                <a:latin typeface="Times New Roman" panose="02020603050405020304" pitchFamily="18" charset="0"/>
                <a:cs typeface="Times New Roman" panose="02020603050405020304" pitchFamily="18" charset="0"/>
              </a:rPr>
              <a:t>, Ayni bir Davadır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bağlamda</a:t>
            </a:r>
            <a:r>
              <a:rPr lang="tr-TR" b="1" dirty="0" smtClean="0">
                <a:latin typeface="Times New Roman" panose="02020603050405020304" pitchFamily="18" charset="0"/>
                <a:cs typeface="Times New Roman" panose="02020603050405020304" pitchFamily="18" charset="0"/>
              </a:rPr>
              <a:t>, Sicilin Düzeltilmesi Davası,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bir Dava olduğu </a:t>
            </a:r>
            <a:r>
              <a:rPr lang="tr-TR" dirty="0" smtClean="0">
                <a:latin typeface="Times New Roman" panose="02020603050405020304" pitchFamily="18" charset="0"/>
                <a:cs typeface="Times New Roman" panose="02020603050405020304" pitchFamily="18" charset="0"/>
              </a:rPr>
              <a:t>için, Ayni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 sürdüğü sürece açılabilir. </a:t>
            </a:r>
          </a:p>
          <a:p>
            <a:pPr algn="just"/>
            <a:r>
              <a:rPr lang="tr-TR" dirty="0" smtClean="0">
                <a:latin typeface="Times New Roman" panose="02020603050405020304" pitchFamily="18" charset="0"/>
                <a:cs typeface="Times New Roman" panose="02020603050405020304" pitchFamily="18" charset="0"/>
              </a:rPr>
              <a:t>Ancak, </a:t>
            </a:r>
            <a:r>
              <a:rPr lang="tr-TR" b="1" i="1" u="sng" dirty="0" smtClean="0">
                <a:latin typeface="Times New Roman" panose="02020603050405020304" pitchFamily="18" charset="0"/>
                <a:cs typeface="Times New Roman" panose="02020603050405020304" pitchFamily="18" charset="0"/>
              </a:rPr>
              <a:t>3402 sayılı Kadastro Kanunu’nun 12. maddesinin 3. fıkrasında</a:t>
            </a:r>
            <a:r>
              <a:rPr lang="tr-TR"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Kadastroya dayanan Tescillere karşı</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Kadastro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utanaklarının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esinleşmesinden itibaren </a:t>
            </a:r>
            <a:r>
              <a:rPr lang="tr-TR" b="1" u="sng" dirty="0" smtClean="0">
                <a:latin typeface="Times New Roman" panose="02020603050405020304" pitchFamily="18" charset="0"/>
                <a:cs typeface="Times New Roman" panose="02020603050405020304" pitchFamily="18" charset="0"/>
              </a:rPr>
              <a:t>Kadastrodan </a:t>
            </a:r>
            <a:r>
              <a:rPr lang="tr-TR" b="1" u="sng" dirty="0">
                <a:latin typeface="Times New Roman" panose="02020603050405020304" pitchFamily="18" charset="0"/>
                <a:cs typeface="Times New Roman" panose="02020603050405020304" pitchFamily="18" charset="0"/>
              </a:rPr>
              <a:t>Ö</a:t>
            </a:r>
            <a:r>
              <a:rPr lang="tr-TR" b="1" u="sng" dirty="0" smtClean="0">
                <a:latin typeface="Times New Roman" panose="02020603050405020304" pitchFamily="18" charset="0"/>
                <a:cs typeface="Times New Roman" panose="02020603050405020304" pitchFamily="18" charset="0"/>
              </a:rPr>
              <a:t>nceki </a:t>
            </a:r>
            <a:r>
              <a:rPr lang="tr-TR" b="1" u="sng" dirty="0">
                <a:latin typeface="Times New Roman" panose="02020603050405020304" pitchFamily="18" charset="0"/>
                <a:cs typeface="Times New Roman" panose="02020603050405020304" pitchFamily="18" charset="0"/>
              </a:rPr>
              <a:t>H</a:t>
            </a:r>
            <a:r>
              <a:rPr lang="tr-TR" b="1" u="sng" dirty="0" smtClean="0">
                <a:latin typeface="Times New Roman" panose="02020603050405020304" pitchFamily="18" charset="0"/>
                <a:cs typeface="Times New Roman" panose="02020603050405020304" pitchFamily="18" charset="0"/>
              </a:rPr>
              <a:t>ukuki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ebeplere dayanılarak açılacak Davalar için on yıllık Hak </a:t>
            </a:r>
            <a:r>
              <a:rPr lang="tr-TR" b="1" u="sng" dirty="0">
                <a:latin typeface="Times New Roman" panose="02020603050405020304" pitchFamily="18" charset="0"/>
                <a:cs typeface="Times New Roman" panose="02020603050405020304" pitchFamily="18" charset="0"/>
              </a:rPr>
              <a:t>D</a:t>
            </a:r>
            <a:r>
              <a:rPr lang="tr-TR" b="1" u="sng" dirty="0" smtClean="0">
                <a:latin typeface="Times New Roman" panose="02020603050405020304" pitchFamily="18" charset="0"/>
                <a:cs typeface="Times New Roman" panose="02020603050405020304" pitchFamily="18" charset="0"/>
              </a:rPr>
              <a:t>üşürücü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üre </a:t>
            </a:r>
            <a:r>
              <a:rPr lang="tr-TR" dirty="0" smtClean="0">
                <a:latin typeface="Times New Roman" panose="02020603050405020304" pitchFamily="18" charset="0"/>
                <a:cs typeface="Times New Roman" panose="02020603050405020304" pitchFamily="18" charset="0"/>
              </a:rPr>
              <a:t>öngörülmüştür.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20540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Tapu Sicilinin Düzetilmesi Davasının Tarafları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MK m. 1025 hükmüne göre,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Bir ayni hak yolsuz olarak tescil edilmiş veya bir tescil yolsuz olarak terkin olunmuş veya değiştirilmiş ise, bu yüzden ayni hakkı zedelenen kimse tapu sicilinin düzeltilmesini dava edebilir.</a:t>
            </a:r>
          </a:p>
          <a:p>
            <a:pPr marL="0" indent="0" algn="just">
              <a:buNone/>
            </a:pPr>
            <a:r>
              <a:rPr lang="tr-TR" sz="3200" i="1" dirty="0" smtClean="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İ</a:t>
            </a:r>
            <a:r>
              <a:rPr lang="tr-TR" sz="3200" i="1" dirty="0" smtClean="0">
                <a:latin typeface="Times New Roman" panose="02020603050405020304" pitchFamily="18" charset="0"/>
                <a:cs typeface="Times New Roman" panose="02020603050405020304" pitchFamily="18" charset="0"/>
              </a:rPr>
              <a:t>yiniyetli üçüncü kişilerin bu tescile dayanarak kazandıkları ayni haklar ve her türlü tazminat istemi saklıdır.»</a:t>
            </a:r>
          </a:p>
          <a:p>
            <a:pPr algn="just"/>
            <a:r>
              <a:rPr lang="tr-TR" sz="3200" b="1" dirty="0" smtClean="0">
                <a:latin typeface="Times New Roman" panose="02020603050405020304" pitchFamily="18" charset="0"/>
                <a:cs typeface="Times New Roman" panose="02020603050405020304" pitchFamily="18" charset="0"/>
              </a:rPr>
              <a:t>Bu durumda, İyiniyetli bir Üçüncü Kişi, bu Yolsuz Tescile güvenerek düzeltmeden önce bir Ayni Hak kazanmışsa, onun bu Hakkı saklıdır. </a:t>
            </a:r>
          </a:p>
          <a:p>
            <a:pPr marL="0" indent="0" algn="just">
              <a:buNone/>
            </a:pP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3187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Ayşegül’e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A’ya)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ait Taşınmazın Mülkiyeti, yolsuz olarak Berrin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adına tescil edilmiş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Cahit </a:t>
            </a:r>
            <a:r>
              <a:rPr lang="tr-TR" i="1" dirty="0">
                <a:latin typeface="Times New Roman" panose="02020603050405020304" pitchFamily="18" charset="0"/>
                <a:cs typeface="Times New Roman" panose="02020603050405020304" pitchFamily="18" charset="0"/>
              </a:rPr>
              <a:t>(C) </a:t>
            </a:r>
            <a:r>
              <a:rPr lang="tr-TR" b="1" dirty="0">
                <a:latin typeface="Times New Roman" panose="02020603050405020304" pitchFamily="18" charset="0"/>
                <a:cs typeface="Times New Roman" panose="02020603050405020304" pitchFamily="18" charset="0"/>
              </a:rPr>
              <a:t>bu Kayda güvenerek </a:t>
            </a:r>
            <a:r>
              <a:rPr lang="tr-TR" b="1" dirty="0" err="1">
                <a:latin typeface="Times New Roman" panose="02020603050405020304" pitchFamily="18" charset="0"/>
                <a:cs typeface="Times New Roman" panose="02020603050405020304" pitchFamily="18" charset="0"/>
              </a:rPr>
              <a:t>İyiniyetle</a:t>
            </a:r>
            <a:r>
              <a:rPr lang="tr-TR" b="1" dirty="0">
                <a:latin typeface="Times New Roman" panose="02020603050405020304" pitchFamily="18" charset="0"/>
                <a:cs typeface="Times New Roman" panose="02020603050405020304" pitchFamily="18" charset="0"/>
              </a:rPr>
              <a:t> bir İrtifak Hakkı kazanmış olsa, Ayşegül (</a:t>
            </a:r>
            <a:r>
              <a:rPr lang="tr-TR" i="1" dirty="0">
                <a:latin typeface="Times New Roman" panose="02020603050405020304" pitchFamily="18" charset="0"/>
                <a:cs typeface="Times New Roman" panose="02020603050405020304" pitchFamily="18" charset="0"/>
              </a:rPr>
              <a:t>A)</a:t>
            </a:r>
            <a:r>
              <a:rPr lang="tr-TR" b="1" dirty="0">
                <a:latin typeface="Times New Roman" panose="02020603050405020304" pitchFamily="18" charset="0"/>
                <a:cs typeface="Times New Roman" panose="02020603050405020304" pitchFamily="18" charset="0"/>
              </a:rPr>
              <a:t>, Berrin </a:t>
            </a:r>
            <a:r>
              <a:rPr lang="tr-TR" i="1" dirty="0">
                <a:latin typeface="Times New Roman" panose="02020603050405020304" pitchFamily="18" charset="0"/>
                <a:cs typeface="Times New Roman" panose="02020603050405020304" pitchFamily="18" charset="0"/>
              </a:rPr>
              <a:t>(B)</a:t>
            </a:r>
            <a:r>
              <a:rPr lang="tr-TR" b="1" dirty="0">
                <a:latin typeface="Times New Roman" panose="02020603050405020304" pitchFamily="18" charset="0"/>
                <a:cs typeface="Times New Roman" panose="02020603050405020304" pitchFamily="18" charset="0"/>
              </a:rPr>
              <a:t> adına mevcut Yolsuz Tescilin Düzeltilmesini dava edebilir.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Buna karşılık</a:t>
            </a:r>
            <a:r>
              <a:rPr lang="tr-TR" b="1" dirty="0" smtClean="0">
                <a:latin typeface="Times New Roman" panose="02020603050405020304" pitchFamily="18" charset="0"/>
                <a:cs typeface="Times New Roman" panose="02020603050405020304" pitchFamily="18" charset="0"/>
              </a:rPr>
              <a:t>, Ayşegül </a:t>
            </a:r>
            <a:r>
              <a:rPr lang="tr-TR" i="1" dirty="0" smtClean="0">
                <a:latin typeface="Times New Roman" panose="02020603050405020304" pitchFamily="18" charset="0"/>
                <a:cs typeface="Times New Roman" panose="02020603050405020304" pitchFamily="18" charset="0"/>
              </a:rPr>
              <a:t>(A), </a:t>
            </a:r>
            <a:r>
              <a:rPr lang="tr-TR" b="1" dirty="0" smtClean="0">
                <a:latin typeface="Times New Roman" panose="02020603050405020304" pitchFamily="18" charset="0"/>
                <a:cs typeface="Times New Roman" panose="02020603050405020304" pitchFamily="18" charset="0"/>
              </a:rPr>
              <a:t>Cahit’in (</a:t>
            </a:r>
            <a:r>
              <a:rPr lang="tr-TR" i="1" dirty="0" smtClean="0">
                <a:latin typeface="Times New Roman" panose="02020603050405020304" pitchFamily="18" charset="0"/>
                <a:cs typeface="Times New Roman" panose="02020603050405020304" pitchFamily="18" charset="0"/>
              </a:rPr>
              <a:t>C’nin)</a:t>
            </a:r>
            <a:r>
              <a:rPr lang="tr-TR" b="1" dirty="0" smtClean="0">
                <a:latin typeface="Times New Roman" panose="02020603050405020304" pitchFamily="18" charset="0"/>
                <a:cs typeface="Times New Roman" panose="02020603050405020304" pitchFamily="18" charset="0"/>
              </a:rPr>
              <a:t> kazandığı İrtifak Hakkına katlanmak zorundadır, ona dokunamaz. </a:t>
            </a:r>
          </a:p>
          <a:p>
            <a:pPr algn="just"/>
            <a:r>
              <a:rPr lang="tr-TR" b="1" dirty="0" smtClean="0">
                <a:latin typeface="Times New Roman" panose="02020603050405020304" pitchFamily="18" charset="0"/>
                <a:cs typeface="Times New Roman" panose="02020603050405020304" pitchFamily="18" charset="0"/>
              </a:rPr>
              <a:t>Cahit </a:t>
            </a:r>
            <a:r>
              <a:rPr lang="tr-TR" i="1" dirty="0" smtClean="0">
                <a:latin typeface="Times New Roman" panose="02020603050405020304" pitchFamily="18" charset="0"/>
                <a:cs typeface="Times New Roman" panose="02020603050405020304" pitchFamily="18" charset="0"/>
              </a:rPr>
              <a:t>(C), </a:t>
            </a:r>
            <a:r>
              <a:rPr lang="tr-TR" b="1" dirty="0" smtClean="0">
                <a:latin typeface="Times New Roman" panose="02020603050405020304" pitchFamily="18" charset="0"/>
                <a:cs typeface="Times New Roman" panose="02020603050405020304" pitchFamily="18" charset="0"/>
              </a:rPr>
              <a:t>Berrin’den (</a:t>
            </a:r>
            <a:r>
              <a:rPr lang="tr-TR" i="1" dirty="0" smtClean="0">
                <a:latin typeface="Times New Roman" panose="02020603050405020304" pitchFamily="18" charset="0"/>
                <a:cs typeface="Times New Roman" panose="02020603050405020304" pitchFamily="18" charset="0"/>
              </a:rPr>
              <a:t>B’den) </a:t>
            </a:r>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İrtifak Hakkı </a:t>
            </a:r>
            <a:r>
              <a:rPr lang="tr-TR" dirty="0" smtClean="0">
                <a:latin typeface="Times New Roman" panose="02020603050405020304" pitchFamily="18" charset="0"/>
                <a:cs typeface="Times New Roman" panose="02020603050405020304" pitchFamily="18" charset="0"/>
              </a:rPr>
              <a:t>değil de, </a:t>
            </a:r>
            <a:r>
              <a:rPr lang="tr-TR" b="1" dirty="0" smtClean="0">
                <a:latin typeface="Times New Roman" panose="02020603050405020304" pitchFamily="18" charset="0"/>
                <a:cs typeface="Times New Roman" panose="02020603050405020304" pitchFamily="18" charset="0"/>
              </a:rPr>
              <a:t>Taşınmazın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Mülkiyetini kazanmış </a:t>
            </a:r>
            <a:r>
              <a:rPr lang="tr-TR" dirty="0" smtClean="0">
                <a:latin typeface="Times New Roman" panose="02020603050405020304" pitchFamily="18" charset="0"/>
                <a:cs typeface="Times New Roman" panose="02020603050405020304" pitchFamily="18" charset="0"/>
              </a:rPr>
              <a:t>olsa, </a:t>
            </a:r>
            <a:r>
              <a:rPr lang="tr-TR" b="1" dirty="0" smtClean="0">
                <a:latin typeface="Times New Roman" panose="02020603050405020304" pitchFamily="18" charset="0"/>
                <a:cs typeface="Times New Roman" panose="02020603050405020304" pitchFamily="18" charset="0"/>
              </a:rPr>
              <a:t>bu takdirde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Ayşegü</a:t>
            </a:r>
            <a:r>
              <a:rPr lang="tr-TR" dirty="0" smtClean="0">
                <a:latin typeface="Times New Roman" panose="02020603050405020304" pitchFamily="18" charset="0"/>
                <a:cs typeface="Times New Roman" panose="02020603050405020304" pitchFamily="18" charset="0"/>
              </a:rPr>
              <a:t>l (A), </a:t>
            </a:r>
            <a:r>
              <a:rPr lang="tr-TR" b="1" dirty="0" smtClean="0">
                <a:latin typeface="Times New Roman" panose="02020603050405020304" pitchFamily="18" charset="0"/>
                <a:cs typeface="Times New Roman" panose="02020603050405020304" pitchFamily="18" charset="0"/>
              </a:rPr>
              <a:t>Cahit (</a:t>
            </a:r>
            <a:r>
              <a:rPr lang="tr-TR" i="1" dirty="0" smtClean="0">
                <a:latin typeface="Times New Roman" panose="02020603050405020304" pitchFamily="18" charset="0"/>
                <a:cs typeface="Times New Roman" panose="02020603050405020304" pitchFamily="18" charset="0"/>
              </a:rPr>
              <a:t>C) </a:t>
            </a:r>
            <a:r>
              <a:rPr lang="tr-TR" b="1" dirty="0" smtClean="0">
                <a:latin typeface="Times New Roman" panose="02020603050405020304" pitchFamily="18" charset="0"/>
                <a:cs typeface="Times New Roman" panose="02020603050405020304" pitchFamily="18" charset="0"/>
              </a:rPr>
              <a:t>aleyhine </a:t>
            </a:r>
            <a:r>
              <a:rPr lang="tr-TR" b="1" i="1" dirty="0" smtClean="0">
                <a:latin typeface="Times New Roman" panose="02020603050405020304" pitchFamily="18" charset="0"/>
                <a:cs typeface="Times New Roman" panose="02020603050405020304" pitchFamily="18" charset="0"/>
              </a:rPr>
              <a:t>Düzeltme Davası </a:t>
            </a:r>
            <a:r>
              <a:rPr lang="tr-TR" b="1" dirty="0" smtClean="0">
                <a:latin typeface="Times New Roman" panose="02020603050405020304" pitchFamily="18" charset="0"/>
                <a:cs typeface="Times New Roman" panose="02020603050405020304" pitchFamily="18" charset="0"/>
              </a:rPr>
              <a:t>yine açamayacaktır. </a:t>
            </a:r>
          </a:p>
          <a:p>
            <a:pPr algn="just"/>
            <a:endParaRPr lang="tr-TR" sz="24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9701171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38200" y="1690688"/>
            <a:ext cx="10515600" cy="4351338"/>
          </a:xfrm>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Davayı, </a:t>
            </a:r>
            <a:r>
              <a:rPr lang="tr-TR" b="1" u="sng" dirty="0" smtClean="0">
                <a:latin typeface="Times New Roman" panose="02020603050405020304" pitchFamily="18" charset="0"/>
                <a:cs typeface="Times New Roman" panose="02020603050405020304" pitchFamily="18" charset="0"/>
              </a:rPr>
              <a:t>Yolsuz Tescil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 </a:t>
            </a:r>
            <a:r>
              <a:rPr lang="tr-TR" b="1" dirty="0" smtClean="0">
                <a:latin typeface="Times New Roman" panose="02020603050405020304" pitchFamily="18" charset="0"/>
                <a:cs typeface="Times New Roman" panose="02020603050405020304" pitchFamily="18" charset="0"/>
              </a:rPr>
              <a:t>zedelenmiş olan Kişiler açabilir</a:t>
            </a:r>
            <a:r>
              <a:rPr lang="tr-TR" dirty="0" smtClean="0">
                <a:latin typeface="Times New Roman" panose="02020603050405020304" pitchFamily="18" charset="0"/>
                <a:cs typeface="Times New Roman" panose="02020603050405020304" pitchFamily="18" charset="0"/>
              </a:rPr>
              <a:t>. </a:t>
            </a:r>
          </a:p>
          <a:p>
            <a:pPr algn="just"/>
            <a:r>
              <a:rPr lang="tr-TR" b="1" u="sng" dirty="0" smtClean="0">
                <a:latin typeface="Times New Roman" panose="02020603050405020304" pitchFamily="18" charset="0"/>
                <a:cs typeface="Times New Roman" panose="02020603050405020304" pitchFamily="18" charset="0"/>
              </a:rPr>
              <a:t>Paylı Mülkiyet konusu bir Taşınmazda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Payı yolsuz olarak başkası adına Tescil edilen Paydaş </a:t>
            </a:r>
            <a:r>
              <a:rPr lang="tr-TR" dirty="0" smtClean="0">
                <a:latin typeface="Times New Roman" panose="02020603050405020304" pitchFamily="18" charset="0"/>
                <a:cs typeface="Times New Roman" panose="02020603050405020304" pitchFamily="18" charset="0"/>
              </a:rPr>
              <a:t>da,</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Sicilin Düzeltilmesi Davasını </a:t>
            </a:r>
            <a:r>
              <a:rPr lang="tr-TR" b="1" dirty="0" smtClean="0">
                <a:latin typeface="Times New Roman" panose="02020603050405020304" pitchFamily="18" charset="0"/>
                <a:cs typeface="Times New Roman" panose="02020603050405020304" pitchFamily="18" charset="0"/>
              </a:rPr>
              <a:t>açabilir.</a:t>
            </a:r>
          </a:p>
          <a:p>
            <a:pPr algn="just"/>
            <a:r>
              <a:rPr lang="tr-TR" b="1" i="1" dirty="0" smtClean="0">
                <a:latin typeface="Times New Roman" panose="02020603050405020304" pitchFamily="18" charset="0"/>
                <a:cs typeface="Times New Roman" panose="02020603050405020304" pitchFamily="18" charset="0"/>
              </a:rPr>
              <a:t>Paylı Taşınmazın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 yolsuz olarak başkası adına Tescil edilmiş ise,</a:t>
            </a:r>
            <a:r>
              <a:rPr lang="tr-TR" dirty="0" smtClean="0">
                <a:latin typeface="Times New Roman" panose="02020603050405020304" pitchFamily="18" charset="0"/>
                <a:cs typeface="Times New Roman" panose="02020603050405020304" pitchFamily="18" charset="0"/>
              </a:rPr>
              <a:t> bu durumda, </a:t>
            </a:r>
            <a:r>
              <a:rPr lang="tr-TR" b="1" dirty="0" smtClean="0">
                <a:latin typeface="Times New Roman" panose="02020603050405020304" pitchFamily="18" charset="0"/>
                <a:cs typeface="Times New Roman" panose="02020603050405020304" pitchFamily="18" charset="0"/>
              </a:rPr>
              <a:t>bir Paydaşın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aşınmazın bütünü hakkında </a:t>
            </a:r>
            <a:r>
              <a:rPr lang="tr-TR" b="1" u="sng" dirty="0" smtClean="0">
                <a:latin typeface="Times New Roman" panose="02020603050405020304" pitchFamily="18" charset="0"/>
                <a:cs typeface="Times New Roman" panose="02020603050405020304" pitchFamily="18" charset="0"/>
              </a:rPr>
              <a:t>Sicilin </a:t>
            </a:r>
            <a:r>
              <a:rPr lang="tr-TR" b="1" u="sng" dirty="0">
                <a:latin typeface="Times New Roman" panose="02020603050405020304" pitchFamily="18" charset="0"/>
                <a:cs typeface="Times New Roman" panose="02020603050405020304" pitchFamily="18" charset="0"/>
              </a:rPr>
              <a:t>D</a:t>
            </a:r>
            <a:r>
              <a:rPr lang="tr-TR" b="1" u="sng" dirty="0" smtClean="0">
                <a:latin typeface="Times New Roman" panose="02020603050405020304" pitchFamily="18" charset="0"/>
                <a:cs typeface="Times New Roman" panose="02020603050405020304" pitchFamily="18" charset="0"/>
              </a:rPr>
              <a:t>üzeltilmesi </a:t>
            </a:r>
            <a:r>
              <a:rPr lang="tr-TR" b="1" u="sng" dirty="0">
                <a:latin typeface="Times New Roman" panose="02020603050405020304" pitchFamily="18" charset="0"/>
                <a:cs typeface="Times New Roman" panose="02020603050405020304" pitchFamily="18" charset="0"/>
              </a:rPr>
              <a:t>D</a:t>
            </a:r>
            <a:r>
              <a:rPr lang="tr-TR" b="1" u="sng" dirty="0" smtClean="0">
                <a:latin typeface="Times New Roman" panose="02020603050405020304" pitchFamily="18" charset="0"/>
                <a:cs typeface="Times New Roman" panose="02020603050405020304" pitchFamily="18" charset="0"/>
              </a:rPr>
              <a:t>avası </a:t>
            </a:r>
            <a:r>
              <a:rPr lang="tr-TR" b="1" dirty="0" smtClean="0">
                <a:latin typeface="Times New Roman" panose="02020603050405020304" pitchFamily="18" charset="0"/>
                <a:cs typeface="Times New Roman" panose="02020603050405020304" pitchFamily="18" charset="0"/>
              </a:rPr>
              <a:t>açıp açamayacağı tartışmalıdır. </a:t>
            </a:r>
          </a:p>
          <a:p>
            <a:pPr algn="just"/>
            <a:r>
              <a:rPr lang="tr-TR" b="1" i="1" dirty="0" smtClean="0">
                <a:latin typeface="Times New Roman" panose="02020603050405020304" pitchFamily="18" charset="0"/>
                <a:cs typeface="Times New Roman" panose="02020603050405020304" pitchFamily="18" charset="0"/>
              </a:rPr>
              <a:t>Bir Görüşe göre</a:t>
            </a:r>
            <a:r>
              <a:rPr lang="tr-TR" dirty="0" smtClean="0">
                <a:latin typeface="Times New Roman" panose="02020603050405020304" pitchFamily="18" charset="0"/>
                <a:cs typeface="Times New Roman" panose="02020603050405020304" pitchFamily="18" charset="0"/>
              </a:rPr>
              <a:t>, bu durumda, Tescilin, </a:t>
            </a:r>
            <a:r>
              <a:rPr lang="tr-TR" dirty="0">
                <a:latin typeface="Times New Roman" panose="02020603050405020304" pitchFamily="18" charset="0"/>
                <a:cs typeface="Times New Roman" panose="02020603050405020304" pitchFamily="18" charset="0"/>
              </a:rPr>
              <a:t>P</a:t>
            </a:r>
            <a:r>
              <a:rPr lang="tr-TR" dirty="0" smtClean="0">
                <a:latin typeface="Times New Roman" panose="02020603050405020304" pitchFamily="18" charset="0"/>
                <a:cs typeface="Times New Roman" panose="02020603050405020304" pitchFamily="18" charset="0"/>
              </a:rPr>
              <a:t>ay </a:t>
            </a:r>
            <a:r>
              <a:rPr lang="tr-TR" dirty="0">
                <a:latin typeface="Times New Roman" panose="02020603050405020304" pitchFamily="18" charset="0"/>
                <a:cs typeface="Times New Roman" panose="02020603050405020304" pitchFamily="18" charset="0"/>
              </a:rPr>
              <a:t>O</a:t>
            </a:r>
            <a:r>
              <a:rPr lang="tr-TR" dirty="0" smtClean="0">
                <a:latin typeface="Times New Roman" panose="02020603050405020304" pitchFamily="18" charset="0"/>
                <a:cs typeface="Times New Roman" panose="02020603050405020304" pitchFamily="18" charset="0"/>
              </a:rPr>
              <a:t>ranında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ptali mümkün olduğu için, her Paydaş sadece kendi Payına ilişkin olmak üzere bu Davayı açabilir. </a:t>
            </a:r>
          </a:p>
          <a:p>
            <a:pPr marL="0" indent="0" algn="just">
              <a:buNone/>
            </a:pPr>
            <a:endParaRPr lang="tr-TR" dirty="0"/>
          </a:p>
        </p:txBody>
      </p:sp>
    </p:spTree>
    <p:extLst>
      <p:ext uri="{BB962C8B-B14F-4D97-AF65-F5344CB8AC3E}">
        <p14:creationId xmlns:p14="http://schemas.microsoft.com/office/powerpoint/2010/main" val="34471185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a:bodyPr>
          <a:lstStyle/>
          <a:p>
            <a:pPr algn="just"/>
            <a:r>
              <a:rPr lang="tr-TR" b="1" u="sng" dirty="0" smtClean="0">
                <a:latin typeface="Times New Roman" panose="02020603050405020304" pitchFamily="18" charset="0"/>
                <a:cs typeface="Times New Roman" panose="02020603050405020304" pitchFamily="18" charset="0"/>
              </a:rPr>
              <a:t>Bizim de katıldığımız diğer bir görüşe göre </a:t>
            </a:r>
            <a:r>
              <a:rPr lang="tr-TR" dirty="0" smtClean="0">
                <a:latin typeface="Times New Roman" panose="02020603050405020304" pitchFamily="18" charset="0"/>
                <a:cs typeface="Times New Roman" panose="02020603050405020304" pitchFamily="18" charset="0"/>
              </a:rPr>
              <a:t>ise, bu durumda, </a:t>
            </a:r>
            <a:r>
              <a:rPr lang="tr-TR" b="1" dirty="0" smtClean="0">
                <a:latin typeface="Times New Roman" panose="02020603050405020304" pitchFamily="18" charset="0"/>
                <a:cs typeface="Times New Roman" panose="02020603050405020304" pitchFamily="18" charset="0"/>
              </a:rPr>
              <a:t>her Paydaş,</a:t>
            </a:r>
            <a:r>
              <a:rPr lang="tr-TR" dirty="0" smtClean="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Y</a:t>
            </a:r>
            <a:r>
              <a:rPr lang="tr-TR" b="1" u="sng" dirty="0" smtClean="0">
                <a:latin typeface="Times New Roman" panose="02020603050405020304" pitchFamily="18" charset="0"/>
                <a:cs typeface="Times New Roman" panose="02020603050405020304" pitchFamily="18" charset="0"/>
              </a:rPr>
              <a:t>olsuz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escilin Düzeltilmesi Davasını </a:t>
            </a:r>
            <a:r>
              <a:rPr lang="tr-TR" dirty="0" smtClean="0">
                <a:latin typeface="Times New Roman" panose="02020603050405020304" pitchFamily="18" charset="0"/>
                <a:cs typeface="Times New Roman" panose="02020603050405020304" pitchFamily="18" charset="0"/>
              </a:rPr>
              <a:t>açabilir;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enfaat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dolayısıyla talep bölünemez olduğu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de, bir </a:t>
            </a:r>
            <a:r>
              <a:rPr lang="tr-TR" b="1" dirty="0" smtClean="0">
                <a:latin typeface="Times New Roman" panose="02020603050405020304" pitchFamily="18" charset="0"/>
                <a:cs typeface="Times New Roman" panose="02020603050405020304" pitchFamily="18" charset="0"/>
              </a:rPr>
              <a:t>Paydaşın açtığı Sicilin Düzeltilmesi Davasından, </a:t>
            </a:r>
            <a:r>
              <a:rPr lang="tr-TR" b="1" i="1" dirty="0" smtClean="0">
                <a:latin typeface="Times New Roman" panose="02020603050405020304" pitchFamily="18" charset="0"/>
                <a:cs typeface="Times New Roman" panose="02020603050405020304" pitchFamily="18" charset="0"/>
              </a:rPr>
              <a:t>diğer Paydaşlar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yararlanabilirler. </a:t>
            </a:r>
          </a:p>
          <a:p>
            <a:pPr algn="just"/>
            <a:r>
              <a:rPr lang="tr-TR" b="1" dirty="0" smtClean="0">
                <a:latin typeface="Times New Roman" panose="02020603050405020304" pitchFamily="18" charset="0"/>
                <a:cs typeface="Times New Roman" panose="02020603050405020304" pitchFamily="18" charset="0"/>
              </a:rPr>
              <a:t>Paylı Taşınmaz üzerinde yolsuz olarak kurulmuş </a:t>
            </a:r>
            <a:r>
              <a:rPr lang="tr-TR" dirty="0" smtClean="0">
                <a:latin typeface="Times New Roman" panose="02020603050405020304" pitchFamily="18" charset="0"/>
                <a:cs typeface="Times New Roman" panose="02020603050405020304" pitchFamily="18" charset="0"/>
              </a:rPr>
              <a:t>bir</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İrtifak </a:t>
            </a:r>
            <a:r>
              <a:rPr lang="tr-TR" b="1" u="sng" dirty="0">
                <a:latin typeface="Times New Roman" panose="02020603050405020304" pitchFamily="18" charset="0"/>
                <a:cs typeface="Times New Roman" panose="02020603050405020304" pitchFamily="18" charset="0"/>
              </a:rPr>
              <a:t>H</a:t>
            </a:r>
            <a:r>
              <a:rPr lang="tr-TR" b="1" u="sng" dirty="0" smtClean="0">
                <a:latin typeface="Times New Roman" panose="02020603050405020304" pitchFamily="18" charset="0"/>
                <a:cs typeface="Times New Roman" panose="02020603050405020304" pitchFamily="18" charset="0"/>
              </a:rPr>
              <a:t>akkının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erkini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her Paydaş</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Sicilin Düzeltilmesi Davası </a:t>
            </a:r>
            <a:r>
              <a:rPr lang="tr-TR" b="1" dirty="0" smtClean="0">
                <a:latin typeface="Times New Roman" panose="02020603050405020304" pitchFamily="18" charset="0"/>
                <a:cs typeface="Times New Roman" panose="02020603050405020304" pitchFamily="18" charset="0"/>
              </a:rPr>
              <a:t>açabilecektir</a:t>
            </a:r>
            <a:r>
              <a:rPr lang="tr-TR" dirty="0" smtClean="0">
                <a:latin typeface="Times New Roman" panose="02020603050405020304" pitchFamily="18" charset="0"/>
                <a:cs typeface="Times New Roman" panose="02020603050405020304" pitchFamily="18" charset="0"/>
              </a:rPr>
              <a:t>.</a:t>
            </a:r>
          </a:p>
          <a:p>
            <a:pPr algn="just"/>
            <a:r>
              <a:rPr lang="tr-TR" b="1" dirty="0" smtClean="0">
                <a:latin typeface="Times New Roman" panose="02020603050405020304" pitchFamily="18" charset="0"/>
                <a:cs typeface="Times New Roman" panose="02020603050405020304" pitchFamily="18" charset="0"/>
              </a:rPr>
              <a:t>Bir İrtifakın yalnız bir Pay üzerinde kaldırılması söz konusu olamayacağı </a:t>
            </a:r>
            <a:r>
              <a:rPr lang="tr-TR" dirty="0" smtClean="0">
                <a:latin typeface="Times New Roman" panose="02020603050405020304" pitchFamily="18" charset="0"/>
                <a:cs typeface="Times New Roman" panose="02020603050405020304" pitchFamily="18" charset="0"/>
              </a:rPr>
              <a:t>için, burada </a:t>
            </a:r>
            <a:r>
              <a:rPr lang="tr-TR" b="1" dirty="0" smtClean="0">
                <a:latin typeface="Times New Roman" panose="02020603050405020304" pitchFamily="18" charset="0"/>
                <a:cs typeface="Times New Roman" panose="02020603050405020304" pitchFamily="18" charset="0"/>
              </a:rPr>
              <a:t>Menfaat bölünemez niteliktedir</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Dava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kazanıldığı takdirde</a:t>
            </a:r>
            <a:r>
              <a:rPr lang="tr-TR" dirty="0" smtClean="0">
                <a:latin typeface="Times New Roman" panose="02020603050405020304" pitchFamily="18" charset="0"/>
                <a:cs typeface="Times New Roman" panose="02020603050405020304" pitchFamily="18" charset="0"/>
              </a:rPr>
              <a:t>, diğer </a:t>
            </a:r>
            <a:r>
              <a:rPr lang="tr-TR" b="1" dirty="0" smtClean="0">
                <a:latin typeface="Times New Roman" panose="02020603050405020304" pitchFamily="18" charset="0"/>
                <a:cs typeface="Times New Roman" panose="02020603050405020304" pitchFamily="18" charset="0"/>
              </a:rPr>
              <a:t>Paydaşlar</a:t>
            </a:r>
            <a:r>
              <a:rPr lang="tr-TR" dirty="0" smtClean="0">
                <a:latin typeface="Times New Roman" panose="02020603050405020304" pitchFamily="18" charset="0"/>
                <a:cs typeface="Times New Roman" panose="02020603050405020304" pitchFamily="18" charset="0"/>
              </a:rPr>
              <a:t> da </a:t>
            </a:r>
            <a:r>
              <a:rPr lang="tr-TR" b="1" dirty="0" smtClean="0">
                <a:latin typeface="Times New Roman" panose="02020603050405020304" pitchFamily="18" charset="0"/>
                <a:cs typeface="Times New Roman" panose="02020603050405020304" pitchFamily="18" charset="0"/>
              </a:rPr>
              <a:t>bundan yararlanırlar </a:t>
            </a:r>
            <a:r>
              <a:rPr lang="tr-TR" i="1" dirty="0" smtClean="0">
                <a:latin typeface="Times New Roman" panose="02020603050405020304" pitchFamily="18" charset="0"/>
                <a:cs typeface="Times New Roman" panose="02020603050405020304" pitchFamily="18" charset="0"/>
              </a:rPr>
              <a:t>(MK m. 693 / II).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03462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u="sng" dirty="0" smtClean="0">
                <a:latin typeface="Times New Roman" panose="02020603050405020304" pitchFamily="18" charset="0"/>
                <a:cs typeface="Times New Roman" panose="02020603050405020304" pitchFamily="18" charset="0"/>
              </a:rPr>
              <a:t>Elbirliği Mülkiyetinde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bu Davanın, </a:t>
            </a:r>
            <a:r>
              <a:rPr lang="tr-TR" b="1" i="1" dirty="0" smtClean="0">
                <a:latin typeface="Times New Roman" panose="02020603050405020304" pitchFamily="18" charset="0"/>
                <a:cs typeface="Times New Roman" panose="02020603050405020304" pitchFamily="18" charset="0"/>
              </a:rPr>
              <a:t>tüm Ortaklık </a:t>
            </a:r>
            <a:r>
              <a:rPr lang="tr-TR" b="1" dirty="0" smtClean="0">
                <a:latin typeface="Times New Roman" panose="02020603050405020304" pitchFamily="18" charset="0"/>
                <a:cs typeface="Times New Roman" panose="02020603050405020304" pitchFamily="18" charset="0"/>
              </a:rPr>
              <a:t>adına açılması gerekmektedir. </a:t>
            </a:r>
          </a:p>
          <a:p>
            <a:pPr algn="just"/>
            <a:r>
              <a:rPr lang="tr-TR" dirty="0" smtClean="0">
                <a:latin typeface="Times New Roman" panose="02020603050405020304" pitchFamily="18" charset="0"/>
                <a:cs typeface="Times New Roman" panose="02020603050405020304" pitchFamily="18" charset="0"/>
              </a:rPr>
              <a:t>Gerçekten, </a:t>
            </a:r>
            <a:r>
              <a:rPr lang="tr-TR" b="1" u="sng" dirty="0" smtClean="0">
                <a:latin typeface="Times New Roman" panose="02020603050405020304" pitchFamily="18" charset="0"/>
                <a:cs typeface="Times New Roman" panose="02020603050405020304" pitchFamily="18" charset="0"/>
              </a:rPr>
              <a:t>Yargıtay</a:t>
            </a:r>
            <a:r>
              <a:rPr lang="tr-TR" dirty="0" smtClean="0">
                <a:latin typeface="Times New Roman" panose="02020603050405020304" pitchFamily="18" charset="0"/>
                <a:cs typeface="Times New Roman" panose="02020603050405020304" pitchFamily="18" charset="0"/>
              </a:rPr>
              <a:t> da, </a:t>
            </a:r>
            <a:r>
              <a:rPr lang="tr-TR" b="1" u="sng" dirty="0" smtClean="0">
                <a:latin typeface="Times New Roman" panose="02020603050405020304" pitchFamily="18" charset="0"/>
                <a:cs typeface="Times New Roman" panose="02020603050405020304" pitchFamily="18" charset="0"/>
              </a:rPr>
              <a:t>Sicilin Düzeltilmesi Davasının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Ortaklardan her birinin Topluluğa giren Hakların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orunmasını sağlayabileceğini belirten </a:t>
            </a:r>
            <a:r>
              <a:rPr lang="tr-TR" b="1" i="1" dirty="0" smtClean="0">
                <a:latin typeface="Times New Roman" panose="02020603050405020304" pitchFamily="18" charset="0"/>
                <a:cs typeface="Times New Roman" panose="02020603050405020304" pitchFamily="18" charset="0"/>
              </a:rPr>
              <a:t>MK m. 702 / IV hükmünün </a:t>
            </a:r>
            <a:r>
              <a:rPr lang="tr-TR" b="1" dirty="0" smtClean="0">
                <a:latin typeface="Times New Roman" panose="02020603050405020304" pitchFamily="18" charset="0"/>
                <a:cs typeface="Times New Roman" panose="02020603050405020304" pitchFamily="18" charset="0"/>
              </a:rPr>
              <a:t>kapsamına girmediğini ifade etmektedir.  </a:t>
            </a:r>
          </a:p>
          <a:p>
            <a:pPr algn="just"/>
            <a:r>
              <a:rPr lang="tr-TR" dirty="0" smtClean="0">
                <a:latin typeface="Times New Roman" panose="02020603050405020304" pitchFamily="18" charset="0"/>
                <a:cs typeface="Times New Roman" panose="02020603050405020304" pitchFamily="18" charset="0"/>
              </a:rPr>
              <a:t>Ayrıca </a:t>
            </a:r>
            <a:r>
              <a:rPr lang="tr-TR" b="1" u="sng" dirty="0" smtClean="0">
                <a:latin typeface="Times New Roman" panose="02020603050405020304" pitchFamily="18" charset="0"/>
                <a:cs typeface="Times New Roman" panose="02020603050405020304" pitchFamily="18" charset="0"/>
              </a:rPr>
              <a:t>Yargıtay,</a:t>
            </a:r>
            <a:r>
              <a:rPr lang="tr-TR" u="sng"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irasçıların birbirlerine karşı bu Davayı tek başına açabilecekleri, fakat Üçüncü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işilere karşı kendi adlarına Tapu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icilinin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üzeltilmesini isteyemeyecekleri sonucuna varmaktadır.</a:t>
            </a:r>
          </a:p>
          <a:p>
            <a:pPr marL="0" indent="0" algn="just">
              <a:buNone/>
            </a:pPr>
            <a:r>
              <a:rPr lang="tr-TR"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Yargıtay’ın  konuyla ilgili kararları için bkz. </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6. B., s. 233, </a:t>
            </a:r>
            <a:r>
              <a:rPr lang="tr-TR" sz="2400" i="1" dirty="0" err="1" smtClean="0">
                <a:latin typeface="Times New Roman" panose="02020603050405020304" pitchFamily="18" charset="0"/>
                <a:cs typeface="Times New Roman" panose="02020603050405020304" pitchFamily="18" charset="0"/>
              </a:rPr>
              <a:t>dn</a:t>
            </a:r>
            <a:r>
              <a:rPr lang="tr-TR" sz="2400" i="1" dirty="0" smtClean="0">
                <a:latin typeface="Times New Roman" panose="02020603050405020304" pitchFamily="18" charset="0"/>
                <a:cs typeface="Times New Roman" panose="02020603050405020304" pitchFamily="18" charset="0"/>
              </a:rPr>
              <a:t>. 433 ve 434).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82622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Düzeltme Davası, </a:t>
            </a:r>
            <a:r>
              <a:rPr lang="tr-TR" sz="4000" b="1" i="1" dirty="0" smtClean="0">
                <a:latin typeface="Times New Roman" panose="02020603050405020304" pitchFamily="18" charset="0"/>
                <a:cs typeface="Times New Roman" panose="02020603050405020304" pitchFamily="18" charset="0"/>
              </a:rPr>
              <a:t>Yolsuz Tescil, Terkin veya Değişiklik kimin lehine yapılmış ise, </a:t>
            </a:r>
            <a:r>
              <a:rPr lang="tr-TR" sz="4000" b="1" dirty="0" smtClean="0">
                <a:latin typeface="Times New Roman" panose="02020603050405020304" pitchFamily="18" charset="0"/>
                <a:cs typeface="Times New Roman" panose="02020603050405020304" pitchFamily="18" charset="0"/>
              </a:rPr>
              <a:t>ona karşı açılır. </a:t>
            </a:r>
            <a:endParaRPr lang="tr-TR" sz="4000" b="1" i="1" dirty="0" smtClean="0">
              <a:latin typeface="Times New Roman" panose="02020603050405020304" pitchFamily="18" charset="0"/>
              <a:cs typeface="Times New Roman" panose="02020603050405020304" pitchFamily="18" charset="0"/>
            </a:endParaRPr>
          </a:p>
          <a:p>
            <a:pPr algn="just"/>
            <a:r>
              <a:rPr lang="tr-TR" sz="4000" b="1" i="1" dirty="0" smtClean="0">
                <a:latin typeface="Times New Roman" panose="02020603050405020304" pitchFamily="18" charset="0"/>
                <a:cs typeface="Times New Roman" panose="02020603050405020304" pitchFamily="18" charset="0"/>
              </a:rPr>
              <a:t>Eğer o Kişi ölmüş ise, </a:t>
            </a:r>
            <a:r>
              <a:rPr lang="tr-TR" sz="4000" b="1" dirty="0" smtClean="0">
                <a:latin typeface="Times New Roman" panose="02020603050405020304" pitchFamily="18" charset="0"/>
                <a:cs typeface="Times New Roman" panose="02020603050405020304" pitchFamily="18" charset="0"/>
              </a:rPr>
              <a:t>Düzeltme Davası</a:t>
            </a:r>
            <a:r>
              <a:rPr lang="tr-TR" sz="4000" b="1" i="1" dirty="0" smtClean="0">
                <a:latin typeface="Times New Roman" panose="02020603050405020304" pitchFamily="18" charset="0"/>
                <a:cs typeface="Times New Roman" panose="02020603050405020304" pitchFamily="18" charset="0"/>
              </a:rPr>
              <a:t>, onun Külli Haleflerine </a:t>
            </a:r>
            <a:r>
              <a:rPr lang="tr-TR" sz="4000" dirty="0" smtClean="0">
                <a:latin typeface="Times New Roman" panose="02020603050405020304" pitchFamily="18" charset="0"/>
                <a:cs typeface="Times New Roman" panose="02020603050405020304" pitchFamily="18" charset="0"/>
              </a:rPr>
              <a:t>veya</a:t>
            </a:r>
            <a:r>
              <a:rPr lang="tr-TR"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ondan Ayni Hak kazanan </a:t>
            </a:r>
            <a:r>
              <a:rPr lang="tr-TR" sz="4000" b="1" i="1" dirty="0" err="1" smtClean="0">
                <a:latin typeface="Times New Roman" panose="02020603050405020304" pitchFamily="18" charset="0"/>
                <a:cs typeface="Times New Roman" panose="02020603050405020304" pitchFamily="18" charset="0"/>
              </a:rPr>
              <a:t>Kötüniyetli</a:t>
            </a:r>
            <a:r>
              <a:rPr lang="tr-TR" sz="4000" b="1" i="1" dirty="0" smtClean="0">
                <a:latin typeface="Times New Roman" panose="02020603050405020304" pitchFamily="18" charset="0"/>
                <a:cs typeface="Times New Roman" panose="02020603050405020304" pitchFamily="18" charset="0"/>
              </a:rPr>
              <a:t> Üçüncü Kişilere karşı açılır (MK m. 1024 / 1). </a:t>
            </a:r>
            <a:endParaRPr lang="tr-TR" sz="4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91243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Sözleşmeyle Düzeltme</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Yolsuz Tescil,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yni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 gerçek sahibi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lehine Yolsuz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yapılmış olan Kişi arasında yapılacak </a:t>
            </a:r>
            <a:r>
              <a:rPr lang="tr-TR" dirty="0" smtClean="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Sözleşmeyle </a:t>
            </a:r>
            <a:r>
              <a:rPr lang="tr-TR" dirty="0" smtClean="0">
                <a:latin typeface="Times New Roman" panose="02020603050405020304" pitchFamily="18" charset="0"/>
                <a:cs typeface="Times New Roman" panose="02020603050405020304" pitchFamily="18" charset="0"/>
              </a:rPr>
              <a:t>de</a:t>
            </a:r>
            <a:r>
              <a:rPr lang="tr-TR" b="1" dirty="0" smtClean="0">
                <a:latin typeface="Times New Roman" panose="02020603050405020304" pitchFamily="18" charset="0"/>
                <a:cs typeface="Times New Roman" panose="02020603050405020304" pitchFamily="18" charset="0"/>
              </a:rPr>
              <a:t> düzeltilebilir</a:t>
            </a:r>
            <a:r>
              <a:rPr lang="tr-TR" dirty="0" smtClean="0">
                <a:latin typeface="Times New Roman" panose="02020603050405020304" pitchFamily="18" charset="0"/>
                <a:cs typeface="Times New Roman" panose="02020603050405020304" pitchFamily="18" charset="0"/>
              </a:rPr>
              <a:t>. </a:t>
            </a:r>
          </a:p>
          <a:p>
            <a:pPr algn="just"/>
            <a:r>
              <a:rPr lang="tr-TR" b="1" u="sng" dirty="0" smtClean="0">
                <a:latin typeface="Times New Roman" panose="02020603050405020304" pitchFamily="18" charset="0"/>
                <a:cs typeface="Times New Roman" panose="02020603050405020304" pitchFamily="18" charset="0"/>
              </a:rPr>
              <a:t>Örneğin,</a:t>
            </a:r>
            <a:r>
              <a:rPr lang="tr-TR" u="sng"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Ayten</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 </a:t>
            </a:r>
            <a:r>
              <a:rPr lang="tr-TR" b="1" i="1" dirty="0" smtClean="0">
                <a:latin typeface="Times New Roman" panose="02020603050405020304" pitchFamily="18" charset="0"/>
                <a:cs typeface="Times New Roman" panose="02020603050405020304" pitchFamily="18" charset="0"/>
              </a:rPr>
              <a:t>Taşınmazın Mülkiyetini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Bora’ya</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B’ye) </a:t>
            </a:r>
            <a:r>
              <a:rPr lang="tr-TR" b="1" dirty="0" smtClean="0">
                <a:latin typeface="Times New Roman" panose="02020603050405020304" pitchFamily="18" charset="0"/>
                <a:cs typeface="Times New Roman" panose="02020603050405020304" pitchFamily="18" charset="0"/>
              </a:rPr>
              <a:t>devretmiştir.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Ayten,</a:t>
            </a:r>
            <a:r>
              <a:rPr lang="tr-TR" dirty="0" smtClean="0">
                <a:latin typeface="Times New Roman" panose="02020603050405020304" pitchFamily="18" charset="0"/>
                <a:cs typeface="Times New Roman" panose="02020603050405020304" pitchFamily="18" charset="0"/>
              </a:rPr>
              <a:t> daha sonra </a:t>
            </a:r>
            <a:r>
              <a:rPr lang="tr-TR" b="1" dirty="0" smtClean="0">
                <a:latin typeface="Times New Roman" panose="02020603050405020304" pitchFamily="18" charset="0"/>
                <a:cs typeface="Times New Roman" panose="02020603050405020304" pitchFamily="18" charset="0"/>
              </a:rPr>
              <a:t>Temlikin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ukuki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ebebini oluşturan Sözleşmeyi</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ata nedeniyle iptal </a:t>
            </a:r>
            <a:r>
              <a:rPr lang="tr-TR" b="1" dirty="0" smtClean="0">
                <a:latin typeface="Times New Roman" panose="02020603050405020304" pitchFamily="18" charset="0"/>
                <a:cs typeface="Times New Roman" panose="02020603050405020304" pitchFamily="18" charset="0"/>
              </a:rPr>
              <a:t>etmiştir.</a:t>
            </a:r>
          </a:p>
          <a:p>
            <a:pPr algn="just"/>
            <a:r>
              <a:rPr lang="tr-TR" b="1" dirty="0" smtClean="0">
                <a:latin typeface="Times New Roman" panose="02020603050405020304" pitchFamily="18" charset="0"/>
                <a:cs typeface="Times New Roman" panose="02020603050405020304" pitchFamily="18" charset="0"/>
              </a:rPr>
              <a:t> Bu durumda</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Ayten</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 ile </a:t>
            </a:r>
            <a:r>
              <a:rPr lang="tr-TR" b="1" dirty="0" smtClean="0">
                <a:latin typeface="Times New Roman" panose="02020603050405020304" pitchFamily="18" charset="0"/>
                <a:cs typeface="Times New Roman" panose="02020603050405020304" pitchFamily="18" charset="0"/>
              </a:rPr>
              <a:t>Bora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aralarında anlaşarak, </a:t>
            </a:r>
            <a:r>
              <a:rPr lang="tr-TR" b="1" i="1" dirty="0" smtClean="0">
                <a:latin typeface="Times New Roman" panose="02020603050405020304" pitchFamily="18" charset="0"/>
                <a:cs typeface="Times New Roman" panose="02020603050405020304" pitchFamily="18" charset="0"/>
              </a:rPr>
              <a:t>Bora </a:t>
            </a:r>
            <a:r>
              <a:rPr lang="tr-TR" i="1" dirty="0" smtClean="0">
                <a:latin typeface="Times New Roman" panose="02020603050405020304" pitchFamily="18" charset="0"/>
                <a:cs typeface="Times New Roman" panose="02020603050405020304" pitchFamily="18" charset="0"/>
              </a:rPr>
              <a:t>(B) </a:t>
            </a:r>
            <a:r>
              <a:rPr lang="tr-TR" b="1" i="1" dirty="0" smtClean="0">
                <a:latin typeface="Times New Roman" panose="02020603050405020304" pitchFamily="18" charset="0"/>
                <a:cs typeface="Times New Roman" panose="02020603050405020304" pitchFamily="18" charset="0"/>
              </a:rPr>
              <a:t>lehine yapılmış olan </a:t>
            </a:r>
            <a:r>
              <a:rPr lang="tr-TR" b="1" u="sng" dirty="0" smtClean="0">
                <a:latin typeface="Times New Roman" panose="02020603050405020304" pitchFamily="18" charset="0"/>
                <a:cs typeface="Times New Roman" panose="02020603050405020304" pitchFamily="18" charset="0"/>
              </a:rPr>
              <a:t>Tescilin </a:t>
            </a:r>
            <a:r>
              <a:rPr lang="tr-TR" b="1" u="sng" dirty="0">
                <a:latin typeface="Times New Roman" panose="02020603050405020304" pitchFamily="18" charset="0"/>
                <a:cs typeface="Times New Roman" panose="02020603050405020304" pitchFamily="18" charset="0"/>
              </a:rPr>
              <a:t>D</a:t>
            </a:r>
            <a:r>
              <a:rPr lang="tr-TR" b="1" u="sng" dirty="0" smtClean="0">
                <a:latin typeface="Times New Roman" panose="02020603050405020304" pitchFamily="18" charset="0"/>
                <a:cs typeface="Times New Roman" panose="02020603050405020304" pitchFamily="18" charset="0"/>
              </a:rPr>
              <a:t>üzeltilmesini </a:t>
            </a:r>
            <a:r>
              <a:rPr lang="tr-TR" b="1" dirty="0" smtClean="0">
                <a:latin typeface="Times New Roman" panose="02020603050405020304" pitchFamily="18" charset="0"/>
                <a:cs typeface="Times New Roman" panose="02020603050405020304" pitchFamily="18" charset="0"/>
              </a:rPr>
              <a:t>sağlayabilirler. </a:t>
            </a:r>
          </a:p>
          <a:p>
            <a:pPr marL="0" indent="0" algn="just">
              <a:buNone/>
            </a:pPr>
            <a:endParaRPr lang="tr-TR" dirty="0" smtClean="0"/>
          </a:p>
          <a:p>
            <a:pPr algn="just"/>
            <a:endParaRPr lang="tr-TR" dirty="0"/>
          </a:p>
        </p:txBody>
      </p:sp>
    </p:spTree>
    <p:extLst>
      <p:ext uri="{BB962C8B-B14F-4D97-AF65-F5344CB8AC3E}">
        <p14:creationId xmlns:p14="http://schemas.microsoft.com/office/powerpoint/2010/main" val="18656105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Fakat bu konuda, </a:t>
            </a:r>
            <a:r>
              <a:rPr lang="tr-TR" b="1" dirty="0">
                <a:latin typeface="Times New Roman" panose="02020603050405020304" pitchFamily="18" charset="0"/>
                <a:cs typeface="Times New Roman" panose="02020603050405020304" pitchFamily="18" charset="0"/>
              </a:rPr>
              <a:t>Gerçek Malik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Sicilde Malik görünen Kişi arasında </a:t>
            </a:r>
            <a:r>
              <a:rPr lang="tr-TR" b="1" i="1" dirty="0">
                <a:latin typeface="Times New Roman" panose="02020603050405020304" pitchFamily="18" charset="0"/>
                <a:cs typeface="Times New Roman" panose="02020603050405020304" pitchFamily="18" charset="0"/>
              </a:rPr>
              <a:t>Resmi Şekle tabi bir Anlaşmanın </a:t>
            </a:r>
            <a:r>
              <a:rPr lang="tr-TR" b="1" dirty="0">
                <a:latin typeface="Times New Roman" panose="02020603050405020304" pitchFamily="18" charset="0"/>
                <a:cs typeface="Times New Roman" panose="02020603050405020304" pitchFamily="18" charset="0"/>
              </a:rPr>
              <a:t>aranıp aranmayacağı tartışmalıdır. </a:t>
            </a:r>
          </a:p>
          <a:p>
            <a:pPr algn="just"/>
            <a:r>
              <a:rPr lang="tr-TR" b="1" i="1" dirty="0">
                <a:latin typeface="Times New Roman" panose="02020603050405020304" pitchFamily="18" charset="0"/>
                <a:cs typeface="Times New Roman" panose="02020603050405020304" pitchFamily="18" charset="0"/>
              </a:rPr>
              <a:t>Yolsuz Tescili Düzeltme, Mülkiyete ilişkin Kaydın Düzeltilmesi gibi Yeni bir Tescile bağlı ise, </a:t>
            </a:r>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takdirde, </a:t>
            </a:r>
            <a:r>
              <a:rPr lang="tr-TR" b="1" u="sng" dirty="0">
                <a:latin typeface="Times New Roman" panose="02020603050405020304" pitchFamily="18" charset="0"/>
                <a:cs typeface="Times New Roman" panose="02020603050405020304" pitchFamily="18" charset="0"/>
              </a:rPr>
              <a:t>Hakim Görüş</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Resmi Şekilde </a:t>
            </a:r>
            <a:r>
              <a:rPr lang="tr-TR" b="1" i="1" dirty="0">
                <a:latin typeface="Times New Roman" panose="02020603050405020304" pitchFamily="18" charset="0"/>
                <a:cs typeface="Times New Roman" panose="02020603050405020304" pitchFamily="18" charset="0"/>
              </a:rPr>
              <a:t>yapılmış bir </a:t>
            </a:r>
            <a:r>
              <a:rPr lang="tr-TR" b="1" i="1" dirty="0" smtClean="0">
                <a:latin typeface="Times New Roman" panose="02020603050405020304" pitchFamily="18" charset="0"/>
                <a:cs typeface="Times New Roman" panose="02020603050405020304" pitchFamily="18" charset="0"/>
              </a:rPr>
              <a:t>Sözleşmenin </a:t>
            </a:r>
            <a:r>
              <a:rPr lang="tr-TR" b="1" dirty="0">
                <a:latin typeface="Times New Roman" panose="02020603050405020304" pitchFamily="18" charset="0"/>
                <a:cs typeface="Times New Roman" panose="02020603050405020304" pitchFamily="18" charset="0"/>
              </a:rPr>
              <a:t>gerekli olduğu yolundadır. </a:t>
            </a:r>
            <a:endParaRPr lang="tr-TR" b="1"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Ayrıca, bir de </a:t>
            </a:r>
            <a:r>
              <a:rPr lang="tr-TR" b="1" dirty="0" smtClean="0">
                <a:latin typeface="Times New Roman" panose="02020603050405020304" pitchFamily="18" charset="0"/>
                <a:cs typeface="Times New Roman" panose="02020603050405020304" pitchFamily="18" charset="0"/>
              </a:rPr>
              <a:t>Sicilde Yolsuz Tescil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Hak Sahibi </a:t>
            </a:r>
            <a:r>
              <a:rPr lang="tr-TR" b="1" dirty="0">
                <a:latin typeface="Times New Roman" panose="02020603050405020304" pitchFamily="18" charset="0"/>
                <a:cs typeface="Times New Roman" panose="02020603050405020304" pitchFamily="18" charset="0"/>
              </a:rPr>
              <a:t>görünen </a:t>
            </a:r>
            <a:r>
              <a:rPr lang="tr-TR" b="1" dirty="0" smtClean="0">
                <a:latin typeface="Times New Roman" panose="02020603050405020304" pitchFamily="18" charset="0"/>
                <a:cs typeface="Times New Roman" panose="02020603050405020304" pitchFamily="18" charset="0"/>
              </a:rPr>
              <a:t>Kişinin </a:t>
            </a:r>
            <a:r>
              <a:rPr lang="tr-TR" b="1" i="1" dirty="0" smtClean="0">
                <a:latin typeface="Times New Roman" panose="02020603050405020304" pitchFamily="18" charset="0"/>
                <a:cs typeface="Times New Roman" panose="02020603050405020304" pitchFamily="18" charset="0"/>
              </a:rPr>
              <a:t>Düzeltme İsteminde </a:t>
            </a:r>
            <a:r>
              <a:rPr lang="tr-TR" b="1" i="1" dirty="0">
                <a:latin typeface="Times New Roman" panose="02020603050405020304" pitchFamily="18" charset="0"/>
                <a:cs typeface="Times New Roman" panose="02020603050405020304" pitchFamily="18" charset="0"/>
              </a:rPr>
              <a:t>bulunması </a:t>
            </a:r>
            <a:r>
              <a:rPr lang="tr-TR" b="1" dirty="0">
                <a:latin typeface="Times New Roman" panose="02020603050405020304" pitchFamily="18" charset="0"/>
                <a:cs typeface="Times New Roman" panose="02020603050405020304" pitchFamily="18" charset="0"/>
              </a:rPr>
              <a:t>gerekir. </a:t>
            </a:r>
          </a:p>
          <a:p>
            <a:pPr marL="0" indent="0" algn="just">
              <a:buNone/>
            </a:pPr>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4142332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38200" y="2186870"/>
            <a:ext cx="10515600" cy="4351338"/>
          </a:xfrm>
        </p:spPr>
        <p:txBody>
          <a:bodyPr>
            <a:normAutofit/>
          </a:bodyPr>
          <a:lstStyle/>
          <a:p>
            <a:pPr algn="just"/>
            <a:r>
              <a:rPr lang="tr-TR" sz="4000" dirty="0" smtClean="0">
                <a:latin typeface="Times New Roman" panose="02020603050405020304" pitchFamily="18" charset="0"/>
                <a:cs typeface="Times New Roman" panose="02020603050405020304" pitchFamily="18" charset="0"/>
              </a:rPr>
              <a:t>Eğer </a:t>
            </a:r>
            <a:r>
              <a:rPr lang="tr-TR" sz="4000" b="1" dirty="0">
                <a:latin typeface="Times New Roman" panose="02020603050405020304" pitchFamily="18" charset="0"/>
                <a:cs typeface="Times New Roman" panose="02020603050405020304" pitchFamily="18" charset="0"/>
              </a:rPr>
              <a:t>Y</a:t>
            </a:r>
            <a:r>
              <a:rPr lang="tr-TR" sz="4000" b="1" dirty="0" smtClean="0">
                <a:latin typeface="Times New Roman" panose="02020603050405020304" pitchFamily="18" charset="0"/>
                <a:cs typeface="Times New Roman" panose="02020603050405020304" pitchFamily="18" charset="0"/>
              </a:rPr>
              <a:t>olsuz Tescil, </a:t>
            </a:r>
            <a:r>
              <a:rPr lang="tr-TR" sz="4000" i="1" dirty="0" smtClean="0">
                <a:latin typeface="Times New Roman" panose="02020603050405020304" pitchFamily="18" charset="0"/>
                <a:cs typeface="Times New Roman" panose="02020603050405020304" pitchFamily="18" charset="0"/>
              </a:rPr>
              <a:t>yolsuz kaydedilen bir Sınırlı Ayni Hakkın Terkininde olduğu gibi, </a:t>
            </a:r>
            <a:r>
              <a:rPr lang="tr-TR" sz="4000" b="1" dirty="0" smtClean="0">
                <a:latin typeface="Times New Roman" panose="02020603050405020304" pitchFamily="18" charset="0"/>
                <a:cs typeface="Times New Roman" panose="02020603050405020304" pitchFamily="18" charset="0"/>
              </a:rPr>
              <a:t>sadece Terkin ile düzelecekse</a:t>
            </a:r>
            <a:r>
              <a:rPr lang="tr-TR" sz="4000" dirty="0" smtClean="0">
                <a:latin typeface="Times New Roman" panose="02020603050405020304" pitchFamily="18" charset="0"/>
                <a:cs typeface="Times New Roman" panose="02020603050405020304" pitchFamily="18" charset="0"/>
              </a:rPr>
              <a:t>, bu takdirde, bir </a:t>
            </a:r>
            <a:r>
              <a:rPr lang="tr-TR" sz="4000" b="1" dirty="0" smtClean="0">
                <a:latin typeface="Times New Roman" panose="02020603050405020304" pitchFamily="18" charset="0"/>
                <a:cs typeface="Times New Roman" panose="02020603050405020304" pitchFamily="18" charset="0"/>
              </a:rPr>
              <a:t>Sözleşmeye gerek yoktur. </a:t>
            </a:r>
          </a:p>
          <a:p>
            <a:pPr algn="just"/>
            <a:r>
              <a:rPr lang="tr-TR" sz="4000" dirty="0" smtClean="0">
                <a:latin typeface="Times New Roman" panose="02020603050405020304" pitchFamily="18" charset="0"/>
                <a:cs typeface="Times New Roman" panose="02020603050405020304" pitchFamily="18" charset="0"/>
              </a:rPr>
              <a:t>Bu durumda</a:t>
            </a:r>
            <a:r>
              <a:rPr lang="tr-TR" sz="4000" b="1" dirty="0" smtClean="0">
                <a:latin typeface="Times New Roman" panose="02020603050405020304" pitchFamily="18" charset="0"/>
                <a:cs typeface="Times New Roman" panose="02020603050405020304" pitchFamily="18" charset="0"/>
              </a:rPr>
              <a:t>, Sicilde bu Hakkın </a:t>
            </a:r>
            <a:r>
              <a:rPr lang="tr-TR" sz="4000" b="1" dirty="0">
                <a:latin typeface="Times New Roman" panose="02020603050405020304" pitchFamily="18" charset="0"/>
                <a:cs typeface="Times New Roman" panose="02020603050405020304" pitchFamily="18" charset="0"/>
              </a:rPr>
              <a:t>S</a:t>
            </a:r>
            <a:r>
              <a:rPr lang="tr-TR" sz="4000" b="1" dirty="0" smtClean="0">
                <a:latin typeface="Times New Roman" panose="02020603050405020304" pitchFamily="18" charset="0"/>
                <a:cs typeface="Times New Roman" panose="02020603050405020304" pitchFamily="18" charset="0"/>
              </a:rPr>
              <a:t>ahibi görünen kimsenin tek taraflı İstemi (</a:t>
            </a:r>
            <a:r>
              <a:rPr lang="tr-TR" sz="4000" i="1" dirty="0" smtClean="0">
                <a:latin typeface="Times New Roman" panose="02020603050405020304" pitchFamily="18" charset="0"/>
                <a:cs typeface="Times New Roman" panose="02020603050405020304" pitchFamily="18" charset="0"/>
              </a:rPr>
              <a:t>Talebi)</a:t>
            </a:r>
            <a:r>
              <a:rPr lang="tr-TR" sz="4000" b="1" dirty="0" smtClean="0">
                <a:latin typeface="Times New Roman" panose="02020603050405020304" pitchFamily="18" charset="0"/>
                <a:cs typeface="Times New Roman" panose="02020603050405020304" pitchFamily="18" charset="0"/>
              </a:rPr>
              <a:t> yeterlidir. </a:t>
            </a:r>
          </a:p>
        </p:txBody>
      </p:sp>
    </p:spTree>
    <p:extLst>
      <p:ext uri="{BB962C8B-B14F-4D97-AF65-F5344CB8AC3E}">
        <p14:creationId xmlns:p14="http://schemas.microsoft.com/office/powerpoint/2010/main" val="1516046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Medeni Kanunda ve Tapu Sicili Tüzüğünde Öngörülen Beyanlar ve Bunların Hükmü</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i="1" dirty="0" smtClean="0">
                <a:latin typeface="Times New Roman" panose="02020603050405020304" pitchFamily="18" charset="0"/>
                <a:cs typeface="Times New Roman" panose="02020603050405020304" pitchFamily="18" charset="0"/>
              </a:rPr>
              <a:t>MK m. 1012 /1 ve TST m. 53 /1</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dirty="0" smtClean="0">
                <a:latin typeface="Times New Roman" panose="02020603050405020304" pitchFamily="18" charset="0"/>
                <a:cs typeface="Times New Roman" panose="02020603050405020304" pitchFamily="18" charset="0"/>
              </a:rPr>
              <a:t>göre, </a:t>
            </a:r>
            <a:r>
              <a:rPr lang="tr-TR" b="1" dirty="0" smtClean="0">
                <a:latin typeface="Times New Roman" panose="02020603050405020304" pitchFamily="18" charset="0"/>
                <a:cs typeface="Times New Roman" panose="02020603050405020304" pitchFamily="18" charset="0"/>
              </a:rPr>
              <a:t>bir Taşınmazın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klentileri,</a:t>
            </a:r>
            <a:r>
              <a:rPr lang="tr-TR" dirty="0" smtClean="0">
                <a:latin typeface="Times New Roman" panose="02020603050405020304" pitchFamily="18" charset="0"/>
                <a:cs typeface="Times New Roman" panose="02020603050405020304" pitchFamily="18" charset="0"/>
              </a:rPr>
              <a:t> herhangi bir Belge aranmaksızın, </a:t>
            </a:r>
            <a:r>
              <a:rPr lang="tr-TR" b="1" dirty="0" smtClean="0">
                <a:latin typeface="Times New Roman" panose="02020603050405020304" pitchFamily="18" charset="0"/>
                <a:cs typeface="Times New Roman" panose="02020603050405020304" pitchFamily="18" charset="0"/>
              </a:rPr>
              <a:t>Malikin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azılı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stemi üzerine</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Beyanlar Sütununa </a:t>
            </a:r>
            <a:r>
              <a:rPr lang="tr-TR" b="1" dirty="0" smtClean="0">
                <a:latin typeface="Times New Roman" panose="02020603050405020304" pitchFamily="18" charset="0"/>
                <a:cs typeface="Times New Roman" panose="02020603050405020304" pitchFamily="18" charset="0"/>
              </a:rPr>
              <a:t>kaydedilir.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İstemde bulunanın dilekçesinde, Eklentinin adedi, cinsi ve kıymeti gösterilir (</a:t>
            </a:r>
            <a:r>
              <a:rPr lang="tr-TR" sz="2400" i="1" dirty="0" smtClean="0">
                <a:latin typeface="Times New Roman" panose="02020603050405020304" pitchFamily="18" charset="0"/>
                <a:cs typeface="Times New Roman" panose="02020603050405020304" pitchFamily="18" charset="0"/>
              </a:rPr>
              <a:t>TST m. 53/2). </a:t>
            </a:r>
          </a:p>
          <a:p>
            <a:pPr algn="just"/>
            <a:r>
              <a:rPr lang="tr-TR" b="1" dirty="0" smtClean="0">
                <a:latin typeface="Times New Roman" panose="02020603050405020304" pitchFamily="18" charset="0"/>
                <a:cs typeface="Times New Roman" panose="02020603050405020304" pitchFamily="18" charset="0"/>
              </a:rPr>
              <a:t>Beyanlar Sütununa Eklenti olarak kaydedilen Eşyanın bu nitelikte olduğu </a:t>
            </a:r>
            <a:r>
              <a:rPr lang="tr-TR" b="1" u="sng" dirty="0">
                <a:latin typeface="Times New Roman" panose="02020603050405020304" pitchFamily="18" charset="0"/>
                <a:cs typeface="Times New Roman" panose="02020603050405020304" pitchFamily="18" charset="0"/>
              </a:rPr>
              <a:t>K</a:t>
            </a:r>
            <a:r>
              <a:rPr lang="tr-TR" b="1" u="sng" dirty="0" smtClean="0">
                <a:latin typeface="Times New Roman" panose="02020603050405020304" pitchFamily="18" charset="0"/>
                <a:cs typeface="Times New Roman" panose="02020603050405020304" pitchFamily="18" charset="0"/>
              </a:rPr>
              <a:t>arine </a:t>
            </a:r>
            <a:r>
              <a:rPr lang="tr-TR" b="1" dirty="0" smtClean="0">
                <a:latin typeface="Times New Roman" panose="02020603050405020304" pitchFamily="18" charset="0"/>
                <a:cs typeface="Times New Roman" panose="02020603050405020304" pitchFamily="18" charset="0"/>
              </a:rPr>
              <a:t>olarak kabul edilir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862 / II</a:t>
            </a:r>
            <a:r>
              <a:rPr lang="tr-TR" dirty="0" smtClean="0">
                <a:latin typeface="Times New Roman" panose="02020603050405020304" pitchFamily="18" charset="0"/>
                <a:cs typeface="Times New Roman" panose="02020603050405020304" pitchFamily="18" charset="0"/>
              </a:rPr>
              <a:t>). Aksini iddia eden, iddiasını ispat etmek zorundadır. </a:t>
            </a:r>
          </a:p>
          <a:p>
            <a:pPr algn="just"/>
            <a:r>
              <a:rPr lang="tr-TR" b="1" dirty="0" smtClean="0">
                <a:latin typeface="Times New Roman" panose="02020603050405020304" pitchFamily="18" charset="0"/>
                <a:cs typeface="Times New Roman" panose="02020603050405020304" pitchFamily="18" charset="0"/>
              </a:rPr>
              <a:t>Beyanlar Sütununda Eklentilere ilişkin Kayıtların </a:t>
            </a:r>
            <a:r>
              <a:rPr lang="tr-TR" b="1" u="sng" dirty="0" smtClean="0">
                <a:latin typeface="Times New Roman" panose="02020603050405020304" pitchFamily="18" charset="0"/>
                <a:cs typeface="Times New Roman" panose="02020603050405020304" pitchFamily="18" charset="0"/>
              </a:rPr>
              <a:t>Terkini, </a:t>
            </a:r>
            <a:r>
              <a:rPr lang="tr-TR" b="1" dirty="0" smtClean="0">
                <a:latin typeface="Times New Roman" panose="02020603050405020304" pitchFamily="18" charset="0"/>
                <a:cs typeface="Times New Roman" panose="02020603050405020304" pitchFamily="18" charset="0"/>
              </a:rPr>
              <a:t>Kütükte hak sahibi görünen </a:t>
            </a:r>
            <a:r>
              <a:rPr lang="tr-TR" b="1" u="sng" dirty="0" smtClean="0">
                <a:latin typeface="Times New Roman" panose="02020603050405020304" pitchFamily="18" charset="0"/>
                <a:cs typeface="Times New Roman" panose="02020603050405020304" pitchFamily="18" charset="0"/>
              </a:rPr>
              <a:t>bütün İlgililerin Rızasına </a:t>
            </a:r>
            <a:r>
              <a:rPr lang="tr-TR" b="1" dirty="0" smtClean="0">
                <a:latin typeface="Times New Roman" panose="02020603050405020304" pitchFamily="18" charset="0"/>
                <a:cs typeface="Times New Roman" panose="02020603050405020304" pitchFamily="18" charset="0"/>
              </a:rPr>
              <a:t>bağlıdır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m. 1012 /1). </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3024149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Tapu 	Memurunun Hatası Yüzünden Tescilin Yolsuz Olması Durumunda</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Geçerli bir Hukuki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ebebe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stemine dayanmasına rağmen, </a:t>
            </a:r>
            <a:r>
              <a:rPr lang="tr-TR" b="1" i="1" dirty="0" smtClean="0">
                <a:latin typeface="Times New Roman" panose="02020603050405020304" pitchFamily="18" charset="0"/>
                <a:cs typeface="Times New Roman" panose="02020603050405020304" pitchFamily="18" charset="0"/>
              </a:rPr>
              <a:t>Tapu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emurunun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atası yüzünden Belgelere aykırı olarak Yanlış bir Tescil yapıldığı durumlarda </a:t>
            </a:r>
            <a:r>
              <a:rPr lang="tr-TR" dirty="0" smtClean="0">
                <a:latin typeface="Times New Roman" panose="02020603050405020304" pitchFamily="18" charset="0"/>
                <a:cs typeface="Times New Roman" panose="02020603050405020304" pitchFamily="18" charset="0"/>
              </a:rPr>
              <a:t>da,</a:t>
            </a:r>
            <a:r>
              <a:rPr lang="tr-TR" b="1" dirty="0" smtClean="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Y</a:t>
            </a:r>
            <a:r>
              <a:rPr lang="tr-TR" b="1" u="sng" dirty="0" smtClean="0">
                <a:latin typeface="Times New Roman" panose="02020603050405020304" pitchFamily="18" charset="0"/>
                <a:cs typeface="Times New Roman" panose="02020603050405020304" pitchFamily="18" charset="0"/>
              </a:rPr>
              <a:t>olsuz bir Tescil </a:t>
            </a:r>
            <a:r>
              <a:rPr lang="tr-TR" b="1" dirty="0" smtClean="0">
                <a:latin typeface="Times New Roman" panose="02020603050405020304" pitchFamily="18" charset="0"/>
                <a:cs typeface="Times New Roman" panose="02020603050405020304" pitchFamily="18" charset="0"/>
              </a:rPr>
              <a:t>söz konusu olabilir. </a:t>
            </a:r>
          </a:p>
          <a:p>
            <a:pPr algn="just"/>
            <a:r>
              <a:rPr lang="tr-TR" dirty="0" smtClean="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bu</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olsuz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escilin Düzeltilmesi</a:t>
            </a:r>
            <a:r>
              <a:rPr lang="tr-TR" dirty="0" smtClean="0">
                <a:latin typeface="Times New Roman" panose="02020603050405020304" pitchFamily="18" charset="0"/>
                <a:cs typeface="Times New Roman" panose="02020603050405020304" pitchFamily="18" charset="0"/>
              </a:rPr>
              <a:t>, MK m. 1025 / 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hükmüne değil, </a:t>
            </a:r>
            <a:r>
              <a:rPr lang="tr-TR" b="1" dirty="0" smtClean="0">
                <a:latin typeface="Times New Roman" panose="02020603050405020304" pitchFamily="18" charset="0"/>
                <a:cs typeface="Times New Roman" panose="02020603050405020304" pitchFamily="18" charset="0"/>
              </a:rPr>
              <a:t>MK m. 1027 hükmüne tabidir. </a:t>
            </a:r>
          </a:p>
          <a:p>
            <a:pPr algn="just"/>
            <a:r>
              <a:rPr lang="tr-TR" b="1" dirty="0" smtClean="0">
                <a:latin typeface="Times New Roman" panose="02020603050405020304" pitchFamily="18" charset="0"/>
                <a:cs typeface="Times New Roman" panose="02020603050405020304" pitchFamily="18" charset="0"/>
              </a:rPr>
              <a:t>MK m. 1027 / 1</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göre</a:t>
            </a:r>
            <a:r>
              <a:rPr lang="tr-TR" dirty="0" smtClean="0">
                <a:latin typeface="Times New Roman" panose="02020603050405020304" pitchFamily="18" charset="0"/>
                <a:cs typeface="Times New Roman" panose="02020603050405020304" pitchFamily="18" charset="0"/>
              </a:rPr>
              <a:t>, bütün İlgililerin </a:t>
            </a:r>
            <a:r>
              <a:rPr lang="tr-TR" dirty="0">
                <a:latin typeface="Times New Roman" panose="02020603050405020304" pitchFamily="18" charset="0"/>
                <a:cs typeface="Times New Roman" panose="02020603050405020304" pitchFamily="18" charset="0"/>
              </a:rPr>
              <a:t>Y</a:t>
            </a:r>
            <a:r>
              <a:rPr lang="tr-TR" dirty="0" smtClean="0">
                <a:latin typeface="Times New Roman" panose="02020603050405020304" pitchFamily="18" charset="0"/>
                <a:cs typeface="Times New Roman" panose="02020603050405020304" pitchFamily="18" charset="0"/>
              </a:rPr>
              <a:t>azılı </a:t>
            </a:r>
            <a:r>
              <a:rPr lang="tr-TR" dirty="0">
                <a:latin typeface="Times New Roman" panose="02020603050405020304" pitchFamily="18" charset="0"/>
                <a:cs typeface="Times New Roman" panose="02020603050405020304" pitchFamily="18" charset="0"/>
              </a:rPr>
              <a:t>R</a:t>
            </a:r>
            <a:r>
              <a:rPr lang="tr-TR" dirty="0" smtClean="0">
                <a:latin typeface="Times New Roman" panose="02020603050405020304" pitchFamily="18" charset="0"/>
                <a:cs typeface="Times New Roman" panose="02020603050405020304" pitchFamily="18" charset="0"/>
              </a:rPr>
              <a:t>ızaları olmadıkça, Tapu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emuru, Tapu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icilindeki </a:t>
            </a:r>
            <a:r>
              <a:rPr lang="tr-TR" dirty="0">
                <a:latin typeface="Times New Roman" panose="02020603050405020304" pitchFamily="18" charset="0"/>
                <a:cs typeface="Times New Roman" panose="02020603050405020304" pitchFamily="18" charset="0"/>
              </a:rPr>
              <a:t>Y</a:t>
            </a:r>
            <a:r>
              <a:rPr lang="tr-TR" dirty="0" smtClean="0">
                <a:latin typeface="Times New Roman" panose="02020603050405020304" pitchFamily="18" charset="0"/>
                <a:cs typeface="Times New Roman" panose="02020603050405020304" pitchFamily="18" charset="0"/>
              </a:rPr>
              <a:t>anlışlığı ancak Mahkeme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ararıyla düzeltebilir</a:t>
            </a:r>
            <a:r>
              <a:rPr lang="tr-TR" sz="24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968649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Bununla beraber, </a:t>
            </a:r>
            <a:r>
              <a:rPr lang="tr-TR" sz="3600" b="1" i="1" dirty="0" smtClean="0">
                <a:latin typeface="Times New Roman" panose="02020603050405020304" pitchFamily="18" charset="0"/>
                <a:cs typeface="Times New Roman" panose="02020603050405020304" pitchFamily="18" charset="0"/>
              </a:rPr>
              <a:t>MK m. 1027 hükmünün 700 sayılı KHK ile değişik III. fıkrasında</a:t>
            </a:r>
            <a:r>
              <a:rPr lang="tr-TR" sz="3600" b="1" dirty="0" smtClean="0">
                <a:latin typeface="Times New Roman" panose="02020603050405020304" pitchFamily="18" charset="0"/>
                <a:cs typeface="Times New Roman" panose="02020603050405020304" pitchFamily="18" charset="0"/>
              </a:rPr>
              <a:t>, </a:t>
            </a:r>
            <a:r>
              <a:rPr lang="tr-TR" sz="3600" b="1" u="sng" dirty="0" smtClean="0">
                <a:latin typeface="Times New Roman" panose="02020603050405020304" pitchFamily="18" charset="0"/>
                <a:cs typeface="Times New Roman" panose="02020603050405020304" pitchFamily="18" charset="0"/>
              </a:rPr>
              <a:t>Basit Yazı Yanlışlıklarının</a:t>
            </a:r>
            <a:r>
              <a:rPr lang="tr-TR" sz="3600" b="1" dirty="0" smtClean="0">
                <a:latin typeface="Times New Roman" panose="02020603050405020304" pitchFamily="18" charset="0"/>
                <a:cs typeface="Times New Roman" panose="02020603050405020304" pitchFamily="18" charset="0"/>
              </a:rPr>
              <a:t>, Cumhurbaşkanınca çıkarılan Yönetmelik </a:t>
            </a:r>
            <a:r>
              <a:rPr lang="tr-TR" sz="3600" dirty="0" smtClean="0">
                <a:latin typeface="Times New Roman" panose="02020603050405020304" pitchFamily="18" charset="0"/>
                <a:cs typeface="Times New Roman" panose="02020603050405020304" pitchFamily="18" charset="0"/>
              </a:rPr>
              <a:t>uyarınca </a:t>
            </a:r>
            <a:r>
              <a:rPr lang="tr-TR" sz="3600" dirty="0" err="1" smtClean="0">
                <a:latin typeface="Times New Roman" panose="02020603050405020304" pitchFamily="18" charset="0"/>
                <a:cs typeface="Times New Roman" panose="02020603050405020304" pitchFamily="18" charset="0"/>
              </a:rPr>
              <a:t>re’sen</a:t>
            </a:r>
            <a:r>
              <a:rPr lang="tr-TR" sz="3600" dirty="0" smtClean="0">
                <a:latin typeface="Times New Roman" panose="02020603050405020304" pitchFamily="18" charset="0"/>
                <a:cs typeface="Times New Roman" panose="02020603050405020304" pitchFamily="18" charset="0"/>
              </a:rPr>
              <a:t> düzeltilebileceği hükme bağlanmıştır. </a:t>
            </a:r>
          </a:p>
          <a:p>
            <a:pPr algn="just"/>
            <a:r>
              <a:rPr lang="tr-TR" sz="3600" dirty="0" smtClean="0">
                <a:latin typeface="Times New Roman" panose="02020603050405020304" pitchFamily="18" charset="0"/>
                <a:cs typeface="Times New Roman" panose="02020603050405020304" pitchFamily="18" charset="0"/>
              </a:rPr>
              <a:t>Ancak bu </a:t>
            </a:r>
            <a:r>
              <a:rPr lang="tr-TR" sz="3600" b="1" dirty="0" smtClean="0">
                <a:latin typeface="Times New Roman" panose="02020603050405020304" pitchFamily="18" charset="0"/>
                <a:cs typeface="Times New Roman" panose="02020603050405020304" pitchFamily="18" charset="0"/>
              </a:rPr>
              <a:t>Değişiklikten önce aynı fıkrada, </a:t>
            </a:r>
            <a:r>
              <a:rPr lang="tr-TR" sz="3600" dirty="0" smtClean="0">
                <a:latin typeface="Times New Roman" panose="02020603050405020304" pitchFamily="18" charset="0"/>
                <a:cs typeface="Times New Roman" panose="02020603050405020304" pitchFamily="18" charset="0"/>
              </a:rPr>
              <a:t>söz konusu yanlışlıkların Tüzük kuralları uyarınca </a:t>
            </a:r>
            <a:r>
              <a:rPr lang="tr-TR" sz="3600" dirty="0" err="1" smtClean="0">
                <a:latin typeface="Times New Roman" panose="02020603050405020304" pitchFamily="18" charset="0"/>
                <a:cs typeface="Times New Roman" panose="02020603050405020304" pitchFamily="18" charset="0"/>
              </a:rPr>
              <a:t>re’sen</a:t>
            </a:r>
            <a:r>
              <a:rPr lang="tr-TR" sz="3600" dirty="0" smtClean="0">
                <a:latin typeface="Times New Roman" panose="02020603050405020304" pitchFamily="18" charset="0"/>
                <a:cs typeface="Times New Roman" panose="02020603050405020304" pitchFamily="18" charset="0"/>
              </a:rPr>
              <a:t> düzeltilebileceği belirtilmekteydi. </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04891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TST m. 74 / I hükmü gereğince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Kütükte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Yevmiye Defterinde ve Yardımcı Sicillerde) </a:t>
            </a:r>
            <a:r>
              <a:rPr lang="tr-TR" b="1" dirty="0" smtClean="0">
                <a:latin typeface="Times New Roman" panose="02020603050405020304" pitchFamily="18" charset="0"/>
                <a:cs typeface="Times New Roman" panose="02020603050405020304" pitchFamily="18" charset="0"/>
              </a:rPr>
              <a:t>yapılan </a:t>
            </a:r>
            <a:r>
              <a:rPr lang="tr-TR" b="1" u="sng" dirty="0" smtClean="0">
                <a:latin typeface="Times New Roman" panose="02020603050405020304" pitchFamily="18" charset="0"/>
                <a:cs typeface="Times New Roman" panose="02020603050405020304" pitchFamily="18" charset="0"/>
              </a:rPr>
              <a:t>Basit Yazım Hataları</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Müdürü </a:t>
            </a:r>
            <a:r>
              <a:rPr lang="tr-TR" b="1" dirty="0" smtClean="0">
                <a:latin typeface="Times New Roman" panose="02020603050405020304" pitchFamily="18" charset="0"/>
                <a:cs typeface="Times New Roman" panose="02020603050405020304" pitchFamily="18" charset="0"/>
              </a:rPr>
              <a:t>tarafından </a:t>
            </a:r>
            <a:r>
              <a:rPr lang="tr-TR" b="1" dirty="0" err="1" smtClean="0">
                <a:latin typeface="Times New Roman" panose="02020603050405020304" pitchFamily="18" charset="0"/>
                <a:cs typeface="Times New Roman" panose="02020603050405020304" pitchFamily="18" charset="0"/>
              </a:rPr>
              <a:t>re’sen</a:t>
            </a:r>
            <a:r>
              <a:rPr lang="tr-TR" b="1" dirty="0" smtClean="0">
                <a:latin typeface="Times New Roman" panose="02020603050405020304" pitchFamily="18" charset="0"/>
                <a:cs typeface="Times New Roman" panose="02020603050405020304" pitchFamily="18" charset="0"/>
              </a:rPr>
              <a:t> düzeltilir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Düzeltme Nedeni </a:t>
            </a:r>
            <a:r>
              <a:rPr lang="tr-TR" dirty="0" smtClean="0">
                <a:latin typeface="Times New Roman" panose="02020603050405020304" pitchFamily="18" charset="0"/>
                <a:cs typeface="Times New Roman" panose="02020603050405020304" pitchFamily="18" charset="0"/>
              </a:rPr>
              <a:t>de </a:t>
            </a:r>
            <a:r>
              <a:rPr lang="tr-TR" b="1" u="sng" dirty="0" smtClean="0">
                <a:latin typeface="Times New Roman" panose="02020603050405020304" pitchFamily="18" charset="0"/>
                <a:cs typeface="Times New Roman" panose="02020603050405020304" pitchFamily="18" charset="0"/>
              </a:rPr>
              <a:t>Düzeltmeler Sicilinde</a:t>
            </a:r>
            <a:r>
              <a:rPr lang="tr-TR" b="1" dirty="0" smtClean="0">
                <a:latin typeface="Times New Roman" panose="02020603050405020304" pitchFamily="18" charset="0"/>
                <a:cs typeface="Times New Roman" panose="02020603050405020304" pitchFamily="18" charset="0"/>
              </a:rPr>
              <a:t> açıklanır. </a:t>
            </a:r>
          </a:p>
          <a:p>
            <a:pPr algn="just"/>
            <a:r>
              <a:rPr lang="tr-TR" b="1" i="1" u="sng" dirty="0" smtClean="0">
                <a:latin typeface="Times New Roman" panose="02020603050405020304" pitchFamily="18" charset="0"/>
                <a:cs typeface="Times New Roman" panose="02020603050405020304" pitchFamily="18" charset="0"/>
              </a:rPr>
              <a:t>Kütükte yapılan Basit Yazım Hatalarına </a:t>
            </a:r>
            <a:r>
              <a:rPr lang="tr-TR" b="1" u="sng" dirty="0" smtClean="0">
                <a:latin typeface="Times New Roman" panose="02020603050405020304" pitchFamily="18" charset="0"/>
                <a:cs typeface="Times New Roman" panose="02020603050405020304" pitchFamily="18" charset="0"/>
              </a:rPr>
              <a:t>örnek olarak, şu durum verilebilir: </a:t>
            </a:r>
          </a:p>
          <a:p>
            <a:pPr algn="just"/>
            <a:r>
              <a:rPr lang="tr-TR" b="1" i="1" dirty="0" smtClean="0">
                <a:latin typeface="Times New Roman" panose="02020603050405020304" pitchFamily="18" charset="0"/>
                <a:cs typeface="Times New Roman" panose="02020603050405020304" pitchFamily="18" charset="0"/>
              </a:rPr>
              <a:t>Örneğin</a:t>
            </a:r>
            <a:r>
              <a:rPr lang="tr-TR" b="1" dirty="0" smtClean="0">
                <a:latin typeface="Times New Roman" panose="02020603050405020304" pitchFamily="18" charset="0"/>
                <a:cs typeface="Times New Roman" panose="02020603050405020304" pitchFamily="18" charset="0"/>
              </a:rPr>
              <a:t>, Malikin Adı </a:t>
            </a:r>
            <a:r>
              <a:rPr lang="tr-TR" dirty="0" smtClean="0">
                <a:latin typeface="Times New Roman" panose="02020603050405020304" pitchFamily="18" charset="0"/>
                <a:cs typeface="Times New Roman" panose="02020603050405020304" pitchFamily="18" charset="0"/>
              </a:rPr>
              <a:t>olarak, </a:t>
            </a:r>
            <a:r>
              <a:rPr lang="tr-TR" b="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Kemal</a:t>
            </a:r>
            <a:r>
              <a:rPr lang="tr-TR"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yerine «</a:t>
            </a:r>
            <a:r>
              <a:rPr lang="tr-TR" b="1" i="1" dirty="0" smtClean="0">
                <a:latin typeface="Times New Roman" panose="02020603050405020304" pitchFamily="18" charset="0"/>
                <a:cs typeface="Times New Roman" panose="02020603050405020304" pitchFamily="18" charset="0"/>
              </a:rPr>
              <a:t>Cemal»</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yazılmış ise,</a:t>
            </a:r>
            <a:r>
              <a:rPr lang="tr-TR" dirty="0" smtClean="0">
                <a:latin typeface="Times New Roman" panose="02020603050405020304" pitchFamily="18" charset="0"/>
                <a:cs typeface="Times New Roman" panose="02020603050405020304" pitchFamily="18" charset="0"/>
              </a:rPr>
              <a:t> bu durum, bir </a:t>
            </a:r>
            <a:r>
              <a:rPr lang="tr-TR" b="1" dirty="0" smtClean="0">
                <a:latin typeface="Times New Roman" panose="02020603050405020304" pitchFamily="18" charset="0"/>
                <a:cs typeface="Times New Roman" panose="02020603050405020304" pitchFamily="18" charset="0"/>
              </a:rPr>
              <a:t>Basit Yazım Hatası </a:t>
            </a:r>
            <a:r>
              <a:rPr lang="tr-TR" dirty="0" smtClean="0">
                <a:latin typeface="Times New Roman" panose="02020603050405020304" pitchFamily="18" charset="0"/>
                <a:cs typeface="Times New Roman" panose="02020603050405020304" pitchFamily="18" charset="0"/>
              </a:rPr>
              <a:t>olarak kabul edilir ve </a:t>
            </a:r>
            <a:r>
              <a:rPr lang="tr-TR" b="1" dirty="0" smtClean="0">
                <a:latin typeface="Times New Roman" panose="02020603050405020304" pitchFamily="18" charset="0"/>
                <a:cs typeface="Times New Roman" panose="02020603050405020304" pitchFamily="18" charset="0"/>
              </a:rPr>
              <a:t>Tapu Müdürü tarafından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re’sen</a:t>
            </a:r>
            <a:r>
              <a:rPr lang="tr-TR" dirty="0" smtClean="0">
                <a:latin typeface="Times New Roman" panose="02020603050405020304" pitchFamily="18" charset="0"/>
                <a:cs typeface="Times New Roman" panose="02020603050405020304" pitchFamily="18" charset="0"/>
              </a:rPr>
              <a:t> yani </a:t>
            </a:r>
            <a:r>
              <a:rPr lang="tr-TR" b="1" i="1" dirty="0" smtClean="0">
                <a:latin typeface="Times New Roman" panose="02020603050405020304" pitchFamily="18" charset="0"/>
                <a:cs typeface="Times New Roman" panose="02020603050405020304" pitchFamily="18" charset="0"/>
              </a:rPr>
              <a:t>kendiliğinden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düzeltilir.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89722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Buna karşılık, </a:t>
            </a:r>
            <a:r>
              <a:rPr lang="tr-TR" b="1" i="1" dirty="0" smtClean="0">
                <a:latin typeface="Times New Roman" panose="02020603050405020304" pitchFamily="18" charset="0"/>
                <a:cs typeface="Times New Roman" panose="02020603050405020304" pitchFamily="18" charset="0"/>
              </a:rPr>
              <a:t>yanlışlık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ukuki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urumu etkileyecek, Hakkın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arlığını veya İçeriğini değiştirecek nitelikte ise</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böyle bir </a:t>
            </a:r>
            <a:r>
              <a:rPr lang="tr-TR" b="1" dirty="0" smtClean="0">
                <a:latin typeface="Times New Roman" panose="02020603050405020304" pitchFamily="18" charset="0"/>
                <a:cs typeface="Times New Roman" panose="02020603050405020304" pitchFamily="18" charset="0"/>
              </a:rPr>
              <a:t>Yanlışlığın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üzeltilebilmesi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İlgililerin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azılı </a:t>
            </a:r>
            <a:r>
              <a:rPr lang="tr-TR" b="1" dirty="0">
                <a:latin typeface="Times New Roman" panose="02020603050405020304" pitchFamily="18" charset="0"/>
                <a:cs typeface="Times New Roman" panose="02020603050405020304" pitchFamily="18" charset="0"/>
              </a:rPr>
              <a:t>R</a:t>
            </a:r>
            <a:r>
              <a:rPr lang="tr-TR" b="1" dirty="0" smtClean="0">
                <a:latin typeface="Times New Roman" panose="02020603050405020304" pitchFamily="18" charset="0"/>
                <a:cs typeface="Times New Roman" panose="02020603050405020304" pitchFamily="18" charset="0"/>
              </a:rPr>
              <a:t>ızalarının alınması </a:t>
            </a:r>
            <a:r>
              <a:rPr lang="tr-TR" sz="2400" i="1" dirty="0" smtClean="0">
                <a:latin typeface="Times New Roman" panose="02020603050405020304" pitchFamily="18" charset="0"/>
                <a:cs typeface="Times New Roman" panose="02020603050405020304" pitchFamily="18" charset="0"/>
              </a:rPr>
              <a:t>(MK m.1027 </a:t>
            </a:r>
            <a:r>
              <a:rPr lang="tr-TR"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I, TST m. 74 / 4) </a:t>
            </a:r>
            <a:r>
              <a:rPr lang="tr-TR" dirty="0" smtClean="0">
                <a:latin typeface="Times New Roman" panose="02020603050405020304" pitchFamily="18" charset="0"/>
                <a:cs typeface="Times New Roman" panose="02020603050405020304" pitchFamily="18" charset="0"/>
              </a:rPr>
              <a:t>ve her halde </a:t>
            </a:r>
            <a:r>
              <a:rPr lang="tr-TR" b="1" dirty="0" smtClean="0">
                <a:latin typeface="Times New Roman" panose="02020603050405020304" pitchFamily="18" charset="0"/>
                <a:cs typeface="Times New Roman" panose="02020603050405020304" pitchFamily="18" charset="0"/>
              </a:rPr>
              <a:t>Yevmiye Defterine kaydedilmesi gerekir.</a:t>
            </a:r>
          </a:p>
          <a:p>
            <a:pPr algn="just"/>
            <a:r>
              <a:rPr lang="tr-TR" b="1" i="1" dirty="0" smtClean="0">
                <a:latin typeface="Times New Roman" panose="02020603050405020304" pitchFamily="18" charset="0"/>
                <a:cs typeface="Times New Roman" panose="02020603050405020304" pitchFamily="18" charset="0"/>
              </a:rPr>
              <a:t>Örneğin, </a:t>
            </a:r>
            <a:r>
              <a:rPr lang="tr-TR" b="1" dirty="0" smtClean="0">
                <a:latin typeface="Times New Roman" panose="02020603050405020304" pitchFamily="18" charset="0"/>
                <a:cs typeface="Times New Roman" panose="02020603050405020304" pitchFamily="18" charset="0"/>
              </a:rPr>
              <a:t>Tapu Memuru</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geçerli bir Satış Sözleşmesine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Tescil İstemine rağmen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gerçekte </a:t>
            </a:r>
            <a:r>
              <a:rPr lang="tr-TR" b="1" dirty="0" smtClean="0">
                <a:latin typeface="Times New Roman" panose="02020603050405020304" pitchFamily="18" charset="0"/>
                <a:cs typeface="Times New Roman" panose="02020603050405020304" pitchFamily="18" charset="0"/>
              </a:rPr>
              <a:t>satılan 6 numaralı Bağımsız Bölümün </a:t>
            </a:r>
            <a:r>
              <a:rPr lang="tr-TR" dirty="0" smtClean="0">
                <a:latin typeface="Times New Roman" panose="02020603050405020304" pitchFamily="18" charset="0"/>
                <a:cs typeface="Times New Roman" panose="02020603050405020304" pitchFamily="18" charset="0"/>
              </a:rPr>
              <a:t>değil de, yine </a:t>
            </a:r>
            <a:r>
              <a:rPr lang="tr-TR" b="1" dirty="0" smtClean="0">
                <a:latin typeface="Times New Roman" panose="02020603050405020304" pitchFamily="18" charset="0"/>
                <a:cs typeface="Times New Roman" panose="02020603050405020304" pitchFamily="18" charset="0"/>
              </a:rPr>
              <a:t>aynı Apartmandaki 7 numaralı Bağımsız Bölümün Mülkiyetini,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Alıcı adına tescil etmiş ise</a:t>
            </a:r>
            <a:r>
              <a:rPr lang="tr-TR" dirty="0" smtClean="0">
                <a:latin typeface="Times New Roman" panose="02020603050405020304" pitchFamily="18" charset="0"/>
                <a:cs typeface="Times New Roman" panose="02020603050405020304" pitchFamily="18" charset="0"/>
              </a:rPr>
              <a:t>, bu </a:t>
            </a:r>
            <a:r>
              <a:rPr lang="tr-TR" b="1" dirty="0" smtClean="0">
                <a:latin typeface="Times New Roman" panose="02020603050405020304" pitchFamily="18" charset="0"/>
                <a:cs typeface="Times New Roman" panose="02020603050405020304" pitchFamily="18" charset="0"/>
              </a:rPr>
              <a:t>Yolsuz Tescil</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İlgililerin Yazılı Rızaları olmaksızın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düzeltilemez. </a:t>
            </a:r>
          </a:p>
        </p:txBody>
      </p:sp>
    </p:spTree>
    <p:extLst>
      <p:ext uri="{BB962C8B-B14F-4D97-AF65-F5344CB8AC3E}">
        <p14:creationId xmlns:p14="http://schemas.microsoft.com/office/powerpoint/2010/main" val="21798787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Yine aynı şekilde, </a:t>
            </a:r>
            <a:r>
              <a:rPr lang="tr-TR" sz="4000" b="1" dirty="0" smtClean="0">
                <a:latin typeface="Times New Roman" panose="02020603050405020304" pitchFamily="18" charset="0"/>
                <a:cs typeface="Times New Roman" panose="02020603050405020304" pitchFamily="18" charset="0"/>
              </a:rPr>
              <a:t>örneğin,</a:t>
            </a:r>
            <a:r>
              <a:rPr lang="tr-TR" sz="4000" dirty="0" smtClean="0">
                <a:latin typeface="Times New Roman" panose="02020603050405020304" pitchFamily="18" charset="0"/>
                <a:cs typeface="Times New Roman" panose="02020603050405020304" pitchFamily="18" charset="0"/>
              </a:rPr>
              <a:t> Taraflar </a:t>
            </a:r>
            <a:r>
              <a:rPr lang="tr-TR" sz="4000" b="1" i="1" dirty="0" smtClean="0">
                <a:latin typeface="Times New Roman" panose="02020603050405020304" pitchFamily="18" charset="0"/>
                <a:cs typeface="Times New Roman" panose="02020603050405020304" pitchFamily="18" charset="0"/>
              </a:rPr>
              <a:t>İntifa Hakkının Kurulması </a:t>
            </a:r>
            <a:r>
              <a:rPr lang="tr-TR" sz="4000" b="1" dirty="0" smtClean="0">
                <a:latin typeface="Times New Roman" panose="02020603050405020304" pitchFamily="18" charset="0"/>
                <a:cs typeface="Times New Roman" panose="02020603050405020304" pitchFamily="18" charset="0"/>
              </a:rPr>
              <a:t>üzerinde anlaşmış </a:t>
            </a:r>
            <a:r>
              <a:rPr lang="tr-TR" sz="4000" dirty="0" smtClean="0">
                <a:latin typeface="Times New Roman" panose="02020603050405020304" pitchFamily="18" charset="0"/>
                <a:cs typeface="Times New Roman" panose="02020603050405020304" pitchFamily="18" charset="0"/>
              </a:rPr>
              <a:t>ve</a:t>
            </a:r>
            <a:r>
              <a:rPr lang="tr-TR" sz="4000" b="1" dirty="0" smtClean="0">
                <a:latin typeface="Times New Roman" panose="02020603050405020304" pitchFamily="18" charset="0"/>
                <a:cs typeface="Times New Roman" panose="02020603050405020304" pitchFamily="18" charset="0"/>
              </a:rPr>
              <a:t> Malik </a:t>
            </a:r>
            <a:r>
              <a:rPr lang="tr-TR" sz="4000" dirty="0" smtClean="0">
                <a:latin typeface="Times New Roman" panose="02020603050405020304" pitchFamily="18" charset="0"/>
                <a:cs typeface="Times New Roman" panose="02020603050405020304" pitchFamily="18" charset="0"/>
              </a:rPr>
              <a:t>bu yolda </a:t>
            </a:r>
            <a:r>
              <a:rPr lang="tr-TR" sz="4000" b="1" i="1" dirty="0" smtClean="0">
                <a:latin typeface="Times New Roman" panose="02020603050405020304" pitchFamily="18" charset="0"/>
                <a:cs typeface="Times New Roman" panose="02020603050405020304" pitchFamily="18" charset="0"/>
              </a:rPr>
              <a:t>Tescil </a:t>
            </a:r>
            <a:r>
              <a:rPr lang="tr-TR" sz="4000" b="1" i="1" dirty="0">
                <a:latin typeface="Times New Roman" panose="02020603050405020304" pitchFamily="18" charset="0"/>
                <a:cs typeface="Times New Roman" panose="02020603050405020304" pitchFamily="18" charset="0"/>
              </a:rPr>
              <a:t>İ</a:t>
            </a:r>
            <a:r>
              <a:rPr lang="tr-TR" sz="4000" b="1" i="1" dirty="0" smtClean="0">
                <a:latin typeface="Times New Roman" panose="02020603050405020304" pitchFamily="18" charset="0"/>
                <a:cs typeface="Times New Roman" panose="02020603050405020304" pitchFamily="18" charset="0"/>
              </a:rPr>
              <a:t>steminde bulunmuş olmasına rağmen, </a:t>
            </a:r>
            <a:r>
              <a:rPr lang="tr-TR" sz="4000" b="1" dirty="0" smtClean="0">
                <a:latin typeface="Times New Roman" panose="02020603050405020304" pitchFamily="18" charset="0"/>
                <a:cs typeface="Times New Roman" panose="02020603050405020304" pitchFamily="18" charset="0"/>
              </a:rPr>
              <a:t>Tapu Memuru, Hak Sahibi lehine </a:t>
            </a:r>
            <a:r>
              <a:rPr lang="tr-TR" sz="4000" dirty="0" smtClean="0">
                <a:latin typeface="Times New Roman" panose="02020603050405020304" pitchFamily="18" charset="0"/>
                <a:cs typeface="Times New Roman" panose="02020603050405020304" pitchFamily="18" charset="0"/>
              </a:rPr>
              <a:t>bir </a:t>
            </a:r>
            <a:r>
              <a:rPr lang="tr-TR" sz="4000" b="1" i="1" dirty="0" smtClean="0">
                <a:latin typeface="Times New Roman" panose="02020603050405020304" pitchFamily="18" charset="0"/>
                <a:cs typeface="Times New Roman" panose="02020603050405020304" pitchFamily="18" charset="0"/>
              </a:rPr>
              <a:t>Üst Hakkı tescil etmiş ise, </a:t>
            </a:r>
            <a:r>
              <a:rPr lang="tr-TR" sz="4000" dirty="0" smtClean="0">
                <a:latin typeface="Times New Roman" panose="02020603050405020304" pitchFamily="18" charset="0"/>
                <a:cs typeface="Times New Roman" panose="02020603050405020304" pitchFamily="18" charset="0"/>
              </a:rPr>
              <a:t>söz konusu </a:t>
            </a:r>
            <a:r>
              <a:rPr lang="tr-TR" sz="4000" b="1" dirty="0" smtClean="0">
                <a:latin typeface="Times New Roman" panose="02020603050405020304" pitchFamily="18" charset="0"/>
                <a:cs typeface="Times New Roman" panose="02020603050405020304" pitchFamily="18" charset="0"/>
              </a:rPr>
              <a:t>Yolsuz Tesciller</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İlgililerin Yazılı Rızaları </a:t>
            </a:r>
            <a:r>
              <a:rPr lang="tr-TR" sz="4000" b="1" dirty="0" smtClean="0">
                <a:latin typeface="Times New Roman" panose="02020603050405020304" pitchFamily="18" charset="0"/>
                <a:cs typeface="Times New Roman" panose="02020603050405020304" pitchFamily="18" charset="0"/>
              </a:rPr>
              <a:t>olmaksızın düzeltilemez. </a:t>
            </a:r>
            <a:endParaRPr lang="tr-T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273738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TST m. 74 /5 hükmünde yapılacak Düzeltmenin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Yanlışlıktan sonra Hak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ahibi olmuş Kişilerin Haklarını etkileyici nitelikte olması halinde, </a:t>
            </a:r>
            <a:r>
              <a:rPr lang="tr-TR" sz="3200" dirty="0" smtClean="0">
                <a:latin typeface="Times New Roman" panose="02020603050405020304" pitchFamily="18" charset="0"/>
                <a:cs typeface="Times New Roman" panose="02020603050405020304" pitchFamily="18" charset="0"/>
              </a:rPr>
              <a:t>bu Kişilerin de Yazılı Olurlarının alınacağı hükme bağlanmıştır. </a:t>
            </a:r>
          </a:p>
          <a:p>
            <a:pPr algn="just"/>
            <a:r>
              <a:rPr lang="tr-TR" sz="3200" dirty="0" smtClean="0">
                <a:latin typeface="Times New Roman" panose="02020603050405020304" pitchFamily="18" charset="0"/>
                <a:cs typeface="Times New Roman" panose="02020603050405020304" pitchFamily="18" charset="0"/>
              </a:rPr>
              <a:t>Aslında,</a:t>
            </a:r>
            <a:r>
              <a:rPr lang="tr-TR" sz="3200" b="1" dirty="0" smtClean="0">
                <a:latin typeface="Times New Roman" panose="02020603050405020304" pitchFamily="18" charset="0"/>
                <a:cs typeface="Times New Roman" panose="02020603050405020304" pitchFamily="18" charset="0"/>
              </a:rPr>
              <a:t> Yanlışlıktan sonra Hak Kazanmış olan Kişilerin, </a:t>
            </a:r>
            <a:r>
              <a:rPr lang="tr-TR" sz="3200" dirty="0" smtClean="0">
                <a:latin typeface="Times New Roman" panose="02020603050405020304" pitchFamily="18" charset="0"/>
                <a:cs typeface="Times New Roman" panose="02020603050405020304" pitchFamily="18" charset="0"/>
              </a:rPr>
              <a:t>bu durumda</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zaten </a:t>
            </a:r>
            <a:r>
              <a:rPr lang="tr-TR" sz="3200" b="1" i="1" dirty="0" smtClean="0">
                <a:latin typeface="Times New Roman" panose="02020603050405020304" pitchFamily="18" charset="0"/>
                <a:cs typeface="Times New Roman" panose="02020603050405020304" pitchFamily="18" charset="0"/>
              </a:rPr>
              <a:t>TST m. 74 /4 hükmünde </a:t>
            </a:r>
            <a:r>
              <a:rPr lang="tr-TR" sz="3200" dirty="0" smtClean="0">
                <a:latin typeface="Times New Roman" panose="02020603050405020304" pitchFamily="18" charset="0"/>
                <a:cs typeface="Times New Roman" panose="02020603050405020304" pitchFamily="18" charset="0"/>
              </a:rPr>
              <a:t>sözü edilen </a:t>
            </a:r>
            <a:r>
              <a:rPr lang="tr-TR" sz="3200" b="1" dirty="0" smtClean="0">
                <a:latin typeface="Times New Roman" panose="02020603050405020304" pitchFamily="18" charset="0"/>
                <a:cs typeface="Times New Roman" panose="02020603050405020304" pitchFamily="18" charset="0"/>
              </a:rPr>
              <a:t>«</a:t>
            </a:r>
            <a:r>
              <a:rPr lang="tr-TR" sz="3200" b="1" u="sng" dirty="0" smtClean="0">
                <a:latin typeface="Times New Roman" panose="02020603050405020304" pitchFamily="18" charset="0"/>
                <a:cs typeface="Times New Roman" panose="02020603050405020304" pitchFamily="18" charset="0"/>
              </a:rPr>
              <a:t>İlgililerden» </a:t>
            </a:r>
            <a:r>
              <a:rPr lang="tr-TR" sz="3200" b="1" dirty="0" smtClean="0">
                <a:latin typeface="Times New Roman" panose="02020603050405020304" pitchFamily="18" charset="0"/>
                <a:cs typeface="Times New Roman" panose="02020603050405020304" pitchFamily="18" charset="0"/>
              </a:rPr>
              <a:t>sayılmaları gerekir. </a:t>
            </a:r>
          </a:p>
          <a:p>
            <a:pPr marL="0" indent="0" algn="just">
              <a:buNone/>
            </a:pPr>
            <a:endParaRPr lang="tr-TR"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17099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Bununla beraber, </a:t>
            </a:r>
            <a:r>
              <a:rPr lang="tr-TR" b="1" dirty="0">
                <a:latin typeface="Times New Roman" panose="02020603050405020304" pitchFamily="18" charset="0"/>
                <a:cs typeface="Times New Roman" panose="02020603050405020304" pitchFamily="18" charset="0"/>
              </a:rPr>
              <a:t>Tapu Sicili Tüzüğünde bu hükme yer verilmesi</a:t>
            </a:r>
            <a:r>
              <a:rPr lang="tr-TR" dirty="0">
                <a:latin typeface="Times New Roman" panose="02020603050405020304" pitchFamily="18" charset="0"/>
                <a:cs typeface="Times New Roman" panose="02020603050405020304" pitchFamily="18" charset="0"/>
              </a:rPr>
              <a:t>, yine de yerinde olmuştur. </a:t>
            </a:r>
          </a:p>
          <a:p>
            <a:pPr algn="just"/>
            <a:r>
              <a:rPr lang="tr-TR" dirty="0">
                <a:latin typeface="Times New Roman" panose="02020603050405020304" pitchFamily="18" charset="0"/>
                <a:cs typeface="Times New Roman" panose="02020603050405020304" pitchFamily="18" charset="0"/>
              </a:rPr>
              <a:t>Çünkü, </a:t>
            </a:r>
            <a:r>
              <a:rPr lang="tr-TR" b="1" i="1" dirty="0">
                <a:latin typeface="Times New Roman" panose="02020603050405020304" pitchFamily="18" charset="0"/>
                <a:cs typeface="Times New Roman" panose="02020603050405020304" pitchFamily="18" charset="0"/>
              </a:rPr>
              <a:t>MK m. 1025 / II hükmünün aksine, </a:t>
            </a:r>
            <a:r>
              <a:rPr lang="tr-TR" dirty="0">
                <a:latin typeface="Times New Roman" panose="02020603050405020304" pitchFamily="18" charset="0"/>
                <a:cs typeface="Times New Roman" panose="02020603050405020304" pitchFamily="18" charset="0"/>
              </a:rPr>
              <a:t>Belgelere aykırı olarak yapılmış olan Yolsuz Tescile dayanarak İyiniyetli Üçüncü Kişilerin kazandıkları Ayni Hakların saklı tutulacağına ilişkin bir hüküm yoksa da,  </a:t>
            </a:r>
            <a:r>
              <a:rPr lang="tr-TR" b="1" dirty="0">
                <a:latin typeface="Times New Roman" panose="02020603050405020304" pitchFamily="18" charset="0"/>
                <a:cs typeface="Times New Roman" panose="02020603050405020304" pitchFamily="18" charset="0"/>
              </a:rPr>
              <a:t>arada Ayni Hak kazanmış olan İyiniyetli Üçüncü Kişilerin Rızaları olmadıkça, Sicilin </a:t>
            </a:r>
            <a:r>
              <a:rPr lang="tr-TR" b="1" i="1" dirty="0">
                <a:latin typeface="Times New Roman" panose="02020603050405020304" pitchFamily="18" charset="0"/>
                <a:cs typeface="Times New Roman" panose="02020603050405020304" pitchFamily="18" charset="0"/>
              </a:rPr>
              <a:t>MK m. 1027 hükmüne </a:t>
            </a:r>
            <a:r>
              <a:rPr lang="tr-TR" b="1" dirty="0">
                <a:latin typeface="Times New Roman" panose="02020603050405020304" pitchFamily="18" charset="0"/>
                <a:cs typeface="Times New Roman" panose="02020603050405020304" pitchFamily="18" charset="0"/>
              </a:rPr>
              <a:t>göre düzeltilmesi </a:t>
            </a:r>
            <a:r>
              <a:rPr lang="tr-TR" dirty="0">
                <a:latin typeface="Times New Roman" panose="02020603050405020304" pitchFamily="18" charset="0"/>
                <a:cs typeface="Times New Roman" panose="02020603050405020304" pitchFamily="18" charset="0"/>
              </a:rPr>
              <a:t>yine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de mümkün değildir. </a:t>
            </a:r>
            <a:endParaRPr lang="tr-TR"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TST m. 74 / 5 hükmü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bu duruma açıklık getirilmiştir. </a:t>
            </a:r>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3823740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i="1" dirty="0" smtClean="0">
                <a:latin typeface="Times New Roman" panose="02020603050405020304" pitchFamily="18" charset="0"/>
                <a:cs typeface="Times New Roman" panose="02020603050405020304" pitchFamily="18" charset="0"/>
              </a:rPr>
              <a:t>Eğer İlgililer </a:t>
            </a:r>
            <a:r>
              <a:rPr lang="tr-TR" b="1" i="1" dirty="0">
                <a:latin typeface="Times New Roman" panose="02020603050405020304" pitchFamily="18" charset="0"/>
                <a:cs typeface="Times New Roman" panose="02020603050405020304" pitchFamily="18" charset="0"/>
              </a:rPr>
              <a:t>düzeltmeye razı </a:t>
            </a:r>
            <a:r>
              <a:rPr lang="tr-TR" b="1" i="1" dirty="0" smtClean="0">
                <a:latin typeface="Times New Roman" panose="02020603050405020304" pitchFamily="18" charset="0"/>
                <a:cs typeface="Times New Roman" panose="02020603050405020304" pitchFamily="18" charset="0"/>
              </a:rPr>
              <a:t>olmazlar ise,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1027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b="1" i="1" dirty="0">
                <a:latin typeface="Times New Roman" panose="02020603050405020304" pitchFamily="18" charset="0"/>
                <a:cs typeface="Times New Roman" panose="02020603050405020304" pitchFamily="18" charset="0"/>
              </a:rPr>
              <a:t>göre,</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 Sicilindeki Yanlışlık</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ancak </a:t>
            </a:r>
            <a:r>
              <a:rPr lang="tr-TR" b="1" i="1" dirty="0" smtClean="0">
                <a:latin typeface="Times New Roman" panose="02020603050405020304" pitchFamily="18" charset="0"/>
                <a:cs typeface="Times New Roman" panose="02020603050405020304" pitchFamily="18" charset="0"/>
              </a:rPr>
              <a:t>Mahkeme Kararıyla </a:t>
            </a:r>
            <a:r>
              <a:rPr lang="tr-TR" b="1" dirty="0">
                <a:latin typeface="Times New Roman" panose="02020603050405020304" pitchFamily="18" charset="0"/>
                <a:cs typeface="Times New Roman" panose="02020603050405020304" pitchFamily="18" charset="0"/>
              </a:rPr>
              <a:t>düzeltilebilir. </a:t>
            </a:r>
            <a:endParaRPr lang="tr-TR" b="1"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TST m. 74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4</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b="1" i="1" dirty="0">
                <a:latin typeface="Times New Roman" panose="02020603050405020304" pitchFamily="18" charset="0"/>
                <a:cs typeface="Times New Roman" panose="02020603050405020304" pitchFamily="18" charset="0"/>
              </a:rPr>
              <a:t>göre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İlgililerin Yazılı Olur </a:t>
            </a:r>
            <a:r>
              <a:rPr lang="tr-TR" b="1" dirty="0">
                <a:latin typeface="Times New Roman" panose="02020603050405020304" pitchFamily="18" charset="0"/>
                <a:cs typeface="Times New Roman" panose="02020603050405020304" pitchFamily="18" charset="0"/>
              </a:rPr>
              <a:t>vermedikleri </a:t>
            </a:r>
            <a:r>
              <a:rPr lang="tr-TR" dirty="0" smtClean="0">
                <a:latin typeface="Times New Roman" panose="02020603050405020304" pitchFamily="18" charset="0"/>
                <a:cs typeface="Times New Roman" panose="02020603050405020304" pitchFamily="18" charset="0"/>
              </a:rPr>
              <a:t>hususu, </a:t>
            </a:r>
            <a:r>
              <a:rPr lang="tr-TR" b="1" i="1" dirty="0" smtClean="0">
                <a:latin typeface="Times New Roman" panose="02020603050405020304" pitchFamily="18" charset="0"/>
                <a:cs typeface="Times New Roman" panose="02020603050405020304" pitchFamily="18" charset="0"/>
              </a:rPr>
              <a:t>Beyanlar Sütununda </a:t>
            </a:r>
            <a:r>
              <a:rPr lang="tr-TR" dirty="0" smtClean="0">
                <a:latin typeface="Times New Roman" panose="02020603050405020304" pitchFamily="18" charset="0"/>
                <a:cs typeface="Times New Roman" panose="02020603050405020304" pitchFamily="18" charset="0"/>
              </a:rPr>
              <a:t>belirtilir ve </a:t>
            </a:r>
            <a:r>
              <a:rPr lang="tr-TR" dirty="0">
                <a:latin typeface="Times New Roman" panose="02020603050405020304" pitchFamily="18" charset="0"/>
                <a:cs typeface="Times New Roman" panose="02020603050405020304" pitchFamily="18" charset="0"/>
              </a:rPr>
              <a:t>26 / 9 / 2011 tarih ve </a:t>
            </a:r>
            <a:r>
              <a:rPr lang="tr-TR" b="1" dirty="0" smtClean="0">
                <a:latin typeface="Times New Roman" panose="02020603050405020304" pitchFamily="18" charset="0"/>
                <a:cs typeface="Times New Roman" panose="02020603050405020304" pitchFamily="18" charset="0"/>
              </a:rPr>
              <a:t>659 sayılı Kanun Hükmünde Kararname hükümlerine göre işlem yapılır. </a:t>
            </a:r>
          </a:p>
          <a:p>
            <a:pPr algn="just"/>
            <a:r>
              <a:rPr lang="tr-TR" b="1" i="1" dirty="0" smtClean="0">
                <a:latin typeface="Times New Roman" panose="02020603050405020304" pitchFamily="18" charset="0"/>
                <a:cs typeface="Times New Roman" panose="02020603050405020304" pitchFamily="18" charset="0"/>
              </a:rPr>
              <a:t>TST m. 74 hükmünde sözü geçen Kanun Hükmünde Kararname </a:t>
            </a:r>
            <a:r>
              <a:rPr lang="tr-TR" i="1" dirty="0" smtClean="0">
                <a:latin typeface="Times New Roman" panose="02020603050405020304" pitchFamily="18" charset="0"/>
                <a:cs typeface="Times New Roman" panose="02020603050405020304" pitchFamily="18" charset="0"/>
              </a:rPr>
              <a:t>ise, </a:t>
            </a:r>
            <a:r>
              <a:rPr lang="tr-TR" b="1" u="sng" dirty="0" smtClean="0">
                <a:latin typeface="Times New Roman" panose="02020603050405020304" pitchFamily="18" charset="0"/>
                <a:cs typeface="Times New Roman" panose="02020603050405020304" pitchFamily="18" charset="0"/>
              </a:rPr>
              <a:t>659 sayılı </a:t>
            </a:r>
            <a:r>
              <a:rPr lang="tr-TR"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Genel Bütçe Kapsamındaki Kamu İdareleri ve Özel Bütçeli İdarelerde Hukuk Hizmetlerinin Yürütülmesine İlişkin Kanun Hükmünde Kararnamedir.» </a:t>
            </a:r>
          </a:p>
          <a:p>
            <a:pPr marL="0" indent="0" algn="just">
              <a:buNone/>
            </a:pPr>
            <a:endParaRPr lang="tr-TR" dirty="0"/>
          </a:p>
          <a:p>
            <a:endParaRPr lang="tr-TR" dirty="0"/>
          </a:p>
        </p:txBody>
      </p:sp>
    </p:spTree>
    <p:extLst>
      <p:ext uri="{BB962C8B-B14F-4D97-AF65-F5344CB8AC3E}">
        <p14:creationId xmlns:p14="http://schemas.microsoft.com/office/powerpoint/2010/main" val="21184666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Ancak, </a:t>
            </a:r>
            <a:r>
              <a:rPr lang="tr-TR" sz="3600" b="1" i="1" dirty="0" smtClean="0">
                <a:latin typeface="Times New Roman" panose="02020603050405020304" pitchFamily="18" charset="0"/>
                <a:cs typeface="Times New Roman" panose="02020603050405020304" pitchFamily="18" charset="0"/>
              </a:rPr>
              <a:t>TST m. 74 /4 hükmü</a:t>
            </a:r>
            <a:r>
              <a:rPr lang="tr-TR" sz="3600" i="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açık bir hüküm değildir</a:t>
            </a:r>
            <a:r>
              <a:rPr lang="tr-TR" sz="3600" b="1" dirty="0" smtClean="0"/>
              <a:t>. </a:t>
            </a:r>
          </a:p>
          <a:p>
            <a:pPr algn="just"/>
            <a:r>
              <a:rPr lang="tr-TR" sz="3600" dirty="0" smtClean="0">
                <a:latin typeface="Times New Roman" panose="02020603050405020304" pitchFamily="18" charset="0"/>
                <a:cs typeface="Times New Roman" panose="02020603050405020304" pitchFamily="18" charset="0"/>
              </a:rPr>
              <a:t>Burada 659 sayılı Kanun Hükmünde Kararnamenin hangi hükmüne dayanılarak ne yapılması gerektiği, Tapu Sicili Devletin Sorumluluğu altında tutulduğuna göre, bu konuda Hazinenin mi, yoksa ilgili Bakanlığın mı yetkili olacağı belirtilmemektedir.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29123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Aslında, </a:t>
            </a:r>
            <a:r>
              <a:rPr lang="tr-TR" sz="4000" b="1" i="1" dirty="0" smtClean="0">
                <a:latin typeface="Times New Roman" panose="02020603050405020304" pitchFamily="18" charset="0"/>
                <a:cs typeface="Times New Roman" panose="02020603050405020304" pitchFamily="18" charset="0"/>
              </a:rPr>
              <a:t>İlgililer düzeltmeye razı olmadıkları takdirde, </a:t>
            </a:r>
            <a:r>
              <a:rPr lang="tr-TR" sz="4000" b="1" dirty="0" smtClean="0">
                <a:latin typeface="Times New Roman" panose="02020603050405020304" pitchFamily="18" charset="0"/>
                <a:cs typeface="Times New Roman" panose="02020603050405020304" pitchFamily="18" charset="0"/>
              </a:rPr>
              <a:t>Tapu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üdürlüğü,</a:t>
            </a:r>
            <a:r>
              <a:rPr lang="tr-TR" sz="4000" dirty="0" smtClean="0">
                <a:latin typeface="Times New Roman" panose="02020603050405020304" pitchFamily="18" charset="0"/>
                <a:cs typeface="Times New Roman" panose="02020603050405020304" pitchFamily="18" charset="0"/>
              </a:rPr>
              <a:t> görevi gereği, </a:t>
            </a:r>
            <a:r>
              <a:rPr lang="tr-TR" sz="4000" b="1" i="1" dirty="0" smtClean="0">
                <a:latin typeface="Times New Roman" panose="02020603050405020304" pitchFamily="18" charset="0"/>
                <a:cs typeface="Times New Roman" panose="02020603050405020304" pitchFamily="18" charset="0"/>
              </a:rPr>
              <a:t>MK m.1027 / I</a:t>
            </a:r>
            <a:r>
              <a:rPr lang="tr-TR" sz="4000" b="1" i="1" dirty="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hükmüne dayanan Düzeltme Davasının </a:t>
            </a:r>
            <a:r>
              <a:rPr lang="tr-TR" sz="4000" b="1" dirty="0" smtClean="0">
                <a:latin typeface="Times New Roman" panose="02020603050405020304" pitchFamily="18" charset="0"/>
                <a:cs typeface="Times New Roman" panose="02020603050405020304" pitchFamily="18" charset="0"/>
              </a:rPr>
              <a:t>açılmasını sağlamalıdır. </a:t>
            </a:r>
          </a:p>
          <a:p>
            <a:pPr algn="just"/>
            <a:r>
              <a:rPr lang="tr-TR" sz="4000" b="1" u="sng" dirty="0" smtClean="0">
                <a:latin typeface="Times New Roman" panose="02020603050405020304" pitchFamily="18" charset="0"/>
                <a:cs typeface="Times New Roman" panose="02020603050405020304" pitchFamily="18" charset="0"/>
              </a:rPr>
              <a:t>Yargıtay,</a:t>
            </a:r>
            <a:r>
              <a:rPr lang="tr-TR" sz="4000" u="sng"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ilgili Bakanlığın </a:t>
            </a:r>
            <a:r>
              <a:rPr lang="tr-TR" sz="4000" dirty="0" smtClean="0">
                <a:latin typeface="Times New Roman" panose="02020603050405020304" pitchFamily="18" charset="0"/>
                <a:cs typeface="Times New Roman" panose="02020603050405020304" pitchFamily="18" charset="0"/>
              </a:rPr>
              <a:t>veya </a:t>
            </a:r>
            <a:r>
              <a:rPr lang="tr-TR" sz="4000" b="1" dirty="0" smtClean="0">
                <a:latin typeface="Times New Roman" panose="02020603050405020304" pitchFamily="18" charset="0"/>
                <a:cs typeface="Times New Roman" panose="02020603050405020304" pitchFamily="18" charset="0"/>
              </a:rPr>
              <a:t>Tapu Müdürlüklerinin </a:t>
            </a:r>
            <a:r>
              <a:rPr lang="tr-TR" sz="4000" dirty="0" smtClean="0">
                <a:latin typeface="Times New Roman" panose="02020603050405020304" pitchFamily="18" charset="0"/>
                <a:cs typeface="Times New Roman" panose="02020603050405020304" pitchFamily="18" charset="0"/>
              </a:rPr>
              <a:t>bu</a:t>
            </a:r>
            <a:r>
              <a:rPr lang="tr-TR"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Davayı</a:t>
            </a:r>
            <a:r>
              <a:rPr lang="tr-TR" sz="4000" b="1" dirty="0" smtClean="0">
                <a:latin typeface="Times New Roman" panose="02020603050405020304" pitchFamily="18" charset="0"/>
                <a:cs typeface="Times New Roman" panose="02020603050405020304" pitchFamily="18" charset="0"/>
              </a:rPr>
              <a:t> açabileceği görüşündedir. </a:t>
            </a:r>
          </a:p>
          <a:p>
            <a:pPr marL="0" indent="0" algn="just">
              <a:buNone/>
            </a:pPr>
            <a:endParaRPr lang="tr-TR" sz="4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7302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b="1" dirty="0">
                <a:latin typeface="Times New Roman" panose="02020603050405020304" pitchFamily="18" charset="0"/>
                <a:cs typeface="Times New Roman" panose="02020603050405020304" pitchFamily="18" charset="0"/>
              </a:rPr>
              <a:t>Taşınmaz Mülkiyetine ilişkin </a:t>
            </a:r>
            <a:r>
              <a:rPr lang="tr-TR" sz="4400" b="1" i="1" dirty="0">
                <a:latin typeface="Times New Roman" panose="02020603050405020304" pitchFamily="18" charset="0"/>
                <a:cs typeface="Times New Roman" panose="02020603050405020304" pitchFamily="18" charset="0"/>
              </a:rPr>
              <a:t>Kamu Hukuku </a:t>
            </a:r>
            <a:r>
              <a:rPr lang="tr-TR" sz="4400" b="1" i="1" dirty="0" smtClean="0">
                <a:latin typeface="Times New Roman" panose="02020603050405020304" pitchFamily="18" charset="0"/>
                <a:cs typeface="Times New Roman" panose="02020603050405020304" pitchFamily="18" charset="0"/>
              </a:rPr>
              <a:t>Kısıtlamaları</a:t>
            </a:r>
            <a:r>
              <a:rPr lang="tr-TR" sz="4400" b="1" dirty="0" smtClean="0">
                <a:latin typeface="Times New Roman" panose="02020603050405020304" pitchFamily="18" charset="0"/>
                <a:cs typeface="Times New Roman" panose="02020603050405020304" pitchFamily="18" charset="0"/>
              </a:rPr>
              <a:t>, </a:t>
            </a:r>
            <a:r>
              <a:rPr lang="tr-TR" sz="4400" b="1" u="sng" dirty="0">
                <a:latin typeface="Times New Roman" panose="02020603050405020304" pitchFamily="18" charset="0"/>
                <a:cs typeface="Times New Roman" panose="02020603050405020304" pitchFamily="18" charset="0"/>
              </a:rPr>
              <a:t>Beyanlar Sütununa </a:t>
            </a:r>
            <a:r>
              <a:rPr lang="tr-TR" sz="4400" b="1" dirty="0">
                <a:latin typeface="Times New Roman" panose="02020603050405020304" pitchFamily="18" charset="0"/>
                <a:cs typeface="Times New Roman" panose="02020603050405020304" pitchFamily="18" charset="0"/>
              </a:rPr>
              <a:t>yazılır </a:t>
            </a:r>
            <a:r>
              <a:rPr lang="tr-TR" sz="4400" i="1" dirty="0">
                <a:latin typeface="Times New Roman" panose="02020603050405020304" pitchFamily="18" charset="0"/>
                <a:cs typeface="Times New Roman" panose="02020603050405020304" pitchFamily="18" charset="0"/>
              </a:rPr>
              <a:t>(MK </a:t>
            </a:r>
            <a:r>
              <a:rPr lang="tr-TR" sz="4400" i="1" dirty="0" smtClean="0">
                <a:latin typeface="Times New Roman" panose="02020603050405020304" pitchFamily="18" charset="0"/>
                <a:cs typeface="Times New Roman" panose="02020603050405020304" pitchFamily="18" charset="0"/>
              </a:rPr>
              <a:t>m. 1012 </a:t>
            </a:r>
            <a:r>
              <a:rPr lang="tr-TR" sz="4400" i="1" dirty="0">
                <a:latin typeface="Times New Roman" panose="02020603050405020304" pitchFamily="18" charset="0"/>
                <a:cs typeface="Times New Roman" panose="02020603050405020304" pitchFamily="18" charset="0"/>
              </a:rPr>
              <a:t>/ II). </a:t>
            </a:r>
            <a:endParaRPr lang="tr-TR" sz="4400" i="1" dirty="0" smtClean="0">
              <a:latin typeface="Times New Roman" panose="02020603050405020304" pitchFamily="18" charset="0"/>
              <a:cs typeface="Times New Roman" panose="02020603050405020304" pitchFamily="18" charset="0"/>
            </a:endParaRPr>
          </a:p>
          <a:p>
            <a:pPr algn="just"/>
            <a:r>
              <a:rPr lang="tr-TR" sz="4400" b="1" dirty="0" smtClean="0">
                <a:latin typeface="Times New Roman" panose="02020603050405020304" pitchFamily="18" charset="0"/>
                <a:cs typeface="Times New Roman" panose="02020603050405020304" pitchFamily="18" charset="0"/>
              </a:rPr>
              <a:t>Bu </a:t>
            </a:r>
            <a:r>
              <a:rPr lang="tr-TR" sz="4400" b="1" u="sng" dirty="0" smtClean="0">
                <a:latin typeface="Times New Roman" panose="02020603050405020304" pitchFamily="18" charset="0"/>
                <a:cs typeface="Times New Roman" panose="02020603050405020304" pitchFamily="18" charset="0"/>
              </a:rPr>
              <a:t>Kayıt</a:t>
            </a:r>
            <a:r>
              <a:rPr lang="tr-TR" sz="4400" b="1" u="sng" dirty="0">
                <a:latin typeface="Times New Roman" panose="02020603050405020304" pitchFamily="18" charset="0"/>
                <a:cs typeface="Times New Roman" panose="02020603050405020304" pitchFamily="18" charset="0"/>
              </a:rPr>
              <a:t>,</a:t>
            </a:r>
            <a:r>
              <a:rPr lang="tr-TR" sz="4400" b="1" dirty="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Üçüncü Kişilerin </a:t>
            </a:r>
            <a:r>
              <a:rPr lang="tr-TR" sz="4400" dirty="0">
                <a:latin typeface="Times New Roman" panose="02020603050405020304" pitchFamily="18" charset="0"/>
                <a:cs typeface="Times New Roman" panose="02020603050405020304" pitchFamily="18" charset="0"/>
              </a:rPr>
              <a:t>söz konusu </a:t>
            </a:r>
            <a:r>
              <a:rPr lang="tr-TR" sz="4400" b="1" i="1" dirty="0" smtClean="0">
                <a:latin typeface="Times New Roman" panose="02020603050405020304" pitchFamily="18" charset="0"/>
                <a:cs typeface="Times New Roman" panose="02020603050405020304" pitchFamily="18" charset="0"/>
              </a:rPr>
              <a:t>Kısıtlamaları </a:t>
            </a:r>
            <a:r>
              <a:rPr lang="tr-TR" sz="4400" b="1" dirty="0">
                <a:latin typeface="Times New Roman" panose="02020603050405020304" pitchFamily="18" charset="0"/>
                <a:cs typeface="Times New Roman" panose="02020603050405020304" pitchFamily="18" charset="0"/>
              </a:rPr>
              <a:t>öğrenmelerini sağlar.  </a:t>
            </a:r>
            <a:endParaRPr lang="tr-TR" sz="4400" b="1" dirty="0" smtClean="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10204968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İlgili Tapu Müdürlüğü, Dava Dilekçesinde, düzeltmeye razı olanlar da dahil bütün İlgilileri belirtir.</a:t>
            </a:r>
          </a:p>
          <a:p>
            <a:pPr algn="just"/>
            <a:r>
              <a:rPr lang="tr-TR" sz="3200" dirty="0">
                <a:latin typeface="Times New Roman" panose="02020603050405020304" pitchFamily="18" charset="0"/>
                <a:cs typeface="Times New Roman" panose="02020603050405020304" pitchFamily="18" charset="0"/>
              </a:rPr>
              <a:t>Hâkim, İlgilileri dinleyerek, Sicilin bu yoldan düzeltilip düzeltilemeyeceğine karar verir. </a:t>
            </a:r>
            <a:endParaRPr lang="tr-TR" sz="3200" dirty="0" smtClean="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Düzeltme Davasında, </a:t>
            </a:r>
            <a:r>
              <a:rPr lang="tr-TR" sz="3200" b="1" i="1" dirty="0">
                <a:latin typeface="Times New Roman" panose="02020603050405020304" pitchFamily="18" charset="0"/>
                <a:cs typeface="Times New Roman" panose="02020603050405020304" pitchFamily="18" charset="0"/>
              </a:rPr>
              <a:t>Hâkim, </a:t>
            </a:r>
            <a:r>
              <a:rPr lang="tr-TR" sz="3200" dirty="0">
                <a:latin typeface="Times New Roman" panose="02020603050405020304" pitchFamily="18" charset="0"/>
                <a:cs typeface="Times New Roman" panose="02020603050405020304" pitchFamily="18" charset="0"/>
              </a:rPr>
              <a:t>bir Hak Uyuşmazlığı çözmez, </a:t>
            </a:r>
            <a:r>
              <a:rPr lang="tr-TR" sz="3200" dirty="0" smtClean="0">
                <a:latin typeface="Times New Roman" panose="02020603050405020304" pitchFamily="18" charset="0"/>
                <a:cs typeface="Times New Roman" panose="02020603050405020304" pitchFamily="18" charset="0"/>
              </a:rPr>
              <a:t>İlgililerin </a:t>
            </a:r>
            <a:r>
              <a:rPr lang="tr-TR" sz="3200" b="1" i="1" dirty="0" smtClean="0">
                <a:latin typeface="Times New Roman" panose="02020603050405020304" pitchFamily="18" charset="0"/>
                <a:cs typeface="Times New Roman" panose="02020603050405020304" pitchFamily="18" charset="0"/>
              </a:rPr>
              <a:t>MK m. 1025 / I hükmüne </a:t>
            </a:r>
            <a:r>
              <a:rPr lang="tr-TR" sz="3200" dirty="0" smtClean="0">
                <a:latin typeface="Times New Roman" panose="02020603050405020304" pitchFamily="18" charset="0"/>
                <a:cs typeface="Times New Roman" panose="02020603050405020304" pitchFamily="18" charset="0"/>
              </a:rPr>
              <a:t>dayanarak Sicilin Düzeltilmesi Davası açma hakları saklıdır. </a:t>
            </a:r>
            <a:endParaRPr lang="tr-TR" sz="3200"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502691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Medeni Kanunda </a:t>
            </a:r>
            <a:r>
              <a:rPr lang="tr-TR" sz="3200" dirty="0">
                <a:latin typeface="Times New Roman" panose="02020603050405020304" pitchFamily="18" charset="0"/>
                <a:cs typeface="Times New Roman" panose="02020603050405020304" pitchFamily="18" charset="0"/>
              </a:rPr>
              <a:t>ve Tapu Sicili Tüzüğünde öngörülmemesine rağmen</a:t>
            </a:r>
            <a:r>
              <a:rPr lang="tr-TR" sz="3200" dirty="0" smtClean="0">
                <a:latin typeface="Times New Roman" panose="02020603050405020304" pitchFamily="18" charset="0"/>
                <a:cs typeface="Times New Roman" panose="02020603050405020304" pitchFamily="18" charset="0"/>
              </a:rPr>
              <a:t>, Tapu Müdürlüğünün harekete geçmemesi karşısında, düzeltme için </a:t>
            </a:r>
            <a:r>
              <a:rPr lang="tr-TR" sz="3200" b="1" dirty="0" smtClean="0">
                <a:latin typeface="Times New Roman" panose="02020603050405020304" pitchFamily="18" charset="0"/>
                <a:cs typeface="Times New Roman" panose="02020603050405020304" pitchFamily="18" charset="0"/>
              </a:rPr>
              <a:t>İlgililerin </a:t>
            </a:r>
            <a:r>
              <a:rPr lang="tr-TR" sz="3200" dirty="0">
                <a:latin typeface="Times New Roman" panose="02020603050405020304" pitchFamily="18" charset="0"/>
                <a:cs typeface="Times New Roman" panose="02020603050405020304" pitchFamily="18" charset="0"/>
              </a:rPr>
              <a:t>de </a:t>
            </a:r>
            <a:r>
              <a:rPr lang="tr-TR" sz="3200" b="1" i="1" dirty="0">
                <a:latin typeface="Times New Roman" panose="02020603050405020304" pitchFamily="18" charset="0"/>
                <a:cs typeface="Times New Roman" panose="02020603050405020304" pitchFamily="18" charset="0"/>
              </a:rPr>
              <a:t>MK </a:t>
            </a:r>
            <a:r>
              <a:rPr lang="tr-TR" sz="3200" b="1" i="1" dirty="0" smtClean="0">
                <a:latin typeface="Times New Roman" panose="02020603050405020304" pitchFamily="18" charset="0"/>
                <a:cs typeface="Times New Roman" panose="02020603050405020304" pitchFamily="18" charset="0"/>
              </a:rPr>
              <a:t>m. 1027 hükmüne </a:t>
            </a:r>
            <a:r>
              <a:rPr lang="tr-TR" sz="3200" b="1" i="1" dirty="0">
                <a:latin typeface="Times New Roman" panose="02020603050405020304" pitchFamily="18" charset="0"/>
                <a:cs typeface="Times New Roman" panose="02020603050405020304" pitchFamily="18" charset="0"/>
              </a:rPr>
              <a:t>dayanarak </a:t>
            </a:r>
            <a:r>
              <a:rPr lang="tr-TR" sz="3200" b="1" dirty="0" smtClean="0">
                <a:latin typeface="Times New Roman" panose="02020603050405020304" pitchFamily="18" charset="0"/>
                <a:cs typeface="Times New Roman" panose="02020603050405020304" pitchFamily="18" charset="0"/>
              </a:rPr>
              <a:t>Düzeltme </a:t>
            </a:r>
            <a:r>
              <a:rPr lang="tr-TR" sz="3200" b="1" i="1" dirty="0" smtClean="0">
                <a:latin typeface="Times New Roman" panose="02020603050405020304" pitchFamily="18" charset="0"/>
                <a:cs typeface="Times New Roman" panose="02020603050405020304" pitchFamily="18" charset="0"/>
              </a:rPr>
              <a:t>için</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Dava </a:t>
            </a:r>
            <a:r>
              <a:rPr lang="tr-TR" sz="3200" b="1" i="1" dirty="0">
                <a:latin typeface="Times New Roman" panose="02020603050405020304" pitchFamily="18" charset="0"/>
                <a:cs typeface="Times New Roman" panose="02020603050405020304" pitchFamily="18" charset="0"/>
              </a:rPr>
              <a:t>açmaları </a:t>
            </a:r>
            <a:r>
              <a:rPr lang="tr-TR" sz="3200" b="1" dirty="0">
                <a:latin typeface="Times New Roman" panose="02020603050405020304" pitchFamily="18" charset="0"/>
                <a:cs typeface="Times New Roman" panose="02020603050405020304" pitchFamily="18" charset="0"/>
              </a:rPr>
              <a:t>mümkündür. </a:t>
            </a:r>
            <a:endParaRPr lang="tr-TR" sz="3200" b="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durumda, </a:t>
            </a:r>
            <a:r>
              <a:rPr lang="tr-TR" sz="3200" b="1" dirty="0" smtClean="0">
                <a:latin typeface="Times New Roman" panose="02020603050405020304" pitchFamily="18" charset="0"/>
                <a:cs typeface="Times New Roman" panose="02020603050405020304" pitchFamily="18" charset="0"/>
              </a:rPr>
              <a:t>Davanın</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varsa, yanlışlık dolayısıyla hak durumu etkilenen kişi veya kişiler ile birlikte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ilgili İ</a:t>
            </a:r>
            <a:r>
              <a:rPr lang="tr-TR" sz="3200" b="1" dirty="0" smtClean="0">
                <a:latin typeface="Times New Roman" panose="02020603050405020304" pitchFamily="18" charset="0"/>
                <a:cs typeface="Times New Roman" panose="02020603050405020304" pitchFamily="18" charset="0"/>
              </a:rPr>
              <a:t>dareye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Tapu </a:t>
            </a:r>
            <a:r>
              <a:rPr lang="tr-TR" sz="3200" i="1" dirty="0">
                <a:latin typeface="Times New Roman" panose="02020603050405020304" pitchFamily="18" charset="0"/>
                <a:cs typeface="Times New Roman" panose="02020603050405020304" pitchFamily="18" charset="0"/>
              </a:rPr>
              <a:t>M</a:t>
            </a:r>
            <a:r>
              <a:rPr lang="tr-TR" sz="3200" i="1" dirty="0" smtClean="0">
                <a:latin typeface="Times New Roman" panose="02020603050405020304" pitchFamily="18" charset="0"/>
                <a:cs typeface="Times New Roman" panose="02020603050405020304" pitchFamily="18" charset="0"/>
              </a:rPr>
              <a:t>üdürlüğüne</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karşı </a:t>
            </a:r>
            <a:r>
              <a:rPr lang="tr-TR" sz="3200" b="1" dirty="0" smtClean="0">
                <a:latin typeface="Times New Roman" panose="02020603050405020304" pitchFamily="18" charset="0"/>
                <a:cs typeface="Times New Roman" panose="02020603050405020304" pitchFamily="18" charset="0"/>
              </a:rPr>
              <a:t>açılması gerektiği savunulmaktadır. </a:t>
            </a:r>
            <a:endParaRPr lang="tr-TR" sz="3200" b="1" dirty="0"/>
          </a:p>
        </p:txBody>
      </p:sp>
    </p:spTree>
    <p:extLst>
      <p:ext uri="{BB962C8B-B14F-4D97-AF65-F5344CB8AC3E}">
        <p14:creationId xmlns:p14="http://schemas.microsoft.com/office/powerpoint/2010/main" val="17498397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smtClean="0">
                <a:latin typeface="Times New Roman" panose="02020603050405020304" pitchFamily="18" charset="0"/>
                <a:cs typeface="Times New Roman" panose="02020603050405020304" pitchFamily="18" charset="0"/>
              </a:rPr>
              <a:t>Bize göre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Belgelere aykırı olarak yapılmış yanlışlıkların düzeltilmesi amacıyla Tapu Müdürlüğünü harekete geçirmek için, </a:t>
            </a:r>
            <a:r>
              <a:rPr lang="tr-TR" sz="3200" b="1" dirty="0" smtClean="0">
                <a:latin typeface="Times New Roman" panose="02020603050405020304" pitchFamily="18" charset="0"/>
                <a:cs typeface="Times New Roman" panose="02020603050405020304" pitchFamily="18" charset="0"/>
              </a:rPr>
              <a:t>İlgililerin, </a:t>
            </a:r>
            <a:r>
              <a:rPr lang="tr-TR" sz="3200" dirty="0" smtClean="0">
                <a:latin typeface="Times New Roman" panose="02020603050405020304" pitchFamily="18" charset="0"/>
                <a:cs typeface="Times New Roman" panose="02020603050405020304" pitchFamily="18" charset="0"/>
              </a:rPr>
              <a:t>öncelikle, </a:t>
            </a:r>
            <a:r>
              <a:rPr lang="tr-TR" sz="3200" b="1" i="1" dirty="0" smtClean="0">
                <a:latin typeface="Times New Roman" panose="02020603050405020304" pitchFamily="18" charset="0"/>
                <a:cs typeface="Times New Roman" panose="02020603050405020304" pitchFamily="18" charset="0"/>
              </a:rPr>
              <a:t>TST m. 26 /4 hükmünde </a:t>
            </a:r>
            <a:r>
              <a:rPr lang="tr-TR" sz="3200" dirty="0" smtClean="0">
                <a:latin typeface="Times New Roman" panose="02020603050405020304" pitchFamily="18" charset="0"/>
                <a:cs typeface="Times New Roman" panose="02020603050405020304" pitchFamily="18" charset="0"/>
              </a:rPr>
              <a:t>belirtildiği üzere, </a:t>
            </a:r>
            <a:r>
              <a:rPr lang="tr-TR" sz="3200" b="1" i="1" dirty="0" smtClean="0">
                <a:latin typeface="Times New Roman" panose="02020603050405020304" pitchFamily="18" charset="0"/>
                <a:cs typeface="Times New Roman" panose="02020603050405020304" pitchFamily="18" charset="0"/>
              </a:rPr>
              <a:t>Şikayet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ollarını </a:t>
            </a:r>
            <a:r>
              <a:rPr lang="tr-TR" sz="3200" b="1" dirty="0" smtClean="0">
                <a:latin typeface="Times New Roman" panose="02020603050405020304" pitchFamily="18" charset="0"/>
                <a:cs typeface="Times New Roman" panose="02020603050405020304" pitchFamily="18" charset="0"/>
              </a:rPr>
              <a:t>tüketmeleri gerekir. </a:t>
            </a:r>
            <a:r>
              <a:rPr lang="tr-TR" sz="3200" b="1"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Sirmen </a:t>
            </a:r>
            <a:r>
              <a:rPr lang="tr-TR" i="1" dirty="0" smtClean="0">
                <a:latin typeface="Times New Roman" panose="02020603050405020304" pitchFamily="18" charset="0"/>
                <a:cs typeface="Times New Roman" panose="02020603050405020304" pitchFamily="18" charset="0"/>
              </a:rPr>
              <a:t>de aynı görüşte, bkz. </a:t>
            </a:r>
            <a:r>
              <a:rPr lang="tr-TR" b="1" i="1" dirty="0" smtClean="0">
                <a:latin typeface="Times New Roman" panose="02020603050405020304" pitchFamily="18" charset="0"/>
                <a:cs typeface="Times New Roman" panose="02020603050405020304" pitchFamily="18" charset="0"/>
              </a:rPr>
              <a:t>Sirmen,</a:t>
            </a:r>
            <a:r>
              <a:rPr lang="tr-TR" i="1" dirty="0" smtClean="0">
                <a:latin typeface="Times New Roman" panose="02020603050405020304" pitchFamily="18" charset="0"/>
                <a:cs typeface="Times New Roman" panose="02020603050405020304" pitchFamily="18" charset="0"/>
              </a:rPr>
              <a:t> Eşya H., 6. B., s. 236)</a:t>
            </a:r>
          </a:p>
          <a:p>
            <a:pPr algn="just"/>
            <a:r>
              <a:rPr lang="tr-TR" sz="3200" b="1" i="1" dirty="0" smtClean="0">
                <a:latin typeface="Times New Roman" panose="02020603050405020304" pitchFamily="18" charset="0"/>
                <a:cs typeface="Times New Roman" panose="02020603050405020304" pitchFamily="18" charset="0"/>
              </a:rPr>
              <a:t>Hak Uyuşmazlığı söz konusu olduğu hallerde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İlgili tarafından açılan Dava</a:t>
            </a:r>
            <a:r>
              <a:rPr lang="tr-TR" sz="3200" dirty="0" smtClean="0">
                <a:latin typeface="Times New Roman" panose="02020603050405020304" pitchFamily="18" charset="0"/>
                <a:cs typeface="Times New Roman" panose="02020603050405020304" pitchFamily="18" charset="0"/>
              </a:rPr>
              <a:t> ise, </a:t>
            </a:r>
            <a:r>
              <a:rPr lang="tr-TR" sz="3200" b="1" dirty="0" smtClean="0">
                <a:latin typeface="Times New Roman" panose="02020603050405020304" pitchFamily="18" charset="0"/>
                <a:cs typeface="Times New Roman" panose="02020603050405020304" pitchFamily="18" charset="0"/>
              </a:rPr>
              <a:t>niteliği bakımından</a:t>
            </a:r>
            <a:r>
              <a:rPr lang="tr-TR" sz="3200" dirty="0" smtClean="0">
                <a:latin typeface="Times New Roman" panose="02020603050405020304" pitchFamily="18" charset="0"/>
                <a:cs typeface="Times New Roman" panose="02020603050405020304" pitchFamily="18" charset="0"/>
              </a:rPr>
              <a:t>, artık </a:t>
            </a:r>
            <a:r>
              <a:rPr lang="tr-TR" sz="3200" b="1" i="1" dirty="0" smtClean="0">
                <a:latin typeface="Times New Roman" panose="02020603050405020304" pitchFamily="18" charset="0"/>
                <a:cs typeface="Times New Roman" panose="02020603050405020304" pitchFamily="18" charset="0"/>
              </a:rPr>
              <a:t>MK m. 1025 / I hükmüne dayanan Sicilin Düzeltilmesi Davasıdır. </a:t>
            </a:r>
          </a:p>
          <a:p>
            <a:pPr algn="just"/>
            <a:endParaRPr lang="tr-TR" sz="2400" i="1" dirty="0" smtClean="0">
              <a:latin typeface="Times New Roman" panose="02020603050405020304" pitchFamily="18" charset="0"/>
              <a:cs typeface="Times New Roman" panose="02020603050405020304" pitchFamily="18" charset="0"/>
            </a:endParaRPr>
          </a:p>
          <a:p>
            <a:pPr algn="just"/>
            <a:endParaRPr lang="tr-TR" sz="2400" i="1" dirty="0" smtClean="0">
              <a:latin typeface="Times New Roman" panose="02020603050405020304" pitchFamily="18" charset="0"/>
              <a:cs typeface="Times New Roman" panose="02020603050405020304" pitchFamily="18" charset="0"/>
            </a:endParaRPr>
          </a:p>
          <a:p>
            <a:pPr algn="just"/>
            <a:endParaRPr lang="tr-TR" b="1"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4005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b="1" i="1" dirty="0" smtClean="0">
                <a:latin typeface="Times New Roman" panose="02020603050405020304" pitchFamily="18" charset="0"/>
                <a:cs typeface="Times New Roman" panose="02020603050405020304" pitchFamily="18" charset="0"/>
              </a:rPr>
              <a:t>TST m. 75 hükmü, </a:t>
            </a:r>
            <a:r>
              <a:rPr lang="tr-TR" sz="4000" b="1" u="sng" dirty="0" smtClean="0">
                <a:latin typeface="Times New Roman" panose="02020603050405020304" pitchFamily="18" charset="0"/>
                <a:cs typeface="Times New Roman" panose="02020603050405020304" pitchFamily="18" charset="0"/>
              </a:rPr>
              <a:t>Kadastro </a:t>
            </a:r>
            <a:r>
              <a:rPr lang="tr-TR" sz="4000" b="1" u="sng" dirty="0">
                <a:latin typeface="Times New Roman" panose="02020603050405020304" pitchFamily="18" charset="0"/>
                <a:cs typeface="Times New Roman" panose="02020603050405020304" pitchFamily="18" charset="0"/>
              </a:rPr>
              <a:t>Ç</a:t>
            </a:r>
            <a:r>
              <a:rPr lang="tr-TR" sz="4000" b="1" u="sng" dirty="0" smtClean="0">
                <a:latin typeface="Times New Roman" panose="02020603050405020304" pitchFamily="18" charset="0"/>
                <a:cs typeface="Times New Roman" panose="02020603050405020304" pitchFamily="18" charset="0"/>
              </a:rPr>
              <a:t>alışmaları sırasında </a:t>
            </a:r>
            <a:r>
              <a:rPr lang="tr-TR" sz="4000" b="1" dirty="0" smtClean="0">
                <a:latin typeface="Times New Roman" panose="02020603050405020304" pitchFamily="18" charset="0"/>
                <a:cs typeface="Times New Roman" panose="02020603050405020304" pitchFamily="18" charset="0"/>
              </a:rPr>
              <a:t>meydana gelen Malik </a:t>
            </a:r>
            <a:r>
              <a:rPr lang="tr-TR" sz="4000" dirty="0" smtClean="0">
                <a:latin typeface="Times New Roman" panose="02020603050405020304" pitchFamily="18" charset="0"/>
                <a:cs typeface="Times New Roman" panose="02020603050405020304" pitchFamily="18" charset="0"/>
              </a:rPr>
              <a:t>ve</a:t>
            </a:r>
            <a:r>
              <a:rPr lang="tr-TR" sz="4000" b="1" dirty="0" smtClean="0">
                <a:latin typeface="Times New Roman" panose="02020603050405020304" pitchFamily="18" charset="0"/>
                <a:cs typeface="Times New Roman" panose="02020603050405020304" pitchFamily="18" charset="0"/>
              </a:rPr>
              <a:t> diğer Hak </a:t>
            </a:r>
            <a:r>
              <a:rPr lang="tr-TR" sz="4000" b="1" dirty="0">
                <a:latin typeface="Times New Roman" panose="02020603050405020304" pitchFamily="18" charset="0"/>
                <a:cs typeface="Times New Roman" panose="02020603050405020304" pitchFamily="18" charset="0"/>
              </a:rPr>
              <a:t>S</a:t>
            </a:r>
            <a:r>
              <a:rPr lang="tr-TR" sz="4000" b="1" dirty="0" smtClean="0">
                <a:latin typeface="Times New Roman" panose="02020603050405020304" pitchFamily="18" charset="0"/>
                <a:cs typeface="Times New Roman" panose="02020603050405020304" pitchFamily="18" charset="0"/>
              </a:rPr>
              <a:t>ahiplerinin </a:t>
            </a:r>
            <a:r>
              <a:rPr lang="tr-TR" sz="4000" b="1" dirty="0">
                <a:latin typeface="Times New Roman" panose="02020603050405020304" pitchFamily="18" charset="0"/>
                <a:cs typeface="Times New Roman" panose="02020603050405020304" pitchFamily="18" charset="0"/>
              </a:rPr>
              <a:t>A</a:t>
            </a:r>
            <a:r>
              <a:rPr lang="tr-TR" sz="4000" b="1" dirty="0" smtClean="0">
                <a:latin typeface="Times New Roman" panose="02020603050405020304" pitchFamily="18" charset="0"/>
                <a:cs typeface="Times New Roman" panose="02020603050405020304" pitchFamily="18" charset="0"/>
              </a:rPr>
              <a:t>dı, Soyadı </a:t>
            </a:r>
            <a:r>
              <a:rPr lang="tr-TR" sz="4000" dirty="0" smtClean="0">
                <a:latin typeface="Times New Roman" panose="02020603050405020304" pitchFamily="18" charset="0"/>
                <a:cs typeface="Times New Roman" panose="02020603050405020304" pitchFamily="18" charset="0"/>
              </a:rPr>
              <a:t>ve</a:t>
            </a:r>
            <a:r>
              <a:rPr lang="tr-TR" sz="4000" b="1" dirty="0" smtClean="0">
                <a:latin typeface="Times New Roman" panose="02020603050405020304" pitchFamily="18" charset="0"/>
                <a:cs typeface="Times New Roman" panose="02020603050405020304" pitchFamily="18" charset="0"/>
              </a:rPr>
              <a:t> Baba </a:t>
            </a:r>
            <a:r>
              <a:rPr lang="tr-TR" sz="4000" b="1" dirty="0">
                <a:latin typeface="Times New Roman" panose="02020603050405020304" pitchFamily="18" charset="0"/>
                <a:cs typeface="Times New Roman" panose="02020603050405020304" pitchFamily="18" charset="0"/>
              </a:rPr>
              <a:t>A</a:t>
            </a:r>
            <a:r>
              <a:rPr lang="tr-TR" sz="4000" b="1" dirty="0" smtClean="0">
                <a:latin typeface="Times New Roman" panose="02020603050405020304" pitchFamily="18" charset="0"/>
                <a:cs typeface="Times New Roman" panose="02020603050405020304" pitchFamily="18" charset="0"/>
              </a:rPr>
              <a:t>dına ilişkin Yazım Hatalarının</a:t>
            </a:r>
            <a:r>
              <a:rPr lang="tr-TR" sz="4000" dirty="0" smtClean="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İ</a:t>
            </a:r>
            <a:r>
              <a:rPr lang="tr-TR" sz="4000" b="1" i="1" dirty="0" smtClean="0">
                <a:latin typeface="Times New Roman" panose="02020603050405020304" pitchFamily="18" charset="0"/>
                <a:cs typeface="Times New Roman" panose="02020603050405020304" pitchFamily="18" charset="0"/>
              </a:rPr>
              <a:t>lgilinin </a:t>
            </a:r>
            <a:r>
              <a:rPr lang="tr-TR" sz="4000" b="1" i="1" dirty="0">
                <a:latin typeface="Times New Roman" panose="02020603050405020304" pitchFamily="18" charset="0"/>
                <a:cs typeface="Times New Roman" panose="02020603050405020304" pitchFamily="18" charset="0"/>
              </a:rPr>
              <a:t>B</a:t>
            </a:r>
            <a:r>
              <a:rPr lang="tr-TR" sz="4000" b="1" i="1" dirty="0" smtClean="0">
                <a:latin typeface="Times New Roman" panose="02020603050405020304" pitchFamily="18" charset="0"/>
                <a:cs typeface="Times New Roman" panose="02020603050405020304" pitchFamily="18" charset="0"/>
              </a:rPr>
              <a:t>aşvurusu üzerine,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üdürlükçe düzeltilebilmesine ilişkin özel bir imkân öngörmektedir. </a:t>
            </a:r>
          </a:p>
        </p:txBody>
      </p:sp>
    </p:spTree>
    <p:extLst>
      <p:ext uri="{BB962C8B-B14F-4D97-AF65-F5344CB8AC3E}">
        <p14:creationId xmlns:p14="http://schemas.microsoft.com/office/powerpoint/2010/main" val="17736312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TST </a:t>
            </a:r>
            <a:r>
              <a:rPr lang="tr-TR" b="1" i="1" dirty="0" smtClean="0">
                <a:latin typeface="Times New Roman" panose="02020603050405020304" pitchFamily="18" charset="0"/>
                <a:cs typeface="Times New Roman" panose="02020603050405020304" pitchFamily="18" charset="0"/>
              </a:rPr>
              <a:t>m.76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1</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b="1" i="1" dirty="0">
                <a:latin typeface="Times New Roman" panose="02020603050405020304" pitchFamily="18" charset="0"/>
                <a:cs typeface="Times New Roman" panose="02020603050405020304" pitchFamily="18" charset="0"/>
              </a:rPr>
              <a:t>göre</a:t>
            </a:r>
            <a:r>
              <a:rPr lang="tr-TR" dirty="0">
                <a:latin typeface="Times New Roman" panose="02020603050405020304" pitchFamily="18" charset="0"/>
                <a:cs typeface="Times New Roman" panose="02020603050405020304" pitchFamily="18" charset="0"/>
              </a:rPr>
              <a:t>, yanlış yazım okunacak şekilde kırmızı mürekkepli kalem ile çizilir ve ilk boş satıra doğrusu yazılır. </a:t>
            </a:r>
            <a:endParaRPr lang="tr-TR"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TST m. 76/2 hükmünde </a:t>
            </a:r>
            <a:r>
              <a:rPr lang="tr-TR" dirty="0" smtClean="0">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 kazıntı, silinti, satır araların veya sayfa kenarına çıkıntı veya kayda ek yapılmak suretiyle düzeltme yapılamayacağı belirtilmiştir.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Ayrıca </a:t>
            </a:r>
            <a:r>
              <a:rPr lang="tr-TR" b="1" dirty="0" smtClean="0">
                <a:latin typeface="Times New Roman" panose="02020603050405020304" pitchFamily="18" charset="0"/>
                <a:cs typeface="Times New Roman" panose="02020603050405020304" pitchFamily="18" charset="0"/>
              </a:rPr>
              <a:t>Yevmiye Defterine kaydedilerek yapılan Düzeltmelerde</a:t>
            </a:r>
            <a:r>
              <a:rPr lang="tr-TR" dirty="0" smtClean="0">
                <a:latin typeface="Times New Roman" panose="02020603050405020304" pitchFamily="18" charset="0"/>
                <a:cs typeface="Times New Roman" panose="02020603050405020304" pitchFamily="18" charset="0"/>
              </a:rPr>
              <a:t>, Tarih ve Yevmiye Numarası, </a:t>
            </a:r>
            <a:r>
              <a:rPr lang="tr-TR" b="1" dirty="0" smtClean="0">
                <a:latin typeface="Times New Roman" panose="02020603050405020304" pitchFamily="18" charset="0"/>
                <a:cs typeface="Times New Roman" panose="02020603050405020304" pitchFamily="18" charset="0"/>
              </a:rPr>
              <a:t>Düzeltmeler Siciline kaydedilerek yapılan Düzeltmelerde </a:t>
            </a:r>
            <a:r>
              <a:rPr lang="tr-TR" dirty="0" smtClean="0">
                <a:latin typeface="Times New Roman" panose="02020603050405020304" pitchFamily="18" charset="0"/>
                <a:cs typeface="Times New Roman" panose="02020603050405020304" pitchFamily="18" charset="0"/>
              </a:rPr>
              <a:t>ise, bu Sicilin Numarası, düzeltilen İşlem üzerine yazılacaktır </a:t>
            </a:r>
            <a:r>
              <a:rPr lang="tr-TR" sz="2400" i="1" dirty="0" smtClean="0">
                <a:latin typeface="Times New Roman" panose="02020603050405020304" pitchFamily="18" charset="0"/>
                <a:cs typeface="Times New Roman" panose="02020603050405020304" pitchFamily="18" charset="0"/>
              </a:rPr>
              <a:t>(TST m. 76 /3).  </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11504351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TST m. 74 / 3</a:t>
            </a:r>
            <a:r>
              <a:rPr lang="tr-TR" sz="3600" b="1" i="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hükmüne göre </a:t>
            </a:r>
            <a:r>
              <a:rPr lang="tr-TR" sz="3600" dirty="0" smtClean="0">
                <a:latin typeface="Times New Roman" panose="02020603050405020304" pitchFamily="18" charset="0"/>
                <a:cs typeface="Times New Roman" panose="02020603050405020304" pitchFamily="18" charset="0"/>
              </a:rPr>
              <a:t>de, «</a:t>
            </a:r>
            <a:r>
              <a:rPr lang="tr-TR" sz="3600" i="1" dirty="0" smtClean="0">
                <a:latin typeface="Times New Roman" panose="02020603050405020304" pitchFamily="18" charset="0"/>
                <a:cs typeface="Times New Roman" panose="02020603050405020304" pitchFamily="18" charset="0"/>
              </a:rPr>
              <a:t>Ana veya yardımcı siciller üzerinde yapılmış hata veya eksikliklerin, ilgililerce sunulan veya başka idarelerce düzenlenen belgelerden kaynaklanması halinde, ilgililerin gerçek durumu kanıtlayıcı belgelere dayalı başvuruları üzerine, istem Yevmiye Defterine kaydedilerek gerekli düzeltme yapılır.»</a:t>
            </a:r>
            <a:endParaRPr lang="tr-TR"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8330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b="1" u="sng" dirty="0" smtClean="0">
                <a:latin typeface="Times New Roman" panose="02020603050405020304" pitchFamily="18" charset="0"/>
                <a:cs typeface="Times New Roman" panose="02020603050405020304" pitchFamily="18" charset="0"/>
              </a:rPr>
              <a:t>Tapu ve Kadastro Genel Müdürlüğü’nün 23.06.2015 tarihli ve 1766 /4 sayılı Genelgesinden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 kısım Kayıtların, TAKBİS üzerinden </a:t>
            </a:r>
            <a:r>
              <a:rPr lang="tr-TR" i="1" dirty="0" smtClean="0">
                <a:latin typeface="Times New Roman" panose="02020603050405020304" pitchFamily="18" charset="0"/>
                <a:cs typeface="Times New Roman" panose="02020603050405020304" pitchFamily="18" charset="0"/>
              </a:rPr>
              <a:t>Elektronik Ortama aktarılırken hata yapılması sonucunda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Kütüğü</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Kat Mülkiyeti Kütüğü</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Yevmiye Defteri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Aziller Sicilindeki Kayıtlar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TAKBİS üzerinden tutulan Kayıtların birbirini tutmaması durumu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karşılaşıldığı anlaşılmaktadır</a:t>
            </a:r>
            <a:r>
              <a:rPr lang="tr-TR" b="1"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söz konusu Genelge</a:t>
            </a:r>
            <a:r>
              <a:rPr lang="tr-TR" dirty="0" smtClean="0">
                <a:latin typeface="Times New Roman" panose="02020603050405020304" pitchFamily="18" charset="0"/>
                <a:cs typeface="Times New Roman" panose="02020603050405020304" pitchFamily="18" charset="0"/>
              </a:rPr>
              <a:t>, bu </a:t>
            </a:r>
            <a:r>
              <a:rPr lang="tr-TR" b="1" dirty="0" smtClean="0">
                <a:latin typeface="Times New Roman" panose="02020603050405020304" pitchFamily="18" charset="0"/>
                <a:cs typeface="Times New Roman" panose="02020603050405020304" pitchFamily="18" charset="0"/>
              </a:rPr>
              <a:t>Hataların giderilmesi amacıyla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TAKBİS Veri Düzenleme</a:t>
            </a:r>
            <a:r>
              <a:rPr lang="tr-TR" dirty="0" smtClean="0">
                <a:latin typeface="Times New Roman" panose="02020603050405020304" pitchFamily="18" charset="0"/>
                <a:cs typeface="Times New Roman" panose="02020603050405020304" pitchFamily="18" charset="0"/>
              </a:rPr>
              <a:t>» başlığı altında, </a:t>
            </a:r>
            <a:r>
              <a:rPr lang="tr-TR" b="1" dirty="0" smtClean="0">
                <a:latin typeface="Times New Roman" panose="02020603050405020304" pitchFamily="18" charset="0"/>
                <a:cs typeface="Times New Roman" panose="02020603050405020304" pitchFamily="18" charset="0"/>
              </a:rPr>
              <a:t>Elektronik Ortamda tutulmuş olan Yolsuz Kayıtların, </a:t>
            </a:r>
            <a:r>
              <a:rPr lang="tr-TR" b="1" i="1" dirty="0" smtClean="0">
                <a:latin typeface="Times New Roman" panose="02020603050405020304" pitchFamily="18" charset="0"/>
                <a:cs typeface="Times New Roman" panose="02020603050405020304" pitchFamily="18" charset="0"/>
              </a:rPr>
              <a:t>Sicildeki Kayıtlara uygun olarak </a:t>
            </a:r>
            <a:r>
              <a:rPr lang="tr-TR" b="1" i="1" dirty="0" err="1" smtClean="0">
                <a:latin typeface="Times New Roman" panose="02020603050405020304" pitchFamily="18" charset="0"/>
                <a:cs typeface="Times New Roman" panose="02020603050405020304" pitchFamily="18" charset="0"/>
              </a:rPr>
              <a:t>re’sen</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düzeltilmesi usulünü </a:t>
            </a:r>
            <a:r>
              <a:rPr lang="tr-TR" b="1" dirty="0" smtClean="0">
                <a:latin typeface="Times New Roman" panose="02020603050405020304" pitchFamily="18" charset="0"/>
                <a:cs typeface="Times New Roman" panose="02020603050405020304" pitchFamily="18" charset="0"/>
              </a:rPr>
              <a:t>düzenlemektedir.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868757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Hakta Meydana Gelen Sicil Dışı Değişiklik Sonucu Tescilin </a:t>
            </a:r>
            <a:r>
              <a:rPr lang="tr-TR" b="1" dirty="0" err="1" smtClean="0">
                <a:latin typeface="+mn-lt"/>
              </a:rPr>
              <a:t>Yolsuzlaşması</a:t>
            </a:r>
            <a:r>
              <a:rPr lang="tr-TR" b="1" dirty="0" smtClean="0">
                <a:latin typeface="+mn-lt"/>
              </a:rPr>
              <a:t> Durumunda </a:t>
            </a:r>
            <a:endParaRPr lang="tr-TR" b="1" dirty="0">
              <a:latin typeface="+mn-lt"/>
            </a:endParaRP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Ayni Hakkın,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icil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ışı yoldan bir başkasına geçmesi durumunda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yeni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tek taraflı Tescil İstemiyle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değişikliği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Sicile aksettirebilir</a:t>
            </a:r>
            <a:r>
              <a:rPr lang="tr-TR"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MK m. 716/ II). </a:t>
            </a:r>
          </a:p>
          <a:p>
            <a:pPr algn="just"/>
            <a:r>
              <a:rPr lang="tr-TR" b="1" i="1" dirty="0" smtClean="0">
                <a:latin typeface="Times New Roman" panose="02020603050405020304" pitchFamily="18" charset="0"/>
                <a:cs typeface="Times New Roman" panose="02020603050405020304" pitchFamily="18" charset="0"/>
              </a:rPr>
              <a:t>Eğer Tescil şeklen dahi bir değer taşımıyor ise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MK m. 1026 uygulanarak, hak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erkin edilir</a:t>
            </a:r>
            <a:r>
              <a:rPr lang="tr-TR" dirty="0" smtClean="0">
                <a:latin typeface="Times New Roman" panose="02020603050405020304" pitchFamily="18" charset="0"/>
                <a:cs typeface="Times New Roman" panose="02020603050405020304" pitchFamily="18" charset="0"/>
              </a:rPr>
              <a:t>; böylece de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icil düzeltilmiş olur. </a:t>
            </a:r>
          </a:p>
          <a:p>
            <a:pPr algn="just"/>
            <a:r>
              <a:rPr lang="tr-TR" b="1" i="1" dirty="0" smtClean="0">
                <a:latin typeface="Times New Roman" panose="02020603050405020304" pitchFamily="18" charset="0"/>
                <a:cs typeface="Times New Roman" panose="02020603050405020304" pitchFamily="18" charset="0"/>
              </a:rPr>
              <a:t>Hak Kütük dışında sona ermiş olmakla beraber</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Kütükteki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escil şekli bir değer taşıyor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sona eren Ayni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akkın Sahibi, MK m.</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883’de öngörüldüğü </a:t>
            </a:r>
            <a:r>
              <a:rPr lang="tr-TR" b="1" i="1" smtClean="0">
                <a:latin typeface="Times New Roman" panose="02020603050405020304" pitchFamily="18" charset="0"/>
                <a:cs typeface="Times New Roman" panose="02020603050405020304" pitchFamily="18" charset="0"/>
              </a:rPr>
              <a:t>üzere Terkine </a:t>
            </a:r>
            <a:r>
              <a:rPr lang="tr-TR" b="1" i="1" dirty="0" smtClean="0">
                <a:latin typeface="Times New Roman" panose="02020603050405020304" pitchFamily="18" charset="0"/>
                <a:cs typeface="Times New Roman" panose="02020603050405020304" pitchFamily="18" charset="0"/>
              </a:rPr>
              <a:t>rıza göstermiyorsa</a:t>
            </a:r>
            <a:r>
              <a:rPr lang="tr-TR" smtClean="0">
                <a:latin typeface="Times New Roman" panose="02020603050405020304" pitchFamily="18" charset="0"/>
                <a:cs typeface="Times New Roman" panose="02020603050405020304" pitchFamily="18" charset="0"/>
              </a:rPr>
              <a:t>, Malik, </a:t>
            </a:r>
            <a:r>
              <a:rPr lang="tr-TR">
                <a:latin typeface="Times New Roman" panose="02020603050405020304" pitchFamily="18" charset="0"/>
                <a:cs typeface="Times New Roman" panose="02020603050405020304" pitchFamily="18" charset="0"/>
              </a:rPr>
              <a:t>T</a:t>
            </a:r>
            <a:r>
              <a:rPr lang="tr-TR" smtClean="0">
                <a:latin typeface="Times New Roman" panose="02020603050405020304" pitchFamily="18" charset="0"/>
                <a:cs typeface="Times New Roman" panose="02020603050405020304" pitchFamily="18" charset="0"/>
              </a:rPr>
              <a:t>apu </a:t>
            </a:r>
            <a:r>
              <a:rPr lang="tr-TR">
                <a:latin typeface="Times New Roman" panose="02020603050405020304" pitchFamily="18" charset="0"/>
                <a:cs typeface="Times New Roman" panose="02020603050405020304" pitchFamily="18" charset="0"/>
              </a:rPr>
              <a:t>S</a:t>
            </a:r>
            <a:r>
              <a:rPr lang="tr-TR" smtClean="0">
                <a:latin typeface="Times New Roman" panose="02020603050405020304" pitchFamily="18" charset="0"/>
                <a:cs typeface="Times New Roman" panose="02020603050405020304" pitchFamily="18" charset="0"/>
              </a:rPr>
              <a:t>icilinin </a:t>
            </a:r>
            <a:r>
              <a:rPr lang="tr-TR" dirty="0">
                <a:latin typeface="Times New Roman" panose="02020603050405020304" pitchFamily="18" charset="0"/>
                <a:cs typeface="Times New Roman" panose="02020603050405020304" pitchFamily="18" charset="0"/>
              </a:rPr>
              <a:t>D</a:t>
            </a:r>
            <a:r>
              <a:rPr lang="tr-TR" smtClean="0">
                <a:latin typeface="Times New Roman" panose="02020603050405020304" pitchFamily="18" charset="0"/>
                <a:cs typeface="Times New Roman" panose="02020603050405020304" pitchFamily="18" charset="0"/>
              </a:rPr>
              <a:t>üzeltilmesi </a:t>
            </a:r>
            <a:r>
              <a:rPr lang="tr-TR" dirty="0" smtClean="0">
                <a:latin typeface="Times New Roman" panose="02020603050405020304" pitchFamily="18" charset="0"/>
                <a:cs typeface="Times New Roman" panose="02020603050405020304" pitchFamily="18" charset="0"/>
              </a:rPr>
              <a:t>için dava açmak zorundadır.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623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Diğer Kayıtlardaki Yolsuzlukların Düzeltilmesi</a:t>
            </a:r>
            <a:endParaRPr lang="tr-TR" b="1" dirty="0"/>
          </a:p>
        </p:txBody>
      </p:sp>
      <p:sp>
        <p:nvSpPr>
          <p:cNvPr id="3" name="İçerik Yer Tutucusu 2"/>
          <p:cNvSpPr>
            <a:spLocks noGrp="1"/>
          </p:cNvSpPr>
          <p:nvPr>
            <p:ph idx="1"/>
          </p:nvPr>
        </p:nvSpPr>
        <p:spPr/>
        <p:txBody>
          <a:bodyPr>
            <a:normAutofit/>
          </a:bodyPr>
          <a:lstStyle/>
          <a:p>
            <a:pPr algn="just"/>
            <a:r>
              <a:rPr lang="tr-TR" b="1" u="sng" dirty="0" smtClean="0">
                <a:latin typeface="Times New Roman" panose="02020603050405020304" pitchFamily="18" charset="0"/>
                <a:cs typeface="Times New Roman" panose="02020603050405020304" pitchFamily="18" charset="0"/>
              </a:rPr>
              <a:t>Taşınmazların Belirlenmesine Yarayan Bilgilere İlişkin Yolsuz Kayıtların Düzeltilmesi: </a:t>
            </a:r>
          </a:p>
          <a:p>
            <a:pPr marL="0" indent="0" algn="just">
              <a:buNone/>
            </a:pP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elirlenmesine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arayan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ilgilere ilişkin Kayıtların baştan gerçeğe uymaması durumunda</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MK m.1027 hükmü </a:t>
            </a:r>
            <a:r>
              <a:rPr lang="tr-TR" dirty="0" smtClean="0">
                <a:latin typeface="Times New Roman" panose="02020603050405020304" pitchFamily="18" charset="0"/>
                <a:cs typeface="Times New Roman" panose="02020603050405020304" pitchFamily="18" charset="0"/>
              </a:rPr>
              <a:t>kıyasen uygulanmalı, Tapu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emuru yanlış kaydı </a:t>
            </a:r>
            <a:r>
              <a:rPr lang="tr-TR" dirty="0" err="1" smtClean="0">
                <a:latin typeface="Times New Roman" panose="02020603050405020304" pitchFamily="18" charset="0"/>
                <a:cs typeface="Times New Roman" panose="02020603050405020304" pitchFamily="18" charset="0"/>
              </a:rPr>
              <a:t>re’sen</a:t>
            </a:r>
            <a:r>
              <a:rPr lang="tr-TR" dirty="0" smtClean="0">
                <a:latin typeface="Times New Roman" panose="02020603050405020304" pitchFamily="18" charset="0"/>
                <a:cs typeface="Times New Roman" panose="02020603050405020304" pitchFamily="18" charset="0"/>
              </a:rPr>
              <a:t> düzeltememelidir. </a:t>
            </a:r>
          </a:p>
          <a:p>
            <a:pPr marL="0" indent="0" algn="just">
              <a:buNone/>
            </a:pPr>
            <a:r>
              <a:rPr lang="tr-TR" dirty="0" smtClean="0">
                <a:latin typeface="Times New Roman" panose="02020603050405020304" pitchFamily="18" charset="0"/>
                <a:cs typeface="Times New Roman" panose="02020603050405020304" pitchFamily="18" charset="0"/>
              </a:rPr>
              <a:t>*Bununla beraber, </a:t>
            </a:r>
            <a:r>
              <a:rPr lang="tr-TR" b="1" dirty="0" smtClean="0">
                <a:latin typeface="Times New Roman" panose="02020603050405020304" pitchFamily="18" charset="0"/>
                <a:cs typeface="Times New Roman" panose="02020603050405020304" pitchFamily="18" charset="0"/>
              </a:rPr>
              <a:t>Taşınmazın Belirlenmesine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arayan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ilgilere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lişkin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elgelerdeki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ayıtların kütüğe yanlış yazılması</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Basit </a:t>
            </a:r>
            <a:r>
              <a:rPr lang="tr-TR" b="1" u="sng" dirty="0">
                <a:latin typeface="Times New Roman" panose="02020603050405020304" pitchFamily="18" charset="0"/>
                <a:cs typeface="Times New Roman" panose="02020603050405020304" pitchFamily="18" charset="0"/>
              </a:rPr>
              <a:t>Y</a:t>
            </a:r>
            <a:r>
              <a:rPr lang="tr-TR" b="1" u="sng" dirty="0" smtClean="0">
                <a:latin typeface="Times New Roman" panose="02020603050405020304" pitchFamily="18" charset="0"/>
                <a:cs typeface="Times New Roman" panose="02020603050405020304" pitchFamily="18" charset="0"/>
              </a:rPr>
              <a:t>azım </a:t>
            </a:r>
            <a:r>
              <a:rPr lang="tr-TR" b="1" u="sng" dirty="0">
                <a:latin typeface="Times New Roman" panose="02020603050405020304" pitchFamily="18" charset="0"/>
                <a:cs typeface="Times New Roman" panose="02020603050405020304" pitchFamily="18" charset="0"/>
              </a:rPr>
              <a:t>H</a:t>
            </a:r>
            <a:r>
              <a:rPr lang="tr-TR" b="1" u="sng" dirty="0" smtClean="0">
                <a:latin typeface="Times New Roman" panose="02020603050405020304" pitchFamily="18" charset="0"/>
                <a:cs typeface="Times New Roman" panose="02020603050405020304" pitchFamily="18" charset="0"/>
              </a:rPr>
              <a:t>atası </a:t>
            </a:r>
            <a:r>
              <a:rPr lang="tr-TR" dirty="0" smtClean="0">
                <a:latin typeface="Times New Roman" panose="02020603050405020304" pitchFamily="18" charset="0"/>
                <a:cs typeface="Times New Roman" panose="02020603050405020304" pitchFamily="18" charset="0"/>
              </a:rPr>
              <a:t>sayılabileceği için,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apu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üdürü bunu tespit ettiği takdirde, </a:t>
            </a:r>
            <a:r>
              <a:rPr lang="tr-TR" dirty="0" err="1" smtClean="0">
                <a:latin typeface="Times New Roman" panose="02020603050405020304" pitchFamily="18" charset="0"/>
                <a:cs typeface="Times New Roman" panose="02020603050405020304" pitchFamily="18" charset="0"/>
              </a:rPr>
              <a:t>re’sen</a:t>
            </a:r>
            <a:r>
              <a:rPr lang="tr-TR" dirty="0" smtClean="0">
                <a:latin typeface="Times New Roman" panose="02020603050405020304" pitchFamily="18" charset="0"/>
                <a:cs typeface="Times New Roman" panose="02020603050405020304" pitchFamily="18" charset="0"/>
              </a:rPr>
              <a:t> düzeltebilmelidir (</a:t>
            </a:r>
            <a:r>
              <a:rPr lang="tr-TR" sz="2400" i="1" dirty="0" smtClean="0">
                <a:latin typeface="Times New Roman" panose="02020603050405020304" pitchFamily="18" charset="0"/>
                <a:cs typeface="Times New Roman" panose="02020603050405020304" pitchFamily="18" charset="0"/>
              </a:rPr>
              <a:t>TST m.74 / 1). </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73999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Taşınmazın </a:t>
            </a:r>
            <a:r>
              <a:rPr lang="tr-TR" b="1" dirty="0" smtClean="0">
                <a:latin typeface="Times New Roman" panose="02020603050405020304" pitchFamily="18" charset="0"/>
                <a:cs typeface="Times New Roman" panose="02020603050405020304" pitchFamily="18" charset="0"/>
              </a:rPr>
              <a:t>Yüzölçümüne </a:t>
            </a:r>
            <a:r>
              <a:rPr lang="tr-TR" b="1" dirty="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Kaydın </a:t>
            </a:r>
            <a:r>
              <a:rPr lang="tr-TR" b="1" dirty="0" err="1">
                <a:latin typeface="Times New Roman" panose="02020603050405020304" pitchFamily="18" charset="0"/>
                <a:cs typeface="Times New Roman" panose="02020603050405020304" pitchFamily="18" charset="0"/>
              </a:rPr>
              <a:t>re’sen</a:t>
            </a:r>
            <a:r>
              <a:rPr lang="tr-TR" b="1" dirty="0">
                <a:latin typeface="Times New Roman" panose="02020603050405020304" pitchFamily="18" charset="0"/>
                <a:cs typeface="Times New Roman" panose="02020603050405020304" pitchFamily="18" charset="0"/>
              </a:rPr>
              <a:t> düzeltilmesi konusunda </a:t>
            </a:r>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41’de </a:t>
            </a:r>
            <a:r>
              <a:rPr lang="tr-TR" b="1" dirty="0">
                <a:latin typeface="Times New Roman" panose="02020603050405020304" pitchFamily="18" charset="0"/>
                <a:cs typeface="Times New Roman" panose="02020603050405020304" pitchFamily="18" charset="0"/>
              </a:rPr>
              <a:t>iki hüküm yer almaktadır. </a:t>
            </a:r>
          </a:p>
          <a:p>
            <a:pPr algn="just"/>
            <a:r>
              <a:rPr lang="tr-TR" b="1" i="1" dirty="0" smtClean="0">
                <a:latin typeface="Times New Roman" panose="02020603050405020304" pitchFamily="18" charset="0"/>
                <a:cs typeface="Times New Roman" panose="02020603050405020304" pitchFamily="18" charset="0"/>
              </a:rPr>
              <a:t>KK m. 41 /I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göre</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adastrosu kesinleşmiş Taşınmaz Mallarda ölçü, sınırlandırma, </a:t>
            </a:r>
            <a:r>
              <a:rPr lang="tr-TR" dirty="0" err="1" smtClean="0">
                <a:latin typeface="Times New Roman" panose="02020603050405020304" pitchFamily="18" charset="0"/>
                <a:cs typeface="Times New Roman" panose="02020603050405020304" pitchFamily="18" charset="0"/>
              </a:rPr>
              <a:t>tersimat</a:t>
            </a:r>
            <a:r>
              <a:rPr lang="tr-TR" dirty="0" smtClean="0">
                <a:latin typeface="Times New Roman" panose="02020603050405020304" pitchFamily="18" charset="0"/>
                <a:cs typeface="Times New Roman" panose="02020603050405020304" pitchFamily="18" charset="0"/>
              </a:rPr>
              <a:t> ve hesaplamalardan doğan hatalar, ilgililerin müracaatı üzerine veya Kadastro Müdürlüğünce </a:t>
            </a:r>
            <a:r>
              <a:rPr lang="tr-TR" dirty="0" err="1" smtClean="0">
                <a:latin typeface="Times New Roman" panose="02020603050405020304" pitchFamily="18" charset="0"/>
                <a:cs typeface="Times New Roman" panose="02020603050405020304" pitchFamily="18" charset="0"/>
              </a:rPr>
              <a:t>re’sen</a:t>
            </a:r>
            <a:r>
              <a:rPr lang="tr-TR" dirty="0" smtClean="0">
                <a:latin typeface="Times New Roman" panose="02020603050405020304" pitchFamily="18" charset="0"/>
                <a:cs typeface="Times New Roman" panose="02020603050405020304" pitchFamily="18" charset="0"/>
              </a:rPr>
              <a:t> düzeltilir. </a:t>
            </a:r>
          </a:p>
          <a:p>
            <a:pPr algn="just"/>
            <a:r>
              <a:rPr lang="tr-TR" dirty="0" smtClean="0">
                <a:latin typeface="Times New Roman" panose="02020603050405020304" pitchFamily="18" charset="0"/>
                <a:cs typeface="Times New Roman" panose="02020603050405020304" pitchFamily="18" charset="0"/>
              </a:rPr>
              <a:t>Düzeltme, Malik ve diğer hak sahiplerine tebliğ edilir; tebliğ tarihinden itibaren otuz gün içinde düzeltmenin kaldırılması yolunda Sulh Mahkemesinde dava açılmadığı takdirde düzeltme kesinleşir.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6518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5400" b="1" dirty="0"/>
          </a:p>
        </p:txBody>
      </p:sp>
      <p:sp>
        <p:nvSpPr>
          <p:cNvPr id="3" name="2 İçerik Yer Tutucusu"/>
          <p:cNvSpPr>
            <a:spLocks noGrp="1"/>
          </p:cNvSpPr>
          <p:nvPr>
            <p:ph idx="1"/>
          </p:nvPr>
        </p:nvSpPr>
        <p:spPr/>
        <p:txBody>
          <a:bodyPr>
            <a:normAutofit lnSpcReduction="10000"/>
          </a:bodyPr>
          <a:lstStyle/>
          <a:p>
            <a:pPr algn="just"/>
            <a:r>
              <a:rPr lang="tr-TR" b="1" u="sng" dirty="0" smtClean="0">
                <a:latin typeface="Times New Roman" panose="02020603050405020304" pitchFamily="18" charset="0"/>
                <a:cs typeface="Times New Roman" panose="02020603050405020304" pitchFamily="18" charset="0"/>
              </a:rPr>
              <a:t>Eski Hukuktan intikal eden ve kurulması artık mümkün olmayan </a:t>
            </a:r>
            <a:r>
              <a:rPr lang="tr-TR" b="1" i="1" u="sng" dirty="0" smtClean="0">
                <a:latin typeface="Times New Roman" panose="02020603050405020304" pitchFamily="18" charset="0"/>
                <a:cs typeface="Times New Roman" panose="02020603050405020304" pitchFamily="18" charset="0"/>
              </a:rPr>
              <a:t>Ayni </a:t>
            </a:r>
            <a:r>
              <a:rPr lang="tr-TR" b="1" i="1" u="sng" dirty="0">
                <a:latin typeface="Times New Roman" panose="02020603050405020304" pitchFamily="18" charset="0"/>
                <a:cs typeface="Times New Roman" panose="02020603050405020304" pitchFamily="18" charset="0"/>
              </a:rPr>
              <a:t>H</a:t>
            </a:r>
            <a:r>
              <a:rPr lang="tr-TR" b="1" i="1" u="sng" dirty="0" smtClean="0">
                <a:latin typeface="Times New Roman" panose="02020603050405020304" pitchFamily="18" charset="0"/>
                <a:cs typeface="Times New Roman" panose="02020603050405020304" pitchFamily="18" charset="0"/>
              </a:rPr>
              <a:t>aklar</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ilgili Taşınmazın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ayfasının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eyanlar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ütununa </a:t>
            </a:r>
            <a:r>
              <a:rPr lang="tr-TR" b="1" dirty="0" smtClean="0">
                <a:latin typeface="Times New Roman" panose="02020603050405020304" pitchFamily="18" charset="0"/>
                <a:cs typeface="Times New Roman" panose="02020603050405020304" pitchFamily="18" charset="0"/>
              </a:rPr>
              <a:t>yazılır </a:t>
            </a:r>
            <a:r>
              <a:rPr lang="tr-TR" i="1" dirty="0" smtClean="0">
                <a:latin typeface="Times New Roman" panose="02020603050405020304" pitchFamily="18" charset="0"/>
                <a:cs typeface="Times New Roman" panose="02020603050405020304" pitchFamily="18" charset="0"/>
              </a:rPr>
              <a:t>(TST m. 54, Türk Medeni Kanunu’nun Yürürlüğü ve Uygulama Şekli Hakkında Kanun m.18). </a:t>
            </a:r>
          </a:p>
          <a:p>
            <a:pPr algn="just"/>
            <a:r>
              <a:rPr lang="tr-TR" dirty="0" smtClean="0">
                <a:latin typeface="Times New Roman" panose="02020603050405020304" pitchFamily="18" charset="0"/>
                <a:cs typeface="Times New Roman" panose="02020603050405020304" pitchFamily="18" charset="0"/>
              </a:rPr>
              <a:t>Böylece, </a:t>
            </a:r>
            <a:r>
              <a:rPr lang="tr-TR" b="1" dirty="0" smtClean="0">
                <a:latin typeface="Times New Roman" panose="02020603050405020304" pitchFamily="18" charset="0"/>
                <a:cs typeface="Times New Roman" panose="02020603050405020304" pitchFamily="18" charset="0"/>
              </a:rPr>
              <a:t>Üçüncü Kişilerin, </a:t>
            </a:r>
            <a:r>
              <a:rPr lang="tr-TR" b="1" u="sng" dirty="0" err="1">
                <a:latin typeface="Times New Roman" panose="02020603050405020304" pitchFamily="18" charset="0"/>
                <a:cs typeface="Times New Roman" panose="02020603050405020304" pitchFamily="18" charset="0"/>
              </a:rPr>
              <a:t>İ</a:t>
            </a:r>
            <a:r>
              <a:rPr lang="tr-TR" b="1" u="sng" dirty="0" err="1" smtClean="0">
                <a:latin typeface="Times New Roman" panose="02020603050405020304" pitchFamily="18" charset="0"/>
                <a:cs typeface="Times New Roman" panose="02020603050405020304" pitchFamily="18" charset="0"/>
              </a:rPr>
              <a:t>yiniyetle</a:t>
            </a:r>
            <a:r>
              <a:rPr lang="tr-TR" b="1" u="sng" dirty="0" smtClean="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A</a:t>
            </a:r>
            <a:r>
              <a:rPr lang="tr-TR" b="1" u="sng" dirty="0" smtClean="0">
                <a:latin typeface="Times New Roman" panose="02020603050405020304" pitchFamily="18" charset="0"/>
                <a:cs typeface="Times New Roman" panose="02020603050405020304" pitchFamily="18" charset="0"/>
              </a:rPr>
              <a:t>yni </a:t>
            </a:r>
            <a:r>
              <a:rPr lang="tr-TR" b="1" u="sng" dirty="0">
                <a:latin typeface="Times New Roman" panose="02020603050405020304" pitchFamily="18" charset="0"/>
                <a:cs typeface="Times New Roman" panose="02020603050405020304" pitchFamily="18" charset="0"/>
              </a:rPr>
              <a:t>H</a:t>
            </a:r>
            <a:r>
              <a:rPr lang="tr-TR" b="1" u="sng" dirty="0" smtClean="0">
                <a:latin typeface="Times New Roman" panose="02020603050405020304" pitchFamily="18" charset="0"/>
                <a:cs typeface="Times New Roman" panose="02020603050405020304" pitchFamily="18" charset="0"/>
              </a:rPr>
              <a:t>ak kazanarak </a:t>
            </a:r>
            <a:r>
              <a:rPr lang="tr-TR" b="1" dirty="0" smtClean="0">
                <a:latin typeface="Times New Roman" panose="02020603050405020304" pitchFamily="18" charset="0"/>
                <a:cs typeface="Times New Roman" panose="02020603050405020304" pitchFamily="18" charset="0"/>
              </a:rPr>
              <a:t>beyan edilen </a:t>
            </a:r>
            <a:r>
              <a:rPr lang="tr-TR" b="1" i="1" dirty="0" smtClean="0">
                <a:latin typeface="Times New Roman" panose="02020603050405020304" pitchFamily="18" charset="0"/>
                <a:cs typeface="Times New Roman" panose="02020603050405020304" pitchFamily="18" charset="0"/>
              </a:rPr>
              <a:t>Hakka zarar vermeleri </a:t>
            </a:r>
            <a:r>
              <a:rPr lang="tr-TR" b="1" dirty="0" smtClean="0">
                <a:latin typeface="Times New Roman" panose="02020603050405020304" pitchFamily="18" charset="0"/>
                <a:cs typeface="Times New Roman" panose="02020603050405020304" pitchFamily="18" charset="0"/>
              </a:rPr>
              <a:t>önlenmiş olur. </a:t>
            </a:r>
          </a:p>
          <a:p>
            <a:pPr algn="just"/>
            <a:r>
              <a:rPr lang="tr-TR" b="1" i="1" dirty="0" smtClean="0">
                <a:latin typeface="Times New Roman" panose="02020603050405020304" pitchFamily="18" charset="0"/>
                <a:cs typeface="Times New Roman" panose="02020603050405020304" pitchFamily="18" charset="0"/>
              </a:rPr>
              <a:t>TST m. 26 /2 hükmünde </a:t>
            </a:r>
            <a:r>
              <a:rPr lang="tr-TR" dirty="0" smtClean="0">
                <a:latin typeface="Times New Roman" panose="02020603050405020304" pitchFamily="18" charset="0"/>
                <a:cs typeface="Times New Roman" panose="02020603050405020304" pitchFamily="18" charset="0"/>
              </a:rPr>
              <a:t>ise, </a:t>
            </a:r>
            <a:r>
              <a:rPr lang="tr-TR" b="1" u="sng" dirty="0">
                <a:latin typeface="Times New Roman" panose="02020603050405020304" pitchFamily="18" charset="0"/>
                <a:cs typeface="Times New Roman" panose="02020603050405020304" pitchFamily="18" charset="0"/>
              </a:rPr>
              <a:t>R</a:t>
            </a:r>
            <a:r>
              <a:rPr lang="tr-TR" b="1" u="sng" dirty="0" smtClean="0">
                <a:latin typeface="Times New Roman" panose="02020603050405020304" pitchFamily="18" charset="0"/>
                <a:cs typeface="Times New Roman" panose="02020603050405020304" pitchFamily="18" charset="0"/>
              </a:rPr>
              <a:t>eddedilen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escil </a:t>
            </a:r>
            <a:r>
              <a:rPr lang="tr-TR" b="1" u="sng" dirty="0">
                <a:latin typeface="Times New Roman" panose="02020603050405020304" pitchFamily="18" charset="0"/>
                <a:cs typeface="Times New Roman" panose="02020603050405020304" pitchFamily="18" charset="0"/>
              </a:rPr>
              <a:t>İ</a:t>
            </a:r>
            <a:r>
              <a:rPr lang="tr-TR" b="1" u="sng" dirty="0" smtClean="0">
                <a:latin typeface="Times New Roman" panose="02020603050405020304" pitchFamily="18" charset="0"/>
                <a:cs typeface="Times New Roman" panose="02020603050405020304" pitchFamily="18" charset="0"/>
              </a:rPr>
              <a:t>stemi hakkında bazı Düzenlemeler </a:t>
            </a:r>
            <a:r>
              <a:rPr lang="tr-TR" b="1" dirty="0" smtClean="0">
                <a:latin typeface="Times New Roman" panose="02020603050405020304" pitchFamily="18" charset="0"/>
                <a:cs typeface="Times New Roman" panose="02020603050405020304" pitchFamily="18" charset="0"/>
              </a:rPr>
              <a:t>yapılmıştır. </a:t>
            </a:r>
          </a:p>
          <a:p>
            <a:pPr algn="just"/>
            <a:r>
              <a:rPr lang="tr-TR" b="1" u="sng" dirty="0" smtClean="0">
                <a:latin typeface="Times New Roman" panose="02020603050405020304" pitchFamily="18" charset="0"/>
                <a:cs typeface="Times New Roman" panose="02020603050405020304" pitchFamily="18" charset="0"/>
              </a:rPr>
              <a:t>Bu hükme göre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Reddedilen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escil İstemi, Beyanlar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ütununa kaydedilir </a:t>
            </a:r>
            <a:r>
              <a:rPr lang="tr-TR" dirty="0" smtClean="0">
                <a:latin typeface="Times New Roman" panose="02020603050405020304" pitchFamily="18" charset="0"/>
                <a:cs typeface="Times New Roman" panose="02020603050405020304" pitchFamily="18" charset="0"/>
              </a:rPr>
              <a:t>ve </a:t>
            </a:r>
            <a:r>
              <a:rPr lang="tr-TR" b="1" dirty="0" err="1">
                <a:latin typeface="Times New Roman" panose="02020603050405020304" pitchFamily="18" charset="0"/>
                <a:cs typeface="Times New Roman" panose="02020603050405020304" pitchFamily="18" charset="0"/>
              </a:rPr>
              <a:t>R</a:t>
            </a:r>
            <a:r>
              <a:rPr lang="tr-TR" b="1" dirty="0" err="1" smtClean="0">
                <a:latin typeface="Times New Roman" panose="02020603050405020304" pitchFamily="18" charset="0"/>
                <a:cs typeface="Times New Roman" panose="02020603050405020304" pitchFamily="18" charset="0"/>
              </a:rPr>
              <a:t>ed</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erekçesi giderilmeden </a:t>
            </a:r>
            <a:r>
              <a:rPr lang="tr-TR" b="1" i="1" dirty="0" smtClean="0">
                <a:latin typeface="Times New Roman" panose="02020603050405020304" pitchFamily="18" charset="0"/>
                <a:cs typeface="Times New Roman" panose="02020603050405020304" pitchFamily="18" charset="0"/>
              </a:rPr>
              <a:t>Reddin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onusu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şlem </a:t>
            </a:r>
            <a:r>
              <a:rPr lang="tr-TR" b="1" dirty="0" smtClean="0">
                <a:latin typeface="Times New Roman" panose="02020603050405020304" pitchFamily="18" charset="0"/>
                <a:cs typeface="Times New Roman" panose="02020603050405020304" pitchFamily="18" charset="0"/>
              </a:rPr>
              <a:t>yapılamaz. </a:t>
            </a:r>
            <a:r>
              <a:rPr lang="tr-TR" b="1" u="sng" dirty="0" smtClean="0">
                <a:latin typeface="Times New Roman" panose="02020603050405020304" pitchFamily="18" charset="0"/>
                <a:cs typeface="Times New Roman" panose="02020603050405020304" pitchFamily="18" charset="0"/>
              </a:rPr>
              <a:t>Beyan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bu durum açıklanmış olur. </a:t>
            </a:r>
          </a:p>
          <a:p>
            <a:pPr marL="0" indent="0" algn="just">
              <a:buNone/>
            </a:pPr>
            <a:endParaRPr lang="tr-TR" sz="3600" dirty="0"/>
          </a:p>
        </p:txBody>
      </p:sp>
    </p:spTree>
    <p:extLst>
      <p:ext uri="{BB962C8B-B14F-4D97-AF65-F5344CB8AC3E}">
        <p14:creationId xmlns:p14="http://schemas.microsoft.com/office/powerpoint/2010/main" val="230026928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KK m. 41 / II hükmüne </a:t>
            </a:r>
            <a:r>
              <a:rPr lang="tr-TR" sz="3200" dirty="0" smtClean="0">
                <a:latin typeface="Times New Roman" panose="02020603050405020304" pitchFamily="18" charset="0"/>
                <a:cs typeface="Times New Roman" panose="02020603050405020304" pitchFamily="18" charset="0"/>
              </a:rPr>
              <a:t>göre ise, Kadastrosu kesinleşmiş Taşınmazlarda Değişiklik İşlemleri sırasında ortaya çıkan Yüzölçümü Fazlalıklarından, Kadastronun dayandığı Teknik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urallarda belirtilen Hata Sınırları içinde kalanların </a:t>
            </a:r>
            <a:r>
              <a:rPr lang="tr-TR" sz="3200" dirty="0" err="1" smtClean="0">
                <a:latin typeface="Times New Roman" panose="02020603050405020304" pitchFamily="18" charset="0"/>
                <a:cs typeface="Times New Roman" panose="02020603050405020304" pitchFamily="18" charset="0"/>
              </a:rPr>
              <a:t>re’sen</a:t>
            </a:r>
            <a:r>
              <a:rPr lang="tr-TR" sz="3200" dirty="0" smtClean="0">
                <a:latin typeface="Times New Roman" panose="02020603050405020304" pitchFamily="18" charset="0"/>
                <a:cs typeface="Times New Roman" panose="02020603050405020304" pitchFamily="18" charset="0"/>
              </a:rPr>
              <a:t> düzeltilmesine, Kadastro Müdürlükleri yetkilidir. </a:t>
            </a:r>
          </a:p>
          <a:p>
            <a:pPr algn="just"/>
            <a:r>
              <a:rPr lang="tr-TR" sz="3200" b="1" i="1" dirty="0" smtClean="0">
                <a:latin typeface="Times New Roman" panose="02020603050405020304" pitchFamily="18" charset="0"/>
                <a:cs typeface="Times New Roman" panose="02020603050405020304" pitchFamily="18" charset="0"/>
              </a:rPr>
              <a:t>KK m. 41 / III hükmüne </a:t>
            </a:r>
            <a:r>
              <a:rPr lang="tr-TR" sz="3200" dirty="0" smtClean="0">
                <a:latin typeface="Times New Roman" panose="02020603050405020304" pitchFamily="18" charset="0"/>
                <a:cs typeface="Times New Roman" panose="02020603050405020304" pitchFamily="18" charset="0"/>
              </a:rPr>
              <a:t>göre ise, her iki hükmün uygulanmasında da 12. maddede belirtilen Hak Düşürücü Süre dikkate alınmayacaktır.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71211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pPr algn="just"/>
            <a:r>
              <a:rPr lang="tr-TR" b="1" dirty="0" smtClean="0">
                <a:latin typeface="Times New Roman" panose="02020603050405020304" pitchFamily="18" charset="0"/>
                <a:cs typeface="Times New Roman" panose="02020603050405020304" pitchFamily="18" charset="0"/>
              </a:rPr>
              <a:t>Kadastrosu yapılmamış Taşınmazların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üzölçümünün, Tapuda kayıtlı miktardan fazla olması durumu söz konusu olabilir. </a:t>
            </a:r>
          </a:p>
          <a:p>
            <a:pPr algn="just"/>
            <a:r>
              <a:rPr lang="tr-TR" dirty="0" smtClean="0">
                <a:latin typeface="Times New Roman" panose="02020603050405020304" pitchFamily="18" charset="0"/>
                <a:cs typeface="Times New Roman" panose="02020603050405020304" pitchFamily="18" charset="0"/>
              </a:rPr>
              <a:t>Bu durumda</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Kanunu’nun 31. maddesine </a:t>
            </a:r>
            <a:r>
              <a:rPr lang="tr-TR" dirty="0" smtClean="0">
                <a:latin typeface="Times New Roman" panose="02020603050405020304" pitchFamily="18" charset="0"/>
                <a:cs typeface="Times New Roman" panose="02020603050405020304" pitchFamily="18" charset="0"/>
              </a:rPr>
              <a:t>başvurulmalıdır. </a:t>
            </a:r>
          </a:p>
          <a:p>
            <a:pPr algn="just"/>
            <a:r>
              <a:rPr lang="tr-TR" b="1" i="1" dirty="0" smtClean="0">
                <a:latin typeface="Times New Roman" panose="02020603050405020304" pitchFamily="18" charset="0"/>
                <a:cs typeface="Times New Roman" panose="02020603050405020304" pitchFamily="18" charset="0"/>
              </a:rPr>
              <a:t>Tapu Kanunu’nun 31. maddesine göre</a:t>
            </a:r>
            <a:r>
              <a:rPr lang="tr-TR" b="1" dirty="0" smtClean="0">
                <a:latin typeface="Times New Roman" panose="02020603050405020304" pitchFamily="18" charset="0"/>
                <a:cs typeface="Times New Roman" panose="02020603050405020304" pitchFamily="18" charset="0"/>
              </a:rPr>
              <a:t>,  bu fazlalığın bitişik Araziye el atmaktan  ileri gelmediği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Taşınmazın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ınırında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bir değişiklik olmadığı Mahkemece tespit edildiği takdirde, </a:t>
            </a:r>
            <a:r>
              <a:rPr lang="tr-TR" dirty="0" smtClean="0">
                <a:latin typeface="Times New Roman" panose="02020603050405020304" pitchFamily="18" charset="0"/>
                <a:cs typeface="Times New Roman" panose="02020603050405020304" pitchFamily="18" charset="0"/>
              </a:rPr>
              <a:t>gerçek Yüzölçümünün,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icile yazılmasına karar verilir. </a:t>
            </a:r>
          </a:p>
          <a:p>
            <a:pPr algn="just"/>
            <a:r>
              <a:rPr lang="tr-TR" b="1" dirty="0" smtClean="0">
                <a:latin typeface="Times New Roman" panose="02020603050405020304" pitchFamily="18" charset="0"/>
                <a:cs typeface="Times New Roman" panose="02020603050405020304" pitchFamily="18" charset="0"/>
              </a:rPr>
              <a:t>Taşınmazın </a:t>
            </a:r>
            <a:r>
              <a:rPr lang="tr-TR" b="1" dirty="0">
                <a:latin typeface="Times New Roman" panose="02020603050405020304" pitchFamily="18" charset="0"/>
                <a:cs typeface="Times New Roman" panose="02020603050405020304" pitchFamily="18" charset="0"/>
              </a:rPr>
              <a:t>N</a:t>
            </a:r>
            <a:r>
              <a:rPr lang="tr-TR" b="1" dirty="0" smtClean="0">
                <a:latin typeface="Times New Roman" panose="02020603050405020304" pitchFamily="18" charset="0"/>
                <a:cs typeface="Times New Roman" panose="02020603050405020304" pitchFamily="18" charset="0"/>
              </a:rPr>
              <a:t>iteliğinin sonradan değişmesi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Kütükte, «</a:t>
            </a:r>
            <a:r>
              <a:rPr lang="tr-TR" b="1" dirty="0" smtClean="0">
                <a:latin typeface="Times New Roman" panose="02020603050405020304" pitchFamily="18" charset="0"/>
                <a:cs typeface="Times New Roman" panose="02020603050405020304" pitchFamily="18" charset="0"/>
              </a:rPr>
              <a:t>Tarla»</a:t>
            </a:r>
            <a:r>
              <a:rPr lang="tr-TR" dirty="0" smtClean="0">
                <a:latin typeface="Times New Roman" panose="02020603050405020304" pitchFamily="18" charset="0"/>
                <a:cs typeface="Times New Roman" panose="02020603050405020304" pitchFamily="18" charset="0"/>
              </a:rPr>
              <a:t> olarak kayıtlı bir </a:t>
            </a:r>
            <a:r>
              <a:rPr lang="tr-TR" b="1" dirty="0" smtClean="0">
                <a:latin typeface="Times New Roman" panose="02020603050405020304" pitchFamily="18" charset="0"/>
                <a:cs typeface="Times New Roman" panose="02020603050405020304" pitchFamily="18" charset="0"/>
              </a:rPr>
              <a:t>Taşınmazın üzerine Bina yapılması sonucu gerçek duruma uymayan Kayıt, yeni nitelik durumunun Kütüğe işlenmesiyle düzeltilmiş olur</a:t>
            </a:r>
            <a:r>
              <a:rPr lang="tr-TR" dirty="0" smtClean="0">
                <a:latin typeface="Times New Roman" panose="02020603050405020304" pitchFamily="18" charset="0"/>
                <a:cs typeface="Times New Roman" panose="02020603050405020304" pitchFamily="18" charset="0"/>
              </a:rPr>
              <a:t>. Bunun için de değişikliğin belgelenerek talep edilmesi gerekir.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178069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Yolsuz Şerhlerin Düzeltilmesi </a:t>
            </a:r>
            <a:endParaRPr lang="tr-TR" b="1" dirty="0"/>
          </a:p>
        </p:txBody>
      </p:sp>
      <p:sp>
        <p:nvSpPr>
          <p:cNvPr id="3" name="İçerik Yer Tutucusu 2"/>
          <p:cNvSpPr>
            <a:spLocks noGrp="1"/>
          </p:cNvSpPr>
          <p:nvPr>
            <p:ph idx="1"/>
          </p:nvPr>
        </p:nvSpPr>
        <p:spPr/>
        <p:txBody>
          <a:bodyPr>
            <a:normAutofit fontScale="92500" lnSpcReduction="10000"/>
          </a:bodyPr>
          <a:lstStyle/>
          <a:p>
            <a:pPr algn="just"/>
            <a:r>
              <a:rPr lang="tr-TR" b="1" dirty="0" smtClean="0">
                <a:latin typeface="Times New Roman" panose="02020603050405020304" pitchFamily="18" charset="0"/>
                <a:cs typeface="Times New Roman" panose="02020603050405020304" pitchFamily="18" charset="0"/>
              </a:rPr>
              <a:t>Kişisel Hakların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erhinde, </a:t>
            </a:r>
            <a:r>
              <a:rPr lang="tr-TR" b="1" i="1" dirty="0" smtClean="0">
                <a:latin typeface="Times New Roman" panose="02020603050405020304" pitchFamily="18" charset="0"/>
                <a:cs typeface="Times New Roman" panose="02020603050405020304" pitchFamily="18" charset="0"/>
              </a:rPr>
              <a:t>Şerh verilen Kişisel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akkın gerçekte hiç</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doğmamış olması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geçerli bir Şerh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nlaşmasının </a:t>
            </a:r>
            <a:r>
              <a:rPr lang="tr-TR" dirty="0" smtClean="0">
                <a:latin typeface="Times New Roman" panose="02020603050405020304" pitchFamily="18" charset="0"/>
                <a:cs typeface="Times New Roman" panose="02020603050405020304" pitchFamily="18" charset="0"/>
              </a:rPr>
              <a:t>ya da </a:t>
            </a:r>
            <a:r>
              <a:rPr lang="tr-TR" b="1" i="1" dirty="0" smtClean="0">
                <a:latin typeface="Times New Roman" panose="02020603050405020304" pitchFamily="18" charset="0"/>
                <a:cs typeface="Times New Roman" panose="02020603050405020304" pitchFamily="18" charset="0"/>
              </a:rPr>
              <a:t>Şerh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steminin bulunmaması durumunda</a:t>
            </a:r>
            <a:r>
              <a:rPr lang="tr-TR" dirty="0" smtClean="0">
                <a:latin typeface="Times New Roman" panose="02020603050405020304" pitchFamily="18" charset="0"/>
                <a:cs typeface="Times New Roman" panose="02020603050405020304" pitchFamily="18" charset="0"/>
              </a:rPr>
              <a:t>, Şerh,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olsuz bir Şerhtir</a:t>
            </a:r>
            <a:r>
              <a:rPr lang="tr-TR" dirty="0" smtClean="0">
                <a:latin typeface="Times New Roman" panose="02020603050405020304" pitchFamily="18" charset="0"/>
                <a:cs typeface="Times New Roman" panose="02020603050405020304" pitchFamily="18" charset="0"/>
              </a:rPr>
              <a:t>. </a:t>
            </a:r>
          </a:p>
          <a:p>
            <a:pPr algn="just"/>
            <a:r>
              <a:rPr lang="tr-TR" b="1" u="sng" dirty="0" smtClean="0">
                <a:latin typeface="Times New Roman" panose="02020603050405020304" pitchFamily="18" charset="0"/>
                <a:cs typeface="Times New Roman" panose="02020603050405020304" pitchFamily="18" charset="0"/>
              </a:rPr>
              <a:t>Şerh,</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konusunu oluşturan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işisel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 herhangi bir nedenle sona ermesi sonucu, </a:t>
            </a:r>
            <a:r>
              <a:rPr lang="tr-TR" dirty="0" smtClean="0">
                <a:latin typeface="Times New Roman" panose="02020603050405020304" pitchFamily="18" charset="0"/>
                <a:cs typeface="Times New Roman" panose="02020603050405020304" pitchFamily="18" charset="0"/>
              </a:rPr>
              <a:t>daha </a:t>
            </a:r>
            <a:r>
              <a:rPr lang="tr-TR" b="1" dirty="0" smtClean="0">
                <a:latin typeface="Times New Roman" panose="02020603050405020304" pitchFamily="18" charset="0"/>
                <a:cs typeface="Times New Roman" panose="02020603050405020304" pitchFamily="18" charset="0"/>
              </a:rPr>
              <a:t>sonra </a:t>
            </a:r>
            <a:r>
              <a:rPr lang="tr-TR" dirty="0" smtClean="0">
                <a:latin typeface="Times New Roman" panose="02020603050405020304" pitchFamily="18" charset="0"/>
                <a:cs typeface="Times New Roman" panose="02020603050405020304" pitchFamily="18" charset="0"/>
              </a:rPr>
              <a:t>da </a:t>
            </a:r>
            <a:r>
              <a:rPr lang="tr-TR" b="1" dirty="0" err="1" smtClean="0">
                <a:latin typeface="Times New Roman" panose="02020603050405020304" pitchFamily="18" charset="0"/>
                <a:cs typeface="Times New Roman" panose="02020603050405020304" pitchFamily="18" charset="0"/>
              </a:rPr>
              <a:t>yolsuzlaşmış</a:t>
            </a:r>
            <a:r>
              <a:rPr lang="tr-TR" dirty="0" smtClean="0">
                <a:latin typeface="Times New Roman" panose="02020603050405020304" pitchFamily="18" charset="0"/>
                <a:cs typeface="Times New Roman" panose="02020603050405020304" pitchFamily="18" charset="0"/>
              </a:rPr>
              <a:t>, diğer bir deyişle, yolsuz hale gelmiş olabilir. </a:t>
            </a:r>
          </a:p>
          <a:p>
            <a:pPr algn="just"/>
            <a:r>
              <a:rPr lang="tr-TR" b="1" dirty="0" smtClean="0">
                <a:latin typeface="Times New Roman" panose="02020603050405020304" pitchFamily="18" charset="0"/>
                <a:cs typeface="Times New Roman" panose="02020603050405020304" pitchFamily="18" charset="0"/>
              </a:rPr>
              <a:t>Yolsuz Şerh </a:t>
            </a:r>
            <a:r>
              <a:rPr lang="tr-TR" dirty="0" smtClean="0">
                <a:latin typeface="Times New Roman" panose="02020603050405020304" pitchFamily="18" charset="0"/>
                <a:cs typeface="Times New Roman" panose="02020603050405020304" pitchFamily="18" charset="0"/>
              </a:rPr>
              <a:t>de</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apu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ütüğü </a:t>
            </a:r>
            <a:r>
              <a:rPr lang="tr-TR" dirty="0" smtClean="0">
                <a:latin typeface="Times New Roman" panose="02020603050405020304" pitchFamily="18" charset="0"/>
                <a:cs typeface="Times New Roman" panose="02020603050405020304" pitchFamily="18" charset="0"/>
              </a:rPr>
              <a:t>ile </a:t>
            </a:r>
            <a:r>
              <a:rPr lang="tr-TR" b="1" i="1" dirty="0" smtClean="0">
                <a:latin typeface="Times New Roman" panose="02020603050405020304" pitchFamily="18" charset="0"/>
                <a:cs typeface="Times New Roman" panose="02020603050405020304" pitchFamily="18" charset="0"/>
              </a:rPr>
              <a:t>Maddi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 </a:t>
            </a:r>
            <a:r>
              <a:rPr lang="tr-TR" b="1" dirty="0" smtClean="0">
                <a:latin typeface="Times New Roman" panose="02020603050405020304" pitchFamily="18" charset="0"/>
                <a:cs typeface="Times New Roman" panose="02020603050405020304" pitchFamily="18" charset="0"/>
              </a:rPr>
              <a:t>arasında uyumsuzluk meydana getirir. </a:t>
            </a:r>
          </a:p>
          <a:p>
            <a:pPr algn="just"/>
            <a:r>
              <a:rPr lang="tr-TR" dirty="0" smtClean="0">
                <a:latin typeface="Times New Roman" panose="02020603050405020304" pitchFamily="18" charset="0"/>
                <a:cs typeface="Times New Roman" panose="02020603050405020304" pitchFamily="18" charset="0"/>
              </a:rPr>
              <a:t>Bu durumda, ya </a:t>
            </a:r>
            <a:r>
              <a:rPr lang="tr-TR" b="1" dirty="0" smtClean="0">
                <a:latin typeface="Times New Roman" panose="02020603050405020304" pitchFamily="18" charset="0"/>
                <a:cs typeface="Times New Roman" panose="02020603050405020304" pitchFamily="18" charset="0"/>
              </a:rPr>
              <a:t>Şerh verilen Hakkın Sahibi</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üzeltmeye </a:t>
            </a:r>
            <a:r>
              <a:rPr lang="tr-TR" b="1" i="1" dirty="0">
                <a:latin typeface="Times New Roman" panose="02020603050405020304" pitchFamily="18" charset="0"/>
                <a:cs typeface="Times New Roman" panose="02020603050405020304" pitchFamily="18" charset="0"/>
              </a:rPr>
              <a:t>R</a:t>
            </a:r>
            <a:r>
              <a:rPr lang="tr-TR" b="1" i="1" dirty="0" smtClean="0">
                <a:latin typeface="Times New Roman" panose="02020603050405020304" pitchFamily="18" charset="0"/>
                <a:cs typeface="Times New Roman" panose="02020603050405020304" pitchFamily="18" charset="0"/>
              </a:rPr>
              <a:t>ıza gösterir</a:t>
            </a:r>
            <a:r>
              <a:rPr lang="tr-TR" dirty="0" smtClean="0">
                <a:latin typeface="Times New Roman" panose="02020603050405020304" pitchFamily="18" charset="0"/>
                <a:cs typeface="Times New Roman" panose="02020603050405020304" pitchFamily="18" charset="0"/>
              </a:rPr>
              <a:t> ya da </a:t>
            </a:r>
            <a:r>
              <a:rPr lang="tr-TR" b="1" dirty="0" smtClean="0">
                <a:latin typeface="Times New Roman" panose="02020603050405020304" pitchFamily="18" charset="0"/>
                <a:cs typeface="Times New Roman" panose="02020603050405020304" pitchFamily="18" charset="0"/>
              </a:rPr>
              <a:t>bu Şerh ile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yni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edelenen Kimse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m.1025/ 1 hükmün</a:t>
            </a:r>
            <a:r>
              <a:rPr lang="tr-TR" b="1" dirty="0" smtClean="0">
                <a:latin typeface="Times New Roman" panose="02020603050405020304" pitchFamily="18" charset="0"/>
                <a:cs typeface="Times New Roman" panose="02020603050405020304" pitchFamily="18" charset="0"/>
              </a:rPr>
              <a:t>e </a:t>
            </a:r>
            <a:r>
              <a:rPr lang="tr-TR" b="1" i="1" dirty="0" smtClean="0">
                <a:latin typeface="Times New Roman" panose="02020603050405020304" pitchFamily="18" charset="0"/>
                <a:cs typeface="Times New Roman" panose="02020603050405020304" pitchFamily="18" charset="0"/>
              </a:rPr>
              <a:t>kıyasen</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Düzeltme Davası </a:t>
            </a:r>
            <a:r>
              <a:rPr lang="tr-TR" dirty="0" smtClean="0">
                <a:latin typeface="Times New Roman" panose="02020603050405020304" pitchFamily="18" charset="0"/>
                <a:cs typeface="Times New Roman" panose="02020603050405020304" pitchFamily="18" charset="0"/>
              </a:rPr>
              <a:t>açarak, </a:t>
            </a:r>
            <a:r>
              <a:rPr lang="tr-TR" b="1" dirty="0" smtClean="0">
                <a:latin typeface="Times New Roman" panose="02020603050405020304" pitchFamily="18" charset="0"/>
                <a:cs typeface="Times New Roman" panose="02020603050405020304" pitchFamily="18" charset="0"/>
              </a:rPr>
              <a:t>Şerhin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erkinini </a:t>
            </a:r>
            <a:r>
              <a:rPr lang="tr-TR" dirty="0" smtClean="0">
                <a:latin typeface="Times New Roman" panose="02020603050405020304" pitchFamily="18" charset="0"/>
                <a:cs typeface="Times New Roman" panose="02020603050405020304" pitchFamily="18" charset="0"/>
              </a:rPr>
              <a:t>sağlayabilir</a:t>
            </a:r>
            <a:r>
              <a:rPr lang="tr-TR" dirty="0" smtClean="0"/>
              <a:t>. </a:t>
            </a:r>
            <a:endParaRPr lang="tr-TR" dirty="0"/>
          </a:p>
        </p:txBody>
      </p:sp>
    </p:spTree>
    <p:extLst>
      <p:ext uri="{BB962C8B-B14F-4D97-AF65-F5344CB8AC3E}">
        <p14:creationId xmlns:p14="http://schemas.microsoft.com/office/powerpoint/2010/main" val="314479167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pPr algn="just"/>
            <a:r>
              <a:rPr lang="tr-TR" sz="3200" b="1" dirty="0" smtClean="0">
                <a:latin typeface="Times New Roman" panose="02020603050405020304" pitchFamily="18" charset="0"/>
                <a:cs typeface="Times New Roman" panose="02020603050405020304" pitchFamily="18" charset="0"/>
              </a:rPr>
              <a:t>Taşınmazın Maliki, </a:t>
            </a:r>
            <a:r>
              <a:rPr lang="tr-TR" sz="3200" b="1" i="1" dirty="0">
                <a:latin typeface="Times New Roman" panose="02020603050405020304" pitchFamily="18" charset="0"/>
                <a:cs typeface="Times New Roman" panose="02020603050405020304" pitchFamily="18" charset="0"/>
              </a:rPr>
              <a:t>Ş</a:t>
            </a:r>
            <a:r>
              <a:rPr lang="tr-TR" sz="3200" b="1" i="1" dirty="0" smtClean="0">
                <a:latin typeface="Times New Roman" panose="02020603050405020304" pitchFamily="18" charset="0"/>
                <a:cs typeface="Times New Roman" panose="02020603050405020304" pitchFamily="18" charset="0"/>
              </a:rPr>
              <a:t>erh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nlaşması yapmış olmasına rağmen, </a:t>
            </a:r>
            <a:r>
              <a:rPr lang="tr-TR" sz="3200" b="1" dirty="0" smtClean="0">
                <a:latin typeface="Times New Roman" panose="02020603050405020304" pitchFamily="18" charset="0"/>
                <a:cs typeface="Times New Roman" panose="02020603050405020304" pitchFamily="18" charset="0"/>
              </a:rPr>
              <a:t>Şerh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steminde bulunmaktan kaçınır </a:t>
            </a:r>
            <a:r>
              <a:rPr lang="tr-TR" sz="3200" dirty="0" smtClean="0">
                <a:latin typeface="Times New Roman" panose="02020603050405020304" pitchFamily="18" charset="0"/>
                <a:cs typeface="Times New Roman" panose="02020603050405020304" pitchFamily="18" charset="0"/>
              </a:rPr>
              <a:t>ise, bunu </a:t>
            </a:r>
            <a:r>
              <a:rPr lang="tr-TR" sz="3200" b="1" dirty="0" smtClean="0">
                <a:latin typeface="Times New Roman" panose="02020603050405020304" pitchFamily="18" charset="0"/>
                <a:cs typeface="Times New Roman" panose="02020603050405020304" pitchFamily="18" charset="0"/>
              </a:rPr>
              <a:t>temin etmek üzere açılacak Dava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Sicilin Düzeltilmesi Davası </a:t>
            </a:r>
            <a:r>
              <a:rPr lang="tr-TR" sz="3200" b="1" dirty="0" smtClean="0">
                <a:latin typeface="Times New Roman" panose="02020603050405020304" pitchFamily="18" charset="0"/>
                <a:cs typeface="Times New Roman" panose="02020603050405020304" pitchFamily="18" charset="0"/>
              </a:rPr>
              <a:t>değildir; </a:t>
            </a:r>
            <a:r>
              <a:rPr lang="tr-TR" sz="3200" dirty="0" smtClean="0">
                <a:latin typeface="Times New Roman" panose="02020603050405020304" pitchFamily="18" charset="0"/>
                <a:cs typeface="Times New Roman" panose="02020603050405020304" pitchFamily="18" charset="0"/>
              </a:rPr>
              <a:t>çünkü, </a:t>
            </a:r>
            <a:r>
              <a:rPr lang="tr-TR" sz="3200" b="1" dirty="0" smtClean="0">
                <a:latin typeface="Times New Roman" panose="02020603050405020304" pitchFamily="18" charset="0"/>
                <a:cs typeface="Times New Roman" panose="02020603050405020304" pitchFamily="18" charset="0"/>
              </a:rPr>
              <a:t>bu durumda</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icil</a:t>
            </a:r>
            <a:r>
              <a:rPr lang="tr-TR" sz="3200" dirty="0" smtClean="0">
                <a:latin typeface="Times New Roman" panose="02020603050405020304" pitchFamily="18" charset="0"/>
                <a:cs typeface="Times New Roman" panose="02020603050405020304" pitchFamily="18" charset="0"/>
              </a:rPr>
              <a:t> ile </a:t>
            </a:r>
            <a:r>
              <a:rPr lang="tr-TR" sz="3200" b="1" i="1" dirty="0" smtClean="0">
                <a:latin typeface="Times New Roman" panose="02020603050405020304" pitchFamily="18" charset="0"/>
                <a:cs typeface="Times New Roman" panose="02020603050405020304" pitchFamily="18" charset="0"/>
              </a:rPr>
              <a:t>Gerçek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urumu </a:t>
            </a:r>
            <a:r>
              <a:rPr lang="tr-TR" sz="3200" b="1" dirty="0" smtClean="0">
                <a:latin typeface="Times New Roman" panose="02020603050405020304" pitchFamily="18" charset="0"/>
                <a:cs typeface="Times New Roman" panose="02020603050405020304" pitchFamily="18" charset="0"/>
              </a:rPr>
              <a:t>arasında</a:t>
            </a:r>
            <a:r>
              <a:rPr lang="tr-TR" sz="3200" dirty="0" smtClean="0">
                <a:latin typeface="Times New Roman" panose="02020603050405020304" pitchFamily="18" charset="0"/>
                <a:cs typeface="Times New Roman" panose="02020603050405020304" pitchFamily="18" charset="0"/>
              </a:rPr>
              <a:t> bir </a:t>
            </a:r>
            <a:r>
              <a:rPr lang="tr-TR" sz="3200" b="1" dirty="0" smtClean="0">
                <a:latin typeface="Times New Roman" panose="02020603050405020304" pitchFamily="18" charset="0"/>
                <a:cs typeface="Times New Roman" panose="02020603050405020304" pitchFamily="18" charset="0"/>
              </a:rPr>
              <a:t>Çelişki yoktur.</a:t>
            </a:r>
          </a:p>
          <a:p>
            <a:pPr algn="just"/>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Şerhi temin etmek üzere açılan Davada alınacak Hüküm </a:t>
            </a:r>
            <a:r>
              <a:rPr lang="tr-TR" sz="3200" dirty="0" smtClean="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Ş</a:t>
            </a:r>
            <a:r>
              <a:rPr lang="tr-TR" sz="3200" b="1" dirty="0" smtClean="0">
                <a:latin typeface="Times New Roman" panose="02020603050405020304" pitchFamily="18" charset="0"/>
                <a:cs typeface="Times New Roman" panose="02020603050405020304" pitchFamily="18" charset="0"/>
              </a:rPr>
              <a:t>erh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steminin yerine geçer. </a:t>
            </a:r>
          </a:p>
          <a:p>
            <a:pPr marL="0" indent="0" algn="just">
              <a:buNone/>
            </a:pPr>
            <a:endParaRPr lang="tr-TR" sz="3600" dirty="0" smtClean="0"/>
          </a:p>
        </p:txBody>
      </p:sp>
    </p:spTree>
    <p:extLst>
      <p:ext uri="{BB962C8B-B14F-4D97-AF65-F5344CB8AC3E}">
        <p14:creationId xmlns:p14="http://schemas.microsoft.com/office/powerpoint/2010/main" val="138963974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2400" b="1" i="1" dirty="0">
                <a:latin typeface="Times New Roman" panose="02020603050405020304" pitchFamily="18" charset="0"/>
                <a:cs typeface="Times New Roman" panose="02020603050405020304" pitchFamily="18" charset="0"/>
              </a:rPr>
              <a:t>Bir </a:t>
            </a:r>
            <a:r>
              <a:rPr lang="tr-TR" sz="2400" b="1" i="1" dirty="0" smtClean="0">
                <a:latin typeface="Times New Roman" panose="02020603050405020304" pitchFamily="18" charset="0"/>
                <a:cs typeface="Times New Roman" panose="02020603050405020304" pitchFamily="18" charset="0"/>
              </a:rPr>
              <a:t>Kişisel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ak Şerhinin, </a:t>
            </a:r>
            <a:r>
              <a:rPr lang="tr-TR" sz="2400" b="1" i="1" dirty="0">
                <a:latin typeface="Times New Roman" panose="02020603050405020304" pitchFamily="18" charset="0"/>
                <a:cs typeface="Times New Roman" panose="02020603050405020304" pitchFamily="18" charset="0"/>
              </a:rPr>
              <a:t>y</a:t>
            </a:r>
            <a:r>
              <a:rPr lang="tr-TR" sz="2400" b="1" i="1" dirty="0" smtClean="0">
                <a:latin typeface="Times New Roman" panose="02020603050405020304" pitchFamily="18" charset="0"/>
                <a:cs typeface="Times New Roman" panose="02020603050405020304" pitchFamily="18" charset="0"/>
              </a:rPr>
              <a:t>olsuz </a:t>
            </a:r>
            <a:r>
              <a:rPr lang="tr-TR" sz="2400" b="1" i="1" dirty="0">
                <a:latin typeface="Times New Roman" panose="02020603050405020304" pitchFamily="18" charset="0"/>
                <a:cs typeface="Times New Roman" panose="02020603050405020304" pitchFamily="18" charset="0"/>
              </a:rPr>
              <a:t>olarak </a:t>
            </a:r>
            <a:r>
              <a:rPr lang="tr-TR" sz="2400" b="1" i="1" dirty="0" smtClean="0">
                <a:latin typeface="Times New Roman" panose="02020603050405020304" pitchFamily="18" charset="0"/>
                <a:cs typeface="Times New Roman" panose="02020603050405020304" pitchFamily="18" charset="0"/>
              </a:rPr>
              <a:t>Terkin </a:t>
            </a:r>
            <a:r>
              <a:rPr lang="tr-TR" sz="2400" b="1" i="1" dirty="0">
                <a:latin typeface="Times New Roman" panose="02020603050405020304" pitchFamily="18" charset="0"/>
                <a:cs typeface="Times New Roman" panose="02020603050405020304" pitchFamily="18" charset="0"/>
              </a:rPr>
              <a:t>edilmiş olması durumunda</a:t>
            </a:r>
            <a:r>
              <a:rPr lang="tr-TR" sz="2400" dirty="0">
                <a:latin typeface="Times New Roman" panose="02020603050405020304" pitchFamily="18" charset="0"/>
                <a:cs typeface="Times New Roman" panose="02020603050405020304" pitchFamily="18" charset="0"/>
              </a:rPr>
              <a:t>, </a:t>
            </a:r>
            <a:r>
              <a:rPr lang="tr-TR" sz="2400" b="1" u="sng" dirty="0" smtClean="0">
                <a:latin typeface="Times New Roman" panose="02020603050405020304" pitchFamily="18" charset="0"/>
                <a:cs typeface="Times New Roman" panose="02020603050405020304" pitchFamily="18" charset="0"/>
              </a:rPr>
              <a:t>Kişisel </a:t>
            </a:r>
            <a:r>
              <a:rPr lang="tr-TR" sz="2400" b="1" u="sng" dirty="0">
                <a:latin typeface="Times New Roman" panose="02020603050405020304" pitchFamily="18" charset="0"/>
                <a:cs typeface="Times New Roman" panose="02020603050405020304" pitchFamily="18" charset="0"/>
              </a:rPr>
              <a:t>H</a:t>
            </a:r>
            <a:r>
              <a:rPr lang="tr-TR" sz="2400" b="1" u="sng" dirty="0" smtClean="0">
                <a:latin typeface="Times New Roman" panose="02020603050405020304" pitchFamily="18" charset="0"/>
                <a:cs typeface="Times New Roman" panose="02020603050405020304" pitchFamily="18" charset="0"/>
              </a:rPr>
              <a:t>ak Sahibinin</a:t>
            </a:r>
            <a:r>
              <a:rPr lang="tr-TR" sz="2400" b="1" dirty="0" smtClean="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hangi </a:t>
            </a:r>
            <a:r>
              <a:rPr lang="tr-TR" sz="2400" b="1" u="sng" dirty="0" smtClean="0">
                <a:latin typeface="Times New Roman" panose="02020603050405020304" pitchFamily="18" charset="0"/>
                <a:cs typeface="Times New Roman" panose="02020603050405020304" pitchFamily="18" charset="0"/>
              </a:rPr>
              <a:t>Davaya </a:t>
            </a:r>
            <a:r>
              <a:rPr lang="tr-TR" sz="2400" b="1" dirty="0" smtClean="0">
                <a:latin typeface="Times New Roman" panose="02020603050405020304" pitchFamily="18" charset="0"/>
                <a:cs typeface="Times New Roman" panose="02020603050405020304" pitchFamily="18" charset="0"/>
              </a:rPr>
              <a:t>dayanarak, Şerhin, </a:t>
            </a:r>
            <a:r>
              <a:rPr lang="tr-TR" sz="2400" b="1" u="sng" dirty="0">
                <a:latin typeface="Times New Roman" panose="02020603050405020304" pitchFamily="18" charset="0"/>
                <a:cs typeface="Times New Roman" panose="02020603050405020304" pitchFamily="18" charset="0"/>
              </a:rPr>
              <a:t>K</a:t>
            </a:r>
            <a:r>
              <a:rPr lang="tr-TR" sz="2400" b="1" u="sng" dirty="0" smtClean="0">
                <a:latin typeface="Times New Roman" panose="02020603050405020304" pitchFamily="18" charset="0"/>
                <a:cs typeface="Times New Roman" panose="02020603050405020304" pitchFamily="18" charset="0"/>
              </a:rPr>
              <a:t>ütüğe </a:t>
            </a:r>
            <a:r>
              <a:rPr lang="tr-TR" sz="2400" b="1" u="sng" dirty="0">
                <a:latin typeface="Times New Roman" panose="02020603050405020304" pitchFamily="18" charset="0"/>
                <a:cs typeface="Times New Roman" panose="02020603050405020304" pitchFamily="18" charset="0"/>
              </a:rPr>
              <a:t>tekrar yazılmasını talep </a:t>
            </a:r>
            <a:r>
              <a:rPr lang="tr-TR" sz="2400" b="1" u="sng" dirty="0" smtClean="0">
                <a:latin typeface="Times New Roman" panose="02020603050405020304" pitchFamily="18" charset="0"/>
                <a:cs typeface="Times New Roman" panose="02020603050405020304" pitchFamily="18" charset="0"/>
              </a:rPr>
              <a:t>edebileceği </a:t>
            </a:r>
            <a:r>
              <a:rPr lang="tr-TR" sz="2400" b="1" dirty="0" smtClean="0">
                <a:latin typeface="Times New Roman" panose="02020603050405020304" pitchFamily="18" charset="0"/>
                <a:cs typeface="Times New Roman" panose="02020603050405020304" pitchFamily="18" charset="0"/>
              </a:rPr>
              <a:t>hususu </a:t>
            </a:r>
            <a:r>
              <a:rPr lang="tr-TR" sz="2400" b="1" u="sng" dirty="0">
                <a:latin typeface="Times New Roman" panose="02020603050405020304" pitchFamily="18" charset="0"/>
                <a:cs typeface="Times New Roman" panose="02020603050405020304" pitchFamily="18" charset="0"/>
              </a:rPr>
              <a:t>tartışmalıdır.  </a:t>
            </a:r>
            <a:r>
              <a:rPr lang="tr-TR" sz="2400" i="1" u="sng"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6. B. s. 239 vd.) </a:t>
            </a:r>
            <a:endParaRPr lang="tr-TR" sz="2400" i="1" dirty="0">
              <a:latin typeface="Times New Roman" panose="02020603050405020304" pitchFamily="18" charset="0"/>
              <a:cs typeface="Times New Roman" panose="02020603050405020304" pitchFamily="18" charset="0"/>
            </a:endParaRPr>
          </a:p>
          <a:p>
            <a:pPr algn="just"/>
            <a:r>
              <a:rPr lang="tr-TR" sz="2400" b="1" u="sng" dirty="0" smtClean="0">
                <a:latin typeface="Times New Roman" panose="02020603050405020304" pitchFamily="18" charset="0"/>
                <a:cs typeface="Times New Roman" panose="02020603050405020304" pitchFamily="18" charset="0"/>
              </a:rPr>
              <a:t>Bir Görüşe </a:t>
            </a:r>
            <a:r>
              <a:rPr lang="tr-TR" sz="2400" b="1" u="sng" dirty="0">
                <a:latin typeface="Times New Roman" panose="02020603050405020304" pitchFamily="18" charset="0"/>
                <a:cs typeface="Times New Roman" panose="02020603050405020304" pitchFamily="18" charset="0"/>
              </a:rPr>
              <a:t>göre</a:t>
            </a:r>
            <a:r>
              <a:rPr lang="tr-TR" sz="2400" u="sng"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Şerhin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ükümleri</a:t>
            </a:r>
            <a:r>
              <a:rPr lang="tr-TR" sz="2400" b="1" i="1"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yolsuz </a:t>
            </a:r>
            <a:r>
              <a:rPr lang="tr-TR" sz="2400" dirty="0">
                <a:latin typeface="Times New Roman" panose="02020603050405020304" pitchFamily="18" charset="0"/>
                <a:cs typeface="Times New Roman" panose="02020603050405020304" pitchFamily="18" charset="0"/>
              </a:rPr>
              <a:t>da</a:t>
            </a:r>
            <a:r>
              <a:rPr lang="tr-TR" sz="2400" b="1" dirty="0">
                <a:latin typeface="Times New Roman" panose="02020603050405020304" pitchFamily="18" charset="0"/>
                <a:cs typeface="Times New Roman" panose="02020603050405020304" pitchFamily="18" charset="0"/>
              </a:rPr>
              <a:t> olsa </a:t>
            </a:r>
            <a:r>
              <a:rPr lang="tr-TR" sz="2400" b="1" dirty="0" smtClean="0">
                <a:latin typeface="Times New Roman" panose="02020603050405020304" pitchFamily="18" charset="0"/>
                <a:cs typeface="Times New Roman" panose="02020603050405020304" pitchFamily="18" charset="0"/>
              </a:rPr>
              <a:t>Terkinle </a:t>
            </a:r>
            <a:r>
              <a:rPr lang="tr-TR" sz="2400" b="1" dirty="0">
                <a:latin typeface="Times New Roman" panose="02020603050405020304" pitchFamily="18" charset="0"/>
                <a:cs typeface="Times New Roman" panose="02020603050405020304" pitchFamily="18" charset="0"/>
              </a:rPr>
              <a:t>mutlak olarak sona </a:t>
            </a:r>
            <a:r>
              <a:rPr lang="tr-TR" sz="2400" b="1" dirty="0" smtClean="0">
                <a:latin typeface="Times New Roman" panose="02020603050405020304" pitchFamily="18" charset="0"/>
                <a:cs typeface="Times New Roman" panose="02020603050405020304" pitchFamily="18" charset="0"/>
              </a:rPr>
              <a:t>erdiği </a:t>
            </a:r>
            <a:r>
              <a:rPr lang="tr-TR" sz="2400" dirty="0" smtClean="0">
                <a:latin typeface="Times New Roman" panose="02020603050405020304" pitchFamily="18" charset="0"/>
                <a:cs typeface="Times New Roman" panose="02020603050405020304" pitchFamily="18" charset="0"/>
              </a:rPr>
              <a:t>için, </a:t>
            </a:r>
            <a:r>
              <a:rPr lang="tr-TR" sz="2400" dirty="0">
                <a:latin typeface="Times New Roman" panose="02020603050405020304" pitchFamily="18" charset="0"/>
                <a:cs typeface="Times New Roman" panose="02020603050405020304" pitchFamily="18" charset="0"/>
              </a:rPr>
              <a:t>bu </a:t>
            </a:r>
            <a:r>
              <a:rPr lang="tr-TR" sz="2400" dirty="0" smtClean="0">
                <a:latin typeface="Times New Roman" panose="02020603050405020304" pitchFamily="18" charset="0"/>
                <a:cs typeface="Times New Roman" panose="02020603050405020304" pitchFamily="18" charset="0"/>
              </a:rPr>
              <a:t>durumda, </a:t>
            </a:r>
            <a:r>
              <a:rPr lang="tr-TR" sz="2400" b="1" dirty="0">
                <a:latin typeface="Times New Roman" panose="02020603050405020304" pitchFamily="18" charset="0"/>
                <a:cs typeface="Times New Roman" panose="02020603050405020304" pitchFamily="18" charset="0"/>
              </a:rPr>
              <a:t>Sicilin Düzeltilmesi Davası açılamaz. </a:t>
            </a:r>
            <a:endParaRPr lang="tr-TR" sz="2400" b="1"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Burada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işisel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 </a:t>
            </a:r>
            <a:r>
              <a:rPr lang="tr-TR" sz="2400" b="1" dirty="0">
                <a:latin typeface="Times New Roman" panose="02020603050405020304" pitchFamily="18" charset="0"/>
                <a:cs typeface="Times New Roman" panose="02020603050405020304" pitchFamily="18" charset="0"/>
              </a:rPr>
              <a:t>S</a:t>
            </a:r>
            <a:r>
              <a:rPr lang="tr-TR" sz="2400" b="1" dirty="0" smtClean="0">
                <a:latin typeface="Times New Roman" panose="02020603050405020304" pitchFamily="18" charset="0"/>
                <a:cs typeface="Times New Roman" panose="02020603050405020304" pitchFamily="18" charset="0"/>
              </a:rPr>
              <a:t>ahibinin</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Şerh </a:t>
            </a:r>
            <a:r>
              <a:rPr lang="tr-TR" sz="2400" dirty="0">
                <a:latin typeface="Times New Roman" panose="02020603050405020304" pitchFamily="18" charset="0"/>
                <a:cs typeface="Times New Roman" panose="02020603050405020304" pitchFamily="18" charset="0"/>
              </a:rPr>
              <a:t>V</a:t>
            </a:r>
            <a:r>
              <a:rPr lang="tr-TR" sz="2400" dirty="0" smtClean="0">
                <a:latin typeface="Times New Roman" panose="02020603050405020304" pitchFamily="18" charset="0"/>
                <a:cs typeface="Times New Roman" panose="02020603050405020304" pitchFamily="18" charset="0"/>
              </a:rPr>
              <a:t>erme </a:t>
            </a:r>
            <a:r>
              <a:rPr lang="tr-TR" sz="2400" dirty="0">
                <a:latin typeface="Times New Roman" panose="02020603050405020304" pitchFamily="18" charset="0"/>
                <a:cs typeface="Times New Roman" panose="02020603050405020304" pitchFamily="18" charset="0"/>
              </a:rPr>
              <a:t>Y</a:t>
            </a:r>
            <a:r>
              <a:rPr lang="tr-TR" sz="2400" dirty="0" smtClean="0">
                <a:latin typeface="Times New Roman" panose="02020603050405020304" pitchFamily="18" charset="0"/>
                <a:cs typeface="Times New Roman" panose="02020603050405020304" pitchFamily="18" charset="0"/>
              </a:rPr>
              <a:t>ükümlülüğünü </a:t>
            </a:r>
            <a:r>
              <a:rPr lang="tr-TR" sz="2400" dirty="0">
                <a:latin typeface="Times New Roman" panose="02020603050405020304" pitchFamily="18" charset="0"/>
                <a:cs typeface="Times New Roman" panose="02020603050405020304" pitchFamily="18" charset="0"/>
              </a:rPr>
              <a:t>doğuran </a:t>
            </a:r>
            <a:r>
              <a:rPr lang="tr-TR" sz="2400" b="1" dirty="0" smtClean="0">
                <a:latin typeface="Times New Roman" panose="02020603050405020304" pitchFamily="18" charset="0"/>
                <a:cs typeface="Times New Roman" panose="02020603050405020304" pitchFamily="18" charset="0"/>
              </a:rPr>
              <a:t>Şerh</a:t>
            </a:r>
            <a:r>
              <a:rPr lang="tr-TR" sz="2400" dirty="0" smtClean="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nlaşmasına </a:t>
            </a:r>
            <a:r>
              <a:rPr lang="tr-TR" sz="2400" dirty="0">
                <a:latin typeface="Times New Roman" panose="02020603050405020304" pitchFamily="18" charset="0"/>
                <a:cs typeface="Times New Roman" panose="02020603050405020304" pitchFamily="18" charset="0"/>
              </a:rPr>
              <a:t>dayanarak </a:t>
            </a:r>
            <a:r>
              <a:rPr lang="tr-TR" sz="2400" b="1" dirty="0" smtClean="0">
                <a:latin typeface="Times New Roman" panose="02020603050405020304" pitchFamily="18" charset="0"/>
                <a:cs typeface="Times New Roman" panose="02020603050405020304" pitchFamily="18" charset="0"/>
              </a:rPr>
              <a:t>Şerhi yeniden Kaydettirme konusunda </a:t>
            </a:r>
            <a:r>
              <a:rPr lang="tr-TR" sz="2400" dirty="0" smtClean="0">
                <a:latin typeface="Times New Roman" panose="02020603050405020304" pitchFamily="18" charset="0"/>
                <a:cs typeface="Times New Roman" panose="02020603050405020304" pitchFamily="18" charset="0"/>
              </a:rPr>
              <a:t>sadece </a:t>
            </a:r>
            <a:r>
              <a:rPr lang="tr-TR" sz="2400" b="1" dirty="0" smtClean="0">
                <a:latin typeface="Times New Roman" panose="02020603050405020304" pitchFamily="18" charset="0"/>
                <a:cs typeface="Times New Roman" panose="02020603050405020304" pitchFamily="18" charset="0"/>
              </a:rPr>
              <a:t>Kişisel </a:t>
            </a:r>
            <a:r>
              <a:rPr lang="tr-TR" sz="2400" b="1" dirty="0">
                <a:latin typeface="Times New Roman" panose="02020603050405020304" pitchFamily="18" charset="0"/>
                <a:cs typeface="Times New Roman" panose="02020603050405020304" pitchFamily="18" charset="0"/>
              </a:rPr>
              <a:t>bir </a:t>
            </a:r>
            <a:r>
              <a:rPr lang="tr-TR" sz="2400" b="1" dirty="0" smtClean="0">
                <a:latin typeface="Times New Roman" panose="02020603050405020304" pitchFamily="18" charset="0"/>
                <a:cs typeface="Times New Roman" panose="02020603050405020304" pitchFamily="18" charset="0"/>
              </a:rPr>
              <a:t>Talep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akkı </a:t>
            </a:r>
            <a:r>
              <a:rPr lang="tr-TR" sz="2400" dirty="0">
                <a:latin typeface="Times New Roman" panose="02020603050405020304" pitchFamily="18" charset="0"/>
                <a:cs typeface="Times New Roman" panose="02020603050405020304" pitchFamily="18" charset="0"/>
              </a:rPr>
              <a:t>mevcuttur</a:t>
            </a:r>
            <a:r>
              <a:rPr lang="tr-TR" sz="2400" dirty="0" smtClean="0">
                <a:latin typeface="Times New Roman" panose="02020603050405020304" pitchFamily="18" charset="0"/>
                <a:cs typeface="Times New Roman" panose="02020603050405020304" pitchFamily="18" charset="0"/>
              </a:rPr>
              <a:t>.</a:t>
            </a:r>
          </a:p>
          <a:p>
            <a:pPr algn="just"/>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Bu </a:t>
            </a:r>
            <a:r>
              <a:rPr lang="tr-TR" sz="2400" dirty="0" smtClean="0">
                <a:latin typeface="Times New Roman" panose="02020603050405020304" pitchFamily="18" charset="0"/>
                <a:cs typeface="Times New Roman" panose="02020603050405020304" pitchFamily="18" charset="0"/>
              </a:rPr>
              <a:t>bağlamda, </a:t>
            </a:r>
            <a:r>
              <a:rPr lang="tr-TR" sz="2400" b="1" dirty="0">
                <a:latin typeface="Times New Roman" panose="02020603050405020304" pitchFamily="18" charset="0"/>
                <a:cs typeface="Times New Roman" panose="02020603050405020304" pitchFamily="18" charset="0"/>
              </a:rPr>
              <a:t>yeniden </a:t>
            </a:r>
            <a:r>
              <a:rPr lang="tr-TR" sz="2400" b="1" dirty="0" smtClean="0">
                <a:latin typeface="Times New Roman" panose="02020603050405020304" pitchFamily="18" charset="0"/>
                <a:cs typeface="Times New Roman" panose="02020603050405020304" pitchFamily="18" charset="0"/>
              </a:rPr>
              <a:t>Şerh  </a:t>
            </a:r>
            <a:r>
              <a:rPr lang="tr-TR" sz="2400" b="1" dirty="0">
                <a:latin typeface="Times New Roman" panose="02020603050405020304" pitchFamily="18" charset="0"/>
                <a:cs typeface="Times New Roman" panose="02020603050405020304" pitchFamily="18" charset="0"/>
              </a:rPr>
              <a:t>yapılıncaya kadar</a:t>
            </a:r>
            <a:r>
              <a:rPr lang="tr-TR" sz="2400"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Taşınmazın </a:t>
            </a:r>
            <a:r>
              <a:rPr lang="tr-TR" sz="2400" b="1" i="1" dirty="0">
                <a:latin typeface="Times New Roman" panose="02020603050405020304" pitchFamily="18" charset="0"/>
                <a:cs typeface="Times New Roman" panose="02020603050405020304" pitchFamily="18" charset="0"/>
              </a:rPr>
              <a:t>M</a:t>
            </a:r>
            <a:r>
              <a:rPr lang="tr-TR" sz="2400" b="1" i="1" dirty="0" smtClean="0">
                <a:latin typeface="Times New Roman" panose="02020603050405020304" pitchFamily="18" charset="0"/>
                <a:cs typeface="Times New Roman" panose="02020603050405020304" pitchFamily="18" charset="0"/>
              </a:rPr>
              <a:t>ülkiyetini </a:t>
            </a:r>
            <a:r>
              <a:rPr lang="tr-TR" sz="2400"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K</a:t>
            </a:r>
            <a:r>
              <a:rPr lang="tr-TR" sz="2400" i="1" dirty="0" err="1" smtClean="0">
                <a:latin typeface="Times New Roman" panose="02020603050405020304" pitchFamily="18" charset="0"/>
                <a:cs typeface="Times New Roman" panose="02020603050405020304" pitchFamily="18" charset="0"/>
              </a:rPr>
              <a:t>ötüniyetle</a:t>
            </a:r>
            <a:r>
              <a:rPr lang="tr-TR" sz="2400" i="1"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de </a:t>
            </a:r>
            <a:r>
              <a:rPr lang="tr-TR" sz="2400" i="1" dirty="0" smtClean="0">
                <a:latin typeface="Times New Roman" panose="02020603050405020304" pitchFamily="18" charset="0"/>
                <a:cs typeface="Times New Roman" panose="02020603050405020304" pitchFamily="18" charset="0"/>
              </a:rPr>
              <a:t>olsa </a:t>
            </a:r>
            <a:r>
              <a:rPr lang="tr-TR" sz="2400" dirty="0" smtClean="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kazananlara </a:t>
            </a:r>
            <a:r>
              <a:rPr lang="tr-TR" sz="2400" b="1" dirty="0" smtClean="0">
                <a:latin typeface="Times New Roman" panose="02020603050405020304" pitchFamily="18" charset="0"/>
                <a:cs typeface="Times New Roman" panose="02020603050405020304" pitchFamily="18" charset="0"/>
              </a:rPr>
              <a:t>karşı, Şerhin </a:t>
            </a:r>
            <a:r>
              <a:rPr lang="tr-TR" sz="2400" b="1" dirty="0">
                <a:latin typeface="Times New Roman" panose="02020603050405020304" pitchFamily="18" charset="0"/>
                <a:cs typeface="Times New Roman" panose="02020603050405020304" pitchFamily="18" charset="0"/>
              </a:rPr>
              <a:t>V</a:t>
            </a:r>
            <a:r>
              <a:rPr lang="tr-TR" sz="2400" b="1" dirty="0" smtClean="0">
                <a:latin typeface="Times New Roman" panose="02020603050405020304" pitchFamily="18" charset="0"/>
                <a:cs typeface="Times New Roman" panose="02020603050405020304" pitchFamily="18" charset="0"/>
              </a:rPr>
              <a:t>arlığı </a:t>
            </a:r>
            <a:r>
              <a:rPr lang="tr-TR" sz="2400" b="1" dirty="0">
                <a:latin typeface="Times New Roman" panose="02020603050405020304" pitchFamily="18" charset="0"/>
                <a:cs typeface="Times New Roman" panose="02020603050405020304" pitchFamily="18" charset="0"/>
              </a:rPr>
              <a:t>ileri sürülemez. </a:t>
            </a:r>
          </a:p>
          <a:p>
            <a:pPr marL="0" indent="0">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769381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u="sng" dirty="0" smtClean="0">
                <a:latin typeface="Times New Roman" panose="02020603050405020304" pitchFamily="18" charset="0"/>
                <a:cs typeface="Times New Roman" panose="02020603050405020304" pitchFamily="18" charset="0"/>
              </a:rPr>
              <a:t>Diğer bir görüşe göre </a:t>
            </a:r>
            <a:r>
              <a:rPr lang="tr-TR" dirty="0" smtClean="0">
                <a:latin typeface="Times New Roman" panose="02020603050405020304" pitchFamily="18" charset="0"/>
                <a:cs typeface="Times New Roman" panose="02020603050405020304" pitchFamily="18" charset="0"/>
              </a:rPr>
              <a:t>ise,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aksız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erkin edilen Şerhin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tkisi süreceğinden, </a:t>
            </a:r>
            <a:r>
              <a:rPr lang="tr-TR" dirty="0" smtClean="0">
                <a:latin typeface="Times New Roman" panose="02020603050405020304" pitchFamily="18" charset="0"/>
                <a:cs typeface="Times New Roman" panose="02020603050405020304" pitchFamily="18" charset="0"/>
              </a:rPr>
              <a:t>bunun </a:t>
            </a:r>
            <a:r>
              <a:rPr lang="tr-TR" b="1" dirty="0" smtClean="0">
                <a:latin typeface="Times New Roman" panose="02020603050405020304" pitchFamily="18" charset="0"/>
                <a:cs typeface="Times New Roman" panose="02020603050405020304" pitchFamily="18" charset="0"/>
              </a:rPr>
              <a:t>yeniden kaydedilmesini sağlamak için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 Sahibi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Sicilin Düzeltilmesi Davası </a:t>
            </a:r>
            <a:r>
              <a:rPr lang="tr-TR" b="1" dirty="0" smtClean="0">
                <a:latin typeface="Times New Roman" panose="02020603050405020304" pitchFamily="18" charset="0"/>
                <a:cs typeface="Times New Roman" panose="02020603050405020304" pitchFamily="18" charset="0"/>
              </a:rPr>
              <a:t>açabilir. </a:t>
            </a:r>
          </a:p>
          <a:p>
            <a:pPr algn="just"/>
            <a:r>
              <a:rPr lang="tr-TR" dirty="0" smtClean="0">
                <a:latin typeface="Times New Roman" panose="02020603050405020304" pitchFamily="18" charset="0"/>
                <a:cs typeface="Times New Roman" panose="02020603050405020304" pitchFamily="18" charset="0"/>
              </a:rPr>
              <a:t>Ancak bu arada </a:t>
            </a:r>
            <a:r>
              <a:rPr lang="tr-TR" b="1" i="1" dirty="0" smtClean="0">
                <a:latin typeface="Times New Roman" panose="02020603050405020304" pitchFamily="18" charset="0"/>
                <a:cs typeface="Times New Roman" panose="02020603050405020304" pitchFamily="18" charset="0"/>
              </a:rPr>
              <a:t>Taşınmazın Mülkiyeti,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yiniyetli bir Üçüncü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 tarafından kazanılmış</a:t>
            </a:r>
            <a:r>
              <a:rPr lang="tr-TR" dirty="0" smtClean="0">
                <a:latin typeface="Times New Roman" panose="02020603050405020304" pitchFamily="18" charset="0"/>
                <a:cs typeface="Times New Roman" panose="02020603050405020304" pitchFamily="18" charset="0"/>
              </a:rPr>
              <a:t> ise, artık bu </a:t>
            </a:r>
            <a:r>
              <a:rPr lang="tr-TR" b="1" dirty="0" smtClean="0">
                <a:latin typeface="Times New Roman" panose="02020603050405020304" pitchFamily="18" charset="0"/>
                <a:cs typeface="Times New Roman" panose="02020603050405020304" pitchFamily="18" charset="0"/>
              </a:rPr>
              <a:t>Kişiye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karşı </a:t>
            </a:r>
            <a:r>
              <a:rPr lang="tr-TR" b="1" i="1" dirty="0" smtClean="0">
                <a:latin typeface="Times New Roman" panose="02020603050405020304" pitchFamily="18" charset="0"/>
                <a:cs typeface="Times New Roman" panose="02020603050405020304" pitchFamily="18" charset="0"/>
              </a:rPr>
              <a:t>Sicilin Düzeltilmesi Davası </a:t>
            </a:r>
            <a:r>
              <a:rPr lang="tr-TR" b="1" dirty="0" smtClean="0">
                <a:latin typeface="Times New Roman" panose="02020603050405020304" pitchFamily="18" charset="0"/>
                <a:cs typeface="Times New Roman" panose="02020603050405020304" pitchFamily="18" charset="0"/>
              </a:rPr>
              <a:t>açılamaz. </a:t>
            </a:r>
          </a:p>
          <a:p>
            <a:pPr algn="just"/>
            <a:r>
              <a:rPr lang="tr-TR" b="1" u="sng" dirty="0" smtClean="0">
                <a:latin typeface="Times New Roman" panose="02020603050405020304" pitchFamily="18" charset="0"/>
                <a:cs typeface="Times New Roman" panose="02020603050405020304" pitchFamily="18" charset="0"/>
              </a:rPr>
              <a:t>Bize göre</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ş</a:t>
            </a:r>
            <a:r>
              <a:rPr lang="tr-TR" b="1" i="1" dirty="0" smtClean="0">
                <a:latin typeface="Times New Roman" panose="02020603050405020304" pitchFamily="18" charset="0"/>
                <a:cs typeface="Times New Roman" panose="02020603050405020304" pitchFamily="18" charset="0"/>
              </a:rPr>
              <a:t>erh edilmiş Kişisel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aklar </a:t>
            </a:r>
            <a:r>
              <a:rPr lang="tr-TR" dirty="0" smtClean="0">
                <a:latin typeface="Times New Roman" panose="02020603050405020304" pitchFamily="18" charset="0"/>
                <a:cs typeface="Times New Roman" panose="02020603050405020304" pitchFamily="18" charset="0"/>
              </a:rPr>
              <a:t>ile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yni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aklar </a:t>
            </a:r>
            <a:r>
              <a:rPr lang="tr-TR" b="1" dirty="0" smtClean="0">
                <a:latin typeface="Times New Roman" panose="02020603050405020304" pitchFamily="18" charset="0"/>
                <a:cs typeface="Times New Roman" panose="02020603050405020304" pitchFamily="18" charset="0"/>
              </a:rPr>
              <a:t>aynı kurallara tabi kılınamayacağı </a:t>
            </a:r>
            <a:r>
              <a:rPr lang="tr-TR" dirty="0" smtClean="0">
                <a:latin typeface="Times New Roman" panose="02020603050405020304" pitchFamily="18" charset="0"/>
                <a:cs typeface="Times New Roman" panose="02020603050405020304" pitchFamily="18" charset="0"/>
              </a:rPr>
              <a:t>için, </a:t>
            </a:r>
            <a:r>
              <a:rPr lang="tr-TR" b="1" u="sng" dirty="0">
                <a:latin typeface="Times New Roman" panose="02020603050405020304" pitchFamily="18" charset="0"/>
                <a:cs typeface="Times New Roman" panose="02020603050405020304" pitchFamily="18" charset="0"/>
              </a:rPr>
              <a:t>B</a:t>
            </a:r>
            <a:r>
              <a:rPr lang="tr-TR" b="1" u="sng" dirty="0" smtClean="0">
                <a:latin typeface="Times New Roman" panose="02020603050405020304" pitchFamily="18" charset="0"/>
                <a:cs typeface="Times New Roman" panose="02020603050405020304" pitchFamily="18" charset="0"/>
              </a:rPr>
              <a:t>irinci </a:t>
            </a:r>
            <a:r>
              <a:rPr lang="tr-TR" b="1" u="sng" dirty="0">
                <a:latin typeface="Times New Roman" panose="02020603050405020304" pitchFamily="18" charset="0"/>
                <a:cs typeface="Times New Roman" panose="02020603050405020304" pitchFamily="18" charset="0"/>
              </a:rPr>
              <a:t>G</a:t>
            </a:r>
            <a:r>
              <a:rPr lang="tr-TR" b="1" u="sng" dirty="0" smtClean="0">
                <a:latin typeface="Times New Roman" panose="02020603050405020304" pitchFamily="18" charset="0"/>
                <a:cs typeface="Times New Roman" panose="02020603050405020304" pitchFamily="18" charset="0"/>
              </a:rPr>
              <a:t>örüş daha doğru </a:t>
            </a:r>
            <a:r>
              <a:rPr lang="tr-TR" u="sng" dirty="0" smtClean="0">
                <a:latin typeface="Times New Roman" panose="02020603050405020304" pitchFamily="18" charset="0"/>
                <a:cs typeface="Times New Roman" panose="02020603050405020304" pitchFamily="18" charset="0"/>
              </a:rPr>
              <a:t>ve </a:t>
            </a:r>
            <a:r>
              <a:rPr lang="tr-TR" b="1" u="sng" dirty="0" smtClean="0">
                <a:latin typeface="Times New Roman" panose="02020603050405020304" pitchFamily="18" charset="0"/>
                <a:cs typeface="Times New Roman" panose="02020603050405020304" pitchFamily="18" charset="0"/>
              </a:rPr>
              <a:t>isabetli görünmektedir. (</a:t>
            </a:r>
            <a:r>
              <a:rPr lang="tr-TR" sz="2600" b="1" i="1" dirty="0" smtClean="0">
                <a:latin typeface="Times New Roman" panose="02020603050405020304" pitchFamily="18" charset="0"/>
                <a:cs typeface="Times New Roman" panose="02020603050405020304" pitchFamily="18" charset="0"/>
              </a:rPr>
              <a:t>Sirmen </a:t>
            </a:r>
            <a:r>
              <a:rPr lang="tr-TR" sz="2600" i="1" dirty="0" smtClean="0">
                <a:latin typeface="Times New Roman" panose="02020603050405020304" pitchFamily="18" charset="0"/>
                <a:cs typeface="Times New Roman" panose="02020603050405020304" pitchFamily="18" charset="0"/>
              </a:rPr>
              <a:t>de aynı görüşte, bkz.</a:t>
            </a:r>
            <a:r>
              <a:rPr lang="tr-TR" sz="2600" b="1" i="1" dirty="0" smtClean="0">
                <a:latin typeface="Times New Roman" panose="02020603050405020304" pitchFamily="18" charset="0"/>
                <a:cs typeface="Times New Roman" panose="02020603050405020304" pitchFamily="18" charset="0"/>
              </a:rPr>
              <a:t> Sirmen, </a:t>
            </a:r>
            <a:r>
              <a:rPr lang="tr-TR" sz="2600" i="1" dirty="0" smtClean="0">
                <a:latin typeface="Times New Roman" panose="02020603050405020304" pitchFamily="18" charset="0"/>
                <a:cs typeface="Times New Roman" panose="02020603050405020304" pitchFamily="18" charset="0"/>
              </a:rPr>
              <a:t>Eşya H., 6. B., s. 239</a:t>
            </a:r>
            <a:r>
              <a:rPr lang="tr-TR" sz="2600" b="1" i="1" dirty="0" smtClean="0">
                <a:latin typeface="Times New Roman" panose="02020603050405020304" pitchFamily="18" charset="0"/>
                <a:cs typeface="Times New Roman" panose="02020603050405020304" pitchFamily="18" charset="0"/>
              </a:rPr>
              <a:t>)</a:t>
            </a:r>
          </a:p>
          <a:p>
            <a:pPr marL="0" indent="0" algn="just">
              <a:buNone/>
            </a:pPr>
            <a:endParaRPr lang="tr-TR" dirty="0"/>
          </a:p>
        </p:txBody>
      </p:sp>
    </p:spTree>
    <p:extLst>
      <p:ext uri="{BB962C8B-B14F-4D97-AF65-F5344CB8AC3E}">
        <p14:creationId xmlns:p14="http://schemas.microsoft.com/office/powerpoint/2010/main" val="354399112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Eğer Şerh, süre sona erdiği için </a:t>
            </a:r>
            <a:r>
              <a:rPr lang="tr-TR" b="1" i="1" dirty="0" smtClean="0">
                <a:latin typeface="Times New Roman" panose="02020603050405020304" pitchFamily="18" charset="0"/>
                <a:cs typeface="Times New Roman" panose="02020603050405020304" pitchFamily="18" charset="0"/>
              </a:rPr>
              <a:t>yolsuz hale gelmişse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takdirde, </a:t>
            </a:r>
            <a:r>
              <a:rPr lang="tr-TR" b="1" dirty="0" smtClean="0">
                <a:latin typeface="Times New Roman" panose="02020603050405020304" pitchFamily="18" charset="0"/>
                <a:cs typeface="Times New Roman" panose="02020603050405020304" pitchFamily="18" charset="0"/>
              </a:rPr>
              <a:t>Taşınmaz Malikinin İstemi </a:t>
            </a:r>
            <a:r>
              <a:rPr lang="tr-TR" b="1" dirty="0">
                <a:latin typeface="Times New Roman" panose="02020603050405020304" pitchFamily="18" charset="0"/>
                <a:cs typeface="Times New Roman" panose="02020603050405020304" pitchFamily="18" charset="0"/>
              </a:rPr>
              <a:t>üzerine terkin edilir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TST </a:t>
            </a:r>
            <a:r>
              <a:rPr lang="tr-TR" i="1" dirty="0" smtClean="0">
                <a:latin typeface="Times New Roman" panose="02020603050405020304" pitchFamily="18" charset="0"/>
                <a:cs typeface="Times New Roman" panose="02020603050405020304" pitchFamily="18" charset="0"/>
              </a:rPr>
              <a:t>m. 69 </a:t>
            </a:r>
            <a:r>
              <a:rPr lang="tr-TR" i="1" dirty="0">
                <a:latin typeface="Times New Roman" panose="02020603050405020304" pitchFamily="18" charset="0"/>
                <a:cs typeface="Times New Roman" panose="02020603050405020304" pitchFamily="18" charset="0"/>
              </a:rPr>
              <a:t>/ 3). </a:t>
            </a:r>
            <a:endParaRPr lang="tr-TR" i="1"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Taşınmaz </a:t>
            </a:r>
            <a:r>
              <a:rPr lang="tr-TR" b="1" dirty="0" smtClean="0">
                <a:latin typeface="Times New Roman" panose="02020603050405020304" pitchFamily="18" charset="0"/>
                <a:cs typeface="Times New Roman" panose="02020603050405020304" pitchFamily="18" charset="0"/>
              </a:rPr>
              <a:t>Satış Vaadi </a:t>
            </a:r>
            <a:r>
              <a:rPr lang="tr-TR" dirty="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Arsa Payı </a:t>
            </a:r>
            <a:r>
              <a:rPr lang="tr-TR" b="1" dirty="0">
                <a:latin typeface="Times New Roman" panose="02020603050405020304" pitchFamily="18" charset="0"/>
                <a:cs typeface="Times New Roman" panose="02020603050405020304" pitchFamily="18" charset="0"/>
              </a:rPr>
              <a:t>karşılığı </a:t>
            </a:r>
            <a:r>
              <a:rPr lang="tr-TR" b="1" dirty="0" smtClean="0">
                <a:latin typeface="Times New Roman" panose="02020603050405020304" pitchFamily="18" charset="0"/>
                <a:cs typeface="Times New Roman" panose="02020603050405020304" pitchFamily="18" charset="0"/>
              </a:rPr>
              <a:t>İnşaat Sözleşmelerinde</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beş yıl içinde </a:t>
            </a:r>
            <a:r>
              <a:rPr lang="tr-TR" b="1" dirty="0" smtClean="0">
                <a:latin typeface="Times New Roman" panose="02020603050405020304" pitchFamily="18" charset="0"/>
                <a:cs typeface="Times New Roman" panose="02020603050405020304" pitchFamily="18" charset="0"/>
              </a:rPr>
              <a:t>Satış </a:t>
            </a:r>
            <a:r>
              <a:rPr lang="tr-TR" b="1" dirty="0">
                <a:latin typeface="Times New Roman" panose="02020603050405020304" pitchFamily="18" charset="0"/>
                <a:cs typeface="Times New Roman" panose="02020603050405020304" pitchFamily="18" charset="0"/>
              </a:rPr>
              <a:t>yapılmaz </a:t>
            </a:r>
            <a:r>
              <a:rPr lang="tr-TR"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Kat İrtifakı </a:t>
            </a:r>
            <a:r>
              <a:rPr lang="tr-TR" b="1" dirty="0">
                <a:latin typeface="Times New Roman" panose="02020603050405020304" pitchFamily="18" charset="0"/>
                <a:cs typeface="Times New Roman" panose="02020603050405020304" pitchFamily="18" charset="0"/>
              </a:rPr>
              <a:t>kurulmaz </a:t>
            </a:r>
            <a:r>
              <a:rPr lang="tr-TR"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Tapuya </a:t>
            </a:r>
            <a:r>
              <a:rPr lang="tr-TR" b="1" dirty="0">
                <a:latin typeface="Times New Roman" panose="02020603050405020304" pitchFamily="18" charset="0"/>
                <a:cs typeface="Times New Roman" panose="02020603050405020304" pitchFamily="18" charset="0"/>
              </a:rPr>
              <a:t>tescil </a:t>
            </a:r>
            <a:r>
              <a:rPr lang="tr-TR" b="1" dirty="0" smtClean="0">
                <a:latin typeface="Times New Roman" panose="02020603050405020304" pitchFamily="18" charset="0"/>
                <a:cs typeface="Times New Roman" panose="02020603050405020304" pitchFamily="18" charset="0"/>
              </a:rPr>
              <a:t>edilmez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Şerh</a:t>
            </a:r>
            <a:r>
              <a:rPr lang="tr-TR"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re’sen</a:t>
            </a:r>
            <a:r>
              <a:rPr lang="tr-TR" b="1" dirty="0">
                <a:latin typeface="Times New Roman" panose="02020603050405020304" pitchFamily="18" charset="0"/>
                <a:cs typeface="Times New Roman" panose="02020603050405020304" pitchFamily="18" charset="0"/>
              </a:rPr>
              <a:t> terkin edilir </a:t>
            </a:r>
            <a:r>
              <a:rPr lang="tr-TR"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Tapu K. </a:t>
            </a:r>
            <a:r>
              <a:rPr lang="tr-TR" sz="2400" i="1" dirty="0" smtClean="0">
                <a:latin typeface="Times New Roman" panose="02020603050405020304" pitchFamily="18" charset="0"/>
                <a:cs typeface="Times New Roman" panose="02020603050405020304" pitchFamily="18" charset="0"/>
              </a:rPr>
              <a:t> m. 26 </a:t>
            </a:r>
            <a:r>
              <a:rPr lang="tr-TR" sz="2400" i="1" dirty="0">
                <a:latin typeface="Times New Roman" panose="02020603050405020304" pitchFamily="18" charset="0"/>
                <a:cs typeface="Times New Roman" panose="02020603050405020304" pitchFamily="18" charset="0"/>
              </a:rPr>
              <a:t>/ VIII). </a:t>
            </a:r>
          </a:p>
          <a:p>
            <a:pPr algn="just"/>
            <a:r>
              <a:rPr lang="tr-TR" b="1" dirty="0">
                <a:latin typeface="Times New Roman" panose="02020603050405020304" pitchFamily="18" charset="0"/>
                <a:cs typeface="Times New Roman" panose="02020603050405020304" pitchFamily="18" charset="0"/>
              </a:rPr>
              <a:t>Şerh verilen </a:t>
            </a:r>
            <a:r>
              <a:rPr lang="tr-TR" b="1" dirty="0" smtClean="0">
                <a:latin typeface="Times New Roman" panose="02020603050405020304" pitchFamily="18" charset="0"/>
                <a:cs typeface="Times New Roman" panose="02020603050405020304" pitchFamily="18" charset="0"/>
              </a:rPr>
              <a:t>Alım</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Önalım</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Geri Alım Hakkı Sahibinin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Satış Vaadine </a:t>
            </a:r>
            <a:r>
              <a:rPr lang="tr-TR" b="1" dirty="0">
                <a:latin typeface="Times New Roman" panose="02020603050405020304" pitchFamily="18" charset="0"/>
                <a:cs typeface="Times New Roman" panose="02020603050405020304" pitchFamily="18" charset="0"/>
              </a:rPr>
              <a:t>dayanan </a:t>
            </a:r>
            <a:r>
              <a:rPr lang="tr-TR" b="1" dirty="0" smtClean="0">
                <a:latin typeface="Times New Roman" panose="02020603050405020304" pitchFamily="18" charset="0"/>
                <a:cs typeface="Times New Roman" panose="02020603050405020304" pitchFamily="18" charset="0"/>
              </a:rPr>
              <a:t>Alıcının, </a:t>
            </a:r>
            <a:r>
              <a:rPr lang="tr-TR" b="1" i="1" dirty="0" smtClean="0">
                <a:latin typeface="Times New Roman" panose="02020603050405020304" pitchFamily="18" charset="0"/>
                <a:cs typeface="Times New Roman" panose="02020603050405020304" pitchFamily="18" charset="0"/>
              </a:rPr>
              <a:t>Taşınmazın Mülkiyetini Kazanması </a:t>
            </a:r>
            <a:r>
              <a:rPr lang="tr-TR" b="1" dirty="0">
                <a:latin typeface="Times New Roman" panose="02020603050405020304" pitchFamily="18" charset="0"/>
                <a:cs typeface="Times New Roman" panose="02020603050405020304" pitchFamily="18" charset="0"/>
              </a:rPr>
              <a:t>durumunda</a:t>
            </a:r>
            <a:r>
              <a:rPr lang="tr-TR" dirty="0">
                <a:latin typeface="Times New Roman" panose="02020603050405020304" pitchFamily="18" charset="0"/>
                <a:cs typeface="Times New Roman" panose="02020603050405020304" pitchFamily="18" charset="0"/>
              </a:rPr>
              <a:t> da </a:t>
            </a:r>
            <a:r>
              <a:rPr lang="tr-TR" b="1" dirty="0" smtClean="0">
                <a:latin typeface="Times New Roman" panose="02020603050405020304" pitchFamily="18" charset="0"/>
                <a:cs typeface="Times New Roman" panose="02020603050405020304" pitchFamily="18" charset="0"/>
              </a:rPr>
              <a:t>Şerh</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Hak Sahibi </a:t>
            </a:r>
            <a:r>
              <a:rPr lang="tr-TR" b="1" i="1" dirty="0">
                <a:latin typeface="Times New Roman" panose="02020603050405020304" pitchFamily="18" charset="0"/>
                <a:cs typeface="Times New Roman" panose="02020603050405020304" pitchFamily="18" charset="0"/>
              </a:rPr>
              <a:t>adına yapılacak </a:t>
            </a:r>
            <a:r>
              <a:rPr lang="tr-TR" b="1" i="1" dirty="0" smtClean="0">
                <a:latin typeface="Times New Roman" panose="02020603050405020304" pitchFamily="18" charset="0"/>
                <a:cs typeface="Times New Roman" panose="02020603050405020304" pitchFamily="18" charset="0"/>
              </a:rPr>
              <a:t>Tescil </a:t>
            </a:r>
            <a:r>
              <a:rPr lang="tr-TR" b="1" i="1" dirty="0">
                <a:latin typeface="Times New Roman" panose="02020603050405020304" pitchFamily="18" charset="0"/>
                <a:cs typeface="Times New Roman" panose="02020603050405020304" pitchFamily="18" charset="0"/>
              </a:rPr>
              <a:t>sırasında </a:t>
            </a:r>
            <a:r>
              <a:rPr lang="tr-TR" b="1" dirty="0" err="1">
                <a:latin typeface="Times New Roman" panose="02020603050405020304" pitchFamily="18" charset="0"/>
                <a:cs typeface="Times New Roman" panose="02020603050405020304" pitchFamily="18" charset="0"/>
              </a:rPr>
              <a:t>re’sen</a:t>
            </a:r>
            <a:r>
              <a:rPr lang="tr-TR" b="1" dirty="0">
                <a:latin typeface="Times New Roman" panose="02020603050405020304" pitchFamily="18" charset="0"/>
                <a:cs typeface="Times New Roman" panose="02020603050405020304" pitchFamily="18" charset="0"/>
              </a:rPr>
              <a:t> terkin edilir. </a:t>
            </a:r>
          </a:p>
          <a:p>
            <a:pPr marL="0" indent="0" algn="just">
              <a:buNone/>
            </a:pPr>
            <a:endParaRPr lang="tr-TR" sz="2400" i="1" dirty="0" smtClean="0">
              <a:latin typeface="Times New Roman" panose="02020603050405020304" pitchFamily="18" charset="0"/>
              <a:cs typeface="Times New Roman" panose="02020603050405020304" pitchFamily="18" charset="0"/>
            </a:endParaRPr>
          </a:p>
          <a:p>
            <a:pPr algn="just"/>
            <a:endParaRPr lang="tr-TR" sz="24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62895344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u="sng" dirty="0" smtClean="0">
                <a:latin typeface="Times New Roman" panose="02020603050405020304" pitchFamily="18" charset="0"/>
                <a:cs typeface="Times New Roman" panose="02020603050405020304" pitchFamily="18" charset="0"/>
              </a:rPr>
              <a:t>Tasarruf </a:t>
            </a:r>
            <a:r>
              <a:rPr lang="tr-TR" sz="3600" b="1" u="sng" dirty="0">
                <a:latin typeface="Times New Roman" panose="02020603050405020304" pitchFamily="18" charset="0"/>
                <a:cs typeface="Times New Roman" panose="02020603050405020304" pitchFamily="18" charset="0"/>
              </a:rPr>
              <a:t>Y</a:t>
            </a:r>
            <a:r>
              <a:rPr lang="tr-TR" sz="3600" b="1" u="sng" dirty="0" smtClean="0">
                <a:latin typeface="Times New Roman" panose="02020603050405020304" pitchFamily="18" charset="0"/>
                <a:cs typeface="Times New Roman" panose="02020603050405020304" pitchFamily="18" charset="0"/>
              </a:rPr>
              <a:t>etkisi </a:t>
            </a:r>
            <a:r>
              <a:rPr lang="tr-TR" sz="3600" b="1" u="sng" dirty="0">
                <a:latin typeface="Times New Roman" panose="02020603050405020304" pitchFamily="18" charset="0"/>
                <a:cs typeface="Times New Roman" panose="02020603050405020304" pitchFamily="18" charset="0"/>
              </a:rPr>
              <a:t>K</a:t>
            </a:r>
            <a:r>
              <a:rPr lang="tr-TR" sz="3600" b="1" u="sng" dirty="0" smtClean="0">
                <a:latin typeface="Times New Roman" panose="02020603050405020304" pitchFamily="18" charset="0"/>
                <a:cs typeface="Times New Roman" panose="02020603050405020304" pitchFamily="18" charset="0"/>
              </a:rPr>
              <a:t>ısıtlamalarına ilişkin Şerhlerdeki </a:t>
            </a:r>
            <a:r>
              <a:rPr lang="tr-TR" sz="3600" b="1" u="sng" dirty="0">
                <a:latin typeface="Times New Roman" panose="02020603050405020304" pitchFamily="18" charset="0"/>
                <a:cs typeface="Times New Roman" panose="02020603050405020304" pitchFamily="18" charset="0"/>
              </a:rPr>
              <a:t>Y</a:t>
            </a:r>
            <a:r>
              <a:rPr lang="tr-TR" sz="3600" b="1" u="sng" dirty="0" smtClean="0">
                <a:latin typeface="Times New Roman" panose="02020603050405020304" pitchFamily="18" charset="0"/>
                <a:cs typeface="Times New Roman" panose="02020603050405020304" pitchFamily="18" charset="0"/>
              </a:rPr>
              <a:t>olsuzluklara gelince,</a:t>
            </a:r>
            <a:r>
              <a:rPr lang="tr-TR" sz="3600" u="sng"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bunların </a:t>
            </a:r>
            <a:r>
              <a:rPr lang="tr-TR" sz="3600" b="1" dirty="0" smtClean="0">
                <a:latin typeface="Times New Roman" panose="02020603050405020304" pitchFamily="18" charset="0"/>
                <a:cs typeface="Times New Roman" panose="02020603050405020304" pitchFamily="18" charset="0"/>
              </a:rPr>
              <a:t>düzeltilmesi imkânı, </a:t>
            </a:r>
            <a:r>
              <a:rPr lang="tr-TR" sz="3600" b="1" i="1" dirty="0">
                <a:latin typeface="Times New Roman" panose="02020603050405020304" pitchFamily="18" charset="0"/>
                <a:cs typeface="Times New Roman" panose="02020603050405020304" pitchFamily="18" charset="0"/>
              </a:rPr>
              <a:t>Ş</a:t>
            </a:r>
            <a:r>
              <a:rPr lang="tr-TR" sz="3600" b="1" i="1" dirty="0" smtClean="0">
                <a:latin typeface="Times New Roman" panose="02020603050405020304" pitchFamily="18" charset="0"/>
                <a:cs typeface="Times New Roman" panose="02020603050405020304" pitchFamily="18" charset="0"/>
              </a:rPr>
              <a:t>erhe yol açan İlişkinin </a:t>
            </a:r>
            <a:r>
              <a:rPr lang="tr-TR" sz="3600" b="1" i="1" dirty="0">
                <a:latin typeface="Times New Roman" panose="02020603050405020304" pitchFamily="18" charset="0"/>
                <a:cs typeface="Times New Roman" panose="02020603050405020304" pitchFamily="18" charset="0"/>
              </a:rPr>
              <a:t>B</a:t>
            </a:r>
            <a:r>
              <a:rPr lang="tr-TR" sz="3600" b="1" i="1" dirty="0" smtClean="0">
                <a:latin typeface="Times New Roman" panose="02020603050405020304" pitchFamily="18" charset="0"/>
                <a:cs typeface="Times New Roman" panose="02020603050405020304" pitchFamily="18" charset="0"/>
              </a:rPr>
              <a:t>ünyesi içinde </a:t>
            </a:r>
            <a:r>
              <a:rPr lang="tr-TR" sz="3600" b="1" dirty="0" smtClean="0">
                <a:latin typeface="Times New Roman" panose="02020603050405020304" pitchFamily="18" charset="0"/>
                <a:cs typeface="Times New Roman" panose="02020603050405020304" pitchFamily="18" charset="0"/>
              </a:rPr>
              <a:t>yer alır. </a:t>
            </a:r>
          </a:p>
          <a:p>
            <a:pPr algn="just"/>
            <a:r>
              <a:rPr lang="tr-TR" sz="3600" b="1" i="1" dirty="0" smtClean="0">
                <a:latin typeface="Times New Roman" panose="02020603050405020304" pitchFamily="18" charset="0"/>
                <a:cs typeface="Times New Roman" panose="02020603050405020304" pitchFamily="18" charset="0"/>
              </a:rPr>
              <a:t>Örneğin,</a:t>
            </a:r>
            <a:r>
              <a:rPr lang="tr-TR" sz="3600" dirty="0" smtClean="0">
                <a:latin typeface="Times New Roman" panose="02020603050405020304" pitchFamily="18" charset="0"/>
                <a:cs typeface="Times New Roman" panose="02020603050405020304" pitchFamily="18" charset="0"/>
              </a:rPr>
              <a:t> Haciz düşmüş veya İflas kaldırılmış olmasına rağmen,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ütükte </a:t>
            </a:r>
            <a:r>
              <a:rPr lang="tr-TR" sz="3600" dirty="0">
                <a:latin typeface="Times New Roman" panose="02020603050405020304" pitchFamily="18" charset="0"/>
                <a:cs typeface="Times New Roman" panose="02020603050405020304" pitchFamily="18" charset="0"/>
              </a:rPr>
              <a:t>Ş</a:t>
            </a:r>
            <a:r>
              <a:rPr lang="tr-TR" sz="3600" dirty="0" smtClean="0">
                <a:latin typeface="Times New Roman" panose="02020603050405020304" pitchFamily="18" charset="0"/>
                <a:cs typeface="Times New Roman" panose="02020603050405020304" pitchFamily="18" charset="0"/>
              </a:rPr>
              <a:t>erh varlığını koruyorsa, Şerhin </a:t>
            </a:r>
            <a:r>
              <a:rPr lang="tr-TR" sz="3600" dirty="0">
                <a:latin typeface="Times New Roman" panose="02020603050405020304" pitchFamily="18" charset="0"/>
                <a:cs typeface="Times New Roman" panose="02020603050405020304" pitchFamily="18" charset="0"/>
              </a:rPr>
              <a:t>T</a:t>
            </a:r>
            <a:r>
              <a:rPr lang="tr-TR" sz="3600" dirty="0" smtClean="0">
                <a:latin typeface="Times New Roman" panose="02020603050405020304" pitchFamily="18" charset="0"/>
                <a:cs typeface="Times New Roman" panose="02020603050405020304" pitchFamily="18" charset="0"/>
              </a:rPr>
              <a:t>erkininin bunun konulmasını emreden Makam tarafından sağlanması talep edilir.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5162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i="1" dirty="0" err="1" smtClean="0">
                <a:latin typeface="Times New Roman" panose="02020603050405020304" pitchFamily="18" charset="0"/>
                <a:cs typeface="Times New Roman" panose="02020603050405020304" pitchFamily="18" charset="0"/>
              </a:rPr>
              <a:t>Artmirasçı</a:t>
            </a:r>
            <a:r>
              <a:rPr lang="tr-TR" sz="3600" b="1" i="1" dirty="0" smtClean="0">
                <a:latin typeface="Times New Roman" panose="02020603050405020304" pitchFamily="18" charset="0"/>
                <a:cs typeface="Times New Roman" panose="02020603050405020304" pitchFamily="18" charset="0"/>
              </a:rPr>
              <a:t> Atamada</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söz konusu Tasarrufun geçersiz olması dolayısıyla Şerh haklı bir nedene dayanmıyor ise</a:t>
            </a:r>
            <a:r>
              <a:rPr lang="tr-TR" sz="3600" i="1"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bu durumu </a:t>
            </a:r>
            <a:r>
              <a:rPr lang="tr-TR" sz="3600" b="1" dirty="0" smtClean="0">
                <a:latin typeface="Times New Roman" panose="02020603050405020304" pitchFamily="18" charset="0"/>
                <a:cs typeface="Times New Roman" panose="02020603050405020304" pitchFamily="18" charset="0"/>
              </a:rPr>
              <a:t>Mahkeme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ararıyla tespit ettiren </a:t>
            </a:r>
            <a:r>
              <a:rPr lang="tr-TR" sz="3600" b="1" dirty="0" err="1">
                <a:latin typeface="Times New Roman" panose="02020603050405020304" pitchFamily="18" charset="0"/>
                <a:cs typeface="Times New Roman" panose="02020603050405020304" pitchFamily="18" charset="0"/>
              </a:rPr>
              <a:t>Ö</a:t>
            </a:r>
            <a:r>
              <a:rPr lang="tr-TR" sz="3600" b="1" dirty="0" err="1" smtClean="0">
                <a:latin typeface="Times New Roman" panose="02020603050405020304" pitchFamily="18" charset="0"/>
                <a:cs typeface="Times New Roman" panose="02020603050405020304" pitchFamily="18" charset="0"/>
              </a:rPr>
              <a:t>nmirasçı</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bu hükme dayanarak Şerhin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erkinini </a:t>
            </a:r>
            <a:r>
              <a:rPr lang="tr-TR" sz="3600" b="1" dirty="0" smtClean="0">
                <a:latin typeface="Times New Roman" panose="02020603050405020304" pitchFamily="18" charset="0"/>
                <a:cs typeface="Times New Roman" panose="02020603050405020304" pitchFamily="18" charset="0"/>
              </a:rPr>
              <a:t>doğrudan doğruya talep edebilecektir</a:t>
            </a:r>
            <a:r>
              <a:rPr lang="tr-TR" sz="3600" dirty="0" smtClean="0">
                <a:latin typeface="Times New Roman" panose="02020603050405020304" pitchFamily="18" charset="0"/>
                <a:cs typeface="Times New Roman" panose="02020603050405020304" pitchFamily="18" charset="0"/>
              </a:rPr>
              <a:t>. </a:t>
            </a:r>
          </a:p>
          <a:p>
            <a:pPr algn="just"/>
            <a:r>
              <a:rPr lang="tr-TR" sz="3600" b="1" dirty="0" smtClean="0">
                <a:latin typeface="Times New Roman" panose="02020603050405020304" pitchFamily="18" charset="0"/>
                <a:cs typeface="Times New Roman" panose="02020603050405020304" pitchFamily="18" charset="0"/>
              </a:rPr>
              <a:t>Aile Yurdunun </a:t>
            </a:r>
            <a:r>
              <a:rPr lang="tr-TR" sz="3600" b="1" dirty="0">
                <a:latin typeface="Times New Roman" panose="02020603050405020304" pitchFamily="18" charset="0"/>
                <a:cs typeface="Times New Roman" panose="02020603050405020304" pitchFamily="18" charset="0"/>
              </a:rPr>
              <a:t>Ş</a:t>
            </a:r>
            <a:r>
              <a:rPr lang="tr-TR" sz="3600" b="1" dirty="0" smtClean="0">
                <a:latin typeface="Times New Roman" panose="02020603050405020304" pitchFamily="18" charset="0"/>
                <a:cs typeface="Times New Roman" panose="02020603050405020304" pitchFamily="18" charset="0"/>
              </a:rPr>
              <a:t>erhinin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erkini </a:t>
            </a:r>
            <a:r>
              <a:rPr lang="tr-TR" sz="3600" dirty="0" smtClean="0">
                <a:latin typeface="Times New Roman" panose="02020603050405020304" pitchFamily="18" charset="0"/>
                <a:cs typeface="Times New Roman" panose="02020603050405020304" pitchFamily="18" charset="0"/>
              </a:rPr>
              <a:t>de, </a:t>
            </a:r>
            <a:r>
              <a:rPr lang="tr-TR" sz="3600" b="1" dirty="0" smtClean="0">
                <a:latin typeface="Times New Roman" panose="02020603050405020304" pitchFamily="18" charset="0"/>
                <a:cs typeface="Times New Roman" panose="02020603050405020304" pitchFamily="18" charset="0"/>
              </a:rPr>
              <a:t>buna izin veren </a:t>
            </a:r>
            <a:r>
              <a:rPr lang="tr-TR" sz="3600" b="1" i="1" dirty="0" smtClean="0">
                <a:latin typeface="Times New Roman" panose="02020603050405020304" pitchFamily="18" charset="0"/>
                <a:cs typeface="Times New Roman" panose="02020603050405020304" pitchFamily="18" charset="0"/>
              </a:rPr>
              <a:t>Mahkeme</a:t>
            </a:r>
            <a:r>
              <a:rPr lang="tr-TR" sz="3600" b="1" dirty="0" smtClean="0">
                <a:latin typeface="Times New Roman" panose="02020603050405020304" pitchFamily="18" charset="0"/>
                <a:cs typeface="Times New Roman" panose="02020603050405020304" pitchFamily="18" charset="0"/>
              </a:rPr>
              <a:t> tarafından sağlanabilir. </a:t>
            </a:r>
          </a:p>
        </p:txBody>
      </p:sp>
    </p:spTree>
    <p:extLst>
      <p:ext uri="{BB962C8B-B14F-4D97-AF65-F5344CB8AC3E}">
        <p14:creationId xmlns:p14="http://schemas.microsoft.com/office/powerpoint/2010/main" val="39305300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Geçici </a:t>
            </a:r>
            <a:r>
              <a:rPr lang="tr-TR" sz="3200" b="1" u="sng" dirty="0" smtClean="0">
                <a:latin typeface="Times New Roman" panose="02020603050405020304" pitchFamily="18" charset="0"/>
                <a:cs typeface="Times New Roman" panose="02020603050405020304" pitchFamily="18" charset="0"/>
              </a:rPr>
              <a:t>Tescilin Şerhine </a:t>
            </a:r>
            <a:r>
              <a:rPr lang="tr-TR" sz="3200" b="1" dirty="0">
                <a:latin typeface="Times New Roman" panose="02020603050405020304" pitchFamily="18" charset="0"/>
                <a:cs typeface="Times New Roman" panose="02020603050405020304" pitchFamily="18" charset="0"/>
              </a:rPr>
              <a:t>gelince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bütün </a:t>
            </a:r>
            <a:r>
              <a:rPr lang="tr-TR" sz="3200" b="1" i="1" dirty="0" smtClean="0">
                <a:latin typeface="Times New Roman" panose="02020603050405020304" pitchFamily="18" charset="0"/>
                <a:cs typeface="Times New Roman" panose="02020603050405020304" pitchFamily="18" charset="0"/>
              </a:rPr>
              <a:t>İlgililerin Rıza </a:t>
            </a:r>
            <a:r>
              <a:rPr lang="tr-TR" sz="3200" b="1" i="1" dirty="0">
                <a:latin typeface="Times New Roman" panose="02020603050405020304" pitchFamily="18" charset="0"/>
                <a:cs typeface="Times New Roman" panose="02020603050405020304" pitchFamily="18" charset="0"/>
              </a:rPr>
              <a:t>göstermeleri halinde </a:t>
            </a:r>
            <a:r>
              <a:rPr lang="tr-TR" sz="3200" dirty="0">
                <a:latin typeface="Times New Roman" panose="02020603050405020304" pitchFamily="18" charset="0"/>
                <a:cs typeface="Times New Roman" panose="02020603050405020304" pitchFamily="18" charset="0"/>
              </a:rPr>
              <a:t>ya da </a:t>
            </a:r>
            <a:r>
              <a:rPr lang="tr-TR" sz="3200" b="1" i="1" dirty="0" smtClean="0">
                <a:latin typeface="Times New Roman" panose="02020603050405020304" pitchFamily="18" charset="0"/>
                <a:cs typeface="Times New Roman" panose="02020603050405020304" pitchFamily="18" charset="0"/>
              </a:rPr>
              <a:t>Hakimin Hükmüyle </a:t>
            </a:r>
            <a:r>
              <a:rPr lang="tr-TR" sz="3200" b="1" i="1" dirty="0">
                <a:latin typeface="Times New Roman" panose="02020603050405020304" pitchFamily="18" charset="0"/>
                <a:cs typeface="Times New Roman" panose="02020603050405020304" pitchFamily="18" charset="0"/>
              </a:rPr>
              <a:t>yapılan </a:t>
            </a:r>
            <a:r>
              <a:rPr lang="tr-TR" sz="3200" b="1" i="1" dirty="0" smtClean="0">
                <a:latin typeface="Times New Roman" panose="02020603050405020304" pitchFamily="18" charset="0"/>
                <a:cs typeface="Times New Roman" panose="02020603050405020304" pitchFamily="18" charset="0"/>
              </a:rPr>
              <a:t>Geçici Tescil Şerhi</a:t>
            </a:r>
            <a:r>
              <a:rPr lang="tr-TR" sz="3200" i="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haksız</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olarak terkin </a:t>
            </a:r>
            <a:r>
              <a:rPr lang="tr-TR" sz="3200" b="1" i="1" dirty="0" smtClean="0">
                <a:latin typeface="Times New Roman" panose="02020603050405020304" pitchFamily="18" charset="0"/>
                <a:cs typeface="Times New Roman" panose="02020603050405020304" pitchFamily="18" charset="0"/>
              </a:rPr>
              <a:t>edilmiş ise</a:t>
            </a:r>
            <a:r>
              <a:rPr lang="tr-TR" sz="3200" b="1"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aynı yoldan </a:t>
            </a:r>
            <a:r>
              <a:rPr lang="tr-TR" sz="3200" b="1" dirty="0">
                <a:latin typeface="Times New Roman" panose="02020603050405020304" pitchFamily="18" charset="0"/>
                <a:cs typeface="Times New Roman" panose="02020603050405020304" pitchFamily="18" charset="0"/>
              </a:rPr>
              <a:t>yeni </a:t>
            </a:r>
            <a:r>
              <a:rPr lang="tr-TR" sz="3200" b="1" dirty="0" smtClean="0">
                <a:latin typeface="Times New Roman" panose="02020603050405020304" pitchFamily="18" charset="0"/>
                <a:cs typeface="Times New Roman" panose="02020603050405020304" pitchFamily="18" charset="0"/>
              </a:rPr>
              <a:t>Şerhin </a:t>
            </a:r>
            <a:r>
              <a:rPr lang="tr-TR" sz="3200" b="1" dirty="0">
                <a:latin typeface="Times New Roman" panose="02020603050405020304" pitchFamily="18" charset="0"/>
                <a:cs typeface="Times New Roman" panose="02020603050405020304" pitchFamily="18" charset="0"/>
              </a:rPr>
              <a:t>yapılması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mümkündür</a:t>
            </a:r>
            <a:r>
              <a:rPr lang="tr-TR" sz="3200" b="1" dirty="0" smtClean="0">
                <a:latin typeface="Times New Roman" panose="02020603050405020304" pitchFamily="18" charset="0"/>
                <a:cs typeface="Times New Roman" panose="02020603050405020304" pitchFamily="18" charset="0"/>
              </a:rPr>
              <a:t>.</a:t>
            </a:r>
          </a:p>
          <a:p>
            <a:pPr algn="just"/>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Şerhler</a:t>
            </a:r>
            <a:r>
              <a:rPr lang="tr-TR" sz="3200"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Kesin Tescilin </a:t>
            </a:r>
            <a:r>
              <a:rPr lang="tr-TR" sz="3200" b="1" i="1" dirty="0">
                <a:latin typeface="Times New Roman" panose="02020603050405020304" pitchFamily="18" charset="0"/>
                <a:cs typeface="Times New Roman" panose="02020603050405020304" pitchFamily="18" charset="0"/>
              </a:rPr>
              <a:t>yapılmasıyla </a:t>
            </a:r>
            <a:r>
              <a:rPr lang="tr-TR" sz="3200" b="1" i="1" dirty="0" smtClean="0">
                <a:latin typeface="Times New Roman" panose="02020603050405020304" pitchFamily="18" charset="0"/>
                <a:cs typeface="Times New Roman" panose="02020603050405020304" pitchFamily="18" charset="0"/>
              </a:rPr>
              <a:t>birlikte</a:t>
            </a:r>
            <a:r>
              <a:rPr lang="tr-TR" sz="3200" dirty="0" smtClean="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re’sen</a:t>
            </a:r>
            <a:r>
              <a:rPr lang="tr-TR" sz="3200" b="1" dirty="0">
                <a:latin typeface="Times New Roman" panose="02020603050405020304" pitchFamily="18" charset="0"/>
                <a:cs typeface="Times New Roman" panose="02020603050405020304" pitchFamily="18" charset="0"/>
              </a:rPr>
              <a:t> terkin edilir. </a:t>
            </a:r>
          </a:p>
          <a:p>
            <a:pPr algn="just"/>
            <a:r>
              <a:rPr lang="tr-TR" sz="3200" b="1" i="1" dirty="0">
                <a:latin typeface="Times New Roman" panose="02020603050405020304" pitchFamily="18" charset="0"/>
                <a:cs typeface="Times New Roman" panose="02020603050405020304" pitchFamily="18" charset="0"/>
              </a:rPr>
              <a:t>Eğer </a:t>
            </a:r>
            <a:r>
              <a:rPr lang="tr-TR" sz="3200" b="1" i="1" dirty="0" smtClean="0">
                <a:latin typeface="Times New Roman" panose="02020603050405020304" pitchFamily="18" charset="0"/>
                <a:cs typeface="Times New Roman" panose="02020603050405020304" pitchFamily="18" charset="0"/>
              </a:rPr>
              <a:t>Kesin Tescilin </a:t>
            </a:r>
            <a:r>
              <a:rPr lang="tr-TR" sz="3200" b="1" i="1" dirty="0">
                <a:latin typeface="Times New Roman" panose="02020603050405020304" pitchFamily="18" charset="0"/>
                <a:cs typeface="Times New Roman" panose="02020603050405020304" pitchFamily="18" charset="0"/>
              </a:rPr>
              <a:t>yapılması için verilen </a:t>
            </a:r>
            <a:r>
              <a:rPr lang="tr-TR" sz="3200" b="1" i="1" dirty="0" smtClean="0">
                <a:latin typeface="Times New Roman" panose="02020603050405020304" pitchFamily="18" charset="0"/>
                <a:cs typeface="Times New Roman" panose="02020603050405020304" pitchFamily="18" charset="0"/>
              </a:rPr>
              <a:t>Süre </a:t>
            </a:r>
            <a:r>
              <a:rPr lang="tr-TR" sz="3200" b="1" i="1" dirty="0">
                <a:latin typeface="Times New Roman" panose="02020603050405020304" pitchFamily="18" charset="0"/>
                <a:cs typeface="Times New Roman" panose="02020603050405020304" pitchFamily="18" charset="0"/>
              </a:rPr>
              <a:t>geçmiş ise, </a:t>
            </a:r>
            <a:r>
              <a:rPr lang="tr-TR" sz="3200" b="1" dirty="0" smtClean="0">
                <a:latin typeface="Times New Roman" panose="02020603050405020304" pitchFamily="18" charset="0"/>
                <a:cs typeface="Times New Roman" panose="02020603050405020304" pitchFamily="18" charset="0"/>
              </a:rPr>
              <a:t>Şerh</a:t>
            </a:r>
            <a:r>
              <a:rPr lang="tr-TR" sz="3200" dirty="0" smtClean="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TST </a:t>
            </a:r>
            <a:r>
              <a:rPr lang="tr-TR" sz="3200" i="1" dirty="0" smtClean="0">
                <a:latin typeface="Times New Roman" panose="02020603050405020304" pitchFamily="18" charset="0"/>
                <a:cs typeface="Times New Roman" panose="02020603050405020304" pitchFamily="18" charset="0"/>
              </a:rPr>
              <a:t>m. 69 / 3 hükmüne kıyasen</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Taşınmaz Malikinin İstemde </a:t>
            </a:r>
            <a:r>
              <a:rPr lang="tr-TR" sz="3200" b="1" dirty="0">
                <a:latin typeface="Times New Roman" panose="02020603050405020304" pitchFamily="18" charset="0"/>
                <a:cs typeface="Times New Roman" panose="02020603050405020304" pitchFamily="18" charset="0"/>
              </a:rPr>
              <a:t>bulunması </a:t>
            </a:r>
            <a:r>
              <a:rPr lang="tr-TR" sz="3200" dirty="0" smtClean="0">
                <a:latin typeface="Times New Roman" panose="02020603050405020304" pitchFamily="18" charset="0"/>
                <a:cs typeface="Times New Roman" panose="02020603050405020304" pitchFamily="18" charset="0"/>
              </a:rPr>
              <a:t>üzerine,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terkin edilecektir. </a:t>
            </a:r>
          </a:p>
          <a:p>
            <a:pPr marL="0" indent="0">
              <a:buNone/>
            </a:pPr>
            <a:endParaRPr lang="tr-TR" dirty="0"/>
          </a:p>
        </p:txBody>
      </p:sp>
    </p:spTree>
    <p:extLst>
      <p:ext uri="{BB962C8B-B14F-4D97-AF65-F5344CB8AC3E}">
        <p14:creationId xmlns:p14="http://schemas.microsoft.com/office/powerpoint/2010/main" val="2853345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i="1" dirty="0" smtClean="0">
                <a:latin typeface="Times New Roman" panose="02020603050405020304" pitchFamily="18" charset="0"/>
                <a:cs typeface="Times New Roman" panose="02020603050405020304" pitchFamily="18" charset="0"/>
              </a:rPr>
              <a:t>TST m. 55’e göre</a:t>
            </a:r>
            <a:r>
              <a:rPr lang="tr-TR" sz="3600" dirty="0" smtClean="0">
                <a:latin typeface="Times New Roman" panose="02020603050405020304" pitchFamily="18" charset="0"/>
                <a:cs typeface="Times New Roman" panose="02020603050405020304" pitchFamily="18" charset="0"/>
              </a:rPr>
              <a:t>, </a:t>
            </a:r>
            <a:r>
              <a:rPr lang="tr-TR" sz="3600" b="1" u="sng" dirty="0" smtClean="0">
                <a:latin typeface="Times New Roman" panose="02020603050405020304" pitchFamily="18" charset="0"/>
                <a:cs typeface="Times New Roman" panose="02020603050405020304" pitchFamily="18" charset="0"/>
              </a:rPr>
              <a:t>Sicilde Hak sahibi olarak görünen Kişinin</a:t>
            </a:r>
            <a:r>
              <a:rPr lang="tr-TR" sz="3600" b="1" dirty="0" smtClean="0">
                <a:latin typeface="Times New Roman" panose="02020603050405020304" pitchFamily="18" charset="0"/>
                <a:cs typeface="Times New Roman" panose="02020603050405020304" pitchFamily="18" charset="0"/>
              </a:rPr>
              <a:t>, </a:t>
            </a:r>
            <a:r>
              <a:rPr lang="tr-TR" sz="3600" b="1" u="sng" dirty="0" smtClean="0">
                <a:latin typeface="Times New Roman" panose="02020603050405020304" pitchFamily="18" charset="0"/>
                <a:cs typeface="Times New Roman" panose="02020603050405020304" pitchFamily="18" charset="0"/>
              </a:rPr>
              <a:t>Vesayet altına alındığına veya Vesayetin Kaldırıldığına ait Mahkeme Kararının </a:t>
            </a:r>
            <a:r>
              <a:rPr lang="tr-TR" sz="3600" dirty="0" smtClean="0">
                <a:latin typeface="Times New Roman" panose="02020603050405020304" pitchFamily="18" charset="0"/>
                <a:cs typeface="Times New Roman" panose="02020603050405020304" pitchFamily="18" charset="0"/>
              </a:rPr>
              <a:t>ilgili </a:t>
            </a:r>
            <a:r>
              <a:rPr lang="tr-TR" sz="3600" b="1" dirty="0" smtClean="0">
                <a:latin typeface="Times New Roman" panose="02020603050405020304" pitchFamily="18" charset="0"/>
                <a:cs typeface="Times New Roman" panose="02020603050405020304" pitchFamily="18" charset="0"/>
              </a:rPr>
              <a:t>Tapu Müdürlüğüne bildirilmesi </a:t>
            </a:r>
            <a:r>
              <a:rPr lang="tr-TR" sz="3600" dirty="0" smtClean="0">
                <a:latin typeface="Times New Roman" panose="02020603050405020304" pitchFamily="18" charset="0"/>
                <a:cs typeface="Times New Roman" panose="02020603050405020304" pitchFamily="18" charset="0"/>
              </a:rPr>
              <a:t>üzerine, durum, </a:t>
            </a:r>
            <a:r>
              <a:rPr lang="tr-TR" sz="3600" b="1" dirty="0" smtClean="0">
                <a:latin typeface="Times New Roman" panose="02020603050405020304" pitchFamily="18" charset="0"/>
                <a:cs typeface="Times New Roman" panose="02020603050405020304" pitchFamily="18" charset="0"/>
              </a:rPr>
              <a:t>Beyanlar Sütununa </a:t>
            </a:r>
            <a:r>
              <a:rPr lang="tr-TR" sz="3600" dirty="0" smtClean="0">
                <a:latin typeface="Times New Roman" panose="02020603050405020304" pitchFamily="18" charset="0"/>
                <a:cs typeface="Times New Roman" panose="02020603050405020304" pitchFamily="18" charset="0"/>
              </a:rPr>
              <a:t>yazılır. </a:t>
            </a:r>
          </a:p>
          <a:p>
            <a:pPr algn="just"/>
            <a:r>
              <a:rPr lang="tr-TR" sz="3600" dirty="0" smtClean="0">
                <a:latin typeface="Times New Roman" panose="02020603050405020304" pitchFamily="18" charset="0"/>
                <a:cs typeface="Times New Roman" panose="02020603050405020304" pitchFamily="18" charset="0"/>
              </a:rPr>
              <a:t>Böylece, </a:t>
            </a:r>
            <a:r>
              <a:rPr lang="tr-TR" sz="3600" b="1" u="sng" dirty="0" smtClean="0">
                <a:latin typeface="Times New Roman" panose="02020603050405020304" pitchFamily="18" charset="0"/>
                <a:cs typeface="Times New Roman" panose="02020603050405020304" pitchFamily="18" charset="0"/>
              </a:rPr>
              <a:t>Vesayet altında bulunan Kişiler </a:t>
            </a:r>
            <a:r>
              <a:rPr lang="tr-TR" sz="3600" u="sng" dirty="0" smtClean="0">
                <a:latin typeface="Times New Roman" panose="02020603050405020304" pitchFamily="18" charset="0"/>
                <a:cs typeface="Times New Roman" panose="02020603050405020304" pitchFamily="18" charset="0"/>
              </a:rPr>
              <a:t>ile </a:t>
            </a:r>
            <a:r>
              <a:rPr lang="tr-TR" sz="3600" b="1" u="sng" dirty="0" smtClean="0">
                <a:latin typeface="Times New Roman" panose="02020603050405020304" pitchFamily="18" charset="0"/>
                <a:cs typeface="Times New Roman" panose="02020603050405020304" pitchFamily="18" charset="0"/>
              </a:rPr>
              <a:t>Hukuki İşlem yapacak olan kimselerin </a:t>
            </a:r>
            <a:r>
              <a:rPr lang="tr-TR" sz="3600" dirty="0" smtClean="0">
                <a:latin typeface="Times New Roman" panose="02020603050405020304" pitchFamily="18" charset="0"/>
                <a:cs typeface="Times New Roman" panose="02020603050405020304" pitchFamily="18" charset="0"/>
              </a:rPr>
              <a:t>bu </a:t>
            </a:r>
            <a:r>
              <a:rPr lang="tr-TR" sz="3600" b="1" i="1" dirty="0" smtClean="0">
                <a:latin typeface="Times New Roman" panose="02020603050405020304" pitchFamily="18" charset="0"/>
                <a:cs typeface="Times New Roman" panose="02020603050405020304" pitchFamily="18" charset="0"/>
              </a:rPr>
              <a:t>Kısıtlamayı </a:t>
            </a:r>
            <a:r>
              <a:rPr lang="tr-TR" sz="3600" b="1" dirty="0" smtClean="0">
                <a:latin typeface="Times New Roman" panose="02020603050405020304" pitchFamily="18" charset="0"/>
                <a:cs typeface="Times New Roman" panose="02020603050405020304" pitchFamily="18" charset="0"/>
              </a:rPr>
              <a:t>öğrenmeleri sağlanır.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053122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sz="4000" b="1" i="1" dirty="0" smtClean="0">
                <a:latin typeface="Times New Roman" panose="02020603050405020304" pitchFamily="18" charset="0"/>
                <a:cs typeface="Times New Roman" panose="02020603050405020304" pitchFamily="18" charset="0"/>
              </a:rPr>
              <a:t>Eğer MK m. 1011 / I/1 hükmünde düzenlenen Şerh yolsuz olarak kaydedilmiş ise</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Esas </a:t>
            </a:r>
            <a:r>
              <a:rPr lang="tr-TR" sz="4000" b="1" dirty="0">
                <a:latin typeface="Times New Roman" panose="02020603050405020304" pitchFamily="18" charset="0"/>
                <a:cs typeface="Times New Roman" panose="02020603050405020304" pitchFamily="18" charset="0"/>
              </a:rPr>
              <a:t>D</a:t>
            </a:r>
            <a:r>
              <a:rPr lang="tr-TR" sz="4000" b="1" dirty="0" smtClean="0">
                <a:latin typeface="Times New Roman" panose="02020603050405020304" pitchFamily="18" charset="0"/>
                <a:cs typeface="Times New Roman" panose="02020603050405020304" pitchFamily="18" charset="0"/>
              </a:rPr>
              <a:t>avada ileri sürülmüş olan Ayni Hak </a:t>
            </a:r>
            <a:r>
              <a:rPr lang="tr-TR" sz="4000" dirty="0" smtClean="0">
                <a:latin typeface="Times New Roman" panose="02020603050405020304" pitchFamily="18" charset="0"/>
                <a:cs typeface="Times New Roman" panose="02020603050405020304" pitchFamily="18" charset="0"/>
              </a:rPr>
              <a:t>ile birlikte</a:t>
            </a:r>
            <a:r>
              <a:rPr lang="tr-TR" sz="4000" b="1" dirty="0" smtClean="0">
                <a:latin typeface="Times New Roman" panose="02020603050405020304" pitchFamily="18" charset="0"/>
                <a:cs typeface="Times New Roman" panose="02020603050405020304" pitchFamily="18" charset="0"/>
              </a:rPr>
              <a:t> ayrıca bu konuda </a:t>
            </a:r>
            <a:r>
              <a:rPr lang="tr-TR" sz="4000" dirty="0" smtClean="0">
                <a:latin typeface="Times New Roman" panose="02020603050405020304" pitchFamily="18" charset="0"/>
                <a:cs typeface="Times New Roman" panose="02020603050405020304" pitchFamily="18" charset="0"/>
              </a:rPr>
              <a:t>da </a:t>
            </a:r>
            <a:r>
              <a:rPr lang="tr-TR" sz="4000" b="1" dirty="0" smtClean="0">
                <a:latin typeface="Times New Roman" panose="02020603050405020304" pitchFamily="18" charset="0"/>
                <a:cs typeface="Times New Roman" panose="02020603050405020304" pitchFamily="18" charset="0"/>
              </a:rPr>
              <a:t>karar verilir </a:t>
            </a:r>
            <a:r>
              <a:rPr lang="tr-TR" sz="4000" dirty="0" smtClean="0">
                <a:latin typeface="Times New Roman" panose="02020603050405020304" pitchFamily="18" charset="0"/>
                <a:cs typeface="Times New Roman" panose="02020603050405020304" pitchFamily="18" charset="0"/>
              </a:rPr>
              <a:t>ve </a:t>
            </a:r>
            <a:r>
              <a:rPr lang="tr-TR" sz="4000" b="1" dirty="0" smtClean="0">
                <a:latin typeface="Times New Roman" panose="02020603050405020304" pitchFamily="18" charset="0"/>
                <a:cs typeface="Times New Roman" panose="02020603050405020304" pitchFamily="18" charset="0"/>
              </a:rPr>
              <a:t>Terkin bu Karara dayanılarak sağlanır</a:t>
            </a:r>
            <a:r>
              <a:rPr lang="tr-TR" sz="4000" dirty="0" smtClean="0">
                <a:latin typeface="Times New Roman" panose="02020603050405020304" pitchFamily="18" charset="0"/>
                <a:cs typeface="Times New Roman" panose="02020603050405020304" pitchFamily="18" charset="0"/>
              </a:rPr>
              <a:t>.</a:t>
            </a:r>
          </a:p>
          <a:p>
            <a:pPr algn="just"/>
            <a:r>
              <a:rPr lang="tr-TR" sz="4000" dirty="0" smtClean="0">
                <a:latin typeface="Times New Roman" panose="02020603050405020304" pitchFamily="18" charset="0"/>
                <a:cs typeface="Times New Roman" panose="02020603050405020304" pitchFamily="18" charset="0"/>
              </a:rPr>
              <a:t>Bu bağlamda, </a:t>
            </a:r>
            <a:r>
              <a:rPr lang="tr-TR" sz="4000" b="1" u="sng" dirty="0" smtClean="0">
                <a:latin typeface="Times New Roman" panose="02020603050405020304" pitchFamily="18" charset="0"/>
                <a:cs typeface="Times New Roman" panose="02020603050405020304" pitchFamily="18" charset="0"/>
              </a:rPr>
              <a:t>Geçici </a:t>
            </a:r>
            <a:r>
              <a:rPr lang="tr-TR" sz="4000" b="1" u="sng" dirty="0">
                <a:latin typeface="Times New Roman" panose="02020603050405020304" pitchFamily="18" charset="0"/>
                <a:cs typeface="Times New Roman" panose="02020603050405020304" pitchFamily="18" charset="0"/>
              </a:rPr>
              <a:t>T</a:t>
            </a:r>
            <a:r>
              <a:rPr lang="tr-TR" sz="4000" b="1" u="sng" dirty="0" smtClean="0">
                <a:latin typeface="Times New Roman" panose="02020603050405020304" pitchFamily="18" charset="0"/>
                <a:cs typeface="Times New Roman" panose="02020603050405020304" pitchFamily="18" charset="0"/>
              </a:rPr>
              <a:t>escilin yolsuz olarak Şerhinde</a:t>
            </a:r>
            <a:r>
              <a:rPr lang="tr-TR" sz="4000" b="1" dirty="0" smtClean="0">
                <a:latin typeface="Times New Roman" panose="02020603050405020304" pitchFamily="18" charset="0"/>
                <a:cs typeface="Times New Roman" panose="02020603050405020304" pitchFamily="18" charset="0"/>
              </a:rPr>
              <a:t>,</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bunların Terkinini sağlamak </a:t>
            </a:r>
            <a:r>
              <a:rPr lang="tr-TR" sz="4000" dirty="0" smtClean="0">
                <a:latin typeface="Times New Roman" panose="02020603050405020304" pitchFamily="18" charset="0"/>
                <a:cs typeface="Times New Roman" panose="02020603050405020304" pitchFamily="18" charset="0"/>
              </a:rPr>
              <a:t>için </a:t>
            </a:r>
            <a:r>
              <a:rPr lang="tr-TR" sz="4000" b="1" i="1" dirty="0" smtClean="0">
                <a:latin typeface="Times New Roman" panose="02020603050405020304" pitchFamily="18" charset="0"/>
                <a:cs typeface="Times New Roman" panose="02020603050405020304" pitchFamily="18" charset="0"/>
              </a:rPr>
              <a:t>Düzeltme Davası </a:t>
            </a:r>
            <a:r>
              <a:rPr lang="tr-TR" sz="4000" b="1" dirty="0" smtClean="0">
                <a:latin typeface="Times New Roman" panose="02020603050405020304" pitchFamily="18" charset="0"/>
                <a:cs typeface="Times New Roman" panose="02020603050405020304" pitchFamily="18" charset="0"/>
              </a:rPr>
              <a:t>açmaya ihtiyaç yoktur. </a:t>
            </a:r>
            <a:endParaRPr lang="tr-T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880664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Tapu ve Kadastro Genel Müdürlüğü’nün 31.05.2016 tarihli </a:t>
            </a:r>
            <a:r>
              <a:rPr lang="tr-TR" sz="3600" dirty="0" smtClean="0">
                <a:latin typeface="Times New Roman" panose="02020603050405020304" pitchFamily="18" charset="0"/>
                <a:cs typeface="Times New Roman" panose="02020603050405020304" pitchFamily="18" charset="0"/>
              </a:rPr>
              <a:t>ve</a:t>
            </a:r>
            <a:r>
              <a:rPr lang="tr-TR" sz="3600" b="1" dirty="0" smtClean="0">
                <a:latin typeface="Times New Roman" panose="02020603050405020304" pitchFamily="18" charset="0"/>
                <a:cs typeface="Times New Roman" panose="02020603050405020304" pitchFamily="18" charset="0"/>
              </a:rPr>
              <a:t> 2016/ 2 (</a:t>
            </a:r>
            <a:r>
              <a:rPr lang="tr-TR" sz="3600" b="1" i="1" dirty="0" smtClean="0">
                <a:latin typeface="Times New Roman" panose="02020603050405020304" pitchFamily="18" charset="0"/>
                <a:cs typeface="Times New Roman" panose="02020603050405020304" pitchFamily="18" charset="0"/>
              </a:rPr>
              <a:t>1770</a:t>
            </a:r>
            <a:r>
              <a:rPr lang="tr-TR" sz="3600" b="1" dirty="0" smtClean="0">
                <a:latin typeface="Times New Roman" panose="02020603050405020304" pitchFamily="18" charset="0"/>
                <a:cs typeface="Times New Roman" panose="02020603050405020304" pitchFamily="18" charset="0"/>
              </a:rPr>
              <a:t>) sayılı Tapu Sicilinde Düzeltmelere ilişkin Usul </a:t>
            </a:r>
            <a:r>
              <a:rPr lang="tr-TR" sz="3600" dirty="0" smtClean="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Esaslar Genelgesi’nin 18. maddesine göre, </a:t>
            </a:r>
            <a:r>
              <a:rPr lang="tr-TR" sz="3600" dirty="0">
                <a:latin typeface="Times New Roman" panose="02020603050405020304" pitchFamily="18" charset="0"/>
                <a:cs typeface="Times New Roman" panose="02020603050405020304" pitchFamily="18" charset="0"/>
              </a:rPr>
              <a:t>R</a:t>
            </a:r>
            <a:r>
              <a:rPr lang="tr-TR" sz="3600" dirty="0" smtClean="0">
                <a:latin typeface="Times New Roman" panose="02020603050405020304" pitchFamily="18" charset="0"/>
                <a:cs typeface="Times New Roman" panose="02020603050405020304" pitchFamily="18" charset="0"/>
              </a:rPr>
              <a:t>esmi </a:t>
            </a:r>
            <a:r>
              <a:rPr lang="tr-TR" sz="3600" dirty="0">
                <a:latin typeface="Times New Roman" panose="02020603050405020304" pitchFamily="18" charset="0"/>
                <a:cs typeface="Times New Roman" panose="02020603050405020304" pitchFamily="18" charset="0"/>
              </a:rPr>
              <a:t>Y</a:t>
            </a:r>
            <a:r>
              <a:rPr lang="tr-TR" sz="3600" dirty="0" smtClean="0">
                <a:latin typeface="Times New Roman" panose="02020603050405020304" pitchFamily="18" charset="0"/>
                <a:cs typeface="Times New Roman" panose="02020603050405020304" pitchFamily="18" charset="0"/>
              </a:rPr>
              <a:t>azı içeriğine aykırı olarak yanlış Malike veya yanlış Taşınmaza kaydedilen Şerhler, Tapu Müdürlüğünce </a:t>
            </a:r>
            <a:r>
              <a:rPr lang="tr-TR" sz="3600" dirty="0" err="1" smtClean="0">
                <a:latin typeface="Times New Roman" panose="02020603050405020304" pitchFamily="18" charset="0"/>
                <a:cs typeface="Times New Roman" panose="02020603050405020304" pitchFamily="18" charset="0"/>
              </a:rPr>
              <a:t>re’sen</a:t>
            </a:r>
            <a:r>
              <a:rPr lang="tr-TR" sz="3600" dirty="0" smtClean="0">
                <a:latin typeface="Times New Roman" panose="02020603050405020304" pitchFamily="18" charset="0"/>
                <a:cs typeface="Times New Roman" panose="02020603050405020304" pitchFamily="18" charset="0"/>
              </a:rPr>
              <a:t> düzeltilebilecektir.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893441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Yolsuz Beyanların Düzeltilmesi </a:t>
            </a:r>
            <a:endParaRPr lang="tr-TR" b="1" dirty="0"/>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Beyanlar birbirinden farklı konularda yapılan kayıtlar olduğu </a:t>
            </a:r>
            <a:r>
              <a:rPr lang="tr-TR" dirty="0" smtClean="0">
                <a:latin typeface="Times New Roman" panose="02020603050405020304" pitchFamily="18" charset="0"/>
                <a:cs typeface="Times New Roman" panose="02020603050405020304" pitchFamily="18" charset="0"/>
              </a:rPr>
              <a:t>için, bunların</a:t>
            </a:r>
            <a:r>
              <a:rPr lang="tr-TR" b="1" dirty="0" smtClean="0">
                <a:latin typeface="Times New Roman" panose="02020603050405020304" pitchFamily="18" charset="0"/>
                <a:cs typeface="Times New Roman" panose="02020603050405020304" pitchFamily="18" charset="0"/>
              </a:rPr>
              <a:t> hepsini kapsayan bir Düzeltme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içimi belirlemek zordur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bağlamda, </a:t>
            </a:r>
            <a:r>
              <a:rPr lang="tr-TR" b="1" u="sng" dirty="0" smtClean="0">
                <a:latin typeface="Times New Roman" panose="02020603050405020304" pitchFamily="18" charset="0"/>
                <a:cs typeface="Times New Roman" panose="02020603050405020304" pitchFamily="18" charset="0"/>
              </a:rPr>
              <a:t>Yolsuz </a:t>
            </a:r>
            <a:r>
              <a:rPr lang="tr-TR" b="1" u="sng" dirty="0">
                <a:latin typeface="Times New Roman" panose="02020603050405020304" pitchFamily="18" charset="0"/>
                <a:cs typeface="Times New Roman" panose="02020603050405020304" pitchFamily="18" charset="0"/>
              </a:rPr>
              <a:t>B</a:t>
            </a:r>
            <a:r>
              <a:rPr lang="tr-TR" b="1" u="sng" dirty="0" smtClean="0">
                <a:latin typeface="Times New Roman" panose="02020603050405020304" pitchFamily="18" charset="0"/>
                <a:cs typeface="Times New Roman" panose="02020603050405020304" pitchFamily="18" charset="0"/>
              </a:rPr>
              <a:t>eyanların </a:t>
            </a:r>
            <a:r>
              <a:rPr lang="tr-TR" b="1" u="sng" dirty="0">
                <a:latin typeface="Times New Roman" panose="02020603050405020304" pitchFamily="18" charset="0"/>
                <a:cs typeface="Times New Roman" panose="02020603050405020304" pitchFamily="18" charset="0"/>
              </a:rPr>
              <a:t>D</a:t>
            </a:r>
            <a:r>
              <a:rPr lang="tr-TR" b="1" u="sng" dirty="0" smtClean="0">
                <a:latin typeface="Times New Roman" panose="02020603050405020304" pitchFamily="18" charset="0"/>
                <a:cs typeface="Times New Roman" panose="02020603050405020304" pitchFamily="18" charset="0"/>
              </a:rPr>
              <a:t>üzeltilmesi Yolu</a:t>
            </a:r>
            <a:r>
              <a:rPr lang="tr-TR" u="sng"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her Beyanın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onusuna</a:t>
            </a:r>
            <a:r>
              <a:rPr lang="tr-TR" dirty="0" smtClean="0">
                <a:latin typeface="Times New Roman" panose="02020603050405020304" pitchFamily="18" charset="0"/>
                <a:cs typeface="Times New Roman" panose="02020603050405020304" pitchFamily="18" charset="0"/>
              </a:rPr>
              <a:t> ve </a:t>
            </a:r>
            <a:r>
              <a:rPr lang="tr-TR" b="1" dirty="0" smtClean="0">
                <a:latin typeface="Times New Roman" panose="02020603050405020304" pitchFamily="18" charset="0"/>
                <a:cs typeface="Times New Roman" panose="02020603050405020304" pitchFamily="18" charset="0"/>
              </a:rPr>
              <a:t>Yolsuzluğun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eydana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eliş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içimine </a:t>
            </a:r>
            <a:r>
              <a:rPr lang="tr-TR" dirty="0" smtClean="0">
                <a:latin typeface="Times New Roman" panose="02020603050405020304" pitchFamily="18" charset="0"/>
                <a:cs typeface="Times New Roman" panose="02020603050405020304" pitchFamily="18" charset="0"/>
              </a:rPr>
              <a:t>göre </a:t>
            </a:r>
            <a:r>
              <a:rPr lang="tr-TR" b="1" dirty="0" smtClean="0">
                <a:latin typeface="Times New Roman" panose="02020603050405020304" pitchFamily="18" charset="0"/>
                <a:cs typeface="Times New Roman" panose="02020603050405020304" pitchFamily="18" charset="0"/>
              </a:rPr>
              <a:t>belirlenebilir. </a:t>
            </a:r>
          </a:p>
          <a:p>
            <a:pPr algn="just"/>
            <a:r>
              <a:rPr lang="tr-TR" b="1" dirty="0" smtClean="0">
                <a:latin typeface="Times New Roman" panose="02020603050405020304" pitchFamily="18" charset="0"/>
                <a:cs typeface="Times New Roman" panose="02020603050405020304" pitchFamily="18" charset="0"/>
              </a:rPr>
              <a:t>Yolsuz bir Beyan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m. 1027 /1</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kıyasen</a:t>
            </a:r>
            <a:r>
              <a:rPr lang="tr-TR" dirty="0" smtClean="0">
                <a:latin typeface="Times New Roman" panose="02020603050405020304" pitchFamily="18" charset="0"/>
                <a:cs typeface="Times New Roman" panose="02020603050405020304" pitchFamily="18" charset="0"/>
              </a:rPr>
              <a:t>, kural olarak bütün İlgililerin buna Yazılı olarak Rıza göstermeleri halinde düzeltilebilir.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38097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Bununla beraber, </a:t>
            </a:r>
            <a:r>
              <a:rPr lang="tr-TR" sz="3600" b="1" dirty="0" smtClean="0">
                <a:latin typeface="Times New Roman" panose="02020603050405020304" pitchFamily="18" charset="0"/>
                <a:cs typeface="Times New Roman" panose="02020603050405020304" pitchFamily="18" charset="0"/>
              </a:rPr>
              <a:t>Tapu ve Kadastro Genel Müdürlüğü’nün 31.05.2016 tarihli ve 2016 /2 </a:t>
            </a:r>
            <a:r>
              <a:rPr lang="tr-TR" sz="3600" dirty="0" smtClean="0">
                <a:latin typeface="Times New Roman" panose="02020603050405020304" pitchFamily="18" charset="0"/>
                <a:cs typeface="Times New Roman" panose="02020603050405020304" pitchFamily="18" charset="0"/>
              </a:rPr>
              <a:t>(1770) </a:t>
            </a:r>
            <a:r>
              <a:rPr lang="tr-TR" sz="3600" b="1" dirty="0" smtClean="0">
                <a:latin typeface="Times New Roman" panose="02020603050405020304" pitchFamily="18" charset="0"/>
                <a:cs typeface="Times New Roman" panose="02020603050405020304" pitchFamily="18" charset="0"/>
              </a:rPr>
              <a:t>sayılı Tapu Sicilinde Düzeltmelere İlişkin Usul ve Esaslar Genelgesi’nin 18. maddesine göre, </a:t>
            </a:r>
            <a:r>
              <a:rPr lang="tr-TR" sz="3600" dirty="0" smtClean="0">
                <a:latin typeface="Times New Roman" panose="02020603050405020304" pitchFamily="18" charset="0"/>
                <a:cs typeface="Times New Roman" panose="02020603050405020304" pitchFamily="18" charset="0"/>
              </a:rPr>
              <a:t>Resmi Yazı içeriğine aykırı olarak yanlış Malike veya yanlış Taşınmaza kaydedilen Beyanlar, Tapu Müdürlüğünce </a:t>
            </a:r>
            <a:r>
              <a:rPr lang="tr-TR" sz="3600" dirty="0" err="1" smtClean="0">
                <a:latin typeface="Times New Roman" panose="02020603050405020304" pitchFamily="18" charset="0"/>
                <a:cs typeface="Times New Roman" panose="02020603050405020304" pitchFamily="18" charset="0"/>
              </a:rPr>
              <a:t>re’sen</a:t>
            </a:r>
            <a:r>
              <a:rPr lang="tr-TR" sz="3600" dirty="0" smtClean="0">
                <a:latin typeface="Times New Roman" panose="02020603050405020304" pitchFamily="18" charset="0"/>
                <a:cs typeface="Times New Roman" panose="02020603050405020304" pitchFamily="18" charset="0"/>
              </a:rPr>
              <a:t> düzeltilebilecektir.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976430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Yolsuz Beyan, İdari bir Makamın Kararına dayanıyor ise</a:t>
            </a:r>
            <a:r>
              <a:rPr lang="tr-TR" sz="3200" dirty="0">
                <a:latin typeface="Times New Roman" panose="02020603050405020304" pitchFamily="18" charset="0"/>
                <a:cs typeface="Times New Roman" panose="02020603050405020304" pitchFamily="18" charset="0"/>
              </a:rPr>
              <a:t>, bu takdirde, </a:t>
            </a:r>
            <a:r>
              <a:rPr lang="tr-TR" sz="3200" b="1" dirty="0">
                <a:latin typeface="Times New Roman" panose="02020603050405020304" pitchFamily="18" charset="0"/>
                <a:cs typeface="Times New Roman" panose="02020603050405020304" pitchFamily="18" charset="0"/>
              </a:rPr>
              <a:t>söz</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konusu İdari Karar için bir İptal Davası açmak gerekir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Eğer İptal davası başarıya ulaşırsa</a:t>
            </a:r>
            <a:r>
              <a:rPr lang="tr-TR" sz="3200" dirty="0">
                <a:latin typeface="Times New Roman" panose="02020603050405020304" pitchFamily="18" charset="0"/>
                <a:cs typeface="Times New Roman" panose="02020603050405020304" pitchFamily="18" charset="0"/>
              </a:rPr>
              <a:t>, bu İlam ile terkin isteminde bulunulur. </a:t>
            </a:r>
          </a:p>
          <a:p>
            <a:pPr algn="just"/>
            <a:r>
              <a:rPr lang="tr-TR" sz="3200" b="1" dirty="0">
                <a:latin typeface="Times New Roman" panose="02020603050405020304" pitchFamily="18" charset="0"/>
                <a:cs typeface="Times New Roman" panose="02020603050405020304" pitchFamily="18" charset="0"/>
              </a:rPr>
              <a:t>Eski Hukuktan gelen Ayni Haklara ilişkin Beyanlardaki Yolsuzluğun düzeltilebilmesi </a:t>
            </a:r>
            <a:r>
              <a:rPr lang="tr-TR" sz="3200" dirty="0">
                <a:latin typeface="Times New Roman" panose="02020603050405020304" pitchFamily="18" charset="0"/>
                <a:cs typeface="Times New Roman" panose="02020603050405020304" pitchFamily="18" charset="0"/>
              </a:rPr>
              <a:t>ise,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MK m. 1025 / I hükmü anlamında </a:t>
            </a:r>
            <a:r>
              <a:rPr lang="tr-TR" sz="3200" dirty="0">
                <a:latin typeface="Times New Roman" panose="02020603050405020304" pitchFamily="18" charset="0"/>
                <a:cs typeface="Times New Roman" panose="02020603050405020304" pitchFamily="18" charset="0"/>
              </a:rPr>
              <a:t>bir </a:t>
            </a:r>
            <a:r>
              <a:rPr lang="tr-TR" sz="3200" b="1" dirty="0">
                <a:latin typeface="Times New Roman" panose="02020603050405020304" pitchFamily="18" charset="0"/>
                <a:cs typeface="Times New Roman" panose="02020603050405020304" pitchFamily="18" charset="0"/>
              </a:rPr>
              <a:t>Davayla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mümkündür. </a:t>
            </a:r>
            <a:endParaRPr lang="tr-TR" sz="3200" b="1" dirty="0" smtClean="0">
              <a:latin typeface="Times New Roman" panose="02020603050405020304" pitchFamily="18" charset="0"/>
              <a:cs typeface="Times New Roman" panose="02020603050405020304" pitchFamily="18" charset="0"/>
            </a:endParaRPr>
          </a:p>
          <a:p>
            <a:pPr algn="just"/>
            <a:endParaRPr lang="tr-TR" sz="3200" b="1">
              <a:latin typeface="Times New Roman" panose="02020603050405020304" pitchFamily="18" charset="0"/>
              <a:cs typeface="Times New Roman" panose="02020603050405020304" pitchFamily="18" charset="0"/>
            </a:endParaRPr>
          </a:p>
          <a:p>
            <a:pPr marL="0" indent="0" algn="just">
              <a:buNone/>
            </a:pPr>
            <a:endParaRPr lang="tr-TR" sz="3200"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728227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Yapı Alacaklılarının İnşaat sebebiyle doğmuş olan Alacak Haklarından dolayı sahip oldukları </a:t>
            </a:r>
            <a:r>
              <a:rPr lang="tr-TR" sz="3200" b="1" u="sng" dirty="0" smtClean="0">
                <a:latin typeface="Times New Roman" panose="02020603050405020304" pitchFamily="18" charset="0"/>
                <a:cs typeface="Times New Roman" panose="02020603050405020304" pitchFamily="18" charset="0"/>
              </a:rPr>
              <a:t>Kanuni İpotek Haklarının tescilini isteme </a:t>
            </a:r>
            <a:r>
              <a:rPr lang="tr-TR" sz="3200" b="1" dirty="0" smtClean="0">
                <a:latin typeface="Times New Roman" panose="02020603050405020304" pitchFamily="18" charset="0"/>
                <a:cs typeface="Times New Roman" panose="02020603050405020304" pitchFamily="18" charset="0"/>
              </a:rPr>
              <a:t>konusunda, Kanun bir </a:t>
            </a:r>
            <a:r>
              <a:rPr lang="tr-TR" sz="3200" b="1" u="sng" dirty="0" smtClean="0">
                <a:latin typeface="Times New Roman" panose="02020603050405020304" pitchFamily="18" charset="0"/>
                <a:cs typeface="Times New Roman" panose="02020603050405020304" pitchFamily="18" charset="0"/>
              </a:rPr>
              <a:t>Süre </a:t>
            </a:r>
            <a:r>
              <a:rPr lang="tr-TR" sz="3200" b="1" dirty="0" smtClean="0">
                <a:latin typeface="Times New Roman" panose="02020603050405020304" pitchFamily="18" charset="0"/>
                <a:cs typeface="Times New Roman" panose="02020603050405020304" pitchFamily="18" charset="0"/>
              </a:rPr>
              <a:t>öngörmüştür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895 / II</a:t>
            </a:r>
            <a:r>
              <a:rPr lang="tr-TR" sz="3200" i="1" dirty="0" smtClean="0">
                <a:latin typeface="Times New Roman" panose="02020603050405020304" pitchFamily="18" charset="0"/>
                <a:cs typeface="Times New Roman" panose="02020603050405020304" pitchFamily="18" charset="0"/>
              </a:rPr>
              <a:t>). </a:t>
            </a:r>
          </a:p>
          <a:p>
            <a:pPr algn="just"/>
            <a:r>
              <a:rPr lang="tr-TR" sz="3200" dirty="0" smtClean="0">
                <a:latin typeface="Times New Roman" panose="02020603050405020304" pitchFamily="18" charset="0"/>
                <a:cs typeface="Times New Roman" panose="02020603050405020304" pitchFamily="18" charset="0"/>
              </a:rPr>
              <a:t>İşe başlama tarihi, ilgililerden birinin yazılı istemiyle Beyanlar Sütununa yazılınca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TST m. 56</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artık Tescil Süresi bitinceye kadar o Taşınmaz üzerinde İpotek dışında bir Rehin Hakkı kurulamaz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897 / III).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73440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1186</TotalTime>
  <Words>6587</Words>
  <Application>Microsoft Office PowerPoint</Application>
  <PresentationFormat>Geniş ekran</PresentationFormat>
  <Paragraphs>277</Paragraphs>
  <Slides>84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84</vt:i4>
      </vt:variant>
    </vt:vector>
  </HeadingPairs>
  <TitlesOfParts>
    <vt:vector size="89" baseType="lpstr">
      <vt:lpstr>Arial</vt:lpstr>
      <vt:lpstr>Calibri</vt:lpstr>
      <vt:lpstr>Calibri Light</vt:lpstr>
      <vt:lpstr>Times New Roman</vt:lpstr>
      <vt:lpstr>Office Teması</vt:lpstr>
      <vt:lpstr>  A.Ü.H.F.  3/A EŞYA HUKUKU DERS NOTLARI (2.Dönem – Beşinci Hafta- 18.3.2020 ) </vt:lpstr>
      <vt:lpstr>BEYANLAR (Sirmen, Eşya H., 6. B., s. 223 vd.; Oğuzman / Seliçi / Oktay- Özdemir, Eşya H.,17.B., s. 255 vd.; Ertaş, Eşya H., 11. B, s. 179; Oğuzman / Seliçi / Oktay- Özdemir, Eşya H., Ders Kitabı, İstanbul 2018, s. 142 vd.)</vt:lpstr>
      <vt:lpstr>PowerPoint Sunusu</vt:lpstr>
      <vt:lpstr>PowerPoint Sunusu</vt:lpstr>
      <vt:lpstr>Medeni Kanunda ve Tapu Sicili Tüzüğünde Öngörülen Beyanlar ve Bunların Hükmü</vt:lpstr>
      <vt:lpstr>PowerPoint Sunusu</vt:lpstr>
      <vt:lpstr>PowerPoint Sunusu</vt:lpstr>
      <vt:lpstr>PowerPoint Sunusu</vt:lpstr>
      <vt:lpstr>PowerPoint Sunusu</vt:lpstr>
      <vt:lpstr>PowerPoint Sunusu</vt:lpstr>
      <vt:lpstr>PowerPoint Sunusu</vt:lpstr>
      <vt:lpstr>PowerPoint Sunusu</vt:lpstr>
      <vt:lpstr>PowerPoint Sunusu</vt:lpstr>
      <vt:lpstr>Kat Mülkiyeti Kanununda Öngörülen Beyanlar ve Bunların Hükmü:  </vt:lpstr>
      <vt:lpstr>PowerPoint Sunusu</vt:lpstr>
      <vt:lpstr>Diğer Bazı Kanunlarda Öngörülen Beyanlar ve Bunların Hükmü </vt:lpstr>
      <vt:lpstr>PowerPoint Sunusu</vt:lpstr>
      <vt:lpstr>PowerPoint Sunusu</vt:lpstr>
      <vt:lpstr>Taşınmaz Rehini Kayıtlarına Ait Düşünceler  Sütununa Yapılan Kayıtlar ve Bunların Hükmü</vt:lpstr>
      <vt:lpstr>Düşünceler Sütununa Taşınmaz üzerinde kurulmuş olan Rehinle ilgili yazılan çeşitli Bilgilerden bazıları  </vt:lpstr>
      <vt:lpstr>PowerPoint Sunusu</vt:lpstr>
      <vt:lpstr>PowerPoint Sunusu</vt:lpstr>
      <vt:lpstr>TAPU SİCİLİNİN DÜZELTİLMESİ – Yolsuz Tescillerin Düzeltilmesi  (Sirmen, Eşya H., 6. B., s. 227 vd.; Oğuzman / Seliçi / Oktay- Özdemir, Eşya H., 17. B., s. 257 vd.; Oğuzman / Seliçi / Oktay- Özdemir, Eşya H., Ders Kitabı,  s. 143 vd.; Ertaş, Eşya H., 14. B., s. 184 vd.)</vt:lpstr>
      <vt:lpstr>Yolsuz Tescilin Tehlikeleri </vt:lpstr>
      <vt:lpstr>PowerPoint Sunusu</vt:lpstr>
      <vt:lpstr>Yolsuz Tescili Düzeltme Yolları </vt:lpstr>
      <vt:lpstr>Geçerli Bir hukuki Sebebin ya da Tescil İsteminin Bulunmaması Nedeniyle Tescilin Yolsuz Olması Durumunda </vt:lpstr>
      <vt:lpstr>PowerPoint Sunusu</vt:lpstr>
      <vt:lpstr>PowerPoint Sunusu</vt:lpstr>
      <vt:lpstr>PowerPoint Sunusu</vt:lpstr>
      <vt:lpstr>PowerPoint Sunusu</vt:lpstr>
      <vt:lpstr>Mahkeme Kararıyla Düzeltme  (Sirmen, Eşya H., 6. B., s. 229; Üstündağ, Saim; Tapu Kütüğünün Tashihi Davası, İstanbul 1959, s. 38 vd.)</vt:lpstr>
      <vt:lpstr>Davanın Hukuki Niteliği </vt:lpstr>
      <vt:lpstr>PowerPoint Sunusu</vt:lpstr>
      <vt:lpstr>Tapu Sicilinin Düzeltilmesi Davasının Hukuki Niteliği Konusundaki Görüşler</vt:lpstr>
      <vt:lpstr> </vt:lpstr>
      <vt:lpstr>PowerPoint Sunusu</vt:lpstr>
      <vt:lpstr>PowerPoint Sunusu</vt:lpstr>
      <vt:lpstr>PowerPoint Sunusu</vt:lpstr>
      <vt:lpstr>PowerPoint Sunusu</vt:lpstr>
      <vt:lpstr>Tapu Sicilinin Düzetilmesi Davasının Tarafları </vt:lpstr>
      <vt:lpstr>PowerPoint Sunusu</vt:lpstr>
      <vt:lpstr>PowerPoint Sunusu</vt:lpstr>
      <vt:lpstr>PowerPoint Sunusu</vt:lpstr>
      <vt:lpstr>PowerPoint Sunusu</vt:lpstr>
      <vt:lpstr>PowerPoint Sunusu</vt:lpstr>
      <vt:lpstr>Sözleşmeyle Düzeltme</vt:lpstr>
      <vt:lpstr>PowerPoint Sunusu</vt:lpstr>
      <vt:lpstr>PowerPoint Sunusu</vt:lpstr>
      <vt:lpstr>Tapu  Memurunun Hatası Yüzünden Tescilin Yolsuz Olması Durumunda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Hakta Meydana Gelen Sicil Dışı Değişiklik Sonucu Tescilin Yolsuzlaşması Durumunda </vt:lpstr>
      <vt:lpstr>Diğer Kayıtlardaki Yolsuzlukların Düzeltilmesi</vt:lpstr>
      <vt:lpstr>PowerPoint Sunusu</vt:lpstr>
      <vt:lpstr>PowerPoint Sunusu</vt:lpstr>
      <vt:lpstr>PowerPoint Sunusu</vt:lpstr>
      <vt:lpstr>Yolsuz Şerhlerin Düzeltilmesi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Yolsuz Beyanların Düzeltilmesi </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BEYANLAR  ( MK. m. 1012)</dc:title>
  <dc:creator>user</dc:creator>
  <cp:lastModifiedBy>user</cp:lastModifiedBy>
  <cp:revision>469</cp:revision>
  <cp:lastPrinted>2019-03-24T22:14:26Z</cp:lastPrinted>
  <dcterms:created xsi:type="dcterms:W3CDTF">2015-03-09T17:30:43Z</dcterms:created>
  <dcterms:modified xsi:type="dcterms:W3CDTF">2020-04-01T22:26:38Z</dcterms:modified>
</cp:coreProperties>
</file>