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object 2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1097280" y="1873405"/>
            <a:ext cx="10058399" cy="110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lang="sv-SE" spc="-5" dirty="0">
                <a:solidFill>
                  <a:srgbClr val="CC0000"/>
                </a:solidFill>
                <a:latin typeface="Comic Sans MS"/>
                <a:cs typeface="Comic Sans MS"/>
              </a:rPr>
              <a:t>ASENKRON</a:t>
            </a:r>
            <a:r>
              <a:rPr lang="sv-SE" spc="5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sv-SE" spc="-5" dirty="0">
                <a:solidFill>
                  <a:srgbClr val="CC0000"/>
                </a:solidFill>
                <a:latin typeface="Comic Sans MS"/>
                <a:cs typeface="Comic Sans MS"/>
              </a:rPr>
              <a:t>MOTORLAR</a:t>
            </a:r>
            <a:endParaRPr lang="sv-SE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lang="sv-SE" spc="-5" dirty="0">
                <a:latin typeface="Comic Sans MS"/>
                <a:cs typeface="Comic Sans MS"/>
              </a:rPr>
              <a:t>Endüstride </a:t>
            </a:r>
            <a:r>
              <a:rPr lang="sv-SE" dirty="0">
                <a:latin typeface="Comic Sans MS"/>
                <a:cs typeface="Comic Sans MS"/>
              </a:rPr>
              <a:t>en </a:t>
            </a:r>
            <a:r>
              <a:rPr lang="sv-SE" spc="-5" dirty="0">
                <a:latin typeface="Comic Sans MS"/>
                <a:cs typeface="Comic Sans MS"/>
              </a:rPr>
              <a:t>fazla kullanılan</a:t>
            </a:r>
            <a:r>
              <a:rPr lang="sv-SE" spc="25" dirty="0">
                <a:latin typeface="Comic Sans MS"/>
                <a:cs typeface="Comic Sans MS"/>
              </a:rPr>
              <a:t> </a:t>
            </a:r>
            <a:r>
              <a:rPr lang="sv-SE" dirty="0" smtClean="0">
                <a:latin typeface="Comic Sans MS"/>
                <a:cs typeface="Comic Sans MS"/>
              </a:rPr>
              <a:t>motorlardır</a:t>
            </a:r>
            <a:endParaRPr lang="tr-TR" dirty="0" smtClean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endParaRPr lang="tr-TR" dirty="0"/>
          </a:p>
        </p:txBody>
      </p:sp>
      <p:sp>
        <p:nvSpPr>
          <p:cNvPr id="7" name="object 2617"/>
          <p:cNvSpPr txBox="1"/>
          <p:nvPr/>
        </p:nvSpPr>
        <p:spPr>
          <a:xfrm>
            <a:off x="1192782" y="2809838"/>
            <a:ext cx="8876769" cy="18208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63294">
              <a:lnSpc>
                <a:spcPct val="151200"/>
              </a:lnSpc>
              <a:spcBef>
                <a:spcPts val="100"/>
              </a:spcBef>
            </a:pPr>
            <a:r>
              <a:rPr sz="1100" dirty="0">
                <a:latin typeface="Comic Sans MS"/>
                <a:cs typeface="Comic Sans MS"/>
              </a:rPr>
              <a:t>Doğru </a:t>
            </a:r>
            <a:r>
              <a:rPr sz="1100" spc="-5" dirty="0">
                <a:latin typeface="Comic Sans MS"/>
                <a:cs typeface="Comic Sans MS"/>
              </a:rPr>
              <a:t>akım motorlarına </a:t>
            </a:r>
            <a:r>
              <a:rPr sz="1100" dirty="0">
                <a:latin typeface="Comic Sans MS"/>
                <a:cs typeface="Comic Sans MS"/>
              </a:rPr>
              <a:t>göre avantajları  </a:t>
            </a:r>
            <a:r>
              <a:rPr sz="1100" spc="-5" dirty="0">
                <a:latin typeface="Comic Sans MS"/>
                <a:cs typeface="Comic Sans MS"/>
              </a:rPr>
              <a:t>Daha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ucuzdurlar,</a:t>
            </a: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100" spc="-5" dirty="0">
                <a:latin typeface="Comic Sans MS"/>
                <a:cs typeface="Comic Sans MS"/>
              </a:rPr>
              <a:t>Bakıma az </a:t>
            </a:r>
            <a:r>
              <a:rPr sz="1100" dirty="0">
                <a:latin typeface="Comic Sans MS"/>
                <a:cs typeface="Comic Sans MS"/>
              </a:rPr>
              <a:t>ihtiyaç</a:t>
            </a:r>
            <a:r>
              <a:rPr sz="1100" spc="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gösterirler,</a:t>
            </a:r>
          </a:p>
          <a:p>
            <a:pPr marL="12700" marR="466090">
              <a:lnSpc>
                <a:spcPct val="150500"/>
              </a:lnSpc>
              <a:spcBef>
                <a:spcPts val="10"/>
              </a:spcBef>
            </a:pPr>
            <a:r>
              <a:rPr sz="1100" spc="-5" dirty="0">
                <a:latin typeface="Comic Sans MS"/>
                <a:cs typeface="Comic Sans MS"/>
              </a:rPr>
              <a:t>Çalışma </a:t>
            </a:r>
            <a:r>
              <a:rPr sz="1100" dirty="0">
                <a:latin typeface="Comic Sans MS"/>
                <a:cs typeface="Comic Sans MS"/>
              </a:rPr>
              <a:t>sırasında </a:t>
            </a:r>
            <a:r>
              <a:rPr sz="1100" spc="-5" dirty="0">
                <a:latin typeface="Comic Sans MS"/>
                <a:cs typeface="Comic Sans MS"/>
              </a:rPr>
              <a:t>elektrik </a:t>
            </a:r>
            <a:r>
              <a:rPr sz="1100" dirty="0">
                <a:latin typeface="Comic Sans MS"/>
                <a:cs typeface="Comic Sans MS"/>
              </a:rPr>
              <a:t>arkı </a:t>
            </a:r>
            <a:r>
              <a:rPr sz="1100" spc="-5" dirty="0">
                <a:latin typeface="Comic Sans MS"/>
                <a:cs typeface="Comic Sans MS"/>
              </a:rPr>
              <a:t>meydana </a:t>
            </a:r>
            <a:r>
              <a:rPr sz="1100" dirty="0">
                <a:latin typeface="Comic Sans MS"/>
                <a:cs typeface="Comic Sans MS"/>
              </a:rPr>
              <a:t>gelmez,  </a:t>
            </a:r>
            <a:r>
              <a:rPr sz="1100" spc="-5" dirty="0">
                <a:latin typeface="Comic Sans MS"/>
                <a:cs typeface="Comic Sans MS"/>
              </a:rPr>
              <a:t>Bir </a:t>
            </a:r>
            <a:r>
              <a:rPr sz="1100" dirty="0">
                <a:latin typeface="Comic Sans MS"/>
                <a:cs typeface="Comic Sans MS"/>
              </a:rPr>
              <a:t>ve üç </a:t>
            </a:r>
            <a:r>
              <a:rPr sz="1100" spc="-5" dirty="0">
                <a:latin typeface="Comic Sans MS"/>
                <a:cs typeface="Comic Sans MS"/>
              </a:rPr>
              <a:t>fazlı olarak</a:t>
            </a:r>
            <a:r>
              <a:rPr sz="1100" dirty="0">
                <a:latin typeface="Comic Sans MS"/>
                <a:cs typeface="Comic Sans MS"/>
              </a:rPr>
              <a:t> yapılırlar,</a:t>
            </a:r>
          </a:p>
          <a:p>
            <a:pPr marL="12700" marR="697230">
              <a:lnSpc>
                <a:spcPct val="101000"/>
              </a:lnSpc>
              <a:spcBef>
                <a:spcPts val="660"/>
              </a:spcBef>
            </a:pPr>
            <a:r>
              <a:rPr sz="1100" dirty="0">
                <a:latin typeface="Comic Sans MS"/>
                <a:cs typeface="Comic Sans MS"/>
              </a:rPr>
              <a:t>Birkaç watt </a:t>
            </a:r>
            <a:r>
              <a:rPr sz="1100" spc="-5" dirty="0">
                <a:latin typeface="Comic Sans MS"/>
                <a:cs typeface="Comic Sans MS"/>
              </a:rPr>
              <a:t>dan 3500kW </a:t>
            </a:r>
            <a:r>
              <a:rPr sz="1100" dirty="0">
                <a:latin typeface="Comic Sans MS"/>
                <a:cs typeface="Comic Sans MS"/>
              </a:rPr>
              <a:t>a kadar güçte </a:t>
            </a:r>
            <a:r>
              <a:rPr sz="1100" spc="-5" dirty="0">
                <a:latin typeface="Comic Sans MS"/>
                <a:cs typeface="Comic Sans MS"/>
              </a:rPr>
              <a:t>imal  edilmektedir,</a:t>
            </a:r>
            <a:endParaRPr sz="11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100" spc="-5" dirty="0">
                <a:latin typeface="Comic Sans MS"/>
                <a:cs typeface="Comic Sans MS"/>
              </a:rPr>
              <a:t>Momentleri</a:t>
            </a:r>
            <a:r>
              <a:rPr sz="1100" dirty="0">
                <a:latin typeface="Comic Sans MS"/>
                <a:cs typeface="Comic Sans MS"/>
              </a:rPr>
              <a:t> yüksektir,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100" spc="-5" dirty="0">
                <a:latin typeface="Comic Sans MS"/>
                <a:cs typeface="Comic Sans MS"/>
              </a:rPr>
              <a:t>Devir sayıları </a:t>
            </a:r>
            <a:r>
              <a:rPr sz="1100" dirty="0">
                <a:latin typeface="Comic Sans MS"/>
                <a:cs typeface="Comic Sans MS"/>
              </a:rPr>
              <a:t>yükle </a:t>
            </a:r>
            <a:r>
              <a:rPr sz="1100" spc="-5" dirty="0">
                <a:latin typeface="Comic Sans MS"/>
                <a:cs typeface="Comic Sans MS"/>
              </a:rPr>
              <a:t>çok az</a:t>
            </a:r>
            <a:r>
              <a:rPr sz="1100" spc="1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değişir,</a:t>
            </a:r>
            <a:endParaRPr sz="11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100" spc="-5" dirty="0">
                <a:latin typeface="Comic Sans MS"/>
                <a:cs typeface="Comic Sans MS"/>
              </a:rPr>
              <a:t>Frekans değiştirilerek istenilen devir sayısı elde</a:t>
            </a:r>
            <a:r>
              <a:rPr sz="1100" spc="1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edilir.</a:t>
            </a:r>
            <a:endParaRPr sz="11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object 1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5333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800"/>
              </a:lnSpc>
              <a:spcBef>
                <a:spcPts val="95"/>
              </a:spcBef>
            </a:pPr>
            <a:r>
              <a:rPr sz="1100" spc="-5" dirty="0">
                <a:latin typeface="Comic Sans MS"/>
                <a:cs typeface="Comic Sans MS"/>
              </a:rPr>
              <a:t>Rotor yapılarına </a:t>
            </a:r>
            <a:r>
              <a:rPr sz="1100" dirty="0">
                <a:latin typeface="Comic Sans MS"/>
                <a:cs typeface="Comic Sans MS"/>
              </a:rPr>
              <a:t>göre </a:t>
            </a:r>
            <a:r>
              <a:rPr sz="1100" spc="-5" dirty="0">
                <a:latin typeface="Comic Sans MS"/>
                <a:cs typeface="Comic Sans MS"/>
              </a:rPr>
              <a:t>iki çeşit </a:t>
            </a:r>
            <a:r>
              <a:rPr sz="1100" dirty="0">
                <a:latin typeface="Comic Sans MS"/>
                <a:cs typeface="Comic Sans MS"/>
              </a:rPr>
              <a:t>asenkron </a:t>
            </a:r>
            <a:r>
              <a:rPr sz="1100" spc="-5" dirty="0">
                <a:latin typeface="Comic Sans MS"/>
                <a:cs typeface="Comic Sans MS"/>
              </a:rPr>
              <a:t>motor </a:t>
            </a:r>
            <a:r>
              <a:rPr sz="1100" dirty="0">
                <a:latin typeface="Comic Sans MS"/>
                <a:cs typeface="Comic Sans MS"/>
              </a:rPr>
              <a:t>vardır:  </a:t>
            </a:r>
            <a:r>
              <a:rPr sz="1100" spc="-5" dirty="0">
                <a:latin typeface="Comic Sans MS"/>
                <a:cs typeface="Comic Sans MS"/>
              </a:rPr>
              <a:t>Sincap </a:t>
            </a:r>
            <a:r>
              <a:rPr sz="1100" dirty="0">
                <a:latin typeface="Comic Sans MS"/>
                <a:cs typeface="Comic Sans MS"/>
              </a:rPr>
              <a:t>kafes </a:t>
            </a:r>
            <a:r>
              <a:rPr sz="1100" spc="-5" dirty="0">
                <a:latin typeface="Comic Sans MS"/>
                <a:cs typeface="Comic Sans MS"/>
              </a:rPr>
              <a:t>(kısa devre) rotorlu </a:t>
            </a:r>
            <a:r>
              <a:rPr sz="1100" dirty="0">
                <a:latin typeface="Comic Sans MS"/>
                <a:cs typeface="Comic Sans MS"/>
              </a:rPr>
              <a:t>asenkron </a:t>
            </a:r>
            <a:r>
              <a:rPr sz="1100" spc="-5" dirty="0">
                <a:latin typeface="Comic Sans MS"/>
                <a:cs typeface="Comic Sans MS"/>
              </a:rPr>
              <a:t>motor,  </a:t>
            </a:r>
            <a:r>
              <a:rPr sz="1100" dirty="0">
                <a:latin typeface="Comic Sans MS"/>
                <a:cs typeface="Comic Sans MS"/>
              </a:rPr>
              <a:t>Sargılı rotorlu asenkron</a:t>
            </a:r>
            <a:r>
              <a:rPr sz="1100" spc="-5" dirty="0">
                <a:latin typeface="Comic Sans MS"/>
                <a:cs typeface="Comic Sans MS"/>
              </a:rPr>
              <a:t> motor</a:t>
            </a:r>
            <a:r>
              <a:rPr sz="1100" spc="-5" dirty="0" smtClean="0">
                <a:latin typeface="Comic Sans MS"/>
                <a:cs typeface="Comic Sans MS"/>
              </a:rPr>
              <a:t>.</a:t>
            </a:r>
            <a:endParaRPr lang="tr-TR" sz="1100" spc="-5" dirty="0" smtClean="0">
              <a:latin typeface="Comic Sans MS"/>
              <a:cs typeface="Comic Sans MS"/>
            </a:endParaRPr>
          </a:p>
          <a:p>
            <a:pPr marL="12700" marR="5080">
              <a:lnSpc>
                <a:spcPct val="150800"/>
              </a:lnSpc>
              <a:spcBef>
                <a:spcPts val="95"/>
              </a:spcBef>
            </a:pPr>
            <a:endParaRPr sz="1100" dirty="0">
              <a:latin typeface="Comic Sans MS"/>
              <a:cs typeface="Comic Sans MS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112" y="2487458"/>
            <a:ext cx="8867775" cy="332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lang="tr-TR" dirty="0">
                <a:solidFill>
                  <a:srgbClr val="CC0000"/>
                </a:solidFill>
                <a:latin typeface="Comic Sans MS"/>
                <a:cs typeface="Comic Sans MS"/>
              </a:rPr>
              <a:t>Asenkron </a:t>
            </a:r>
            <a:r>
              <a:rPr lang="tr-TR" spc="-5" dirty="0">
                <a:solidFill>
                  <a:srgbClr val="CC0000"/>
                </a:solidFill>
                <a:latin typeface="Comic Sans MS"/>
                <a:cs typeface="Comic Sans MS"/>
              </a:rPr>
              <a:t>motorun</a:t>
            </a:r>
            <a:r>
              <a:rPr lang="tr-TR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spc="-5" dirty="0">
                <a:solidFill>
                  <a:srgbClr val="CC0000"/>
                </a:solidFill>
                <a:latin typeface="Comic Sans MS"/>
                <a:cs typeface="Comic Sans MS"/>
              </a:rPr>
              <a:t>yapısı</a:t>
            </a:r>
            <a:endParaRPr lang="tr-TR" dirty="0">
              <a:latin typeface="Comic Sans MS"/>
              <a:cs typeface="Comic Sans MS"/>
            </a:endParaRPr>
          </a:p>
          <a:p>
            <a:pPr marL="12700" marR="400050">
              <a:lnSpc>
                <a:spcPct val="100000"/>
              </a:lnSpc>
              <a:spcBef>
                <a:spcPts val="675"/>
              </a:spcBef>
            </a:pPr>
            <a:r>
              <a:rPr lang="tr-TR" spc="-5" dirty="0">
                <a:latin typeface="Comic Sans MS"/>
                <a:cs typeface="Comic Sans MS"/>
              </a:rPr>
              <a:t>Stator manyetik alanın meydana geldiği  kısımdır.</a:t>
            </a:r>
            <a:endParaRPr lang="tr-TR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tr-TR" spc="-5" dirty="0">
                <a:latin typeface="Comic Sans MS"/>
                <a:cs typeface="Comic Sans MS"/>
              </a:rPr>
              <a:t>Rotor ise </a:t>
            </a:r>
            <a:r>
              <a:rPr lang="tr-TR" dirty="0">
                <a:latin typeface="Comic Sans MS"/>
                <a:cs typeface="Comic Sans MS"/>
              </a:rPr>
              <a:t>asenkron </a:t>
            </a:r>
            <a:r>
              <a:rPr lang="tr-TR" spc="-5" dirty="0">
                <a:latin typeface="Comic Sans MS"/>
                <a:cs typeface="Comic Sans MS"/>
              </a:rPr>
              <a:t>motorun dönen</a:t>
            </a:r>
            <a:r>
              <a:rPr lang="tr-TR" spc="2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kısmıdır.</a:t>
            </a:r>
            <a:endParaRPr lang="tr-TR" dirty="0">
              <a:latin typeface="Comic Sans MS"/>
              <a:cs typeface="Comic Sans MS"/>
            </a:endParaRPr>
          </a:p>
          <a:p>
            <a:pPr marL="12700" marR="5080">
              <a:lnSpc>
                <a:spcPct val="100800"/>
              </a:lnSpc>
              <a:spcBef>
                <a:spcPts val="655"/>
              </a:spcBef>
            </a:pPr>
            <a:r>
              <a:rPr lang="tr-TR" spc="-5" dirty="0">
                <a:latin typeface="Comic Sans MS"/>
                <a:cs typeface="Comic Sans MS"/>
              </a:rPr>
              <a:t>Sincap kafesli </a:t>
            </a:r>
            <a:r>
              <a:rPr lang="tr-TR" dirty="0">
                <a:latin typeface="Comic Sans MS"/>
                <a:cs typeface="Comic Sans MS"/>
              </a:rPr>
              <a:t>rotorlarda kısa </a:t>
            </a:r>
            <a:r>
              <a:rPr lang="tr-TR" spc="-5" dirty="0">
                <a:latin typeface="Comic Sans MS"/>
                <a:cs typeface="Comic Sans MS"/>
              </a:rPr>
              <a:t>devre  </a:t>
            </a:r>
            <a:r>
              <a:rPr lang="tr-TR" dirty="0">
                <a:latin typeface="Comic Sans MS"/>
                <a:cs typeface="Comic Sans MS"/>
              </a:rPr>
              <a:t>çubukları </a:t>
            </a:r>
            <a:r>
              <a:rPr lang="tr-TR" spc="-5" dirty="0">
                <a:latin typeface="Comic Sans MS"/>
                <a:cs typeface="Comic Sans MS"/>
              </a:rPr>
              <a:t>silisli sacların </a:t>
            </a:r>
            <a:r>
              <a:rPr lang="tr-TR" dirty="0">
                <a:latin typeface="Comic Sans MS"/>
                <a:cs typeface="Comic Sans MS"/>
              </a:rPr>
              <a:t>oluşturduğu kanallara  </a:t>
            </a:r>
            <a:r>
              <a:rPr lang="tr-TR" spc="-5" dirty="0">
                <a:latin typeface="Comic Sans MS"/>
                <a:cs typeface="Comic Sans MS"/>
              </a:rPr>
              <a:t>yerleştirilmiş, </a:t>
            </a:r>
            <a:r>
              <a:rPr lang="tr-TR" dirty="0">
                <a:latin typeface="Comic Sans MS"/>
                <a:cs typeface="Comic Sans MS"/>
              </a:rPr>
              <a:t>birer tarafları bakır halkalarla  </a:t>
            </a:r>
            <a:r>
              <a:rPr lang="tr-TR" spc="-5" dirty="0">
                <a:latin typeface="Comic Sans MS"/>
                <a:cs typeface="Comic Sans MS"/>
              </a:rPr>
              <a:t>kısa devre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edilmiştir.</a:t>
            </a:r>
            <a:endParaRPr lang="tr-TR" dirty="0">
              <a:latin typeface="Comic Sans MS"/>
              <a:cs typeface="Comic Sans MS"/>
            </a:endParaRPr>
          </a:p>
          <a:p>
            <a:pPr marL="12700" marR="85090">
              <a:lnSpc>
                <a:spcPct val="100699"/>
              </a:lnSpc>
              <a:spcBef>
                <a:spcPts val="660"/>
              </a:spcBef>
            </a:pPr>
            <a:r>
              <a:rPr lang="tr-TR" dirty="0">
                <a:latin typeface="Comic Sans MS"/>
                <a:cs typeface="Comic Sans MS"/>
              </a:rPr>
              <a:t>Sargılı rotorlu asenkron </a:t>
            </a:r>
            <a:r>
              <a:rPr lang="tr-TR" spc="-5" dirty="0">
                <a:latin typeface="Comic Sans MS"/>
                <a:cs typeface="Comic Sans MS"/>
              </a:rPr>
              <a:t>motorlarda </a:t>
            </a:r>
            <a:r>
              <a:rPr lang="tr-TR" dirty="0">
                <a:latin typeface="Comic Sans MS"/>
                <a:cs typeface="Comic Sans MS"/>
              </a:rPr>
              <a:t>sacların  </a:t>
            </a:r>
            <a:r>
              <a:rPr lang="tr-TR" spc="-5" dirty="0">
                <a:latin typeface="Comic Sans MS"/>
                <a:cs typeface="Comic Sans MS"/>
              </a:rPr>
              <a:t>paketlenmesiyle oluşturulmuş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üzerindeki  </a:t>
            </a:r>
            <a:r>
              <a:rPr lang="tr-TR" dirty="0">
                <a:latin typeface="Comic Sans MS"/>
                <a:cs typeface="Comic Sans MS"/>
              </a:rPr>
              <a:t>kanallara </a:t>
            </a:r>
            <a:r>
              <a:rPr lang="tr-TR" spc="-5" dirty="0">
                <a:latin typeface="Comic Sans MS"/>
                <a:cs typeface="Comic Sans MS"/>
              </a:rPr>
              <a:t>üç faz </a:t>
            </a:r>
            <a:r>
              <a:rPr lang="tr-TR" dirty="0">
                <a:latin typeface="Comic Sans MS"/>
                <a:cs typeface="Comic Sans MS"/>
              </a:rPr>
              <a:t>sargıları</a:t>
            </a:r>
            <a:r>
              <a:rPr lang="tr-TR" spc="2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yerleştirilmiştir.</a:t>
            </a:r>
            <a:endParaRPr lang="tr-TR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tr-TR" dirty="0">
                <a:latin typeface="Comic Sans MS"/>
                <a:cs typeface="Comic Sans MS"/>
              </a:rPr>
              <a:t>Sargılar </a:t>
            </a:r>
            <a:r>
              <a:rPr lang="tr-TR" spc="-5" dirty="0">
                <a:latin typeface="Comic Sans MS"/>
                <a:cs typeface="Comic Sans MS"/>
              </a:rPr>
              <a:t>yıldız veya </a:t>
            </a:r>
            <a:r>
              <a:rPr lang="tr-TR" dirty="0">
                <a:latin typeface="Comic Sans MS"/>
                <a:cs typeface="Comic Sans MS"/>
              </a:rPr>
              <a:t>üçgen bağlanarak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rotor</a:t>
            </a:r>
          </a:p>
          <a:p>
            <a:pPr marL="12700" marR="439420">
              <a:lnSpc>
                <a:spcPct val="100600"/>
              </a:lnSpc>
              <a:spcBef>
                <a:spcPts val="5"/>
              </a:spcBef>
            </a:pPr>
            <a:r>
              <a:rPr lang="tr-TR" spc="-5" dirty="0">
                <a:latin typeface="Comic Sans MS"/>
                <a:cs typeface="Comic Sans MS"/>
              </a:rPr>
              <a:t>mili üzerindeki </a:t>
            </a:r>
            <a:r>
              <a:rPr lang="tr-TR" dirty="0">
                <a:latin typeface="Comic Sans MS"/>
                <a:cs typeface="Comic Sans MS"/>
              </a:rPr>
              <a:t>üç </a:t>
            </a:r>
            <a:r>
              <a:rPr lang="tr-TR" spc="-5" dirty="0">
                <a:latin typeface="Comic Sans MS"/>
                <a:cs typeface="Comic Sans MS"/>
              </a:rPr>
              <a:t>bileziğe </a:t>
            </a:r>
            <a:r>
              <a:rPr lang="tr-TR" dirty="0">
                <a:latin typeface="Comic Sans MS"/>
                <a:cs typeface="Comic Sans MS"/>
              </a:rPr>
              <a:t>uçları  </a:t>
            </a:r>
            <a:r>
              <a:rPr lang="tr-TR" spc="-5" dirty="0">
                <a:latin typeface="Comic Sans MS"/>
                <a:cs typeface="Comic Sans MS"/>
              </a:rPr>
              <a:t>bağlanmıştır. </a:t>
            </a:r>
            <a:r>
              <a:rPr lang="tr-TR" dirty="0">
                <a:latin typeface="Comic Sans MS"/>
                <a:cs typeface="Comic Sans MS"/>
              </a:rPr>
              <a:t>Fırçalar </a:t>
            </a:r>
            <a:r>
              <a:rPr lang="tr-TR" spc="-5" dirty="0">
                <a:latin typeface="Comic Sans MS"/>
                <a:cs typeface="Comic Sans MS"/>
              </a:rPr>
              <a:t>yardımı </a:t>
            </a:r>
            <a:r>
              <a:rPr lang="tr-TR" dirty="0">
                <a:latin typeface="Comic Sans MS"/>
                <a:cs typeface="Comic Sans MS"/>
              </a:rPr>
              <a:t>ile rotor  sargıları </a:t>
            </a:r>
            <a:r>
              <a:rPr lang="tr-TR" spc="-5" dirty="0">
                <a:latin typeface="Comic Sans MS"/>
                <a:cs typeface="Comic Sans MS"/>
              </a:rPr>
              <a:t>kısa devre edilerek </a:t>
            </a:r>
            <a:r>
              <a:rPr lang="tr-TR" dirty="0">
                <a:latin typeface="Comic Sans MS"/>
                <a:cs typeface="Comic Sans MS"/>
              </a:rPr>
              <a:t>rotor  sargılarında akım </a:t>
            </a:r>
            <a:r>
              <a:rPr lang="tr-TR" spc="-5" dirty="0">
                <a:latin typeface="Comic Sans MS"/>
                <a:cs typeface="Comic Sans MS"/>
              </a:rPr>
              <a:t>dolaşması</a:t>
            </a:r>
            <a:r>
              <a:rPr lang="tr-TR" spc="-2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sağlanır.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lang="tr-TR" b="1" dirty="0">
                <a:solidFill>
                  <a:srgbClr val="CC0000"/>
                </a:solidFill>
                <a:latin typeface="Comic Sans MS"/>
                <a:cs typeface="Comic Sans MS"/>
              </a:rPr>
              <a:t>Asenkron </a:t>
            </a:r>
            <a:r>
              <a:rPr lang="tr-TR" b="1" spc="-5" dirty="0">
                <a:solidFill>
                  <a:srgbClr val="CC0000"/>
                </a:solidFill>
                <a:latin typeface="Comic Sans MS"/>
                <a:cs typeface="Comic Sans MS"/>
              </a:rPr>
              <a:t>Motorlarda </a:t>
            </a:r>
            <a:r>
              <a:rPr lang="tr-TR" b="1" dirty="0">
                <a:solidFill>
                  <a:srgbClr val="CC0000"/>
                </a:solidFill>
                <a:latin typeface="Comic Sans MS"/>
                <a:cs typeface="Comic Sans MS"/>
              </a:rPr>
              <a:t>Yol </a:t>
            </a:r>
            <a:r>
              <a:rPr lang="tr-TR" b="1" spc="-5" dirty="0">
                <a:solidFill>
                  <a:srgbClr val="CC0000"/>
                </a:solidFill>
                <a:latin typeface="Comic Sans MS"/>
                <a:cs typeface="Comic Sans MS"/>
              </a:rPr>
              <a:t>Alma Akımının </a:t>
            </a:r>
            <a:r>
              <a:rPr lang="tr-TR" b="1" dirty="0">
                <a:solidFill>
                  <a:srgbClr val="CC0000"/>
                </a:solidFill>
                <a:latin typeface="Comic Sans MS"/>
                <a:cs typeface="Comic Sans MS"/>
              </a:rPr>
              <a:t>Yüksek </a:t>
            </a:r>
            <a:r>
              <a:rPr lang="tr-TR" b="1" spc="-5" dirty="0">
                <a:solidFill>
                  <a:srgbClr val="CC0000"/>
                </a:solidFill>
                <a:latin typeface="Comic Sans MS"/>
                <a:cs typeface="Comic Sans MS"/>
              </a:rPr>
              <a:t>Olmasının</a:t>
            </a:r>
            <a:r>
              <a:rPr lang="tr-TR" b="1" spc="60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b="1" dirty="0">
                <a:solidFill>
                  <a:srgbClr val="CC0000"/>
                </a:solidFill>
                <a:latin typeface="Comic Sans MS"/>
                <a:cs typeface="Comic Sans MS"/>
              </a:rPr>
              <a:t>Nedenleri</a:t>
            </a:r>
            <a:endParaRPr lang="tr-TR" dirty="0">
              <a:latin typeface="Comic Sans MS"/>
              <a:cs typeface="Comic Sans MS"/>
            </a:endParaRPr>
          </a:p>
          <a:p>
            <a:pPr marL="12700" marR="16510">
              <a:lnSpc>
                <a:spcPct val="100600"/>
              </a:lnSpc>
              <a:spcBef>
                <a:spcPts val="665"/>
              </a:spcBef>
            </a:pPr>
            <a:r>
              <a:rPr lang="tr-TR" spc="-5" dirty="0">
                <a:latin typeface="Comic Sans MS"/>
                <a:cs typeface="Comic Sans MS"/>
              </a:rPr>
              <a:t>Rotor </a:t>
            </a:r>
            <a:r>
              <a:rPr lang="tr-TR" dirty="0">
                <a:latin typeface="Comic Sans MS"/>
                <a:cs typeface="Comic Sans MS"/>
              </a:rPr>
              <a:t>çubuklarını kesen </a:t>
            </a:r>
            <a:r>
              <a:rPr lang="tr-TR" spc="-5" dirty="0">
                <a:latin typeface="Comic Sans MS"/>
                <a:cs typeface="Comic Sans MS"/>
              </a:rPr>
              <a:t>manyetik akı </a:t>
            </a:r>
            <a:r>
              <a:rPr lang="tr-TR" dirty="0">
                <a:latin typeface="Comic Sans MS"/>
                <a:cs typeface="Comic Sans MS"/>
              </a:rPr>
              <a:t>en </a:t>
            </a:r>
            <a:r>
              <a:rPr lang="tr-TR" spc="-5" dirty="0">
                <a:latin typeface="Comic Sans MS"/>
                <a:cs typeface="Comic Sans MS"/>
              </a:rPr>
              <a:t>büyük </a:t>
            </a:r>
            <a:r>
              <a:rPr lang="tr-TR" dirty="0">
                <a:latin typeface="Comic Sans MS"/>
                <a:cs typeface="Comic Sans MS"/>
              </a:rPr>
              <a:t>değerde </a:t>
            </a:r>
            <a:r>
              <a:rPr lang="tr-TR" spc="-5" dirty="0">
                <a:latin typeface="Comic Sans MS"/>
                <a:cs typeface="Comic Sans MS"/>
              </a:rPr>
              <a:t>olduğundan </a:t>
            </a:r>
            <a:r>
              <a:rPr lang="tr-TR" dirty="0">
                <a:latin typeface="Comic Sans MS"/>
                <a:cs typeface="Comic Sans MS"/>
              </a:rPr>
              <a:t>rotor </a:t>
            </a:r>
            <a:r>
              <a:rPr lang="tr-TR" spc="-5" dirty="0">
                <a:latin typeface="Comic Sans MS"/>
                <a:cs typeface="Comic Sans MS"/>
              </a:rPr>
              <a:t>indükleme  akımı </a:t>
            </a:r>
            <a:r>
              <a:rPr lang="tr-TR" dirty="0">
                <a:latin typeface="Comic Sans MS"/>
                <a:cs typeface="Comic Sans MS"/>
              </a:rPr>
              <a:t>ve rotor </a:t>
            </a:r>
            <a:r>
              <a:rPr lang="tr-TR" spc="-5" dirty="0">
                <a:latin typeface="Comic Sans MS"/>
                <a:cs typeface="Comic Sans MS"/>
              </a:rPr>
              <a:t>alanı </a:t>
            </a:r>
            <a:r>
              <a:rPr lang="tr-TR" dirty="0">
                <a:latin typeface="Comic Sans MS"/>
                <a:cs typeface="Comic Sans MS"/>
              </a:rPr>
              <a:t>en büyüktür. </a:t>
            </a:r>
            <a:r>
              <a:rPr lang="tr-TR" spc="-5" dirty="0">
                <a:latin typeface="Comic Sans MS"/>
                <a:cs typeface="Comic Sans MS"/>
              </a:rPr>
              <a:t>Rotor alanının </a:t>
            </a:r>
            <a:r>
              <a:rPr lang="tr-TR" dirty="0">
                <a:latin typeface="Comic Sans MS"/>
                <a:cs typeface="Comic Sans MS"/>
              </a:rPr>
              <a:t>stator </a:t>
            </a:r>
            <a:r>
              <a:rPr lang="tr-TR" spc="-5" dirty="0">
                <a:latin typeface="Comic Sans MS"/>
                <a:cs typeface="Comic Sans MS"/>
              </a:rPr>
              <a:t>alanına etkisi </a:t>
            </a:r>
            <a:r>
              <a:rPr lang="tr-TR" dirty="0">
                <a:latin typeface="Comic Sans MS"/>
                <a:cs typeface="Comic Sans MS"/>
              </a:rPr>
              <a:t>olacağından, </a:t>
            </a:r>
            <a:r>
              <a:rPr lang="tr-TR" spc="-5" dirty="0">
                <a:latin typeface="Comic Sans MS"/>
                <a:cs typeface="Comic Sans MS"/>
              </a:rPr>
              <a:t>stator  manyetik akısı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stator sargılarının zıt </a:t>
            </a:r>
            <a:r>
              <a:rPr lang="tr-TR" spc="-5" dirty="0" err="1">
                <a:latin typeface="Comic Sans MS"/>
                <a:cs typeface="Comic Sans MS"/>
              </a:rPr>
              <a:t>emk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 err="1">
                <a:latin typeface="Comic Sans MS"/>
                <a:cs typeface="Comic Sans MS"/>
              </a:rPr>
              <a:t>sı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en </a:t>
            </a:r>
            <a:r>
              <a:rPr lang="tr-TR" dirty="0">
                <a:latin typeface="Comic Sans MS"/>
                <a:cs typeface="Comic Sans MS"/>
              </a:rPr>
              <a:t>küçük </a:t>
            </a:r>
            <a:r>
              <a:rPr lang="tr-TR" spc="-5" dirty="0">
                <a:latin typeface="Comic Sans MS"/>
                <a:cs typeface="Comic Sans MS"/>
              </a:rPr>
              <a:t>değerde olur. </a:t>
            </a:r>
            <a:r>
              <a:rPr lang="tr-TR" dirty="0">
                <a:latin typeface="Comic Sans MS"/>
                <a:cs typeface="Comic Sans MS"/>
              </a:rPr>
              <a:t>Şebekeden </a:t>
            </a:r>
            <a:r>
              <a:rPr lang="tr-TR" spc="-5" dirty="0">
                <a:latin typeface="Comic Sans MS"/>
                <a:cs typeface="Comic Sans MS"/>
              </a:rPr>
              <a:t>de </a:t>
            </a:r>
            <a:r>
              <a:rPr lang="tr-TR" dirty="0">
                <a:latin typeface="Comic Sans MS"/>
                <a:cs typeface="Comic Sans MS"/>
              </a:rPr>
              <a:t>en  büyük </a:t>
            </a:r>
            <a:r>
              <a:rPr lang="tr-TR" spc="-5" dirty="0">
                <a:latin typeface="Comic Sans MS"/>
                <a:cs typeface="Comic Sans MS"/>
              </a:rPr>
              <a:t>akımı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çeker.</a:t>
            </a:r>
          </a:p>
          <a:p>
            <a:pPr marL="12700" marR="5080">
              <a:lnSpc>
                <a:spcPct val="100000"/>
              </a:lnSpc>
              <a:spcBef>
                <a:spcPts val="675"/>
              </a:spcBef>
            </a:pPr>
            <a:r>
              <a:rPr lang="tr-TR" spc="-5" dirty="0">
                <a:latin typeface="Comic Sans MS"/>
                <a:cs typeface="Comic Sans MS"/>
              </a:rPr>
              <a:t>Rotor </a:t>
            </a:r>
            <a:r>
              <a:rPr lang="tr-TR" dirty="0">
                <a:latin typeface="Comic Sans MS"/>
                <a:cs typeface="Comic Sans MS"/>
              </a:rPr>
              <a:t>harekete başlayınca rotor </a:t>
            </a:r>
            <a:r>
              <a:rPr lang="tr-TR" spc="-5" dirty="0">
                <a:latin typeface="Comic Sans MS"/>
                <a:cs typeface="Comic Sans MS"/>
              </a:rPr>
              <a:t>hızı </a:t>
            </a:r>
            <a:r>
              <a:rPr lang="tr-TR" dirty="0">
                <a:latin typeface="Comic Sans MS"/>
                <a:cs typeface="Comic Sans MS"/>
              </a:rPr>
              <a:t>artar. </a:t>
            </a:r>
            <a:r>
              <a:rPr lang="tr-TR" spc="-5" dirty="0">
                <a:latin typeface="Comic Sans MS"/>
                <a:cs typeface="Comic Sans MS"/>
              </a:rPr>
              <a:t>Rotor </a:t>
            </a:r>
            <a:r>
              <a:rPr lang="tr-TR" dirty="0">
                <a:latin typeface="Comic Sans MS"/>
                <a:cs typeface="Comic Sans MS"/>
              </a:rPr>
              <a:t>manyetik </a:t>
            </a:r>
            <a:r>
              <a:rPr lang="tr-TR" spc="-5" dirty="0">
                <a:latin typeface="Comic Sans MS"/>
                <a:cs typeface="Comic Sans MS"/>
              </a:rPr>
              <a:t>alan hızı azalır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stator zıt  </a:t>
            </a:r>
            <a:r>
              <a:rPr lang="tr-TR" spc="-5" dirty="0" err="1">
                <a:latin typeface="Comic Sans MS"/>
                <a:cs typeface="Comic Sans MS"/>
              </a:rPr>
              <a:t>emk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 err="1">
                <a:latin typeface="Comic Sans MS"/>
                <a:cs typeface="Comic Sans MS"/>
              </a:rPr>
              <a:t>sı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artacağından motorun </a:t>
            </a:r>
            <a:r>
              <a:rPr lang="tr-TR" dirty="0">
                <a:latin typeface="Comic Sans MS"/>
                <a:cs typeface="Comic Sans MS"/>
              </a:rPr>
              <a:t>şebekeden </a:t>
            </a:r>
            <a:r>
              <a:rPr lang="tr-TR" spc="-5" dirty="0">
                <a:latin typeface="Comic Sans MS"/>
                <a:cs typeface="Comic Sans MS"/>
              </a:rPr>
              <a:t>çektiği akım </a:t>
            </a:r>
            <a:r>
              <a:rPr lang="tr-TR" dirty="0">
                <a:latin typeface="Comic Sans MS"/>
                <a:cs typeface="Comic Sans MS"/>
              </a:rPr>
              <a:t>azalmaya</a:t>
            </a:r>
            <a:r>
              <a:rPr lang="tr-TR" spc="4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başlar.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71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11</TotalTime>
  <Words>248</Words>
  <Application>Microsoft Office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Comic Sans MS</vt:lpstr>
      <vt:lpstr>Times New Roman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4</cp:revision>
  <dcterms:created xsi:type="dcterms:W3CDTF">2020-01-28T19:32:52Z</dcterms:created>
  <dcterms:modified xsi:type="dcterms:W3CDTF">2020-01-28T19:58:46Z</dcterms:modified>
</cp:coreProperties>
</file>