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0" r:id="rId17"/>
    <p:sldId id="271" r:id="rId18"/>
    <p:sldId id="272" r:id="rId19"/>
    <p:sldId id="273"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1B62D-BFEB-4C1D-9B25-A0C7E6F8472C}" type="datetimeFigureOut">
              <a:rPr lang="tr-TR" smtClean="0"/>
              <a:t>10.12.2020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90811-6ABE-4B40-81EF-B39BBFA19A57}" type="slidenum">
              <a:rPr lang="tr-TR" smtClean="0"/>
              <a:t>‹#›</a:t>
            </a:fld>
            <a:endParaRPr lang="tr-TR"/>
          </a:p>
        </p:txBody>
      </p:sp>
    </p:spTree>
    <p:extLst>
      <p:ext uri="{BB962C8B-B14F-4D97-AF65-F5344CB8AC3E}">
        <p14:creationId xmlns:p14="http://schemas.microsoft.com/office/powerpoint/2010/main" val="395214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0090811-6ABE-4B40-81EF-B39BBFA19A57}" type="slidenum">
              <a:rPr lang="tr-TR" smtClean="0"/>
              <a:t>1</a:t>
            </a:fld>
            <a:endParaRPr lang="tr-TR"/>
          </a:p>
        </p:txBody>
      </p:sp>
    </p:spTree>
    <p:extLst>
      <p:ext uri="{BB962C8B-B14F-4D97-AF65-F5344CB8AC3E}">
        <p14:creationId xmlns:p14="http://schemas.microsoft.com/office/powerpoint/2010/main" val="252138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9F20D44-DF08-436E-BA9A-E22E96658248}"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D0D1242-3609-4383-BEBC-144276460AA2}"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6B0D6BF-3E7A-4C24-B3D9-88DCF14493CE}"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A23A5A0-A5BC-4E77-A482-FBBEA824A976}"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4444DA8-B5D7-4BDE-AFEC-63EDC7C0E9E7}"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3EBAB6A-E48D-4C1D-9664-2D3DBAE399BB}"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C92196B-7FB1-4BA4-886A-445DCE6D7B68}" type="datetime1">
              <a:rPr lang="tr-TR" smtClean="0"/>
              <a:t>10.12.2020</a:t>
            </a:fld>
            <a:endParaRPr lang="tr-TR"/>
          </a:p>
        </p:txBody>
      </p:sp>
      <p:sp>
        <p:nvSpPr>
          <p:cNvPr id="8" name="7 Altbilgi Yer Tutucusu"/>
          <p:cNvSpPr>
            <a:spLocks noGrp="1"/>
          </p:cNvSpPr>
          <p:nvPr>
            <p:ph type="ftr" sz="quarter" idx="11"/>
          </p:nvPr>
        </p:nvSpPr>
        <p:spPr/>
        <p:txBody>
          <a:bodyPr/>
          <a:lstStyle/>
          <a:p>
            <a:r>
              <a:rPr lang="tr-TR" smtClean="0"/>
              <a:t>Prof. Dr. Neriman ARAL-Çocuk ve Bilim</a:t>
            </a:r>
            <a:endParaRPr lang="tr-TR"/>
          </a:p>
        </p:txBody>
      </p:sp>
      <p:sp>
        <p:nvSpPr>
          <p:cNvPr id="9" name="8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7D3D4EF-BB6A-4937-A239-5F7AB72D7083}" type="datetime1">
              <a:rPr lang="tr-TR" smtClean="0"/>
              <a:t>10.12.2020</a:t>
            </a:fld>
            <a:endParaRPr lang="tr-TR"/>
          </a:p>
        </p:txBody>
      </p:sp>
      <p:sp>
        <p:nvSpPr>
          <p:cNvPr id="4" name="3 Altbilgi Yer Tutucusu"/>
          <p:cNvSpPr>
            <a:spLocks noGrp="1"/>
          </p:cNvSpPr>
          <p:nvPr>
            <p:ph type="ftr" sz="quarter" idx="11"/>
          </p:nvPr>
        </p:nvSpPr>
        <p:spPr/>
        <p:txBody>
          <a:bodyPr/>
          <a:lstStyle/>
          <a:p>
            <a:r>
              <a:rPr lang="tr-TR" smtClean="0"/>
              <a:t>Prof. Dr. Neriman ARAL-Çocuk ve Bilim</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2A3885F-20D6-46B6-A2E4-2969A08942B2}" type="datetime1">
              <a:rPr lang="tr-TR" smtClean="0"/>
              <a:t>10.12.2020</a:t>
            </a:fld>
            <a:endParaRPr lang="tr-TR"/>
          </a:p>
        </p:txBody>
      </p:sp>
      <p:sp>
        <p:nvSpPr>
          <p:cNvPr id="3" name="2 Altbilgi Yer Tutucusu"/>
          <p:cNvSpPr>
            <a:spLocks noGrp="1"/>
          </p:cNvSpPr>
          <p:nvPr>
            <p:ph type="ftr" sz="quarter" idx="11"/>
          </p:nvPr>
        </p:nvSpPr>
        <p:spPr/>
        <p:txBody>
          <a:bodyPr/>
          <a:lstStyle/>
          <a:p>
            <a:r>
              <a:rPr lang="tr-TR" smtClean="0"/>
              <a:t>Prof. Dr. Neriman ARAL-Çocuk ve Bilim</a:t>
            </a:r>
            <a:endParaRPr lang="tr-TR"/>
          </a:p>
        </p:txBody>
      </p:sp>
      <p:sp>
        <p:nvSpPr>
          <p:cNvPr id="4" name="3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479D1C2-2AB5-4080-9F88-584FD62D8070}"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A34833F-FF5E-421D-B641-442F2C4A10E3}"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EB4B9-7432-4E6E-83A3-C83295F33A29}" type="datetime1">
              <a:rPr lang="tr-TR" smtClean="0"/>
              <a:t>10.12.2020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Neriman ARAL-Çocuk ve Bilim</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FC1C7-1EE4-4D96-8180-18FAF1C87F6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tdk.gov.tr/index.php?option=com_gts&amp;arama=gts&amp;guid=TDK.GTS.57346895057225.414429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130425"/>
            <a:ext cx="8136904" cy="1470025"/>
          </a:xfrm>
        </p:spPr>
        <p:txBody>
          <a:bodyPr/>
          <a:lstStyle/>
          <a:p>
            <a:r>
              <a:rPr lang="tr-TR" b="1" dirty="0" smtClean="0">
                <a:effectLst>
                  <a:outerShdw blurRad="38100" dist="38100" dir="2700000" algn="tl">
                    <a:srgbClr val="000000">
                      <a:alpha val="43137"/>
                    </a:srgbClr>
                  </a:outerShdw>
                </a:effectLst>
              </a:rPr>
              <a:t>TEKNOLOJİNİN TANIMI VE ÖNEMİ</a:t>
            </a:r>
            <a:endParaRPr lang="tr-TR" b="1"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p:txBody>
          <a:bodyPr/>
          <a:lstStyle/>
          <a:p>
            <a:r>
              <a:rPr lang="tr-TR" dirty="0" smtClean="0"/>
              <a:t>Prof. Dr. Neriman ARAL</a:t>
            </a:r>
          </a:p>
          <a:p>
            <a:r>
              <a:rPr lang="tr-TR" dirty="0" smtClean="0"/>
              <a:t>Sağlık Bilimleri Fakültesi</a:t>
            </a:r>
          </a:p>
          <a:p>
            <a:r>
              <a:rPr lang="tr-TR" dirty="0" smtClean="0"/>
              <a:t>Çocuk Gelişimi Bölümü</a:t>
            </a:r>
            <a:endParaRPr lang="tr-TR" dirty="0"/>
          </a:p>
        </p:txBody>
      </p:sp>
      <p:pic>
        <p:nvPicPr>
          <p:cNvPr id="4" name="Picture 5" descr="Ankara Üniversitesi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3528" y="188640"/>
            <a:ext cx="1296144" cy="1268760"/>
          </a:xfrm>
          <a:prstGeom prst="rect">
            <a:avLst/>
          </a:prstGeom>
          <a:noFill/>
          <a:ln w="9525">
            <a:noFill/>
            <a:miter lim="800000"/>
            <a:headEnd/>
            <a:tailEnd/>
          </a:ln>
        </p:spPr>
      </p:pic>
      <p:sp>
        <p:nvSpPr>
          <p:cNvPr id="1028" name="AutoShape 4"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0" name="AutoShape 6"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2" name="AutoShape 8"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9" name="8 Resim" descr="indir.jpg"/>
          <p:cNvPicPr>
            <a:picLocks noChangeAspect="1"/>
          </p:cNvPicPr>
          <p:nvPr/>
        </p:nvPicPr>
        <p:blipFill>
          <a:blip r:embed="rId4" cstate="print"/>
          <a:stretch>
            <a:fillRect/>
          </a:stretch>
        </p:blipFill>
        <p:spPr>
          <a:xfrm>
            <a:off x="6228184" y="0"/>
            <a:ext cx="2915816" cy="1484784"/>
          </a:xfrm>
          <a:prstGeom prst="rect">
            <a:avLst/>
          </a:prstGeom>
        </p:spPr>
      </p:pic>
      <p:sp>
        <p:nvSpPr>
          <p:cNvPr id="1034" name="AutoShape 10"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40000"/>
                    <a:lumOff val="60000"/>
                  </a:schemeClr>
                </a:solidFill>
                <a:latin typeface="Calibri" pitchFamily="18"/>
                <a:ea typeface="Lucida Sans Unicode" pitchFamily="2"/>
                <a:cs typeface="Mangal" pitchFamily="2"/>
              </a:rPr>
              <a:t>Teknolojinin Önemi</a:t>
            </a:r>
            <a:endParaRPr lang="tr-TR" dirty="0"/>
          </a:p>
        </p:txBody>
      </p:sp>
      <p:sp>
        <p:nvSpPr>
          <p:cNvPr id="3" name="2 İçerik Yer Tutucusu"/>
          <p:cNvSpPr>
            <a:spLocks noGrp="1"/>
          </p:cNvSpPr>
          <p:nvPr>
            <p:ph idx="1"/>
          </p:nvPr>
        </p:nvSpPr>
        <p:spPr/>
        <p:txBody>
          <a:bodyPr>
            <a:normAutofit/>
          </a:bodyPr>
          <a:lstStyle/>
          <a:p>
            <a:r>
              <a:rPr lang="tr-TR" dirty="0"/>
              <a:t>Bilim ve teknoloji alanında meydana gelen değişim ve gelişim nedeniyle çağımız için “elektronik çağ”, “uzay çağı”, “bilgi çağı” ve “bilgisayar çağı” gibi isimler kullanılmaktadır. Bu isimlerin ise toplumsal yaşamımıza yön verdiği düşünülmektedir. </a:t>
            </a:r>
          </a:p>
          <a:p>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40000"/>
                    <a:lumOff val="60000"/>
                  </a:schemeClr>
                </a:solidFill>
                <a:latin typeface="Calibri" pitchFamily="18"/>
                <a:ea typeface="Lucida Sans Unicode" pitchFamily="2"/>
                <a:cs typeface="Mangal" pitchFamily="2"/>
              </a:rPr>
              <a:t>Teknolojinin Önemi</a:t>
            </a:r>
            <a:endParaRPr lang="tr-TR" dirty="0"/>
          </a:p>
        </p:txBody>
      </p:sp>
      <p:sp>
        <p:nvSpPr>
          <p:cNvPr id="3" name="2 İçerik Yer Tutucusu"/>
          <p:cNvSpPr>
            <a:spLocks noGrp="1"/>
          </p:cNvSpPr>
          <p:nvPr>
            <p:ph idx="1"/>
          </p:nvPr>
        </p:nvSpPr>
        <p:spPr/>
        <p:txBody>
          <a:bodyPr/>
          <a:lstStyle/>
          <a:p>
            <a:r>
              <a:rPr lang="tr-TR" dirty="0" smtClean="0"/>
              <a:t>Bilgisayar gibi teknolojik araçların giderek yaygınlaşması, geleceğin bugünden çok daha karmaşık, değişik ve ileri düzeyde olacağı izlenimini vermektedir (Kaçar ve Doğan, 2007). Bu “ileri”nin her zaman faydalı işler için kullanılıp olumlu yönde mi olacağı belirsiz olmasına rağmen geleceğimiz olan çocuklara “ileri”yi faydalı işlerde olumlu yönde kullanmaları için rehber olunmalıdır.</a:t>
            </a:r>
            <a:endParaRPr lang="tr-TR" dirty="0"/>
          </a:p>
        </p:txBody>
      </p:sp>
      <p:sp>
        <p:nvSpPr>
          <p:cNvPr id="4" name="3 Altbilgi Yer Tutucusu"/>
          <p:cNvSpPr>
            <a:spLocks noGrp="1"/>
          </p:cNvSpPr>
          <p:nvPr>
            <p:ph type="ftr" sz="quarter" idx="11"/>
          </p:nvPr>
        </p:nvSpPr>
        <p:spPr/>
        <p:txBody>
          <a:bodyPr/>
          <a:lstStyle/>
          <a:p>
            <a:r>
              <a:rPr lang="tr-TR" smtClean="0"/>
              <a:t>Prof. Dr. Neriman ARAL-Çocuk ve Bilim</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tx2">
                    <a:lumMod val="60000"/>
                    <a:lumOff val="40000"/>
                  </a:schemeClr>
                </a:solidFill>
                <a:effectLst>
                  <a:outerShdw blurRad="38100" dist="38100" dir="2700000" algn="tl">
                    <a:srgbClr val="000000">
                      <a:alpha val="43137"/>
                    </a:srgbClr>
                  </a:outerShdw>
                </a:effectLst>
              </a:rPr>
              <a:t>Teknolojinin  Önemi ve Kullanımı</a:t>
            </a:r>
            <a:endParaRPr lang="tr-TR" b="1" dirty="0">
              <a:solidFill>
                <a:schemeClr val="tx2">
                  <a:lumMod val="60000"/>
                  <a:lumOff val="40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r>
              <a:rPr lang="tr-TR" dirty="0"/>
              <a:t>Teknoloji çağı olarak adlandırabileceğimiz bu dönemde bilgisayar ve internet kullanımı hayatın vazgeçilmez gereçleri haline gelmiştir (</a:t>
            </a:r>
            <a:r>
              <a:rPr lang="tr-TR" dirty="0" smtClean="0"/>
              <a:t>Öztürk </a:t>
            </a:r>
            <a:r>
              <a:rPr lang="tr-TR" dirty="0"/>
              <a:t>vd., 2007). </a:t>
            </a:r>
            <a:endParaRPr lang="tr-TR" dirty="0" smtClean="0"/>
          </a:p>
          <a:p>
            <a:r>
              <a:rPr lang="tr-TR" dirty="0" smtClean="0"/>
              <a:t>Bilgisayar</a:t>
            </a:r>
            <a:r>
              <a:rPr lang="tr-TR" dirty="0"/>
              <a:t>, cep telefonu, tablet gibi teknolojik aletler ve internet kullanımı dünya çapında büyük bir hızla yaygınlaşmaktadır. </a:t>
            </a:r>
          </a:p>
          <a:p>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Önemi ve Kullanımı</a:t>
            </a:r>
            <a:endParaRPr lang="tr-TR" dirty="0"/>
          </a:p>
        </p:txBody>
      </p:sp>
      <p:sp>
        <p:nvSpPr>
          <p:cNvPr id="3" name="2 İçerik Yer Tutucusu"/>
          <p:cNvSpPr>
            <a:spLocks noGrp="1"/>
          </p:cNvSpPr>
          <p:nvPr>
            <p:ph idx="1"/>
          </p:nvPr>
        </p:nvSpPr>
        <p:spPr/>
        <p:txBody>
          <a:bodyPr/>
          <a:lstStyle/>
          <a:p>
            <a:r>
              <a:rPr lang="tr-TR" dirty="0" smtClean="0"/>
              <a:t>Teknolojik araçlardan bilgisayar, tablet, akıllı telefon gibi çocukların sıklıkla kullandığı araçlar önemli bir iletişim ve bilgi paylaşım aracı olup, ev, okul ve iş ortamında günlük yaşamımızı değiştiren birçok etkinliği içermektedir. </a:t>
            </a:r>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Önemi ve Kullanımı</a:t>
            </a:r>
            <a:endParaRPr lang="tr-TR" dirty="0"/>
          </a:p>
        </p:txBody>
      </p:sp>
      <p:sp>
        <p:nvSpPr>
          <p:cNvPr id="3" name="2 İçerik Yer Tutucusu"/>
          <p:cNvSpPr>
            <a:spLocks noGrp="1"/>
          </p:cNvSpPr>
          <p:nvPr>
            <p:ph idx="1"/>
          </p:nvPr>
        </p:nvSpPr>
        <p:spPr/>
        <p:txBody>
          <a:bodyPr/>
          <a:lstStyle/>
          <a:p>
            <a:r>
              <a:rPr lang="tr-TR" dirty="0" smtClean="0"/>
              <a:t>Bu nedenle doğru ve etkin kullanımı birçok fayda sunmaktadır. Bununla birlikte teknolojinin olumsuzluklarından en çok çocukların etkilenebildiği gözlenmektedir.</a:t>
            </a:r>
          </a:p>
          <a:p>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Önemi ve Kullanımı</a:t>
            </a:r>
            <a:endParaRPr lang="tr-TR" dirty="0"/>
          </a:p>
        </p:txBody>
      </p:sp>
      <p:sp>
        <p:nvSpPr>
          <p:cNvPr id="3" name="2 İçerik Yer Tutucusu"/>
          <p:cNvSpPr>
            <a:spLocks noGrp="1"/>
          </p:cNvSpPr>
          <p:nvPr>
            <p:ph idx="1"/>
          </p:nvPr>
        </p:nvSpPr>
        <p:spPr/>
        <p:txBody>
          <a:bodyPr>
            <a:normAutofit/>
          </a:bodyPr>
          <a:lstStyle/>
          <a:p>
            <a:r>
              <a:rPr lang="tr-TR" dirty="0"/>
              <a:t>Günümüz ihtiyaçları teknoloji kullanımını tercih olmaktan çıkarıp gerekli hale getirmiştir (Demir ve </a:t>
            </a:r>
            <a:r>
              <a:rPr lang="tr-TR" dirty="0" err="1"/>
              <a:t>Özmantar</a:t>
            </a:r>
            <a:r>
              <a:rPr lang="tr-TR" dirty="0"/>
              <a:t>, 2013). Bu gereklilikte teknolojik alet kullanımını; zarar vermeyen kullanıma sağlıklı kullanım ve zarar veren kullanımı da sağlıksız kullanım olarak ele almak mümkündür. </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a:t>
            </a:r>
            <a:r>
              <a:rPr lang="tr-TR" b="1" dirty="0" smtClean="0">
                <a:solidFill>
                  <a:schemeClr val="tx2">
                    <a:lumMod val="60000"/>
                    <a:lumOff val="40000"/>
                  </a:schemeClr>
                </a:solidFill>
                <a:effectLst>
                  <a:outerShdw blurRad="38100" dist="38100" dir="2700000" algn="tl">
                    <a:srgbClr val="000000">
                      <a:alpha val="43137"/>
                    </a:srgbClr>
                  </a:outerShdw>
                </a:effectLst>
              </a:rPr>
              <a:t>Kullanımı</a:t>
            </a:r>
            <a:endParaRPr lang="tr-TR" dirty="0"/>
          </a:p>
        </p:txBody>
      </p:sp>
      <p:sp>
        <p:nvSpPr>
          <p:cNvPr id="3" name="2 İçerik Yer Tutucusu"/>
          <p:cNvSpPr>
            <a:spLocks noGrp="1"/>
          </p:cNvSpPr>
          <p:nvPr>
            <p:ph idx="1"/>
          </p:nvPr>
        </p:nvSpPr>
        <p:spPr/>
        <p:txBody>
          <a:bodyPr/>
          <a:lstStyle/>
          <a:p>
            <a:r>
              <a:rPr lang="tr-TR" dirty="0" smtClean="0"/>
              <a:t>Sağlıklı ve sağlıksız kullanımın tanımı, kullanılan teknolojik aletin türüne, kullanıcının yaşına, kullanım amacına ve süresine göre farklılık göstermektedir.</a:t>
            </a:r>
            <a:endParaRPr lang="tr-TR" dirty="0"/>
          </a:p>
        </p:txBody>
      </p:sp>
      <p:sp>
        <p:nvSpPr>
          <p:cNvPr id="4" name="3 Altbilgi Yer Tutucusu"/>
          <p:cNvSpPr>
            <a:spLocks noGrp="1"/>
          </p:cNvSpPr>
          <p:nvPr>
            <p:ph type="ftr" sz="quarter" idx="11"/>
          </p:nvPr>
        </p:nvSpPr>
        <p:spPr>
          <a:xfrm>
            <a:off x="3124200" y="6381328"/>
            <a:ext cx="3536032"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Kullanımı</a:t>
            </a:r>
            <a:endParaRPr lang="tr-TR" dirty="0"/>
          </a:p>
        </p:txBody>
      </p:sp>
      <p:sp>
        <p:nvSpPr>
          <p:cNvPr id="3" name="2 İçerik Yer Tutucusu"/>
          <p:cNvSpPr>
            <a:spLocks noGrp="1"/>
          </p:cNvSpPr>
          <p:nvPr>
            <p:ph idx="1"/>
          </p:nvPr>
        </p:nvSpPr>
        <p:spPr/>
        <p:txBody>
          <a:bodyPr/>
          <a:lstStyle/>
          <a:p>
            <a:r>
              <a:rPr lang="tr-TR" dirty="0"/>
              <a:t>Çocuklar günlük yaşamlarında televizyon, akıllı telefon, tablet, bilgisayar gibi teknolojik aletlerle sık sık karşılaşmakta ve bu aletlerin çocukların iletişim, eğlence ve öğrenmelerini şekillendirmektedir.  </a:t>
            </a:r>
          </a:p>
          <a:p>
            <a:endParaRPr lang="tr-TR" dirty="0"/>
          </a:p>
        </p:txBody>
      </p:sp>
      <p:sp>
        <p:nvSpPr>
          <p:cNvPr id="4" name="3 Altbilgi Yer Tutucusu"/>
          <p:cNvSpPr>
            <a:spLocks noGrp="1"/>
          </p:cNvSpPr>
          <p:nvPr>
            <p:ph type="ftr" sz="quarter" idx="11"/>
          </p:nvPr>
        </p:nvSpPr>
        <p:spPr>
          <a:xfrm>
            <a:off x="3124200" y="6309320"/>
            <a:ext cx="3320008" cy="412155"/>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a:solidFill>
                  <a:schemeClr val="tx2">
                    <a:lumMod val="60000"/>
                    <a:lumOff val="40000"/>
                  </a:schemeClr>
                </a:solidFill>
                <a:effectLst>
                  <a:outerShdw blurRad="38100" dist="38100" dir="2700000" algn="tl">
                    <a:srgbClr val="000000">
                      <a:alpha val="43137"/>
                    </a:srgbClr>
                  </a:outerShdw>
                </a:effectLst>
              </a:rPr>
              <a:t>Teknolojinin  Kullanımı</a:t>
            </a:r>
            <a:endParaRPr lang="tr-TR" dirty="0"/>
          </a:p>
        </p:txBody>
      </p:sp>
      <p:sp>
        <p:nvSpPr>
          <p:cNvPr id="3" name="2 İçerik Yer Tutucusu"/>
          <p:cNvSpPr>
            <a:spLocks noGrp="1"/>
          </p:cNvSpPr>
          <p:nvPr>
            <p:ph idx="1"/>
          </p:nvPr>
        </p:nvSpPr>
        <p:spPr/>
        <p:txBody>
          <a:bodyPr/>
          <a:lstStyle/>
          <a:p>
            <a:r>
              <a:rPr lang="tr-TR" dirty="0" smtClean="0"/>
              <a:t>Çocukların çevrelerindeki bu teknolojik aletlerin kullanımını engellemek yerine, çocukların gelişimi ve öğrenmelerini destekleyici olarak kullanmak gerekmektedir (</a:t>
            </a:r>
            <a:r>
              <a:rPr lang="tr-TR" dirty="0" err="1" smtClean="0"/>
              <a:t>Işıkoğlu</a:t>
            </a:r>
            <a:r>
              <a:rPr lang="tr-TR" dirty="0" smtClean="0"/>
              <a:t>-Erdoğan, 2015).</a:t>
            </a:r>
            <a:endParaRPr lang="tr-TR" dirty="0"/>
          </a:p>
        </p:txBody>
      </p:sp>
      <p:sp>
        <p:nvSpPr>
          <p:cNvPr id="4" name="3 Altbilgi Yer Tutucusu"/>
          <p:cNvSpPr>
            <a:spLocks noGrp="1"/>
          </p:cNvSpPr>
          <p:nvPr>
            <p:ph type="ftr" sz="quarter" idx="11"/>
          </p:nvPr>
        </p:nvSpPr>
        <p:spPr>
          <a:xfrm>
            <a:off x="3124200" y="6381328"/>
            <a:ext cx="3536032"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KAYNAKLAR</a:t>
            </a:r>
            <a:r>
              <a:rPr lang="tr-TR" dirty="0"/>
              <a:t/>
            </a:r>
            <a:br>
              <a:rPr lang="tr-TR" dirty="0"/>
            </a:br>
            <a:endParaRPr lang="tr-TR" dirty="0"/>
          </a:p>
        </p:txBody>
      </p:sp>
      <p:sp>
        <p:nvSpPr>
          <p:cNvPr id="3" name="2 İçerik Yer Tutucusu"/>
          <p:cNvSpPr>
            <a:spLocks noGrp="1"/>
          </p:cNvSpPr>
          <p:nvPr>
            <p:ph idx="1"/>
          </p:nvPr>
        </p:nvSpPr>
        <p:spPr>
          <a:xfrm>
            <a:off x="457200" y="1124744"/>
            <a:ext cx="8229600" cy="5001419"/>
          </a:xfrm>
        </p:spPr>
        <p:txBody>
          <a:bodyPr>
            <a:normAutofit fontScale="47500" lnSpcReduction="20000"/>
          </a:bodyPr>
          <a:lstStyle/>
          <a:p>
            <a:r>
              <a:rPr lang="tr-TR" dirty="0" smtClean="0"/>
              <a:t>BEŞLİ </a:t>
            </a:r>
            <a:r>
              <a:rPr lang="tr-TR" dirty="0"/>
              <a:t>Z (2007). Teknoloji ve toplum: Ortaöğretim öğrencilerinde teknoloji kullanımı ve etkileri. </a:t>
            </a:r>
            <a:r>
              <a:rPr lang="tr-TR" dirty="0" err="1"/>
              <a:t>Yayınlanmamıs</a:t>
            </a:r>
            <a:r>
              <a:rPr lang="tr-TR" dirty="0"/>
              <a:t> yüksek lisans tezi, İstanbul Üniversitesi Sosyal Bilimler Enstitüsü, İstanbul</a:t>
            </a:r>
            <a:r>
              <a:rPr lang="tr-TR" dirty="0" smtClean="0"/>
              <a:t>.</a:t>
            </a:r>
            <a:r>
              <a:rPr lang="tr-TR" dirty="0"/>
              <a:t> </a:t>
            </a:r>
          </a:p>
          <a:p>
            <a:r>
              <a:rPr lang="tr-TR" dirty="0"/>
              <a:t>DEMİR S, ÖZMANTAR FM (2013). Teknoloji destekli matematik öğretiminde pedagojik prensipler. Doğan, M., </a:t>
            </a:r>
            <a:r>
              <a:rPr lang="tr-TR" dirty="0" err="1"/>
              <a:t>Karakırık</a:t>
            </a:r>
            <a:r>
              <a:rPr lang="tr-TR" dirty="0"/>
              <a:t>, E. (</a:t>
            </a:r>
            <a:r>
              <a:rPr lang="tr-TR" dirty="0" err="1"/>
              <a:t>Eds</a:t>
            </a:r>
            <a:r>
              <a:rPr lang="tr-TR" dirty="0"/>
              <a:t>.) </a:t>
            </a:r>
            <a:r>
              <a:rPr lang="tr-TR" i="1" dirty="0"/>
              <a:t>Matematik eğitiminde teknoloji kullanımı. </a:t>
            </a:r>
            <a:r>
              <a:rPr lang="tr-TR" dirty="0"/>
              <a:t>(1. Baskı). Ankara: Nobel Yayıncılık</a:t>
            </a:r>
            <a:r>
              <a:rPr lang="tr-TR" dirty="0" smtClean="0"/>
              <a:t>.</a:t>
            </a:r>
            <a:endParaRPr lang="tr-TR" dirty="0"/>
          </a:p>
          <a:p>
            <a:r>
              <a:rPr lang="tr-TR" dirty="0"/>
              <a:t>ELLEZ AM, GİRGİN G, AKAMCA GÖ, OĞUZ E (2010). Okulöncesi dönemde bilgisayar destekli eğitim: Renk ve şekil kavramlarının öğretimi. 19. Ulusal Eğitim Bilimleri Kurultayı, Kıbrıs</a:t>
            </a:r>
            <a:r>
              <a:rPr lang="tr-TR" dirty="0" smtClean="0"/>
              <a:t>.</a:t>
            </a:r>
            <a:endParaRPr lang="tr-TR" dirty="0"/>
          </a:p>
          <a:p>
            <a:r>
              <a:rPr lang="tr-TR" dirty="0"/>
              <a:t>FOX JE, SCHIRRMACHER R (2012). </a:t>
            </a:r>
            <a:r>
              <a:rPr lang="tr-TR" i="1" dirty="0"/>
              <a:t>Çocuklarda sanat ve yaratıcılığın gelişimi.</a:t>
            </a:r>
            <a:r>
              <a:rPr lang="tr-TR" dirty="0"/>
              <a:t> (Çeviri Ed. Aral, N. ve Duman, G.). Ankara Nobel Akademik Yayıncılık</a:t>
            </a:r>
            <a:r>
              <a:rPr lang="tr-TR" dirty="0" smtClean="0"/>
              <a:t>.</a:t>
            </a:r>
            <a:endParaRPr lang="tr-TR" dirty="0"/>
          </a:p>
          <a:p>
            <a:r>
              <a:rPr lang="tr-TR" dirty="0" smtClean="0"/>
              <a:t>IŞIKOĞLU- </a:t>
            </a:r>
            <a:r>
              <a:rPr lang="tr-TR" dirty="0"/>
              <a:t>ERDOĞAN N (2015). </a:t>
            </a:r>
            <a:r>
              <a:rPr lang="tr-TR" i="1" dirty="0"/>
              <a:t>Okul öncesi dönemde sınıfta teknoloji kullanımı: Okul öncesi eğitimi ve teknoloji</a:t>
            </a:r>
            <a:r>
              <a:rPr lang="tr-TR" dirty="0"/>
              <a:t> (Okul öncesi eğitiminde teknolojinin rolü içinde). Ankara: Hedef CS Basın Yayın</a:t>
            </a:r>
            <a:r>
              <a:rPr lang="tr-TR" dirty="0" smtClean="0"/>
              <a:t>.</a:t>
            </a:r>
            <a:endParaRPr lang="tr-TR" dirty="0"/>
          </a:p>
          <a:p>
            <a:r>
              <a:rPr lang="tr-TR" dirty="0"/>
              <a:t>KACAR AÖ,  DOĞAN N (2007). Okulöncesi eğitimde bilgisayar destekli eğitimin rolü. </a:t>
            </a:r>
            <a:r>
              <a:rPr lang="tr-TR" i="1" dirty="0"/>
              <a:t>Akademik Bilişim</a:t>
            </a:r>
            <a:r>
              <a:rPr lang="tr-TR" dirty="0"/>
              <a:t> </a:t>
            </a:r>
            <a:r>
              <a:rPr lang="tr-TR" b="1" dirty="0"/>
              <a:t>31:</a:t>
            </a:r>
            <a:r>
              <a:rPr lang="tr-TR" dirty="0"/>
              <a:t> 1-11</a:t>
            </a:r>
            <a:r>
              <a:rPr lang="tr-TR" dirty="0" smtClean="0"/>
              <a:t>.</a:t>
            </a:r>
            <a:endParaRPr lang="tr-TR" dirty="0"/>
          </a:p>
          <a:p>
            <a:r>
              <a:rPr lang="tr-TR" dirty="0" smtClean="0"/>
              <a:t>NAMLU, A.G. </a:t>
            </a:r>
            <a:r>
              <a:rPr lang="tr-TR" dirty="0"/>
              <a:t>(2004). </a:t>
            </a:r>
            <a:r>
              <a:rPr lang="tr-TR" dirty="0" err="1"/>
              <a:t>Bilişötesi</a:t>
            </a:r>
            <a:r>
              <a:rPr lang="tr-TR" dirty="0"/>
              <a:t> öğrenme stratejileri ölçme aracının geliştirilmesi: Geçerlilik ve güvenirlik çalışması. Sosyal Bilimler Dergisi </a:t>
            </a:r>
            <a:r>
              <a:rPr lang="tr-TR" b="1" dirty="0"/>
              <a:t>2:</a:t>
            </a:r>
            <a:r>
              <a:rPr lang="tr-TR" dirty="0"/>
              <a:t> 123-136</a:t>
            </a:r>
            <a:r>
              <a:rPr lang="tr-TR" dirty="0" smtClean="0"/>
              <a:t>.</a:t>
            </a:r>
            <a:endParaRPr lang="tr-TR" dirty="0"/>
          </a:p>
          <a:p>
            <a:r>
              <a:rPr lang="tr-TR" dirty="0"/>
              <a:t>ODABAŞI H F, KABAKÇI I, ÇOKLAR AN (2007). İnternet, çocuk ve aile. </a:t>
            </a:r>
            <a:r>
              <a:rPr lang="tr-TR" i="1" dirty="0"/>
              <a:t>Ankara: Nobel Yayın Dağıtım</a:t>
            </a:r>
            <a:r>
              <a:rPr lang="tr-TR" dirty="0" smtClean="0"/>
              <a:t>.</a:t>
            </a:r>
            <a:endParaRPr lang="tr-TR" dirty="0"/>
          </a:p>
          <a:p>
            <a:r>
              <a:rPr lang="tr-TR" dirty="0"/>
              <a:t>ÖZTÜRK Ö, ODABAŞIOĞLU G, ERASLAN D, GENÇ Y ve KALYONCU  A (2007). İnternet Bağımlılığı: Kliniği ve Tedavisi. </a:t>
            </a:r>
            <a:r>
              <a:rPr lang="tr-TR" i="1" dirty="0"/>
              <a:t>Bağımlılık Dergisi, </a:t>
            </a:r>
            <a:r>
              <a:rPr lang="tr-TR" b="1" dirty="0"/>
              <a:t>8 (1): </a:t>
            </a:r>
            <a:r>
              <a:rPr lang="tr-TR" dirty="0"/>
              <a:t>36- 41.</a:t>
            </a:r>
          </a:p>
          <a:p>
            <a:r>
              <a:rPr lang="tr-TR" dirty="0" smtClean="0"/>
              <a:t>TÜRK </a:t>
            </a:r>
            <a:r>
              <a:rPr lang="tr-TR" dirty="0"/>
              <a:t>DİL KURUMU (2016). Teknolojinin tanımı. </a:t>
            </a:r>
            <a:r>
              <a:rPr lang="tr-TR" dirty="0">
                <a:hlinkClick r:id="rId2"/>
              </a:rPr>
              <a:t>http://www.</a:t>
            </a:r>
            <a:r>
              <a:rPr lang="tr-TR" dirty="0" err="1">
                <a:hlinkClick r:id="rId2"/>
              </a:rPr>
              <a:t>tdk</a:t>
            </a:r>
            <a:r>
              <a:rPr lang="tr-TR" dirty="0">
                <a:hlinkClick r:id="rId2"/>
              </a:rPr>
              <a:t>.gov.tr/</a:t>
            </a:r>
            <a:r>
              <a:rPr lang="tr-TR" dirty="0" err="1">
                <a:hlinkClick r:id="rId2"/>
              </a:rPr>
              <a:t>index</a:t>
            </a:r>
            <a:r>
              <a:rPr lang="tr-TR" dirty="0">
                <a:hlinkClick r:id="rId2"/>
              </a:rPr>
              <a:t>.</a:t>
            </a:r>
            <a:r>
              <a:rPr lang="tr-TR" dirty="0" err="1">
                <a:hlinkClick r:id="rId2"/>
              </a:rPr>
              <a:t>php</a:t>
            </a:r>
            <a:r>
              <a:rPr lang="tr-TR" dirty="0">
                <a:hlinkClick r:id="rId2"/>
              </a:rPr>
              <a:t>?</a:t>
            </a:r>
            <a:r>
              <a:rPr lang="tr-TR" dirty="0" err="1">
                <a:hlinkClick r:id="rId2"/>
              </a:rPr>
              <a:t>option</a:t>
            </a:r>
            <a:r>
              <a:rPr lang="tr-TR" dirty="0">
                <a:hlinkClick r:id="rId2"/>
              </a:rPr>
              <a:t>=com_</a:t>
            </a:r>
            <a:r>
              <a:rPr lang="tr-TR" dirty="0" err="1">
                <a:hlinkClick r:id="rId2"/>
              </a:rPr>
              <a:t>gts</a:t>
            </a:r>
            <a:r>
              <a:rPr lang="tr-TR" dirty="0">
                <a:hlinkClick r:id="rId2"/>
              </a:rPr>
              <a:t>&amp;arama=</a:t>
            </a:r>
            <a:r>
              <a:rPr lang="tr-TR" dirty="0" err="1">
                <a:hlinkClick r:id="rId2"/>
              </a:rPr>
              <a:t>gts</a:t>
            </a:r>
            <a:r>
              <a:rPr lang="tr-TR" dirty="0">
                <a:hlinkClick r:id="rId2"/>
              </a:rPr>
              <a:t>&amp;</a:t>
            </a:r>
            <a:r>
              <a:rPr lang="tr-TR" dirty="0" err="1">
                <a:hlinkClick r:id="rId2"/>
              </a:rPr>
              <a:t>guid</a:t>
            </a:r>
            <a:r>
              <a:rPr lang="tr-TR" dirty="0">
                <a:hlinkClick r:id="rId2"/>
              </a:rPr>
              <a:t>=TDK.GTS.57346895057225.41442941</a:t>
            </a:r>
            <a:r>
              <a:rPr lang="tr-TR" dirty="0"/>
              <a:t> Erişim tarihi: 12.05.2016</a:t>
            </a:r>
          </a:p>
          <a:p>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Arial" charset="0"/>
                <a:cs typeface="Arial" charset="0"/>
              </a:rPr>
              <a:t>Bu Derste Hedeflenen Kazanımlar </a:t>
            </a:r>
            <a:endParaRPr lang="tr-TR" sz="3200" dirty="0"/>
          </a:p>
        </p:txBody>
      </p:sp>
      <p:sp>
        <p:nvSpPr>
          <p:cNvPr id="3" name="İçerik Yer Tutucusu 2"/>
          <p:cNvSpPr>
            <a:spLocks noGrp="1"/>
          </p:cNvSpPr>
          <p:nvPr>
            <p:ph idx="1"/>
          </p:nvPr>
        </p:nvSpPr>
        <p:spPr/>
        <p:txBody>
          <a:bodyPr/>
          <a:lstStyle/>
          <a:p>
            <a:r>
              <a:rPr lang="tr-TR" dirty="0"/>
              <a:t>Teknoloji </a:t>
            </a:r>
            <a:r>
              <a:rPr lang="tr-TR" dirty="0" smtClean="0"/>
              <a:t>ile </a:t>
            </a:r>
            <a:r>
              <a:rPr lang="tr-TR" dirty="0"/>
              <a:t>ilgili temel kavramları açıklar. </a:t>
            </a:r>
            <a:endParaRPr lang="tr-TR" dirty="0" smtClean="0"/>
          </a:p>
          <a:p>
            <a:r>
              <a:rPr lang="tr-TR" smtClean="0"/>
              <a:t>Teknolojinin önemini </a:t>
            </a:r>
            <a:r>
              <a:rPr lang="tr-TR" dirty="0"/>
              <a:t>listeler. </a:t>
            </a:r>
            <a:endParaRPr lang="tr-TR" dirty="0" smtClean="0"/>
          </a:p>
          <a:p>
            <a:r>
              <a:rPr lang="tr-TR" dirty="0" smtClean="0"/>
              <a:t>Teknolojiyi </a:t>
            </a:r>
            <a:r>
              <a:rPr lang="tr-TR" dirty="0"/>
              <a:t>çocukların eğitiminde kullanır. </a:t>
            </a:r>
          </a:p>
        </p:txBody>
      </p:sp>
      <p:sp>
        <p:nvSpPr>
          <p:cNvPr id="4" name="Altbilgi Yer Tutucusu 3"/>
          <p:cNvSpPr>
            <a:spLocks noGrp="1"/>
          </p:cNvSpPr>
          <p:nvPr>
            <p:ph type="ftr" sz="quarter" idx="11"/>
          </p:nvPr>
        </p:nvSpPr>
        <p:spPr>
          <a:xfrm>
            <a:off x="3124200" y="6381328"/>
            <a:ext cx="3536032" cy="340147"/>
          </a:xfrm>
        </p:spPr>
        <p:txBody>
          <a:bodyPr/>
          <a:lstStyle/>
          <a:p>
            <a:r>
              <a:rPr lang="tr-TR" smtClean="0"/>
              <a:t>Prof. Dr. Neriman ARAL-Çocuk ve Bilim</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t>2</a:t>
            </a:fld>
            <a:endParaRPr lang="tr-TR"/>
          </a:p>
        </p:txBody>
      </p:sp>
    </p:spTree>
    <p:extLst>
      <p:ext uri="{BB962C8B-B14F-4D97-AF65-F5344CB8AC3E}">
        <p14:creationId xmlns:p14="http://schemas.microsoft.com/office/powerpoint/2010/main" val="2379437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2">
                    <a:lumMod val="60000"/>
                    <a:lumOff val="40000"/>
                  </a:schemeClr>
                </a:solidFill>
                <a:effectLst>
                  <a:outerShdw blurRad="38100" dist="38100" dir="2700000" algn="tl">
                    <a:srgbClr val="000000">
                      <a:alpha val="43137"/>
                    </a:srgbClr>
                  </a:outerShdw>
                </a:effectLst>
              </a:rPr>
              <a:t>Teknolojinin Tanımı</a:t>
            </a:r>
            <a:endParaRPr lang="tr-TR" b="1" dirty="0">
              <a:solidFill>
                <a:schemeClr val="tx2">
                  <a:lumMod val="60000"/>
                  <a:lumOff val="40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r>
              <a:rPr lang="tr-TR" dirty="0"/>
              <a:t>Teknoloji “insanlığın hayatını devam ettirebilmek amacıyla doğaya ve toplumun ürünlerine kattığı her tür maddi yaratı” (Beşli, 2007) olup “insanın maddi çevresini denetlemek ve değiştirmek amacıyla geliştirdiği araç gereçlerle bunlara ilişkin bilgilerin tümü” (Türk Dil Kurumu [TDK], 2016) olarak tanımlanmaktadır. </a:t>
            </a:r>
          </a:p>
          <a:p>
            <a:endParaRPr lang="tr-TR" dirty="0"/>
          </a:p>
        </p:txBody>
      </p:sp>
      <p:sp>
        <p:nvSpPr>
          <p:cNvPr id="4" name="3 Slayt Numarası Yer Tutucusu"/>
          <p:cNvSpPr>
            <a:spLocks noGrp="1"/>
          </p:cNvSpPr>
          <p:nvPr>
            <p:ph type="sldNum" sz="quarter" idx="12"/>
          </p:nvPr>
        </p:nvSpPr>
        <p:spPr/>
        <p:txBody>
          <a:bodyPr/>
          <a:lstStyle/>
          <a:p>
            <a:fld id="{BD2FC1C7-1EE4-4D96-8180-18FAF1C87F6E}" type="slidenum">
              <a:rPr lang="tr-TR" smtClean="0"/>
              <a:t>3</a:t>
            </a:fld>
            <a:endParaRPr lang="tr-TR"/>
          </a:p>
        </p:txBody>
      </p:sp>
      <p:sp>
        <p:nvSpPr>
          <p:cNvPr id="5" name="4 Altbilgi Yer Tutucusu"/>
          <p:cNvSpPr>
            <a:spLocks noGrp="1"/>
          </p:cNvSpPr>
          <p:nvPr>
            <p:ph type="ftr" sz="quarter" idx="11"/>
          </p:nvPr>
        </p:nvSpPr>
        <p:spPr>
          <a:xfrm>
            <a:off x="3124200" y="6356350"/>
            <a:ext cx="3320008" cy="365125"/>
          </a:xfrm>
        </p:spPr>
        <p:txBody>
          <a:bodyPr/>
          <a:lstStyle/>
          <a:p>
            <a:r>
              <a:rPr lang="tr-TR" smtClean="0"/>
              <a:t>Prof. Dr. Neriman ARAL-Çocuk ve Bilim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Tanımı</a:t>
            </a:r>
            <a:endParaRPr lang="tr-TR" dirty="0"/>
          </a:p>
        </p:txBody>
      </p:sp>
      <p:sp>
        <p:nvSpPr>
          <p:cNvPr id="3" name="2 İçerik Yer Tutucusu"/>
          <p:cNvSpPr>
            <a:spLocks noGrp="1"/>
          </p:cNvSpPr>
          <p:nvPr>
            <p:ph idx="1"/>
          </p:nvPr>
        </p:nvSpPr>
        <p:spPr/>
        <p:txBody>
          <a:bodyPr/>
          <a:lstStyle/>
          <a:p>
            <a:r>
              <a:rPr lang="tr-TR" dirty="0" smtClean="0"/>
              <a:t>Fransızca </a:t>
            </a:r>
            <a:r>
              <a:rPr lang="tr-TR" i="1" dirty="0" err="1" smtClean="0"/>
              <a:t>technologique</a:t>
            </a:r>
            <a:r>
              <a:rPr lang="tr-TR" i="1" dirty="0" smtClean="0"/>
              <a:t> </a:t>
            </a:r>
            <a:r>
              <a:rPr lang="tr-TR" dirty="0" smtClean="0"/>
              <a:t>kelimesinden dilimize yerleşen </a:t>
            </a:r>
            <a:r>
              <a:rPr lang="tr-TR" i="1" dirty="0" smtClean="0"/>
              <a:t>teknolojik</a:t>
            </a:r>
            <a:r>
              <a:rPr lang="tr-TR" dirty="0" smtClean="0"/>
              <a:t> ise teknoloji ile ilgili anlamına gelmekte (TDK, 2016) ve teknolojik aletlerde teknoloji ile ilgili alanda kullanılan alet ve cihazları kapsamaktadır.</a:t>
            </a:r>
            <a:endParaRPr lang="tr-TR" dirty="0"/>
          </a:p>
        </p:txBody>
      </p:sp>
      <p:sp>
        <p:nvSpPr>
          <p:cNvPr id="4" name="3 Slayt Numarası Yer Tutucusu"/>
          <p:cNvSpPr>
            <a:spLocks noGrp="1"/>
          </p:cNvSpPr>
          <p:nvPr>
            <p:ph type="sldNum" sz="quarter" idx="12"/>
          </p:nvPr>
        </p:nvSpPr>
        <p:spPr/>
        <p:txBody>
          <a:bodyPr/>
          <a:lstStyle/>
          <a:p>
            <a:fld id="{BD2FC1C7-1EE4-4D96-8180-18FAF1C87F6E}" type="slidenum">
              <a:rPr lang="tr-TR" smtClean="0"/>
              <a:t>4</a:t>
            </a:fld>
            <a:endParaRPr lang="tr-TR"/>
          </a:p>
        </p:txBody>
      </p:sp>
      <p:sp>
        <p:nvSpPr>
          <p:cNvPr id="5" name="4 Altbilgi Yer Tutucusu"/>
          <p:cNvSpPr>
            <a:spLocks noGrp="1"/>
          </p:cNvSpPr>
          <p:nvPr>
            <p:ph type="ftr" sz="quarter" idx="11"/>
          </p:nvPr>
        </p:nvSpPr>
        <p:spPr>
          <a:xfrm>
            <a:off x="3124200" y="6356350"/>
            <a:ext cx="3248000" cy="365125"/>
          </a:xfrm>
        </p:spPr>
        <p:txBody>
          <a:bodyPr/>
          <a:lstStyle/>
          <a:p>
            <a:r>
              <a:rPr lang="tr-TR" smtClean="0"/>
              <a:t>Prof. Dr. Neriman ARAL-Çocuk ve Bilim</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60000"/>
                    <a:lumOff val="40000"/>
                  </a:schemeClr>
                </a:solidFill>
                <a:effectLst>
                  <a:outerShdw blurRad="38100" dist="38100" dir="2700000" algn="tl">
                    <a:srgbClr val="000000">
                      <a:alpha val="43137"/>
                    </a:srgbClr>
                  </a:outerShdw>
                </a:effectLst>
              </a:rPr>
              <a:t>Teknolojinin Tanımı</a:t>
            </a:r>
            <a:endParaRPr lang="tr-TR" dirty="0"/>
          </a:p>
        </p:txBody>
      </p:sp>
      <p:sp>
        <p:nvSpPr>
          <p:cNvPr id="3" name="2 İçerik Yer Tutucusu"/>
          <p:cNvSpPr>
            <a:spLocks noGrp="1"/>
          </p:cNvSpPr>
          <p:nvPr>
            <p:ph idx="1"/>
          </p:nvPr>
        </p:nvSpPr>
        <p:spPr/>
        <p:txBody>
          <a:bodyPr/>
          <a:lstStyle/>
          <a:p>
            <a:r>
              <a:rPr lang="tr-TR" dirty="0"/>
              <a:t>Teknoloji </a:t>
            </a:r>
            <a:r>
              <a:rPr lang="tr-TR" dirty="0" smtClean="0"/>
              <a:t>Yunanca</a:t>
            </a:r>
            <a:r>
              <a:rPr lang="tr-TR" dirty="0"/>
              <a:t> τέχνη (sanat) ve λογία (bilmek</a:t>
            </a:r>
            <a:r>
              <a:rPr lang="tr-TR" dirty="0" smtClean="0"/>
              <a:t>), sözcüklerinin</a:t>
            </a:r>
            <a:r>
              <a:rPr lang="tr-TR" dirty="0"/>
              <a:t> birleşiminden oluşmuştur. İnsanoğlunun gereklerine uygun yardımcı </a:t>
            </a:r>
            <a:r>
              <a:rPr lang="tr-TR" dirty="0" smtClean="0"/>
              <a:t>alet</a:t>
            </a:r>
            <a:r>
              <a:rPr lang="tr-TR" dirty="0"/>
              <a:t> yapılması ya da üretilmesi için gerekli </a:t>
            </a:r>
            <a:r>
              <a:rPr lang="tr-TR" dirty="0" smtClean="0"/>
              <a:t>bilgi</a:t>
            </a:r>
            <a:r>
              <a:rPr lang="tr-TR" dirty="0"/>
              <a:t> ve </a:t>
            </a:r>
            <a:r>
              <a:rPr lang="tr-TR" dirty="0" smtClean="0"/>
              <a:t>yetenektir (</a:t>
            </a:r>
            <a:r>
              <a:rPr lang="tr-TR" dirty="0" err="1" smtClean="0"/>
              <a:t>Wikipedia</a:t>
            </a:r>
            <a:r>
              <a:rPr lang="tr-TR" dirty="0" smtClean="0"/>
              <a:t>, 2016).</a:t>
            </a:r>
            <a:r>
              <a:rPr lang="tr-TR" dirty="0"/>
              <a:t> Genel olarak teknoloji, insanlara yardımcı olan alet, araç ve gereçleri kapsayan bilgidir.</a:t>
            </a:r>
          </a:p>
          <a:p>
            <a:endParaRPr lang="tr-TR" dirty="0"/>
          </a:p>
        </p:txBody>
      </p:sp>
      <p:sp>
        <p:nvSpPr>
          <p:cNvPr id="4" name="3 Altbilgi Yer Tutucusu"/>
          <p:cNvSpPr>
            <a:spLocks noGrp="1"/>
          </p:cNvSpPr>
          <p:nvPr>
            <p:ph type="ftr" sz="quarter" idx="11"/>
          </p:nvPr>
        </p:nvSpPr>
        <p:spPr>
          <a:xfrm>
            <a:off x="3124200" y="6356350"/>
            <a:ext cx="3248000" cy="365125"/>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40000"/>
                    <a:lumOff val="60000"/>
                  </a:schemeClr>
                </a:solidFill>
                <a:latin typeface="Calibri" pitchFamily="18"/>
                <a:ea typeface="Lucida Sans Unicode" pitchFamily="2"/>
                <a:cs typeface="Mangal" pitchFamily="2"/>
              </a:rPr>
              <a:t>Teknolojinin Kullanımı</a:t>
            </a:r>
            <a:br>
              <a:rPr lang="tr-TR" b="1" dirty="0">
                <a:solidFill>
                  <a:schemeClr val="tx2">
                    <a:lumMod val="40000"/>
                    <a:lumOff val="60000"/>
                  </a:schemeClr>
                </a:solidFill>
                <a:latin typeface="Calibri" pitchFamily="18"/>
                <a:ea typeface="Lucida Sans Unicode" pitchFamily="2"/>
                <a:cs typeface="Mangal" pitchFamily="2"/>
              </a:rPr>
            </a:br>
            <a:endParaRPr lang="tr-TR" dirty="0">
              <a:solidFill>
                <a:schemeClr val="tx2">
                  <a:lumMod val="40000"/>
                  <a:lumOff val="60000"/>
                </a:schemeClr>
              </a:solidFill>
            </a:endParaRPr>
          </a:p>
        </p:txBody>
      </p:sp>
      <p:sp>
        <p:nvSpPr>
          <p:cNvPr id="3" name="2 İçerik Yer Tutucusu"/>
          <p:cNvSpPr>
            <a:spLocks noGrp="1"/>
          </p:cNvSpPr>
          <p:nvPr>
            <p:ph idx="1"/>
          </p:nvPr>
        </p:nvSpPr>
        <p:spPr/>
        <p:txBody>
          <a:bodyPr>
            <a:normAutofit/>
          </a:bodyPr>
          <a:lstStyle/>
          <a:p>
            <a:r>
              <a:rPr lang="tr-TR" dirty="0"/>
              <a:t>Orijinal eser yaratırken kullanılan donanım veya yazılıma ise teknoloji araçları denmektedir. Teknolojik araçlardan açık uçlu araçlar doğru kullanıldığı zaman çocukların öğrenme ve gelişimini destekleyebilmektedir (</a:t>
            </a:r>
            <a:r>
              <a:rPr lang="tr-TR" dirty="0" err="1"/>
              <a:t>Fox</a:t>
            </a:r>
            <a:r>
              <a:rPr lang="tr-TR" dirty="0"/>
              <a:t> ve </a:t>
            </a:r>
            <a:r>
              <a:rPr lang="tr-TR" dirty="0" err="1"/>
              <a:t>Schirrmacher</a:t>
            </a:r>
            <a:r>
              <a:rPr lang="tr-TR" dirty="0"/>
              <a:t>, 2012). </a:t>
            </a:r>
          </a:p>
          <a:p>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940966"/>
          </a:xfrm>
        </p:spPr>
        <p:txBody>
          <a:bodyPr>
            <a:normAutofit fontScale="90000"/>
          </a:bodyPr>
          <a:lstStyle/>
          <a:p>
            <a:pPr lvl="0"/>
            <a:r>
              <a:rPr lang="tr-TR" b="1" dirty="0">
                <a:solidFill>
                  <a:schemeClr val="tx2">
                    <a:lumMod val="40000"/>
                    <a:lumOff val="60000"/>
                  </a:schemeClr>
                </a:solidFill>
                <a:latin typeface="Calibri" pitchFamily="18"/>
                <a:ea typeface="Lucida Sans Unicode" pitchFamily="2"/>
                <a:cs typeface="Mangal" pitchFamily="2"/>
              </a:rPr>
              <a:t>Çocukların Kullandığı Bilgi İletişim Teknolojileri</a:t>
            </a:r>
            <a:r>
              <a:rPr lang="tr-TR" b="1" dirty="0">
                <a:solidFill>
                  <a:srgbClr val="000000"/>
                </a:solidFill>
                <a:latin typeface="Calibri" pitchFamily="18"/>
                <a:ea typeface="Lucida Sans Unicode" pitchFamily="2"/>
                <a:cs typeface="Mangal" pitchFamily="2"/>
              </a:rPr>
              <a:t/>
            </a:r>
            <a:br>
              <a:rPr lang="tr-TR" b="1" dirty="0">
                <a:solidFill>
                  <a:srgbClr val="000000"/>
                </a:solidFill>
                <a:latin typeface="Calibri" pitchFamily="18"/>
                <a:ea typeface="Lucida Sans Unicode" pitchFamily="2"/>
                <a:cs typeface="Mangal" pitchFamily="2"/>
              </a:rPr>
            </a:br>
            <a:endParaRPr lang="tr-TR" dirty="0"/>
          </a:p>
        </p:txBody>
      </p:sp>
      <p:sp>
        <p:nvSpPr>
          <p:cNvPr id="3" name="2 İçerik Yer Tutucusu"/>
          <p:cNvSpPr>
            <a:spLocks noGrp="1"/>
          </p:cNvSpPr>
          <p:nvPr>
            <p:ph idx="1"/>
          </p:nvPr>
        </p:nvSpPr>
        <p:spPr/>
        <p:txBody>
          <a:bodyPr/>
          <a:lstStyle/>
          <a:p>
            <a:r>
              <a:rPr lang="tr-TR" dirty="0" smtClean="0"/>
              <a:t>Çocukların öğrenme ve gelişimini desteklemede kullanabileceği bazı teknolojik araçlar bulunmaktadır. Bunlar; fotoğraf makinesi, video, kayıt cihazı, hoparlör, mikrofon, kumanda, yazıcı, tarayıcı, çizim tableti, etkileşimli tahta,  projektör ve harici bellek gibi sınıf içinde eğitim amacıyla kullanılabilecek araçlardır.</a:t>
            </a:r>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40000"/>
                    <a:lumOff val="60000"/>
                  </a:schemeClr>
                </a:solidFill>
                <a:latin typeface="Calibri" pitchFamily="18"/>
                <a:ea typeface="Lucida Sans Unicode" pitchFamily="2"/>
                <a:cs typeface="Mangal" pitchFamily="2"/>
              </a:rPr>
              <a:t>Çocukların Kullandığı Bilgi İletişim </a:t>
            </a:r>
            <a:r>
              <a:rPr lang="tr-TR" b="1" dirty="0" smtClean="0">
                <a:solidFill>
                  <a:schemeClr val="tx2">
                    <a:lumMod val="40000"/>
                    <a:lumOff val="60000"/>
                  </a:schemeClr>
                </a:solidFill>
                <a:latin typeface="Calibri" pitchFamily="18"/>
                <a:ea typeface="Lucida Sans Unicode" pitchFamily="2"/>
                <a:cs typeface="Mangal" pitchFamily="2"/>
              </a:rPr>
              <a:t>Teknolojileri</a:t>
            </a:r>
            <a:endParaRPr lang="tr-TR" dirty="0">
              <a:solidFill>
                <a:schemeClr val="tx2">
                  <a:lumMod val="40000"/>
                  <a:lumOff val="60000"/>
                </a:schemeClr>
              </a:solidFill>
            </a:endParaRPr>
          </a:p>
        </p:txBody>
      </p:sp>
      <p:sp>
        <p:nvSpPr>
          <p:cNvPr id="3" name="2 İçerik Yer Tutucusu"/>
          <p:cNvSpPr>
            <a:spLocks noGrp="1"/>
          </p:cNvSpPr>
          <p:nvPr>
            <p:ph idx="1"/>
          </p:nvPr>
        </p:nvSpPr>
        <p:spPr/>
        <p:txBody>
          <a:bodyPr/>
          <a:lstStyle/>
          <a:p>
            <a:r>
              <a:rPr lang="tr-TR" dirty="0"/>
              <a:t>İnternet, bir teknolojidir (Odabaşı ve ark., 2007). İnternet, insanların bilgiyi üretme, paylaşma, saklama ve bilgiye ulaşma ihtiyaçları doğrultusunda ortaya çıkan ve giderek büyüyen bir iletişim ağıdır (Namlu, 2004).</a:t>
            </a:r>
          </a:p>
          <a:p>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b="1" dirty="0">
                <a:solidFill>
                  <a:schemeClr val="tx2">
                    <a:lumMod val="40000"/>
                    <a:lumOff val="60000"/>
                  </a:schemeClr>
                </a:solidFill>
                <a:latin typeface="Calibri" pitchFamily="18"/>
                <a:ea typeface="Lucida Sans Unicode" pitchFamily="2"/>
                <a:cs typeface="Mangal" pitchFamily="2"/>
              </a:rPr>
              <a:t>Teknolojinin </a:t>
            </a:r>
            <a:r>
              <a:rPr lang="tr-TR" b="1" dirty="0" smtClean="0">
                <a:solidFill>
                  <a:schemeClr val="tx2">
                    <a:lumMod val="40000"/>
                    <a:lumOff val="60000"/>
                  </a:schemeClr>
                </a:solidFill>
                <a:latin typeface="Calibri" pitchFamily="18"/>
                <a:ea typeface="Lucida Sans Unicode" pitchFamily="2"/>
                <a:cs typeface="Mangal" pitchFamily="2"/>
              </a:rPr>
              <a:t>Önemi</a:t>
            </a:r>
            <a:endParaRPr lang="tr-TR" dirty="0">
              <a:solidFill>
                <a:schemeClr val="tx2">
                  <a:lumMod val="40000"/>
                  <a:lumOff val="60000"/>
                </a:schemeClr>
              </a:solidFill>
            </a:endParaRPr>
          </a:p>
        </p:txBody>
      </p:sp>
      <p:sp>
        <p:nvSpPr>
          <p:cNvPr id="3" name="2 İçerik Yer Tutucusu"/>
          <p:cNvSpPr>
            <a:spLocks noGrp="1"/>
          </p:cNvSpPr>
          <p:nvPr>
            <p:ph idx="1"/>
          </p:nvPr>
        </p:nvSpPr>
        <p:spPr/>
        <p:txBody>
          <a:bodyPr/>
          <a:lstStyle/>
          <a:p>
            <a:r>
              <a:rPr lang="tr-TR" dirty="0"/>
              <a:t>Bilgi çağının en önemli gereksinimi bilgiye ulaşmaktır. Bilgiye ulaşma yöntemleri de gün geçtikçe değişmekle beraber bu yöntemleri en çok şekillendiren etmen hiç kuşkusuz ki, teknolojidir (</a:t>
            </a:r>
            <a:r>
              <a:rPr lang="tr-TR" dirty="0" err="1"/>
              <a:t>Ellez</a:t>
            </a:r>
            <a:r>
              <a:rPr lang="tr-TR" dirty="0"/>
              <a:t> </a:t>
            </a:r>
            <a:r>
              <a:rPr lang="tr-TR" dirty="0" smtClean="0"/>
              <a:t>vd.</a:t>
            </a:r>
            <a:r>
              <a:rPr lang="tr-TR" dirty="0"/>
              <a:t>, 2010). </a:t>
            </a:r>
            <a:endParaRPr lang="tr-TR" dirty="0" smtClean="0"/>
          </a:p>
          <a:p>
            <a:r>
              <a:rPr lang="tr-TR" dirty="0" smtClean="0"/>
              <a:t>Teknolojinin </a:t>
            </a:r>
            <a:r>
              <a:rPr lang="tr-TR" dirty="0"/>
              <a:t>hayatımızdaki önemi her geçen gün artmaktadır.</a:t>
            </a:r>
          </a:p>
          <a:p>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814</Words>
  <Application>Microsoft Office PowerPoint</Application>
  <PresentationFormat>Ekran Gösterisi (4:3)</PresentationFormat>
  <Paragraphs>90</Paragraphs>
  <Slides>19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Lucida Sans Unicode</vt:lpstr>
      <vt:lpstr>Mangal</vt:lpstr>
      <vt:lpstr>Ofis Teması</vt:lpstr>
      <vt:lpstr>TEKNOLOJİNİN TANIMI VE ÖNEMİ</vt:lpstr>
      <vt:lpstr>Bu Derste Hedeflenen Kazanımlar </vt:lpstr>
      <vt:lpstr>Teknolojinin Tanımı</vt:lpstr>
      <vt:lpstr>Teknolojinin Tanımı</vt:lpstr>
      <vt:lpstr>Teknolojinin Tanımı</vt:lpstr>
      <vt:lpstr>Teknolojinin Kullanımı </vt:lpstr>
      <vt:lpstr>Çocukların Kullandığı Bilgi İletişim Teknolojileri </vt:lpstr>
      <vt:lpstr>Çocukların Kullandığı Bilgi İletişim Teknolojileri</vt:lpstr>
      <vt:lpstr>Teknolojinin Önemi</vt:lpstr>
      <vt:lpstr>Teknolojinin Önemi</vt:lpstr>
      <vt:lpstr>Teknolojinin Önemi</vt:lpstr>
      <vt:lpstr>Teknolojinin  Önemi ve Kullanımı</vt:lpstr>
      <vt:lpstr>Teknolojinin  Önemi ve Kullanımı</vt:lpstr>
      <vt:lpstr>Teknolojinin  Önemi ve Kullanımı</vt:lpstr>
      <vt:lpstr>Teknolojinin  Önemi ve Kullanımı</vt:lpstr>
      <vt:lpstr>Teknolojinin  Kullanımı</vt:lpstr>
      <vt:lpstr>Teknolojinin  Kullanımı</vt:lpstr>
      <vt:lpstr>Teknolojinin  Kullanımı</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TEKNOLOJİNİN TANIMI VE ÖNEMİ</dc:title>
  <dc:creator>tuğba</dc:creator>
  <cp:lastModifiedBy>Neriman</cp:lastModifiedBy>
  <cp:revision>19</cp:revision>
  <dcterms:created xsi:type="dcterms:W3CDTF">2017-01-11T08:40:33Z</dcterms:created>
  <dcterms:modified xsi:type="dcterms:W3CDTF">2020-12-10T10:05:50Z</dcterms:modified>
</cp:coreProperties>
</file>