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sldIdLst>
    <p:sldId id="256" r:id="rId2"/>
    <p:sldId id="260" r:id="rId3"/>
    <p:sldId id="284" r:id="rId4"/>
    <p:sldId id="279" r:id="rId5"/>
    <p:sldId id="274" r:id="rId6"/>
    <p:sldId id="285" r:id="rId7"/>
    <p:sldId id="266" r:id="rId8"/>
    <p:sldId id="267" r:id="rId9"/>
    <p:sldId id="259" r:id="rId10"/>
    <p:sldId id="286" r:id="rId11"/>
    <p:sldId id="277" r:id="rId12"/>
    <p:sldId id="278" r:id="rId13"/>
    <p:sldId id="270" r:id="rId14"/>
    <p:sldId id="28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3161"/>
  </p:normalViewPr>
  <p:slideViewPr>
    <p:cSldViewPr snapToGrid="0">
      <p:cViewPr varScale="1">
        <p:scale>
          <a:sx n="106" d="100"/>
          <a:sy n="106" d="100"/>
        </p:scale>
        <p:origin x="13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TARIM YAPILABİLİR 23,9 MİLYON HEKTARLIK ALAN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705816866128585E-2"/>
          <c:y val="0.15185687536009221"/>
          <c:w val="0.90838667779942484"/>
          <c:h val="0.76487380769476987"/>
        </c:manualLayout>
      </c:layout>
      <c:pie3DChart>
        <c:varyColors val="1"/>
        <c:ser>
          <c:idx val="0"/>
          <c:order val="0"/>
          <c:tx>
            <c:strRef>
              <c:f>Sayfa1!$B$1</c:f>
              <c:strCache>
                <c:ptCount val="1"/>
                <c:pt idx="0">
                  <c:v>TARIM YAPILABİLİR 23,9 MİLYON HEKTARLIK ALAN</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423-1E49-93E7-1A4B451FF81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B423-1E49-93E7-1A4B451FF81D}"/>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423-1E49-93E7-1A4B451FF81D}"/>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B423-1E49-93E7-1A4B451FF81D}"/>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423-1E49-93E7-1A4B451FF81D}"/>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B423-1E49-93E7-1A4B451FF81D}"/>
              </c:ext>
            </c:extLst>
          </c:dPt>
          <c:dLbls>
            <c:dLbl>
              <c:idx val="1"/>
              <c:layout>
                <c:manualLayout>
                  <c:x val="5.4530426251686491E-2"/>
                  <c:y val="3.71791845379083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B423-1E49-93E7-1A4B451FF81D}"/>
                </c:ext>
              </c:extLst>
            </c:dLbl>
            <c:dLbl>
              <c:idx val="2"/>
              <c:layout>
                <c:manualLayout>
                  <c:x val="-4.3596545630794244E-2"/>
                  <c:y val="6.53934073789556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423-1E49-93E7-1A4B451FF81D}"/>
                </c:ext>
              </c:extLst>
            </c:dLbl>
            <c:dLbl>
              <c:idx val="3"/>
              <c:layout>
                <c:manualLayout>
                  <c:x val="-2.573034984181119E-2"/>
                  <c:y val="2.47581714252181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B423-1E49-93E7-1A4B451FF81D}"/>
                </c:ext>
              </c:extLst>
            </c:dLbl>
            <c:dLbl>
              <c:idx val="4"/>
              <c:layout>
                <c:manualLayout>
                  <c:x val="3.9960593396462796E-2"/>
                  <c:y val="1.71038785929197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23-1E49-93E7-1A4B451FF81D}"/>
                </c:ext>
              </c:extLst>
            </c:dLbl>
            <c:dLbl>
              <c:idx val="5"/>
              <c:layout>
                <c:manualLayout>
                  <c:x val="8.392293486971239E-2"/>
                  <c:y val="4.039317398587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423-1E49-93E7-1A4B451FF81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tr-T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Sayfa1!$A$2:$A$7</c:f>
              <c:strCache>
                <c:ptCount val="6"/>
                <c:pt idx="0">
                  <c:v>BUĞDAY </c:v>
                </c:pt>
                <c:pt idx="1">
                  <c:v>ARPA </c:v>
                </c:pt>
                <c:pt idx="2">
                  <c:v>MISIR </c:v>
                </c:pt>
                <c:pt idx="3">
                  <c:v>ÇELTİK </c:v>
                </c:pt>
                <c:pt idx="4">
                  <c:v>YULAF</c:v>
                </c:pt>
                <c:pt idx="5">
                  <c:v>ÇAVDAR </c:v>
                </c:pt>
              </c:strCache>
            </c:strRef>
          </c:cat>
          <c:val>
            <c:numRef>
              <c:f>Sayfa1!$B$2:$B$7</c:f>
              <c:numCache>
                <c:formatCode>General</c:formatCode>
                <c:ptCount val="6"/>
                <c:pt idx="0">
                  <c:v>67</c:v>
                </c:pt>
                <c:pt idx="1">
                  <c:v>24</c:v>
                </c:pt>
                <c:pt idx="2">
                  <c:v>6</c:v>
                </c:pt>
                <c:pt idx="3">
                  <c:v>1</c:v>
                </c:pt>
                <c:pt idx="4">
                  <c:v>1</c:v>
                </c:pt>
                <c:pt idx="5">
                  <c:v>1</c:v>
                </c:pt>
              </c:numCache>
            </c:numRef>
          </c:val>
          <c:extLst>
            <c:ext xmlns:c16="http://schemas.microsoft.com/office/drawing/2014/chart" uri="{C3380CC4-5D6E-409C-BE32-E72D297353CC}">
              <c16:uniqueId val="{00000000-B423-1E49-93E7-1A4B451FF81D}"/>
            </c:ext>
          </c:extLst>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83449920485516826"/>
          <c:y val="0.35930781613426371"/>
          <c:w val="0.11911430289137598"/>
          <c:h val="0.28106661972131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77DC2-CB1E-F54D-BCFA-1E21A53641BD}" type="doc">
      <dgm:prSet loTypeId="urn:microsoft.com/office/officeart/2005/8/layout/arrow2" loCatId="" qsTypeId="urn:microsoft.com/office/officeart/2005/8/quickstyle/simple1" qsCatId="simple" csTypeId="urn:microsoft.com/office/officeart/2005/8/colors/accent1_2" csCatId="accent1" phldr="1"/>
      <dgm:spPr/>
      <dgm:t>
        <a:bodyPr/>
        <a:lstStyle/>
        <a:p>
          <a:endParaRPr lang="tr-TR"/>
        </a:p>
      </dgm:t>
    </dgm:pt>
    <dgm:pt modelId="{78EF26C7-6CF3-7544-AD19-ED201DF5BDD1}">
      <dgm:prSet phldrT="[Metin]"/>
      <dgm:spPr/>
      <dgm:t>
        <a:bodyPr/>
        <a:lstStyle/>
        <a:p>
          <a:pPr algn="ctr"/>
          <a:r>
            <a:rPr lang="tr-TR" dirty="0"/>
            <a:t>12000 yıl önce</a:t>
          </a:r>
        </a:p>
        <a:p>
          <a:pPr algn="ctr"/>
          <a:r>
            <a:rPr lang="tr-TR" dirty="0"/>
            <a:t>İlk tahıl izleri</a:t>
          </a:r>
        </a:p>
      </dgm:t>
    </dgm:pt>
    <dgm:pt modelId="{DC0B5A70-38BA-7F49-834B-E8EF481F7242}" type="parTrans" cxnId="{BA2AE202-9116-D344-954B-8A58A0A21443}">
      <dgm:prSet/>
      <dgm:spPr/>
      <dgm:t>
        <a:bodyPr/>
        <a:lstStyle/>
        <a:p>
          <a:endParaRPr lang="tr-TR"/>
        </a:p>
      </dgm:t>
    </dgm:pt>
    <dgm:pt modelId="{E6B34AC8-D56F-6347-BE55-056F7A3C1BA9}" type="sibTrans" cxnId="{BA2AE202-9116-D344-954B-8A58A0A21443}">
      <dgm:prSet/>
      <dgm:spPr/>
      <dgm:t>
        <a:bodyPr/>
        <a:lstStyle/>
        <a:p>
          <a:endParaRPr lang="tr-TR"/>
        </a:p>
      </dgm:t>
    </dgm:pt>
    <dgm:pt modelId="{E76CF549-6AC2-0B4C-8703-024A58117856}">
      <dgm:prSet phldrT="[Metin]"/>
      <dgm:spPr/>
      <dgm:t>
        <a:bodyPr/>
        <a:lstStyle/>
        <a:p>
          <a:pPr algn="ctr"/>
          <a:r>
            <a:rPr lang="tr-TR" dirty="0"/>
            <a:t>5000 yıl önce</a:t>
          </a:r>
        </a:p>
        <a:p>
          <a:pPr algn="ctr"/>
          <a:r>
            <a:rPr lang="tr-TR" dirty="0"/>
            <a:t>Çin de yetiştirilen en önemli tahıl </a:t>
          </a:r>
          <a:r>
            <a:rPr lang="tr-TR" b="1" dirty="0">
              <a:solidFill>
                <a:schemeClr val="tx1"/>
              </a:solidFill>
            </a:rPr>
            <a:t>buğday</a:t>
          </a:r>
        </a:p>
      </dgm:t>
    </dgm:pt>
    <dgm:pt modelId="{338C0534-E2A9-1D48-824A-2F77AD0D8252}" type="parTrans" cxnId="{B8FC2A93-6698-CB4C-A832-45A77FE7C6F9}">
      <dgm:prSet/>
      <dgm:spPr/>
      <dgm:t>
        <a:bodyPr/>
        <a:lstStyle/>
        <a:p>
          <a:endParaRPr lang="tr-TR"/>
        </a:p>
      </dgm:t>
    </dgm:pt>
    <dgm:pt modelId="{428CB00B-B4D9-414E-84D0-2F3E18226B95}" type="sibTrans" cxnId="{B8FC2A93-6698-CB4C-A832-45A77FE7C6F9}">
      <dgm:prSet/>
      <dgm:spPr/>
      <dgm:t>
        <a:bodyPr/>
        <a:lstStyle/>
        <a:p>
          <a:endParaRPr lang="tr-TR"/>
        </a:p>
      </dgm:t>
    </dgm:pt>
    <dgm:pt modelId="{3F30E779-6DC1-C645-AE66-156AD025611A}">
      <dgm:prSet phldrT="[Metin]"/>
      <dgm:spPr/>
      <dgm:t>
        <a:bodyPr/>
        <a:lstStyle/>
        <a:p>
          <a:pPr algn="ctr"/>
          <a:r>
            <a:rPr lang="tr-TR" dirty="0"/>
            <a:t>MÖ 200 yıllarında</a:t>
          </a:r>
        </a:p>
        <a:p>
          <a:pPr algn="ctr"/>
          <a:r>
            <a:rPr lang="tr-TR" dirty="0"/>
            <a:t>Mısırlılarda yaygın şekilde </a:t>
          </a:r>
          <a:r>
            <a:rPr lang="tr-TR" b="1" dirty="0"/>
            <a:t>buğday</a:t>
          </a:r>
          <a:r>
            <a:rPr lang="tr-TR" dirty="0"/>
            <a:t> tarımı, mayalı beyaz ekmek üretimi</a:t>
          </a:r>
        </a:p>
      </dgm:t>
    </dgm:pt>
    <dgm:pt modelId="{34BFED44-492A-4648-96F3-A1D6ED8F6B23}" type="parTrans" cxnId="{91ECD9F0-AD49-3140-BD35-06957565F204}">
      <dgm:prSet/>
      <dgm:spPr/>
      <dgm:t>
        <a:bodyPr/>
        <a:lstStyle/>
        <a:p>
          <a:endParaRPr lang="tr-TR"/>
        </a:p>
      </dgm:t>
    </dgm:pt>
    <dgm:pt modelId="{6C5B6B07-1DCC-9944-A58D-555EA1159569}" type="sibTrans" cxnId="{91ECD9F0-AD49-3140-BD35-06957565F204}">
      <dgm:prSet/>
      <dgm:spPr/>
      <dgm:t>
        <a:bodyPr/>
        <a:lstStyle/>
        <a:p>
          <a:endParaRPr lang="tr-TR"/>
        </a:p>
      </dgm:t>
    </dgm:pt>
    <dgm:pt modelId="{AF098C25-20B7-784D-98F2-B577A156F071}">
      <dgm:prSet phldrT="[Metin]" custT="1"/>
      <dgm:spPr/>
      <dgm:t>
        <a:bodyPr/>
        <a:lstStyle/>
        <a:p>
          <a:pPr marL="0" lvl="0" algn="ctr" defTabSz="711200">
            <a:lnSpc>
              <a:spcPct val="90000"/>
            </a:lnSpc>
            <a:spcBef>
              <a:spcPct val="0"/>
            </a:spcBef>
            <a:spcAft>
              <a:spcPct val="35000"/>
            </a:spcAft>
            <a:buNone/>
          </a:pPr>
          <a:r>
            <a:rPr lang="tr-TR" sz="1600" dirty="0"/>
            <a:t>2000 yıl önce</a:t>
          </a:r>
        </a:p>
        <a:p>
          <a:pPr marL="0" lvl="0" algn="ctr" defTabSz="711200">
            <a:lnSpc>
              <a:spcPct val="90000"/>
            </a:lnSpc>
            <a:spcBef>
              <a:spcPct val="0"/>
            </a:spcBef>
            <a:spcAft>
              <a:spcPct val="35000"/>
            </a:spcAft>
            <a:buNone/>
          </a:pPr>
          <a:r>
            <a:rPr lang="tr-TR" sz="1600" dirty="0"/>
            <a:t>Mısır da kek </a:t>
          </a:r>
        </a:p>
        <a:p>
          <a:pPr marL="0" lvl="0" algn="ctr" defTabSz="711200">
            <a:lnSpc>
              <a:spcPct val="90000"/>
            </a:lnSpc>
            <a:spcBef>
              <a:spcPct val="0"/>
            </a:spcBef>
            <a:spcAft>
              <a:spcPct val="35000"/>
            </a:spcAft>
            <a:buNone/>
          </a:pPr>
          <a:r>
            <a:rPr lang="tr-TR" sz="1600" dirty="0"/>
            <a:t>türünden </a:t>
          </a:r>
        </a:p>
        <a:p>
          <a:pPr marL="0" marR="0" lvl="0" indent="0" algn="ctr" defTabSz="914400" eaLnBrk="1" fontAlgn="auto" latinLnBrk="0" hangingPunct="1">
            <a:lnSpc>
              <a:spcPct val="100000"/>
            </a:lnSpc>
            <a:spcBef>
              <a:spcPts val="0"/>
            </a:spcBef>
            <a:spcAft>
              <a:spcPts val="0"/>
            </a:spcAft>
            <a:buClrTx/>
            <a:buSzTx/>
            <a:buFontTx/>
            <a:buNone/>
            <a:tabLst/>
            <a:defRPr/>
          </a:pPr>
          <a:r>
            <a:rPr lang="tr-TR" sz="1600" dirty="0"/>
            <a:t>fırın ürünleri </a:t>
          </a:r>
        </a:p>
        <a:p>
          <a:pPr marL="0" marR="0" lvl="0" indent="0" algn="ctr" defTabSz="914400" eaLnBrk="1" fontAlgn="auto" latinLnBrk="0" hangingPunct="1">
            <a:lnSpc>
              <a:spcPct val="100000"/>
            </a:lnSpc>
            <a:spcBef>
              <a:spcPts val="0"/>
            </a:spcBef>
            <a:spcAft>
              <a:spcPts val="0"/>
            </a:spcAft>
            <a:buClrTx/>
            <a:buSzTx/>
            <a:buFontTx/>
            <a:buNone/>
            <a:tabLst/>
            <a:defRPr/>
          </a:pPr>
          <a:r>
            <a:rPr lang="tr-TR" sz="1600" dirty="0"/>
            <a:t>(meşe </a:t>
          </a:r>
          <a:r>
            <a:rPr lang="tr-TR" sz="1600" dirty="0" err="1"/>
            <a:t>palamutu</a:t>
          </a:r>
          <a:r>
            <a:rPr lang="tr-TR" sz="1600" dirty="0"/>
            <a:t> unu) </a:t>
          </a:r>
        </a:p>
        <a:p>
          <a:pPr marL="0" lvl="0" algn="ctr" defTabSz="711200">
            <a:lnSpc>
              <a:spcPct val="90000"/>
            </a:lnSpc>
            <a:spcBef>
              <a:spcPct val="0"/>
            </a:spcBef>
            <a:spcAft>
              <a:spcPct val="35000"/>
            </a:spcAft>
            <a:buNone/>
          </a:pPr>
          <a:endParaRPr lang="tr-TR" sz="3600" dirty="0"/>
        </a:p>
      </dgm:t>
    </dgm:pt>
    <dgm:pt modelId="{81F88F2F-9EB5-6D40-A85D-18844605B203}" type="parTrans" cxnId="{4BAAB001-8E4E-924A-94CB-67915160C84A}">
      <dgm:prSet/>
      <dgm:spPr/>
      <dgm:t>
        <a:bodyPr/>
        <a:lstStyle/>
        <a:p>
          <a:endParaRPr lang="tr-TR"/>
        </a:p>
      </dgm:t>
    </dgm:pt>
    <dgm:pt modelId="{22DACBB7-EC6B-DB4F-BB96-0FBCBED6108F}" type="sibTrans" cxnId="{4BAAB001-8E4E-924A-94CB-67915160C84A}">
      <dgm:prSet/>
      <dgm:spPr/>
      <dgm:t>
        <a:bodyPr/>
        <a:lstStyle/>
        <a:p>
          <a:endParaRPr lang="tr-TR"/>
        </a:p>
      </dgm:t>
    </dgm:pt>
    <dgm:pt modelId="{27F7859B-5812-D446-A64C-65EDC7782E9C}" type="pres">
      <dgm:prSet presAssocID="{33F77DC2-CB1E-F54D-BCFA-1E21A53641BD}" presName="arrowDiagram" presStyleCnt="0">
        <dgm:presLayoutVars>
          <dgm:chMax val="5"/>
          <dgm:dir/>
          <dgm:resizeHandles val="exact"/>
        </dgm:presLayoutVars>
      </dgm:prSet>
      <dgm:spPr/>
    </dgm:pt>
    <dgm:pt modelId="{788F2428-783F-0D41-961C-51D60B559B9D}" type="pres">
      <dgm:prSet presAssocID="{33F77DC2-CB1E-F54D-BCFA-1E21A53641BD}" presName="arrow" presStyleLbl="bgShp" presStyleIdx="0" presStyleCnt="1" custLinFactNeighborX="-2099"/>
      <dgm:spPr>
        <a:solidFill>
          <a:schemeClr val="accent4">
            <a:lumMod val="40000"/>
            <a:lumOff val="60000"/>
          </a:schemeClr>
        </a:solidFill>
      </dgm:spPr>
    </dgm:pt>
    <dgm:pt modelId="{D5DA3789-CB4C-AE41-BA21-082C493B3264}" type="pres">
      <dgm:prSet presAssocID="{33F77DC2-CB1E-F54D-BCFA-1E21A53641BD}" presName="arrowDiagram4" presStyleCnt="0"/>
      <dgm:spPr/>
    </dgm:pt>
    <dgm:pt modelId="{B7C39004-4F45-A943-914E-90B3E322FCAD}" type="pres">
      <dgm:prSet presAssocID="{78EF26C7-6CF3-7544-AD19-ED201DF5BDD1}" presName="bullet4a" presStyleLbl="node1" presStyleIdx="0" presStyleCnt="4" custLinFactX="-167136" custLinFactY="158261" custLinFactNeighborX="-200000" custLinFactNeighborY="200000"/>
      <dgm:spPr>
        <a:solidFill>
          <a:schemeClr val="accent6">
            <a:lumMod val="40000"/>
            <a:lumOff val="60000"/>
          </a:schemeClr>
        </a:solidFill>
      </dgm:spPr>
    </dgm:pt>
    <dgm:pt modelId="{B7E4247F-0F61-0F4C-B724-ECEC9B2A635D}" type="pres">
      <dgm:prSet presAssocID="{78EF26C7-6CF3-7544-AD19-ED201DF5BDD1}" presName="textBox4a" presStyleLbl="revTx" presStyleIdx="0" presStyleCnt="4" custScaleX="116843" custScaleY="49422" custLinFactNeighborX="-42955" custLinFactNeighborY="28134">
        <dgm:presLayoutVars>
          <dgm:bulletEnabled val="1"/>
        </dgm:presLayoutVars>
      </dgm:prSet>
      <dgm:spPr/>
    </dgm:pt>
    <dgm:pt modelId="{F295F8F2-7BD0-F149-9C95-AD3860C07ED6}" type="pres">
      <dgm:prSet presAssocID="{E76CF549-6AC2-0B4C-8703-024A58117856}" presName="bullet4b" presStyleLbl="node1" presStyleIdx="1" presStyleCnt="4" custLinFactX="-100000" custLinFactY="41066" custLinFactNeighborX="-125034" custLinFactNeighborY="100000"/>
      <dgm:spPr>
        <a:solidFill>
          <a:schemeClr val="accent6">
            <a:lumMod val="40000"/>
            <a:lumOff val="60000"/>
          </a:schemeClr>
        </a:solidFill>
      </dgm:spPr>
    </dgm:pt>
    <dgm:pt modelId="{6D634F46-0F76-B548-9F24-3D458FC84634}" type="pres">
      <dgm:prSet presAssocID="{E76CF549-6AC2-0B4C-8703-024A58117856}" presName="textBox4b" presStyleLbl="revTx" presStyleIdx="1" presStyleCnt="4" custScaleY="35157" custLinFactNeighborX="-71102" custLinFactNeighborY="1357">
        <dgm:presLayoutVars>
          <dgm:bulletEnabled val="1"/>
        </dgm:presLayoutVars>
      </dgm:prSet>
      <dgm:spPr/>
    </dgm:pt>
    <dgm:pt modelId="{0EE2977E-3DDF-AD40-BEBB-A15E3E47EE3C}" type="pres">
      <dgm:prSet presAssocID="{3F30E779-6DC1-C645-AE66-156AD025611A}" presName="bullet4c" presStyleLbl="node1" presStyleIdx="2" presStyleCnt="4" custLinFactX="-36184" custLinFactNeighborX="-100000" custLinFactNeighborY="43559"/>
      <dgm:spPr>
        <a:solidFill>
          <a:schemeClr val="accent6">
            <a:lumMod val="40000"/>
            <a:lumOff val="60000"/>
          </a:schemeClr>
        </a:solidFill>
      </dgm:spPr>
    </dgm:pt>
    <dgm:pt modelId="{B66CD1B0-9F95-1D4F-AE7B-772C61DBE9FC}" type="pres">
      <dgm:prSet presAssocID="{3F30E779-6DC1-C645-AE66-156AD025611A}" presName="textBox4c" presStyleLbl="revTx" presStyleIdx="2" presStyleCnt="4" custScaleX="94270" custScaleY="58832" custLinFactNeighborX="64121" custLinFactNeighborY="-17751">
        <dgm:presLayoutVars>
          <dgm:bulletEnabled val="1"/>
        </dgm:presLayoutVars>
      </dgm:prSet>
      <dgm:spPr/>
    </dgm:pt>
    <dgm:pt modelId="{A8A60B98-A52C-C04A-9454-9A0E9B3A0E80}" type="pres">
      <dgm:prSet presAssocID="{AF098C25-20B7-784D-98F2-B577A156F071}" presName="bullet4d" presStyleLbl="node1" presStyleIdx="3" presStyleCnt="4"/>
      <dgm:spPr>
        <a:solidFill>
          <a:schemeClr val="accent6">
            <a:lumMod val="40000"/>
            <a:lumOff val="60000"/>
          </a:schemeClr>
        </a:solidFill>
      </dgm:spPr>
    </dgm:pt>
    <dgm:pt modelId="{C9A4093F-630E-2940-B560-D65CF7A13B0E}" type="pres">
      <dgm:prSet presAssocID="{AF098C25-20B7-784D-98F2-B577A156F071}" presName="textBox4d" presStyleLbl="revTx" presStyleIdx="3" presStyleCnt="4" custScaleX="120981" custScaleY="27957" custLinFactX="-76454" custLinFactNeighborX="-100000" custLinFactNeighborY="-6360">
        <dgm:presLayoutVars>
          <dgm:bulletEnabled val="1"/>
        </dgm:presLayoutVars>
      </dgm:prSet>
      <dgm:spPr/>
    </dgm:pt>
  </dgm:ptLst>
  <dgm:cxnLst>
    <dgm:cxn modelId="{4BAAB001-8E4E-924A-94CB-67915160C84A}" srcId="{33F77DC2-CB1E-F54D-BCFA-1E21A53641BD}" destId="{AF098C25-20B7-784D-98F2-B577A156F071}" srcOrd="3" destOrd="0" parTransId="{81F88F2F-9EB5-6D40-A85D-18844605B203}" sibTransId="{22DACBB7-EC6B-DB4F-BB96-0FBCBED6108F}"/>
    <dgm:cxn modelId="{BA2AE202-9116-D344-954B-8A58A0A21443}" srcId="{33F77DC2-CB1E-F54D-BCFA-1E21A53641BD}" destId="{78EF26C7-6CF3-7544-AD19-ED201DF5BDD1}" srcOrd="0" destOrd="0" parTransId="{DC0B5A70-38BA-7F49-834B-E8EF481F7242}" sibTransId="{E6B34AC8-D56F-6347-BE55-056F7A3C1BA9}"/>
    <dgm:cxn modelId="{1C882E10-14D3-D749-BC20-FB76EC000593}" type="presOf" srcId="{33F77DC2-CB1E-F54D-BCFA-1E21A53641BD}" destId="{27F7859B-5812-D446-A64C-65EDC7782E9C}" srcOrd="0" destOrd="0" presId="urn:microsoft.com/office/officeart/2005/8/layout/arrow2"/>
    <dgm:cxn modelId="{5FE75F29-099D-0A4D-8FD5-436930B48A54}" type="presOf" srcId="{3F30E779-6DC1-C645-AE66-156AD025611A}" destId="{B66CD1B0-9F95-1D4F-AE7B-772C61DBE9FC}" srcOrd="0" destOrd="0" presId="urn:microsoft.com/office/officeart/2005/8/layout/arrow2"/>
    <dgm:cxn modelId="{4F2CF952-5F17-0C46-B8A2-A519907CB4C2}" type="presOf" srcId="{78EF26C7-6CF3-7544-AD19-ED201DF5BDD1}" destId="{B7E4247F-0F61-0F4C-B724-ECEC9B2A635D}" srcOrd="0" destOrd="0" presId="urn:microsoft.com/office/officeart/2005/8/layout/arrow2"/>
    <dgm:cxn modelId="{B8FC2A93-6698-CB4C-A832-45A77FE7C6F9}" srcId="{33F77DC2-CB1E-F54D-BCFA-1E21A53641BD}" destId="{E76CF549-6AC2-0B4C-8703-024A58117856}" srcOrd="1" destOrd="0" parTransId="{338C0534-E2A9-1D48-824A-2F77AD0D8252}" sibTransId="{428CB00B-B4D9-414E-84D0-2F3E18226B95}"/>
    <dgm:cxn modelId="{10B5DCA5-140C-1C4A-9FCA-12AECA89B496}" type="presOf" srcId="{AF098C25-20B7-784D-98F2-B577A156F071}" destId="{C9A4093F-630E-2940-B560-D65CF7A13B0E}" srcOrd="0" destOrd="0" presId="urn:microsoft.com/office/officeart/2005/8/layout/arrow2"/>
    <dgm:cxn modelId="{2DECCDE2-2DD2-634A-B313-27547B6CFF66}" type="presOf" srcId="{E76CF549-6AC2-0B4C-8703-024A58117856}" destId="{6D634F46-0F76-B548-9F24-3D458FC84634}" srcOrd="0" destOrd="0" presId="urn:microsoft.com/office/officeart/2005/8/layout/arrow2"/>
    <dgm:cxn modelId="{91ECD9F0-AD49-3140-BD35-06957565F204}" srcId="{33F77DC2-CB1E-F54D-BCFA-1E21A53641BD}" destId="{3F30E779-6DC1-C645-AE66-156AD025611A}" srcOrd="2" destOrd="0" parTransId="{34BFED44-492A-4648-96F3-A1D6ED8F6B23}" sibTransId="{6C5B6B07-1DCC-9944-A58D-555EA1159569}"/>
    <dgm:cxn modelId="{22F72126-B697-7A44-82AE-764467644726}" type="presParOf" srcId="{27F7859B-5812-D446-A64C-65EDC7782E9C}" destId="{788F2428-783F-0D41-961C-51D60B559B9D}" srcOrd="0" destOrd="0" presId="urn:microsoft.com/office/officeart/2005/8/layout/arrow2"/>
    <dgm:cxn modelId="{266D3E2F-C235-A043-9277-95CF1D84BA8D}" type="presParOf" srcId="{27F7859B-5812-D446-A64C-65EDC7782E9C}" destId="{D5DA3789-CB4C-AE41-BA21-082C493B3264}" srcOrd="1" destOrd="0" presId="urn:microsoft.com/office/officeart/2005/8/layout/arrow2"/>
    <dgm:cxn modelId="{237BCD00-EA99-F140-8B9E-96FB24115175}" type="presParOf" srcId="{D5DA3789-CB4C-AE41-BA21-082C493B3264}" destId="{B7C39004-4F45-A943-914E-90B3E322FCAD}" srcOrd="0" destOrd="0" presId="urn:microsoft.com/office/officeart/2005/8/layout/arrow2"/>
    <dgm:cxn modelId="{AD46D773-FD27-AF41-85AE-29CA38704CB6}" type="presParOf" srcId="{D5DA3789-CB4C-AE41-BA21-082C493B3264}" destId="{B7E4247F-0F61-0F4C-B724-ECEC9B2A635D}" srcOrd="1" destOrd="0" presId="urn:microsoft.com/office/officeart/2005/8/layout/arrow2"/>
    <dgm:cxn modelId="{ABED34CE-8979-7148-A374-2E5C352738A6}" type="presParOf" srcId="{D5DA3789-CB4C-AE41-BA21-082C493B3264}" destId="{F295F8F2-7BD0-F149-9C95-AD3860C07ED6}" srcOrd="2" destOrd="0" presId="urn:microsoft.com/office/officeart/2005/8/layout/arrow2"/>
    <dgm:cxn modelId="{940A8D1B-752E-9048-BA4D-A280ED3B20C8}" type="presParOf" srcId="{D5DA3789-CB4C-AE41-BA21-082C493B3264}" destId="{6D634F46-0F76-B548-9F24-3D458FC84634}" srcOrd="3" destOrd="0" presId="urn:microsoft.com/office/officeart/2005/8/layout/arrow2"/>
    <dgm:cxn modelId="{67E74A28-BA48-154A-A3DF-F13408CC37A7}" type="presParOf" srcId="{D5DA3789-CB4C-AE41-BA21-082C493B3264}" destId="{0EE2977E-3DDF-AD40-BEBB-A15E3E47EE3C}" srcOrd="4" destOrd="0" presId="urn:microsoft.com/office/officeart/2005/8/layout/arrow2"/>
    <dgm:cxn modelId="{8D288F70-5FF7-6A41-89D5-543C84A2178D}" type="presParOf" srcId="{D5DA3789-CB4C-AE41-BA21-082C493B3264}" destId="{B66CD1B0-9F95-1D4F-AE7B-772C61DBE9FC}" srcOrd="5" destOrd="0" presId="urn:microsoft.com/office/officeart/2005/8/layout/arrow2"/>
    <dgm:cxn modelId="{D3369685-5D1D-3044-89FA-FD0E590623EE}" type="presParOf" srcId="{D5DA3789-CB4C-AE41-BA21-082C493B3264}" destId="{A8A60B98-A52C-C04A-9454-9A0E9B3A0E80}" srcOrd="6" destOrd="0" presId="urn:microsoft.com/office/officeart/2005/8/layout/arrow2"/>
    <dgm:cxn modelId="{0F7E72EB-E97D-B849-A3B1-99819241BAFF}" type="presParOf" srcId="{D5DA3789-CB4C-AE41-BA21-082C493B3264}" destId="{C9A4093F-630E-2940-B560-D65CF7A13B0E}"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2428-783F-0D41-961C-51D60B559B9D}">
      <dsp:nvSpPr>
        <dsp:cNvPr id="0" name=""/>
        <dsp:cNvSpPr/>
      </dsp:nvSpPr>
      <dsp:spPr>
        <a:xfrm>
          <a:off x="376228" y="0"/>
          <a:ext cx="9557987" cy="5973742"/>
        </a:xfrm>
        <a:prstGeom prst="swooshArrow">
          <a:avLst>
            <a:gd name="adj1" fmla="val 25000"/>
            <a:gd name="adj2" fmla="val 25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B7C39004-4F45-A943-914E-90B3E322FCAD}">
      <dsp:nvSpPr>
        <dsp:cNvPr id="0" name=""/>
        <dsp:cNvSpPr/>
      </dsp:nvSpPr>
      <dsp:spPr>
        <a:xfrm>
          <a:off x="711223" y="5229652"/>
          <a:ext cx="219833" cy="219833"/>
        </a:xfrm>
        <a:prstGeom prst="ellipse">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4247F-0F61-0F4C-B724-ECEC9B2A635D}">
      <dsp:nvSpPr>
        <dsp:cNvPr id="0" name=""/>
        <dsp:cNvSpPr/>
      </dsp:nvSpPr>
      <dsp:spPr>
        <a:xfrm>
          <a:off x="788523" y="5271084"/>
          <a:ext cx="1909700" cy="702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85" tIns="0" rIns="0" bIns="0" numCol="1" spcCol="1270" anchor="t" anchorCtr="0">
          <a:noAutofit/>
        </a:bodyPr>
        <a:lstStyle/>
        <a:p>
          <a:pPr marL="0" lvl="0" indent="0" algn="ctr" defTabSz="755650">
            <a:lnSpc>
              <a:spcPct val="90000"/>
            </a:lnSpc>
            <a:spcBef>
              <a:spcPct val="0"/>
            </a:spcBef>
            <a:spcAft>
              <a:spcPct val="35000"/>
            </a:spcAft>
            <a:buNone/>
          </a:pPr>
          <a:r>
            <a:rPr lang="tr-TR" sz="1700" kern="1200" dirty="0"/>
            <a:t>12000 yıl önce</a:t>
          </a:r>
        </a:p>
        <a:p>
          <a:pPr marL="0" lvl="0" indent="0" algn="ctr" defTabSz="755650">
            <a:lnSpc>
              <a:spcPct val="90000"/>
            </a:lnSpc>
            <a:spcBef>
              <a:spcPct val="0"/>
            </a:spcBef>
            <a:spcAft>
              <a:spcPct val="35000"/>
            </a:spcAft>
            <a:buNone/>
          </a:pPr>
          <a:r>
            <a:rPr lang="tr-TR" sz="1700" kern="1200" dirty="0"/>
            <a:t>İlk tahıl izleri</a:t>
          </a:r>
        </a:p>
      </dsp:txBody>
      <dsp:txXfrm>
        <a:off x="788523" y="5271084"/>
        <a:ext cx="1909700" cy="702657"/>
      </dsp:txXfrm>
    </dsp:sp>
    <dsp:sp modelId="{F295F8F2-7BD0-F149-9C95-AD3860C07ED6}">
      <dsp:nvSpPr>
        <dsp:cNvPr id="0" name=""/>
        <dsp:cNvSpPr/>
      </dsp:nvSpPr>
      <dsp:spPr>
        <a:xfrm>
          <a:off x="2211136" y="3591904"/>
          <a:ext cx="382319" cy="382319"/>
        </a:xfrm>
        <a:prstGeom prst="ellipse">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34F46-0F76-B548-9F24-3D458FC84634}">
      <dsp:nvSpPr>
        <dsp:cNvPr id="0" name=""/>
        <dsp:cNvSpPr/>
      </dsp:nvSpPr>
      <dsp:spPr>
        <a:xfrm>
          <a:off x="1835501" y="4165894"/>
          <a:ext cx="2007177" cy="95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3" tIns="0" rIns="0" bIns="0" numCol="1" spcCol="1270" anchor="t" anchorCtr="0">
          <a:noAutofit/>
        </a:bodyPr>
        <a:lstStyle/>
        <a:p>
          <a:pPr marL="0" lvl="0" indent="0" algn="ctr" defTabSz="755650">
            <a:lnSpc>
              <a:spcPct val="90000"/>
            </a:lnSpc>
            <a:spcBef>
              <a:spcPct val="0"/>
            </a:spcBef>
            <a:spcAft>
              <a:spcPct val="35000"/>
            </a:spcAft>
            <a:buNone/>
          </a:pPr>
          <a:r>
            <a:rPr lang="tr-TR" sz="1700" kern="1200" dirty="0"/>
            <a:t>5000 yıl önce</a:t>
          </a:r>
        </a:p>
        <a:p>
          <a:pPr marL="0" lvl="0" indent="0" algn="ctr" defTabSz="755650">
            <a:lnSpc>
              <a:spcPct val="90000"/>
            </a:lnSpc>
            <a:spcBef>
              <a:spcPct val="0"/>
            </a:spcBef>
            <a:spcAft>
              <a:spcPct val="35000"/>
            </a:spcAft>
            <a:buNone/>
          </a:pPr>
          <a:r>
            <a:rPr lang="tr-TR" sz="1700" kern="1200" dirty="0"/>
            <a:t>Çin de yetiştirilen en önemli tahıl </a:t>
          </a:r>
          <a:r>
            <a:rPr lang="tr-TR" sz="1700" b="1" kern="1200" dirty="0">
              <a:solidFill>
                <a:schemeClr val="tx1"/>
              </a:solidFill>
            </a:rPr>
            <a:t>buğday</a:t>
          </a:r>
        </a:p>
      </dsp:txBody>
      <dsp:txXfrm>
        <a:off x="1835501" y="4165894"/>
        <a:ext cx="2007177" cy="959786"/>
      </dsp:txXfrm>
    </dsp:sp>
    <dsp:sp modelId="{0EE2977E-3DDF-AD40-BEBB-A15E3E47EE3C}">
      <dsp:nvSpPr>
        <dsp:cNvPr id="0" name=""/>
        <dsp:cNvSpPr/>
      </dsp:nvSpPr>
      <dsp:spPr>
        <a:xfrm>
          <a:off x="4364895" y="2249341"/>
          <a:ext cx="506573" cy="506573"/>
        </a:xfrm>
        <a:prstGeom prst="ellipse">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CD1B0-9F95-1D4F-AE7B-772C61DBE9FC}">
      <dsp:nvSpPr>
        <dsp:cNvPr id="0" name=""/>
        <dsp:cNvSpPr/>
      </dsp:nvSpPr>
      <dsp:spPr>
        <a:xfrm>
          <a:off x="6652581" y="2386557"/>
          <a:ext cx="1892166" cy="217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423" tIns="0" rIns="0" bIns="0" numCol="1" spcCol="1270" anchor="t" anchorCtr="0">
          <a:noAutofit/>
        </a:bodyPr>
        <a:lstStyle/>
        <a:p>
          <a:pPr marL="0" lvl="0" indent="0" algn="ctr" defTabSz="755650">
            <a:lnSpc>
              <a:spcPct val="90000"/>
            </a:lnSpc>
            <a:spcBef>
              <a:spcPct val="0"/>
            </a:spcBef>
            <a:spcAft>
              <a:spcPct val="35000"/>
            </a:spcAft>
            <a:buNone/>
          </a:pPr>
          <a:r>
            <a:rPr lang="tr-TR" sz="1700" kern="1200" dirty="0"/>
            <a:t>MÖ 200 yıllarında</a:t>
          </a:r>
        </a:p>
        <a:p>
          <a:pPr marL="0" lvl="0" indent="0" algn="ctr" defTabSz="755650">
            <a:lnSpc>
              <a:spcPct val="90000"/>
            </a:lnSpc>
            <a:spcBef>
              <a:spcPct val="0"/>
            </a:spcBef>
            <a:spcAft>
              <a:spcPct val="35000"/>
            </a:spcAft>
            <a:buNone/>
          </a:pPr>
          <a:r>
            <a:rPr lang="tr-TR" sz="1700" kern="1200" dirty="0"/>
            <a:t>Mısırlılarda yaygın şekilde </a:t>
          </a:r>
          <a:r>
            <a:rPr lang="tr-TR" sz="1700" b="1" kern="1200" dirty="0"/>
            <a:t>buğday</a:t>
          </a:r>
          <a:r>
            <a:rPr lang="tr-TR" sz="1700" kern="1200" dirty="0"/>
            <a:t> tarımı, mayalı beyaz ekmek üretimi</a:t>
          </a:r>
        </a:p>
      </dsp:txBody>
      <dsp:txXfrm>
        <a:off x="6652581" y="2386557"/>
        <a:ext cx="1892166" cy="2171943"/>
      </dsp:txXfrm>
    </dsp:sp>
    <dsp:sp modelId="{A8A60B98-A52C-C04A-9454-9A0E9B3A0E80}">
      <dsp:nvSpPr>
        <dsp:cNvPr id="0" name=""/>
        <dsp:cNvSpPr/>
      </dsp:nvSpPr>
      <dsp:spPr>
        <a:xfrm>
          <a:off x="7214872" y="1351260"/>
          <a:ext cx="678617" cy="678617"/>
        </a:xfrm>
        <a:prstGeom prst="ellipse">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4093F-630E-2940-B560-D65CF7A13B0E}">
      <dsp:nvSpPr>
        <dsp:cNvPr id="0" name=""/>
        <dsp:cNvSpPr/>
      </dsp:nvSpPr>
      <dsp:spPr>
        <a:xfrm>
          <a:off x="3801873" y="2961022"/>
          <a:ext cx="2428303" cy="119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85" tIns="0" rIns="0" bIns="0" numCol="1" spcCol="1270" anchor="t" anchorCtr="0">
          <a:noAutofit/>
        </a:bodyPr>
        <a:lstStyle/>
        <a:p>
          <a:pPr marL="0" lvl="0" algn="ctr" defTabSz="711200">
            <a:lnSpc>
              <a:spcPct val="90000"/>
            </a:lnSpc>
            <a:spcBef>
              <a:spcPct val="0"/>
            </a:spcBef>
            <a:spcAft>
              <a:spcPct val="35000"/>
            </a:spcAft>
            <a:buNone/>
          </a:pPr>
          <a:r>
            <a:rPr lang="tr-TR" sz="1600" kern="1200" dirty="0"/>
            <a:t>2000 yıl önce</a:t>
          </a:r>
        </a:p>
        <a:p>
          <a:pPr marL="0" lvl="0" algn="ctr" defTabSz="711200">
            <a:lnSpc>
              <a:spcPct val="90000"/>
            </a:lnSpc>
            <a:spcBef>
              <a:spcPct val="0"/>
            </a:spcBef>
            <a:spcAft>
              <a:spcPct val="35000"/>
            </a:spcAft>
            <a:buNone/>
          </a:pPr>
          <a:r>
            <a:rPr lang="tr-TR" sz="1600" kern="1200" dirty="0"/>
            <a:t>Mısır da kek </a:t>
          </a:r>
        </a:p>
        <a:p>
          <a:pPr marL="0" lvl="0" algn="ctr" defTabSz="711200">
            <a:lnSpc>
              <a:spcPct val="90000"/>
            </a:lnSpc>
            <a:spcBef>
              <a:spcPct val="0"/>
            </a:spcBef>
            <a:spcAft>
              <a:spcPct val="35000"/>
            </a:spcAft>
            <a:buNone/>
          </a:pPr>
          <a:r>
            <a:rPr lang="tr-TR" sz="1600" kern="1200" dirty="0"/>
            <a:t>türünden </a:t>
          </a:r>
        </a:p>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a:t>fırın ürünleri </a:t>
          </a:r>
        </a:p>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dirty="0"/>
            <a:t>(meşe </a:t>
          </a:r>
          <a:r>
            <a:rPr lang="tr-TR" sz="1600" kern="1200" dirty="0" err="1"/>
            <a:t>palamutu</a:t>
          </a:r>
          <a:r>
            <a:rPr lang="tr-TR" sz="1600" kern="1200" dirty="0"/>
            <a:t> unu) </a:t>
          </a:r>
        </a:p>
        <a:p>
          <a:pPr marL="0" lvl="0" algn="ctr" defTabSz="711200">
            <a:lnSpc>
              <a:spcPct val="90000"/>
            </a:lnSpc>
            <a:spcBef>
              <a:spcPct val="0"/>
            </a:spcBef>
            <a:spcAft>
              <a:spcPct val="35000"/>
            </a:spcAft>
            <a:buNone/>
          </a:pPr>
          <a:endParaRPr lang="tr-TR" sz="3600" kern="1200" dirty="0"/>
        </a:p>
      </dsp:txBody>
      <dsp:txXfrm>
        <a:off x="3801873" y="2961022"/>
        <a:ext cx="2428303" cy="119744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FF12A-D741-7C46-A654-A9B8193556D3}" type="datetimeFigureOut">
              <a:rPr lang="tr-TR" smtClean="0"/>
              <a:t>22.01.2020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D4F2B-C752-0240-B894-55C10FDE6939}" type="slidenum">
              <a:rPr lang="tr-TR" smtClean="0"/>
              <a:t>‹#›</a:t>
            </a:fld>
            <a:endParaRPr lang="tr-TR"/>
          </a:p>
        </p:txBody>
      </p:sp>
    </p:spTree>
    <p:extLst>
      <p:ext uri="{BB962C8B-B14F-4D97-AF65-F5344CB8AC3E}">
        <p14:creationId xmlns:p14="http://schemas.microsoft.com/office/powerpoint/2010/main" val="131381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BCB5795-E8E5-0C48-947B-C4B3E98684DC}" type="slidenum">
              <a:rPr lang="tr-TR" smtClean="0"/>
              <a:t>8</a:t>
            </a:fld>
            <a:endParaRPr lang="tr-TR"/>
          </a:p>
        </p:txBody>
      </p:sp>
    </p:spTree>
    <p:extLst>
      <p:ext uri="{BB962C8B-B14F-4D97-AF65-F5344CB8AC3E}">
        <p14:creationId xmlns:p14="http://schemas.microsoft.com/office/powerpoint/2010/main" val="233179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BCB5795-E8E5-0C48-947B-C4B3E98684DC}" type="slidenum">
              <a:rPr lang="tr-TR" smtClean="0"/>
              <a:t>13</a:t>
            </a:fld>
            <a:endParaRPr lang="tr-TR"/>
          </a:p>
        </p:txBody>
      </p:sp>
    </p:spTree>
    <p:extLst>
      <p:ext uri="{BB962C8B-B14F-4D97-AF65-F5344CB8AC3E}">
        <p14:creationId xmlns:p14="http://schemas.microsoft.com/office/powerpoint/2010/main" val="380727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6417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97943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749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564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6146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22.01.2020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26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22.01.2020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01543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2354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247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882275C-F2D2-45AE-AEE7-8EFA5308092D}" type="datetimeFigureOut">
              <a:rPr lang="tr-TR" smtClean="0"/>
              <a:t>22.01.2020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C58FF0-6B2D-484A-BF86-BBA27F3613EC}" type="slidenum">
              <a:rPr lang="tr-TR" smtClean="0"/>
              <a:t>‹#›</a:t>
            </a:fld>
            <a:endParaRPr lang="tr-TR"/>
          </a:p>
        </p:txBody>
      </p:sp>
    </p:spTree>
    <p:extLst>
      <p:ext uri="{BB962C8B-B14F-4D97-AF65-F5344CB8AC3E}">
        <p14:creationId xmlns:p14="http://schemas.microsoft.com/office/powerpoint/2010/main" val="4171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101757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2AC4082-2199-4B6F-80B0-AE685C09201C}" type="datetimeFigureOut">
              <a:rPr lang="tr-TR" smtClean="0"/>
              <a:t>22.01.2020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161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278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AC4082-2199-4B6F-80B0-AE685C09201C}" type="datetimeFigureOut">
              <a:rPr lang="tr-TR" smtClean="0"/>
              <a:t>22.01.2020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602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2AC4082-2199-4B6F-80B0-AE685C09201C}" type="datetimeFigureOut">
              <a:rPr lang="tr-TR" smtClean="0"/>
              <a:t>22.01.2020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652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AC4082-2199-4B6F-80B0-AE685C09201C}" type="datetimeFigureOut">
              <a:rPr lang="tr-TR" smtClean="0"/>
              <a:t>22.01.2020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629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2890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1881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AC4082-2199-4B6F-80B0-AE685C09201C}" type="datetimeFigureOut">
              <a:rPr lang="tr-TR" smtClean="0"/>
              <a:t>22.01.2020</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A766D6-23FB-4FEB-A2F5-F92C02791B6D}" type="slidenum">
              <a:rPr lang="tr-TR" smtClean="0"/>
              <a:t>‹#›</a:t>
            </a:fld>
            <a:endParaRPr lang="tr-TR"/>
          </a:p>
        </p:txBody>
      </p:sp>
    </p:spTree>
    <p:extLst>
      <p:ext uri="{BB962C8B-B14F-4D97-AF65-F5344CB8AC3E}">
        <p14:creationId xmlns:p14="http://schemas.microsoft.com/office/powerpoint/2010/main" val="10434308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btecer@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6096" y="1388126"/>
            <a:ext cx="8689976" cy="2543058"/>
          </a:xfrm>
          <a:ln/>
          <a:effectLst>
            <a:glow rad="101600">
              <a:schemeClr val="accent3">
                <a:satMod val="175000"/>
                <a:alpha val="40000"/>
              </a:schemeClr>
            </a:glow>
            <a:outerShdw blurRad="63500" dist="25400" dir="5400000" algn="ctr" rotWithShape="0">
              <a:srgbClr val="000000">
                <a:alpha val="69000"/>
              </a:srgbClr>
            </a:outerShdw>
          </a:effectLst>
        </p:spPr>
        <p:style>
          <a:lnRef idx="0">
            <a:schemeClr val="accent3"/>
          </a:lnRef>
          <a:fillRef idx="3">
            <a:schemeClr val="accent3"/>
          </a:fillRef>
          <a:effectRef idx="3">
            <a:schemeClr val="accent3"/>
          </a:effectRef>
          <a:fontRef idx="minor">
            <a:schemeClr val="lt1"/>
          </a:fontRef>
        </p:style>
        <p:txBody>
          <a:bodyPr>
            <a:noAutofit/>
          </a:bodyPr>
          <a:lstStyle/>
          <a:p>
            <a:r>
              <a:rPr lang="tr-TR" sz="8800" dirty="0"/>
              <a:t>TAHIL TEKNOLOJİSİ</a:t>
            </a:r>
          </a:p>
        </p:txBody>
      </p:sp>
      <p:sp>
        <p:nvSpPr>
          <p:cNvPr id="4" name="object 6"/>
          <p:cNvSpPr txBox="1">
            <a:spLocks noGrp="1"/>
          </p:cNvSpPr>
          <p:nvPr>
            <p:ph type="subTitle" idx="1"/>
          </p:nvPr>
        </p:nvSpPr>
        <p:spPr>
          <a:xfrm>
            <a:off x="1806096" y="4095521"/>
            <a:ext cx="8689976" cy="2153666"/>
          </a:xfrm>
          <a:prstGeom prst="rect">
            <a:avLst/>
          </a:prstGeom>
          <a:solidFill>
            <a:schemeClr val="accent6">
              <a:lumMod val="75000"/>
            </a:schemeClr>
          </a:solidFill>
          <a:effectLst>
            <a:glow rad="228600">
              <a:schemeClr val="accent3">
                <a:satMod val="175000"/>
                <a:alpha val="40000"/>
              </a:schemeClr>
            </a:glow>
          </a:effectLst>
        </p:spPr>
        <p:txBody>
          <a:bodyPr vert="horz" wrap="square" lIns="0" tIns="173990" rIns="0" bIns="0" rtlCol="0">
            <a:spAutoFit/>
          </a:bodyPr>
          <a:lstStyle/>
          <a:p>
            <a:pPr marL="12700">
              <a:lnSpc>
                <a:spcPct val="100000"/>
              </a:lnSpc>
              <a:spcBef>
                <a:spcPts val="1370"/>
              </a:spcBef>
            </a:pPr>
            <a:r>
              <a:rPr sz="3200" spc="-175" dirty="0">
                <a:solidFill>
                  <a:schemeClr val="bg1"/>
                </a:solidFill>
                <a:latin typeface="Verdana"/>
                <a:cs typeface="Verdana"/>
              </a:rPr>
              <a:t>NİLGÜN </a:t>
            </a:r>
            <a:r>
              <a:rPr sz="3200" spc="-215" dirty="0">
                <a:solidFill>
                  <a:schemeClr val="bg1"/>
                </a:solidFill>
                <a:latin typeface="Verdana"/>
                <a:cs typeface="Verdana"/>
              </a:rPr>
              <a:t>BAŞAK</a:t>
            </a:r>
            <a:r>
              <a:rPr sz="3200" spc="-440" dirty="0">
                <a:solidFill>
                  <a:schemeClr val="bg1"/>
                </a:solidFill>
                <a:latin typeface="Verdana"/>
                <a:cs typeface="Verdana"/>
              </a:rPr>
              <a:t> </a:t>
            </a:r>
            <a:r>
              <a:rPr sz="3200" spc="-260" dirty="0">
                <a:solidFill>
                  <a:schemeClr val="bg1"/>
                </a:solidFill>
                <a:latin typeface="Verdana"/>
                <a:cs typeface="Verdana"/>
              </a:rPr>
              <a:t>TECER</a:t>
            </a:r>
            <a:endParaRPr sz="3200" dirty="0">
              <a:solidFill>
                <a:schemeClr val="bg1"/>
              </a:solidFill>
              <a:latin typeface="Verdana"/>
              <a:cs typeface="Verdana"/>
            </a:endParaRPr>
          </a:p>
          <a:p>
            <a:pPr marL="927735" marR="920750" indent="635" algn="ctr">
              <a:lnSpc>
                <a:spcPct val="128200"/>
              </a:lnSpc>
              <a:spcBef>
                <a:spcPts val="30"/>
              </a:spcBef>
            </a:pPr>
            <a:r>
              <a:rPr sz="2400" spc="-105" dirty="0">
                <a:solidFill>
                  <a:schemeClr val="bg1"/>
                </a:solidFill>
                <a:latin typeface="Verdana"/>
                <a:cs typeface="Verdana"/>
              </a:rPr>
              <a:t>ÖĞRETİM </a:t>
            </a:r>
            <a:r>
              <a:rPr sz="2400" spc="-165" dirty="0">
                <a:solidFill>
                  <a:schemeClr val="bg1"/>
                </a:solidFill>
                <a:latin typeface="Verdana"/>
                <a:cs typeface="Verdana"/>
              </a:rPr>
              <a:t>GÖREVLİSİ  </a:t>
            </a:r>
            <a:endParaRPr lang="tr-TR" sz="2400" spc="-165" dirty="0">
              <a:solidFill>
                <a:schemeClr val="bg1"/>
              </a:solidFill>
              <a:latin typeface="Verdana"/>
              <a:cs typeface="Verdana"/>
            </a:endParaRPr>
          </a:p>
          <a:p>
            <a:pPr marL="927735" marR="920750" indent="635" algn="ctr">
              <a:lnSpc>
                <a:spcPct val="128200"/>
              </a:lnSpc>
              <a:spcBef>
                <a:spcPts val="30"/>
              </a:spcBef>
            </a:pPr>
            <a:r>
              <a:rPr sz="1600" spc="-15" dirty="0">
                <a:solidFill>
                  <a:schemeClr val="bg1"/>
                </a:solidFill>
                <a:latin typeface="Verdana"/>
                <a:cs typeface="Verdana"/>
              </a:rPr>
              <a:t>ANKARA</a:t>
            </a:r>
            <a:r>
              <a:rPr sz="1600" spc="-210" dirty="0">
                <a:solidFill>
                  <a:schemeClr val="bg1"/>
                </a:solidFill>
                <a:latin typeface="Verdana"/>
                <a:cs typeface="Verdana"/>
              </a:rPr>
              <a:t> </a:t>
            </a:r>
            <a:r>
              <a:rPr sz="1600" spc="-280" dirty="0">
                <a:solidFill>
                  <a:schemeClr val="bg1"/>
                </a:solidFill>
                <a:latin typeface="Verdana"/>
                <a:cs typeface="Verdana"/>
              </a:rPr>
              <a:t>ÜNİVERSİTESİ</a:t>
            </a:r>
            <a:endParaRPr sz="1600" dirty="0">
              <a:solidFill>
                <a:schemeClr val="bg1"/>
              </a:solidFill>
              <a:latin typeface="Verdana"/>
              <a:cs typeface="Verdana"/>
            </a:endParaRPr>
          </a:p>
          <a:p>
            <a:pPr algn="ctr">
              <a:lnSpc>
                <a:spcPct val="100000"/>
              </a:lnSpc>
              <a:spcBef>
                <a:spcPts val="770"/>
              </a:spcBef>
            </a:pPr>
            <a:r>
              <a:rPr sz="1600" spc="-135" dirty="0">
                <a:solidFill>
                  <a:schemeClr val="bg1"/>
                </a:solidFill>
                <a:latin typeface="Verdana"/>
                <a:cs typeface="Verdana"/>
              </a:rPr>
              <a:t>KALECİK </a:t>
            </a:r>
            <a:r>
              <a:rPr sz="1600" spc="-190" dirty="0">
                <a:solidFill>
                  <a:schemeClr val="bg1"/>
                </a:solidFill>
                <a:latin typeface="Verdana"/>
                <a:cs typeface="Verdana"/>
              </a:rPr>
              <a:t>MESLEK</a:t>
            </a:r>
            <a:r>
              <a:rPr sz="1600" spc="-204" dirty="0">
                <a:solidFill>
                  <a:schemeClr val="bg1"/>
                </a:solidFill>
                <a:latin typeface="Verdana"/>
                <a:cs typeface="Verdana"/>
              </a:rPr>
              <a:t> </a:t>
            </a:r>
            <a:r>
              <a:rPr sz="1600" spc="-175" dirty="0">
                <a:solidFill>
                  <a:schemeClr val="bg1"/>
                </a:solidFill>
                <a:latin typeface="Verdana"/>
                <a:cs typeface="Verdana"/>
              </a:rPr>
              <a:t>YÜKSEKOKULU</a:t>
            </a:r>
            <a:endParaRPr sz="1600" dirty="0">
              <a:solidFill>
                <a:schemeClr val="bg1"/>
              </a:solidFill>
              <a:latin typeface="Verdana"/>
              <a:cs typeface="Verdana"/>
            </a:endParaRPr>
          </a:p>
          <a:p>
            <a:pPr algn="ctr">
              <a:lnSpc>
                <a:spcPct val="100000"/>
              </a:lnSpc>
              <a:spcBef>
                <a:spcPts val="765"/>
              </a:spcBef>
            </a:pPr>
            <a:r>
              <a:rPr sz="1600" spc="-114" dirty="0">
                <a:solidFill>
                  <a:schemeClr val="bg1"/>
                </a:solidFill>
                <a:latin typeface="Verdana"/>
                <a:cs typeface="Verdana"/>
              </a:rPr>
              <a:t>E-posta:</a:t>
            </a:r>
            <a:r>
              <a:rPr sz="1600" spc="-175" dirty="0">
                <a:solidFill>
                  <a:schemeClr val="bg1"/>
                </a:solidFill>
                <a:latin typeface="Verdana"/>
                <a:cs typeface="Verdana"/>
              </a:rPr>
              <a:t> </a:t>
            </a:r>
            <a:r>
              <a:rPr lang="tr-TR" sz="1600" cap="none" spc="-35" dirty="0">
                <a:solidFill>
                  <a:schemeClr val="bg1"/>
                </a:solidFill>
                <a:latin typeface="Verdana"/>
                <a:cs typeface="Verdana"/>
                <a:hlinkClick r:id="rId2"/>
              </a:rPr>
              <a:t>nbtecer@ankara.edu.tr</a:t>
            </a:r>
            <a:endParaRPr lang="tr-TR" sz="1600" cap="none" dirty="0">
              <a:solidFill>
                <a:schemeClr val="bg1"/>
              </a:solidFill>
              <a:latin typeface="Verdana"/>
              <a:cs typeface="Verdana"/>
            </a:endParaRPr>
          </a:p>
        </p:txBody>
      </p:sp>
    </p:spTree>
    <p:extLst>
      <p:ext uri="{BB962C8B-B14F-4D97-AF65-F5344CB8AC3E}">
        <p14:creationId xmlns:p14="http://schemas.microsoft.com/office/powerpoint/2010/main" val="44259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129489" y="-77821"/>
            <a:ext cx="12321489" cy="7052553"/>
          </a:xfrm>
          <a:prstGeom prst="rect">
            <a:avLst/>
          </a:prstGeom>
        </p:spPr>
      </p:pic>
    </p:spTree>
    <p:extLst>
      <p:ext uri="{BB962C8B-B14F-4D97-AF65-F5344CB8AC3E}">
        <p14:creationId xmlns:p14="http://schemas.microsoft.com/office/powerpoint/2010/main" val="313336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E8A69B-3A4E-094A-90F8-F7A0CE4FFD9F}"/>
              </a:ext>
            </a:extLst>
          </p:cNvPr>
          <p:cNvSpPr>
            <a:spLocks noGrp="1"/>
          </p:cNvSpPr>
          <p:nvPr>
            <p:ph type="title"/>
          </p:nvPr>
        </p:nvSpPr>
        <p:spPr/>
        <p:txBody>
          <a:bodyPr/>
          <a:lstStyle/>
          <a:p>
            <a:pPr algn="ctr"/>
            <a:r>
              <a:rPr lang="tr-TR" b="1" dirty="0"/>
              <a:t>TARIM VE TAHIL</a:t>
            </a:r>
          </a:p>
        </p:txBody>
      </p:sp>
      <p:sp>
        <p:nvSpPr>
          <p:cNvPr id="3" name="İçerik Yer Tutucusu 2">
            <a:extLst>
              <a:ext uri="{FF2B5EF4-FFF2-40B4-BE49-F238E27FC236}">
                <a16:creationId xmlns:a16="http://schemas.microsoft.com/office/drawing/2014/main" id="{588EA797-A2B6-1D46-A0EE-BDD56E756716}"/>
              </a:ext>
            </a:extLst>
          </p:cNvPr>
          <p:cNvSpPr>
            <a:spLocks noGrp="1"/>
          </p:cNvSpPr>
          <p:nvPr>
            <p:ph idx="1"/>
          </p:nvPr>
        </p:nvSpPr>
        <p:spPr>
          <a:xfrm>
            <a:off x="838200" y="1825624"/>
            <a:ext cx="11012424" cy="4916551"/>
          </a:xfrm>
        </p:spPr>
        <p:txBody>
          <a:bodyPr>
            <a:normAutofit fontScale="25000" lnSpcReduction="20000"/>
          </a:bodyPr>
          <a:lstStyle/>
          <a:p>
            <a:pPr algn="just"/>
            <a:r>
              <a:rPr lang="tr-TR" sz="5100" dirty="0"/>
              <a:t>Stratejik, ekonomik, sosyal ve kültürel açıdan büyük öneme sahip olan tarım, günümüzde ülkeler için sınırlar ötesi bir nitelik kazanmış, tarımsal üretimde </a:t>
            </a:r>
            <a:r>
              <a:rPr lang="tr-TR" sz="5100" b="1" dirty="0"/>
              <a:t>kendi kendine yeterli olma kaygısı </a:t>
            </a:r>
            <a:r>
              <a:rPr lang="tr-TR" sz="5100" dirty="0"/>
              <a:t>yerini </a:t>
            </a:r>
            <a:r>
              <a:rPr lang="tr-TR" sz="5100" b="1" dirty="0"/>
              <a:t>dünya için üretim ve pazarlama </a:t>
            </a:r>
            <a:r>
              <a:rPr lang="tr-TR" sz="5100" dirty="0"/>
              <a:t>yaklaşımına bırakmıştır. Dünyada temel tarım ürünlerinde üretim, tüketim ve ticaret dengeleri hızla değişmektedir. Son yıllarda yaşanan finansal krizlerin emtia piyasaları üzerine yansıması ve ticari yasaklar sonucunda ön plana çıkan gıda güvencesi kaygıları, tarımın stratejik anlamda önemini bir kez daha ortaya koymuştur.</a:t>
            </a:r>
          </a:p>
          <a:p>
            <a:pPr marL="0" indent="0" algn="just">
              <a:buNone/>
            </a:pPr>
            <a:endParaRPr lang="tr-TR" sz="5100" dirty="0"/>
          </a:p>
          <a:p>
            <a:pPr algn="just"/>
            <a:r>
              <a:rPr lang="tr-TR" sz="5100" dirty="0"/>
              <a:t>Tarım sektöründe rekabetçilik ve sürdürülebilirliğin ön plana çıktığı günümüzde küresel iklim değişikliği, gıda fiyatlarındaki artış, artan nüfus baskısı ve uluslararası organizasyonların etkinliğinin artması gibi temel dinamikler sektöre yön vermiştir.</a:t>
            </a:r>
          </a:p>
          <a:p>
            <a:pPr marL="0" indent="0" algn="just">
              <a:buNone/>
            </a:pPr>
            <a:r>
              <a:rPr lang="tr-TR" sz="5100" dirty="0"/>
              <a:t>     200 G BEYAZ Ekmek fiyatı; 1,00 </a:t>
            </a:r>
            <a:r>
              <a:rPr lang="tr-TR" sz="5100" dirty="0" err="1"/>
              <a:t>tl</a:t>
            </a:r>
            <a:r>
              <a:rPr lang="tr-TR" sz="5100" dirty="0"/>
              <a:t> (2018 Ekim) 1,25 TL (OCAK 2020) / HALK EKMEK 250 G NORMAL EKMEK (0 ,90 TL) 22.01.2020</a:t>
            </a:r>
          </a:p>
          <a:p>
            <a:pPr algn="just"/>
            <a:r>
              <a:rPr lang="tr-TR" sz="5100" dirty="0"/>
              <a:t>Geniş bir ürün yelpazesine imkân veren iklim ve ekolojik özellikleriyle tarımsal üretim açısından avantajlı olan ülkemiz, kendi kendine yeterlilik açısından da iyi durumdadır. Üstelik toplam istihdamın yaklaşık %21’lik bir kısmı, tarım sektöründe yer almaktadır. Buna karşılık tarımın gayri safi yurt içi hasıla içindeki payı </a:t>
            </a:r>
            <a:r>
              <a:rPr lang="tr-TR" sz="5100" b="1" dirty="0"/>
              <a:t>%7,5</a:t>
            </a:r>
            <a:r>
              <a:rPr lang="tr-TR" sz="5100" dirty="0"/>
              <a:t>, ihracat gelirleri içindeki payı ise yaklaşık </a:t>
            </a:r>
            <a:r>
              <a:rPr lang="tr-TR" sz="5100" b="1" dirty="0"/>
              <a:t>%4</a:t>
            </a:r>
            <a:r>
              <a:rPr lang="tr-TR" sz="5100" dirty="0"/>
              <a:t>’tür (TÜİK 2016).</a:t>
            </a:r>
          </a:p>
          <a:p>
            <a:pPr marL="0" indent="0" algn="just">
              <a:buNone/>
            </a:pPr>
            <a:endParaRPr lang="tr-TR" sz="5100" dirty="0"/>
          </a:p>
          <a:p>
            <a:pPr algn="just"/>
            <a:r>
              <a:rPr lang="tr-TR" sz="5100" dirty="0"/>
              <a:t>Tarım yapılabilir </a:t>
            </a:r>
            <a:r>
              <a:rPr lang="tr-TR" sz="5100" b="1" dirty="0"/>
              <a:t>23,9 milyon hektarlık alan </a:t>
            </a:r>
            <a:r>
              <a:rPr lang="tr-TR" sz="5100" dirty="0"/>
              <a:t>içerisinde </a:t>
            </a:r>
            <a:r>
              <a:rPr lang="tr-TR" sz="5100" b="1" dirty="0"/>
              <a:t>%49</a:t>
            </a:r>
            <a:r>
              <a:rPr lang="tr-TR" sz="5100" dirty="0"/>
              <a:t> ile en büyük payı </a:t>
            </a:r>
            <a:r>
              <a:rPr lang="tr-TR" sz="5100" b="1" dirty="0"/>
              <a:t>tahıllar </a:t>
            </a:r>
            <a:r>
              <a:rPr lang="tr-TR" sz="5100" dirty="0"/>
              <a:t>almaktadır. Toplam tahıl alanları içerisinde ise </a:t>
            </a:r>
            <a:r>
              <a:rPr lang="tr-TR" sz="5100" b="1" dirty="0"/>
              <a:t>%67’</a:t>
            </a:r>
            <a:r>
              <a:rPr lang="tr-TR" sz="5100" dirty="0"/>
              <a:t>lik pay ile ilk sırada </a:t>
            </a:r>
            <a:r>
              <a:rPr lang="tr-TR" sz="5100" b="1" dirty="0"/>
              <a:t>buğday</a:t>
            </a:r>
            <a:r>
              <a:rPr lang="tr-TR" sz="5100" dirty="0"/>
              <a:t> yer almaktadır. Buğdayı </a:t>
            </a:r>
            <a:r>
              <a:rPr lang="tr-TR" sz="5100" b="1" dirty="0"/>
              <a:t>%24’</a:t>
            </a:r>
            <a:r>
              <a:rPr lang="tr-TR" sz="5100" dirty="0"/>
              <a:t>lük pay ile </a:t>
            </a:r>
            <a:r>
              <a:rPr lang="tr-TR" sz="5100" b="1" dirty="0"/>
              <a:t>arpa</a:t>
            </a:r>
            <a:r>
              <a:rPr lang="tr-TR" sz="5100" dirty="0"/>
              <a:t>, </a:t>
            </a:r>
            <a:r>
              <a:rPr lang="tr-TR" sz="5100" b="1" dirty="0"/>
              <a:t>%6</a:t>
            </a:r>
            <a:r>
              <a:rPr lang="tr-TR" sz="5100" dirty="0"/>
              <a:t>’lık pay ile </a:t>
            </a:r>
            <a:r>
              <a:rPr lang="tr-TR" sz="5100" b="1" dirty="0"/>
              <a:t>mısır,</a:t>
            </a:r>
            <a:r>
              <a:rPr lang="tr-TR" sz="5100" dirty="0"/>
              <a:t> </a:t>
            </a:r>
            <a:r>
              <a:rPr lang="tr-TR" sz="5100" b="1" dirty="0"/>
              <a:t>%1</a:t>
            </a:r>
            <a:r>
              <a:rPr lang="tr-TR" sz="5100" dirty="0"/>
              <a:t>’lik pay ile </a:t>
            </a:r>
            <a:r>
              <a:rPr lang="tr-TR" sz="5100" b="1" dirty="0"/>
              <a:t>çeltik</a:t>
            </a:r>
            <a:r>
              <a:rPr lang="tr-TR" sz="5100" dirty="0"/>
              <a:t> takip etmektedir. </a:t>
            </a:r>
            <a:r>
              <a:rPr lang="tr-TR" sz="5100" b="1" dirty="0"/>
              <a:t>Yulaf</a:t>
            </a:r>
            <a:r>
              <a:rPr lang="tr-TR" sz="5100" dirty="0"/>
              <a:t> ve </a:t>
            </a:r>
            <a:r>
              <a:rPr lang="tr-TR" sz="5100" b="1" dirty="0"/>
              <a:t>çavdar</a:t>
            </a:r>
            <a:r>
              <a:rPr lang="tr-TR" sz="5100" dirty="0"/>
              <a:t> üretimimiz yeterli düzeyde olup alan olarak </a:t>
            </a:r>
            <a:r>
              <a:rPr lang="tr-TR" sz="5100" b="1" dirty="0"/>
              <a:t>%1</a:t>
            </a:r>
            <a:r>
              <a:rPr lang="tr-TR" sz="5100" dirty="0"/>
              <a:t>’lere karşılık gelen payı uzun yıllardır aynı seviyeyi korumaktadır (TÜİK 2016).</a:t>
            </a:r>
          </a:p>
          <a:p>
            <a:pPr algn="just"/>
            <a:endParaRPr lang="tr-TR" dirty="0"/>
          </a:p>
        </p:txBody>
      </p:sp>
    </p:spTree>
    <p:extLst>
      <p:ext uri="{BB962C8B-B14F-4D97-AF65-F5344CB8AC3E}">
        <p14:creationId xmlns:p14="http://schemas.microsoft.com/office/powerpoint/2010/main" val="210432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CF38539B-6BCF-3D47-98ED-90C5AE17F47A}"/>
              </a:ext>
            </a:extLst>
          </p:cNvPr>
          <p:cNvGraphicFramePr>
            <a:graphicFrameLocks noGrp="1"/>
          </p:cNvGraphicFramePr>
          <p:nvPr>
            <p:ph idx="1"/>
            <p:extLst>
              <p:ext uri="{D42A27DB-BD31-4B8C-83A1-F6EECF244321}">
                <p14:modId xmlns:p14="http://schemas.microsoft.com/office/powerpoint/2010/main" val="4181855730"/>
              </p:ext>
            </p:extLst>
          </p:nvPr>
        </p:nvGraphicFramePr>
        <p:xfrm>
          <a:off x="704088" y="377952"/>
          <a:ext cx="10951464" cy="5751386"/>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F34BCE7A-EB5C-3D44-BB87-D86818B4872D}"/>
              </a:ext>
            </a:extLst>
          </p:cNvPr>
          <p:cNvSpPr txBox="1"/>
          <p:nvPr/>
        </p:nvSpPr>
        <p:spPr>
          <a:xfrm>
            <a:off x="1562305" y="6243638"/>
            <a:ext cx="9235029" cy="369332"/>
          </a:xfrm>
          <a:prstGeom prst="rect">
            <a:avLst/>
          </a:prstGeom>
          <a:noFill/>
        </p:spPr>
        <p:txBody>
          <a:bodyPr wrap="none" rtlCol="0">
            <a:spAutoFit/>
          </a:bodyPr>
          <a:lstStyle/>
          <a:p>
            <a:r>
              <a:rPr lang="tr-TR" dirty="0"/>
              <a:t>* TARIM ALANLARININ EN BÜYÜK DİLİMİ OLAN % 49 LUK ALANDA </a:t>
            </a:r>
            <a:r>
              <a:rPr lang="tr-TR" b="1" dirty="0"/>
              <a:t>TAHIL</a:t>
            </a:r>
            <a:r>
              <a:rPr lang="tr-TR" dirty="0"/>
              <a:t> TARIMI YAPILMAKTADIR.</a:t>
            </a:r>
          </a:p>
        </p:txBody>
      </p:sp>
    </p:spTree>
    <p:extLst>
      <p:ext uri="{BB962C8B-B14F-4D97-AF65-F5344CB8AC3E}">
        <p14:creationId xmlns:p14="http://schemas.microsoft.com/office/powerpoint/2010/main" val="420786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TARIM VE TAHIL</a:t>
            </a:r>
          </a:p>
        </p:txBody>
      </p:sp>
      <p:pic>
        <p:nvPicPr>
          <p:cNvPr id="4" name="İçerik Yer Tutucusu 3"/>
          <p:cNvPicPr>
            <a:picLocks noGrp="1" noChangeAspect="1"/>
          </p:cNvPicPr>
          <p:nvPr>
            <p:ph idx="1"/>
          </p:nvPr>
        </p:nvPicPr>
        <p:blipFill>
          <a:blip r:embed="rId3"/>
          <a:stretch>
            <a:fillRect/>
          </a:stretch>
        </p:blipFill>
        <p:spPr>
          <a:xfrm>
            <a:off x="10094976" y="0"/>
            <a:ext cx="2097024" cy="1714691"/>
          </a:xfrm>
          <a:prstGeom prst="rect">
            <a:avLst/>
          </a:prstGeom>
        </p:spPr>
      </p:pic>
      <p:pic>
        <p:nvPicPr>
          <p:cNvPr id="5" name="Resim 4">
            <a:extLst>
              <a:ext uri="{FF2B5EF4-FFF2-40B4-BE49-F238E27FC236}">
                <a16:creationId xmlns:a16="http://schemas.microsoft.com/office/drawing/2014/main" id="{99B00C73-DAA5-D548-BCB6-A93CCAF45985}"/>
              </a:ext>
            </a:extLst>
          </p:cNvPr>
          <p:cNvPicPr>
            <a:picLocks noChangeAspect="1"/>
          </p:cNvPicPr>
          <p:nvPr/>
        </p:nvPicPr>
        <p:blipFill>
          <a:blip r:embed="rId4"/>
          <a:stretch>
            <a:fillRect/>
          </a:stretch>
        </p:blipFill>
        <p:spPr>
          <a:xfrm>
            <a:off x="305790" y="69152"/>
            <a:ext cx="1677281" cy="1621536"/>
          </a:xfrm>
          <a:prstGeom prst="rect">
            <a:avLst/>
          </a:prstGeom>
        </p:spPr>
      </p:pic>
      <p:sp>
        <p:nvSpPr>
          <p:cNvPr id="6" name="Metin kutusu 5">
            <a:extLst>
              <a:ext uri="{FF2B5EF4-FFF2-40B4-BE49-F238E27FC236}">
                <a16:creationId xmlns:a16="http://schemas.microsoft.com/office/drawing/2014/main" id="{D3B2E081-2AA6-964F-AA0D-9BF122E6909B}"/>
              </a:ext>
            </a:extLst>
          </p:cNvPr>
          <p:cNvSpPr txBox="1"/>
          <p:nvPr/>
        </p:nvSpPr>
        <p:spPr>
          <a:xfrm>
            <a:off x="1057275" y="2486026"/>
            <a:ext cx="10072688" cy="5632311"/>
          </a:xfrm>
          <a:prstGeom prst="rect">
            <a:avLst/>
          </a:prstGeom>
          <a:noFill/>
        </p:spPr>
        <p:txBody>
          <a:bodyPr wrap="square" rtlCol="0">
            <a:spAutoFit/>
          </a:bodyPr>
          <a:lstStyle/>
          <a:p>
            <a:r>
              <a:rPr lang="tr-TR" sz="2400" b="1" i="1" dirty="0">
                <a:effectLst>
                  <a:outerShdw blurRad="38100" dist="38100" dir="2700000" algn="tl">
                    <a:srgbClr val="000000">
                      <a:alpha val="43137"/>
                    </a:srgbClr>
                  </a:outerShdw>
                </a:effectLst>
              </a:rPr>
              <a:t>I.   İklim koşullarına uygunluk</a:t>
            </a:r>
          </a:p>
          <a:p>
            <a:r>
              <a:rPr lang="tr-TR" sz="2400" dirty="0"/>
              <a:t>Buğday yeryüzünde değişik koşullara kolay adapte olduğundan günümüzde 100’e yakın ülkenin topraklarında üretilmektedir.</a:t>
            </a:r>
          </a:p>
          <a:p>
            <a:endParaRPr lang="tr-TR" sz="2400" dirty="0"/>
          </a:p>
          <a:p>
            <a:r>
              <a:rPr lang="tr-TR" sz="2400" b="1" i="1" dirty="0">
                <a:effectLst>
                  <a:outerShdw blurRad="38100" dist="38100" dir="2700000" algn="tl">
                    <a:srgbClr val="000000">
                      <a:alpha val="43137"/>
                    </a:srgbClr>
                  </a:outerShdw>
                </a:effectLst>
              </a:rPr>
              <a:t>II.  Ekim alanlarının geniş olması </a:t>
            </a:r>
          </a:p>
          <a:p>
            <a:r>
              <a:rPr lang="tr-TR" sz="2400" dirty="0"/>
              <a:t>(Kuzey yarım kürede 30-60, Güney yarım kürede ise 27-40 enlemleri arasında) Böylelikle yaygın tarım yapılabilmekte ve böylece kolay ulaşılabilir bir besin kaynağı olmaktadır. </a:t>
            </a:r>
          </a:p>
          <a:p>
            <a:endParaRPr lang="tr-TR" sz="2400" dirty="0"/>
          </a:p>
          <a:p>
            <a:r>
              <a:rPr lang="tr-TR" sz="2400" b="1" i="1" dirty="0">
                <a:effectLst>
                  <a:outerShdw blurRad="38100" dist="38100" dir="2700000" algn="tl">
                    <a:srgbClr val="000000">
                      <a:alpha val="43137"/>
                    </a:srgbClr>
                  </a:outerShdw>
                </a:effectLst>
              </a:rPr>
              <a:t>III.  Ucuz</a:t>
            </a:r>
          </a:p>
          <a:p>
            <a:endParaRPr lang="tr-TR" sz="2400" dirty="0"/>
          </a:p>
          <a:p>
            <a:endParaRPr lang="tr-TR" sz="2400" b="1" i="1" dirty="0">
              <a:effectLst>
                <a:outerShdw blurRad="38100" dist="38100" dir="2700000" algn="tl">
                  <a:srgbClr val="000000">
                    <a:alpha val="43137"/>
                  </a:srgbClr>
                </a:outerShdw>
              </a:effectLst>
            </a:endParaRPr>
          </a:p>
          <a:p>
            <a:pPr marL="400050" indent="-400050">
              <a:buFont typeface="+mj-lt"/>
              <a:buAutoNum type="romanUcPeriod"/>
            </a:pPr>
            <a:endParaRPr lang="tr-TR" sz="2400" dirty="0"/>
          </a:p>
          <a:p>
            <a:pPr marL="400050" indent="-400050">
              <a:buFont typeface="+mj-lt"/>
              <a:buAutoNum type="romanUcPeriod"/>
            </a:pPr>
            <a:endParaRPr lang="tr-TR" sz="2400" dirty="0"/>
          </a:p>
          <a:p>
            <a:pPr marL="400050" indent="-400050">
              <a:buFont typeface="+mj-lt"/>
              <a:buAutoNum type="romanUcPeriod"/>
            </a:pPr>
            <a:endParaRPr lang="tr-TR" sz="2400" dirty="0"/>
          </a:p>
        </p:txBody>
      </p:sp>
    </p:spTree>
    <p:extLst>
      <p:ext uri="{BB962C8B-B14F-4D97-AF65-F5344CB8AC3E}">
        <p14:creationId xmlns:p14="http://schemas.microsoft.com/office/powerpoint/2010/main" val="284722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F6174774-FBD0-8C49-A859-241D82BC9403}"/>
              </a:ext>
            </a:extLst>
          </p:cNvPr>
          <p:cNvSpPr txBox="1"/>
          <p:nvPr/>
        </p:nvSpPr>
        <p:spPr>
          <a:xfrm>
            <a:off x="4397829" y="2830285"/>
            <a:ext cx="3113353" cy="646331"/>
          </a:xfrm>
          <a:prstGeom prst="rect">
            <a:avLst/>
          </a:prstGeom>
          <a:noFill/>
        </p:spPr>
        <p:txBody>
          <a:bodyPr wrap="none" rtlCol="0">
            <a:spAutoFit/>
          </a:bodyPr>
          <a:lstStyle/>
          <a:p>
            <a:r>
              <a:rPr lang="tr-TR" sz="3600" dirty="0"/>
              <a:t>TEŞEKKÜRLER…</a:t>
            </a:r>
          </a:p>
        </p:txBody>
      </p:sp>
    </p:spTree>
    <p:extLst>
      <p:ext uri="{BB962C8B-B14F-4D97-AF65-F5344CB8AC3E}">
        <p14:creationId xmlns:p14="http://schemas.microsoft.com/office/powerpoint/2010/main" val="213231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601325"/>
            <a:ext cx="11929730" cy="5948331"/>
          </a:xfrm>
        </p:spPr>
        <p:txBody>
          <a:bodyPr>
            <a:normAutofit fontScale="70000" lnSpcReduction="20000"/>
          </a:bodyPr>
          <a:lstStyle/>
          <a:p>
            <a:pPr marL="0" indent="0" algn="ctr">
              <a:buNone/>
            </a:pPr>
            <a:r>
              <a:rPr lang="tr-TR" sz="6400" dirty="0"/>
              <a:t>TAHIL TEKNOLOJİSİ KONU BAŞLIKLARI</a:t>
            </a:r>
          </a:p>
          <a:p>
            <a:pPr marL="0" indent="0" algn="ctr">
              <a:buNone/>
            </a:pPr>
            <a:r>
              <a:rPr lang="tr-TR" sz="3400" dirty="0"/>
              <a:t>TAHILIN TANIMI VE ÇEŞİTLERİ </a:t>
            </a:r>
          </a:p>
          <a:p>
            <a:pPr marL="0" indent="0" algn="ctr">
              <a:buNone/>
            </a:pPr>
            <a:r>
              <a:rPr lang="tr-TR" sz="3400" dirty="0"/>
              <a:t>TAHIL VE BESLENME</a:t>
            </a:r>
          </a:p>
          <a:p>
            <a:pPr marL="0" indent="0" algn="ctr">
              <a:buNone/>
            </a:pPr>
            <a:r>
              <a:rPr lang="tr-TR" sz="3400" dirty="0"/>
              <a:t>TAHIL TARİHÇESİ</a:t>
            </a:r>
          </a:p>
          <a:p>
            <a:pPr marL="0" indent="0" algn="ctr">
              <a:buNone/>
            </a:pPr>
            <a:r>
              <a:rPr lang="tr-TR" sz="3400" dirty="0"/>
              <a:t>TAHILLAR, DÜNYADAKİ VE TÜRKİYE’DEKİ GÜNCEL DURUMU</a:t>
            </a:r>
          </a:p>
          <a:p>
            <a:pPr marL="0" indent="0" algn="ctr">
              <a:buNone/>
            </a:pPr>
            <a:r>
              <a:rPr lang="tr-TR" sz="3400" dirty="0"/>
              <a:t>TAHIL TANESİNİN YAPISI - FİZİKSEL VE KİMYASAL ÖZELLİKLERİ</a:t>
            </a:r>
          </a:p>
          <a:p>
            <a:pPr marL="0" indent="0" algn="ctr">
              <a:buNone/>
            </a:pPr>
            <a:r>
              <a:rPr lang="tr-TR" sz="3400" dirty="0"/>
              <a:t>TAHIL İŞLEME TEKNOLOJİSİ</a:t>
            </a:r>
          </a:p>
          <a:p>
            <a:pPr marL="457200" lvl="1" indent="0" algn="ctr">
              <a:buNone/>
            </a:pPr>
            <a:r>
              <a:rPr lang="tr-TR" sz="3400" dirty="0"/>
              <a:t>HAMMADDE TEMİNİ, DEPOLAMA</a:t>
            </a:r>
          </a:p>
          <a:p>
            <a:pPr marL="457200" lvl="1" indent="0" algn="ctr">
              <a:buNone/>
            </a:pPr>
            <a:r>
              <a:rPr lang="tr-TR" sz="3400" dirty="0"/>
              <a:t>ÖN HAZIRLIK</a:t>
            </a:r>
          </a:p>
          <a:p>
            <a:pPr marL="457200" lvl="1" indent="0" algn="ctr">
              <a:buNone/>
            </a:pPr>
            <a:r>
              <a:rPr lang="tr-TR" sz="3400" dirty="0"/>
              <a:t>ÖĞÜTME</a:t>
            </a:r>
          </a:p>
          <a:p>
            <a:pPr marL="457200" lvl="1" indent="0" algn="ctr">
              <a:buNone/>
            </a:pPr>
            <a:r>
              <a:rPr lang="tr-TR" sz="3400" dirty="0"/>
              <a:t>PİYASAYA ARZ</a:t>
            </a:r>
          </a:p>
          <a:p>
            <a:pPr marL="457200" lvl="1" indent="0" algn="ctr">
              <a:buNone/>
            </a:pPr>
            <a:r>
              <a:rPr lang="tr-TR" sz="3400" dirty="0"/>
              <a:t>KALİTE KRİTERLERİ </a:t>
            </a:r>
          </a:p>
          <a:p>
            <a:pPr algn="ctr"/>
            <a:endParaRPr lang="tr-TR" sz="3600" dirty="0"/>
          </a:p>
        </p:txBody>
      </p:sp>
    </p:spTree>
    <p:extLst>
      <p:ext uri="{BB962C8B-B14F-4D97-AF65-F5344CB8AC3E}">
        <p14:creationId xmlns:p14="http://schemas.microsoft.com/office/powerpoint/2010/main" val="319413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601325"/>
            <a:ext cx="11929730" cy="5948331"/>
          </a:xfrm>
        </p:spPr>
        <p:txBody>
          <a:bodyPr>
            <a:normAutofit lnSpcReduction="10000"/>
          </a:bodyPr>
          <a:lstStyle/>
          <a:p>
            <a:pPr marL="0" indent="0" algn="ctr">
              <a:buNone/>
            </a:pPr>
            <a:r>
              <a:rPr lang="tr-TR" sz="5200" dirty="0"/>
              <a:t>TAHIL TEKNOLOJİSİ KONU BAŞLIKLARI</a:t>
            </a:r>
            <a:endParaRPr lang="tr-TR" sz="3600" dirty="0"/>
          </a:p>
          <a:p>
            <a:pPr marL="0" indent="0" algn="ctr">
              <a:buNone/>
            </a:pPr>
            <a:r>
              <a:rPr lang="tr-TR" sz="2800" dirty="0"/>
              <a:t>EKMEK ÜRETİMİ</a:t>
            </a:r>
          </a:p>
          <a:p>
            <a:pPr marL="0" indent="0" algn="ctr">
              <a:buNone/>
            </a:pPr>
            <a:r>
              <a:rPr lang="tr-TR" sz="2800" dirty="0"/>
              <a:t>BULGUR ÜRETİMİ</a:t>
            </a:r>
          </a:p>
          <a:p>
            <a:pPr marL="0" indent="0" algn="ctr">
              <a:buNone/>
            </a:pPr>
            <a:r>
              <a:rPr lang="tr-TR" sz="2800" dirty="0"/>
              <a:t>NİŞASTA ÜRETİMİ</a:t>
            </a:r>
          </a:p>
          <a:p>
            <a:pPr marL="0" indent="0" algn="ctr">
              <a:buNone/>
            </a:pPr>
            <a:r>
              <a:rPr lang="tr-TR" sz="2800" dirty="0"/>
              <a:t>MAKARNA ÜRETİMİ</a:t>
            </a:r>
          </a:p>
          <a:p>
            <a:pPr marL="0" indent="0" algn="ctr">
              <a:buNone/>
            </a:pPr>
            <a:r>
              <a:rPr lang="tr-TR" sz="2800" dirty="0"/>
              <a:t>BİSKÜVİ ÜRETİMİ</a:t>
            </a:r>
          </a:p>
          <a:p>
            <a:pPr marL="0" indent="0" algn="ctr">
              <a:buNone/>
            </a:pPr>
            <a:r>
              <a:rPr lang="tr-TR" sz="2800" dirty="0"/>
              <a:t>KEK ÜRETİMİ</a:t>
            </a:r>
          </a:p>
          <a:p>
            <a:pPr marL="0" indent="0" algn="ctr">
              <a:buNone/>
            </a:pPr>
            <a:r>
              <a:rPr lang="tr-TR" sz="2800" dirty="0"/>
              <a:t>KAHVALTILIK GEVREK ÜRETİMİ</a:t>
            </a:r>
          </a:p>
          <a:p>
            <a:pPr marL="0" indent="0" algn="ctr">
              <a:buNone/>
            </a:pPr>
            <a:r>
              <a:rPr lang="tr-TR" sz="2800" dirty="0"/>
              <a:t>MİLFÖY ÜRETİMİ</a:t>
            </a:r>
          </a:p>
          <a:p>
            <a:pPr marL="0" indent="0" algn="ctr">
              <a:buNone/>
            </a:pPr>
            <a:endParaRPr lang="tr-TR" sz="3600" dirty="0"/>
          </a:p>
          <a:p>
            <a:pPr algn="ctr"/>
            <a:endParaRPr lang="tr-TR" sz="3600" dirty="0"/>
          </a:p>
        </p:txBody>
      </p:sp>
    </p:spTree>
    <p:extLst>
      <p:ext uri="{BB962C8B-B14F-4D97-AF65-F5344CB8AC3E}">
        <p14:creationId xmlns:p14="http://schemas.microsoft.com/office/powerpoint/2010/main" val="379965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364AC7-BBB9-2D43-B20A-46DF9E7B8831}"/>
              </a:ext>
            </a:extLst>
          </p:cNvPr>
          <p:cNvSpPr>
            <a:spLocks noGrp="1"/>
          </p:cNvSpPr>
          <p:nvPr>
            <p:ph type="title"/>
          </p:nvPr>
        </p:nvSpPr>
        <p:spPr>
          <a:xfrm>
            <a:off x="973933" y="3241401"/>
            <a:ext cx="10364451" cy="1596177"/>
          </a:xfrm>
        </p:spPr>
        <p:txBody>
          <a:bodyPr>
            <a:normAutofit fontScale="90000"/>
          </a:bodyPr>
          <a:lstStyle/>
          <a:p>
            <a:r>
              <a:rPr lang="tr-TR" b="1" cap="none" dirty="0">
                <a:latin typeface="TimesNewRomanPSMT" panose="02020603050405020304" pitchFamily="18" charset="0"/>
              </a:rPr>
              <a:t>Toprak o kadar </a:t>
            </a:r>
            <a:r>
              <a:rPr lang="tr-TR" b="1" cap="none" dirty="0" err="1">
                <a:latin typeface="TimesNewRomanPSMT" panose="02020603050405020304" pitchFamily="18" charset="0"/>
              </a:rPr>
              <a:t>cömert</a:t>
            </a:r>
            <a:r>
              <a:rPr lang="tr-TR" b="1" cap="none" dirty="0">
                <a:latin typeface="TimesNewRomanPSMT" panose="02020603050405020304" pitchFamily="18" charset="0"/>
              </a:rPr>
              <a:t> ki, dökülen her damla alın terinin </a:t>
            </a:r>
            <a:r>
              <a:rPr lang="tr-TR" b="1" cap="none" dirty="0" err="1">
                <a:latin typeface="TimesNewRomanPSMT" panose="02020603050405020304" pitchFamily="18" charset="0"/>
              </a:rPr>
              <a:t>karşılığını</a:t>
            </a:r>
            <a:r>
              <a:rPr lang="tr-TR" b="1" cap="none" dirty="0">
                <a:latin typeface="TimesNewRomanPSMT" panose="02020603050405020304" pitchFamily="18" charset="0"/>
              </a:rPr>
              <a:t> verir. </a:t>
            </a:r>
            <a:br>
              <a:rPr lang="tr-TR" b="1" cap="none" dirty="0">
                <a:latin typeface="TimesNewRomanPSMT" panose="02020603050405020304" pitchFamily="18" charset="0"/>
              </a:rPr>
            </a:br>
            <a:br>
              <a:rPr lang="tr-TR" b="1" cap="none" dirty="0">
                <a:latin typeface="TimesNewRomanPSMT" panose="02020603050405020304" pitchFamily="18" charset="0"/>
              </a:rPr>
            </a:br>
            <a:r>
              <a:rPr lang="tr-TR" b="1" cap="none" dirty="0">
                <a:latin typeface="TimesNewRomanPSMT" panose="02020603050405020304" pitchFamily="18" charset="0"/>
              </a:rPr>
              <a:t>Mustafa Kemal Atatürk</a:t>
            </a:r>
            <a:br>
              <a:rPr lang="tr-TR" b="1" dirty="0">
                <a:latin typeface="TimesNewRomanPSMT" panose="02020603050405020304" pitchFamily="18" charset="0"/>
              </a:rPr>
            </a:br>
            <a:br>
              <a:rPr lang="tr-TR" b="1" dirty="0">
                <a:latin typeface="TimesNewRomanPSMT" panose="02020603050405020304" pitchFamily="18" charset="0"/>
              </a:rPr>
            </a:br>
            <a:br>
              <a:rPr lang="tr-TR" b="1" dirty="0">
                <a:latin typeface="TimesNewRomanPSMT" panose="02020603050405020304" pitchFamily="18" charset="0"/>
              </a:rPr>
            </a:br>
            <a:endParaRPr lang="tr-TR" b="1" dirty="0"/>
          </a:p>
        </p:txBody>
      </p:sp>
    </p:spTree>
    <p:extLst>
      <p:ext uri="{BB962C8B-B14F-4D97-AF65-F5344CB8AC3E}">
        <p14:creationId xmlns:p14="http://schemas.microsoft.com/office/powerpoint/2010/main" val="204992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6696" y="1788317"/>
            <a:ext cx="10515600" cy="1325563"/>
          </a:xfrm>
        </p:spPr>
        <p:txBody>
          <a:bodyPr>
            <a:normAutofit/>
          </a:bodyPr>
          <a:lstStyle/>
          <a:p>
            <a:pPr algn="ctr"/>
            <a:r>
              <a:rPr lang="tr-TR" b="1" dirty="0"/>
              <a:t>TAHIL (HUBUBAT)</a:t>
            </a:r>
          </a:p>
        </p:txBody>
      </p:sp>
      <p:sp>
        <p:nvSpPr>
          <p:cNvPr id="7" name="Metin kutusu 6">
            <a:extLst>
              <a:ext uri="{FF2B5EF4-FFF2-40B4-BE49-F238E27FC236}">
                <a16:creationId xmlns:a16="http://schemas.microsoft.com/office/drawing/2014/main" id="{2BEA8A27-4E78-B748-9CE9-85A9F8AF67B7}"/>
              </a:ext>
            </a:extLst>
          </p:cNvPr>
          <p:cNvSpPr txBox="1"/>
          <p:nvPr/>
        </p:nvSpPr>
        <p:spPr>
          <a:xfrm>
            <a:off x="716280" y="3211509"/>
            <a:ext cx="11301299" cy="2308324"/>
          </a:xfrm>
          <a:prstGeom prst="rect">
            <a:avLst/>
          </a:prstGeom>
          <a:noFill/>
        </p:spPr>
        <p:txBody>
          <a:bodyPr wrap="none" rtlCol="0">
            <a:spAutoFit/>
          </a:bodyPr>
          <a:lstStyle/>
          <a:p>
            <a:pPr algn="ctr"/>
            <a:r>
              <a:rPr lang="tr-TR" sz="2400" dirty="0"/>
              <a:t> Tahıl, </a:t>
            </a:r>
            <a:r>
              <a:rPr lang="tr-TR" sz="2400" b="1" u="sng" dirty="0" err="1"/>
              <a:t>Graminae-Poaceae</a:t>
            </a:r>
            <a:r>
              <a:rPr lang="tr-TR" sz="2400" b="1" u="sng" dirty="0"/>
              <a:t> (Buğdaygiller) </a:t>
            </a:r>
            <a:r>
              <a:rPr lang="tr-TR" sz="2400" dirty="0"/>
              <a:t> familyası üyelerinin </a:t>
            </a:r>
            <a:r>
              <a:rPr lang="tr-TR" sz="2400" i="1" dirty="0"/>
              <a:t>meyve</a:t>
            </a:r>
            <a:r>
              <a:rPr lang="tr-TR" sz="2400" dirty="0"/>
              <a:t>, </a:t>
            </a:r>
            <a:r>
              <a:rPr lang="tr-TR" sz="2400" i="1" dirty="0"/>
              <a:t>tohum</a:t>
            </a:r>
            <a:r>
              <a:rPr lang="tr-TR" sz="2400" dirty="0"/>
              <a:t> veya daha </a:t>
            </a:r>
          </a:p>
          <a:p>
            <a:pPr algn="ctr"/>
            <a:r>
              <a:rPr lang="tr-TR" sz="2400" dirty="0"/>
              <a:t>     geniş olarak </a:t>
            </a:r>
            <a:r>
              <a:rPr lang="tr-TR" sz="2400" i="1" dirty="0"/>
              <a:t>tane</a:t>
            </a:r>
            <a:r>
              <a:rPr lang="tr-TR" sz="2400" dirty="0"/>
              <a:t>lerini ifade eder.</a:t>
            </a:r>
          </a:p>
          <a:p>
            <a:pPr algn="just"/>
            <a:endParaRPr lang="tr-TR" sz="2400" dirty="0"/>
          </a:p>
          <a:p>
            <a:pPr algn="just"/>
            <a:endParaRPr lang="tr-TR" sz="2400" dirty="0"/>
          </a:p>
          <a:p>
            <a:pPr algn="just"/>
            <a:endParaRPr lang="tr-TR" sz="2400" dirty="0"/>
          </a:p>
          <a:p>
            <a:pPr marL="342900" indent="-342900" algn="just">
              <a:buFont typeface="Wingdings" pitchFamily="2" charset="2"/>
              <a:buChar char="q"/>
            </a:pPr>
            <a:endParaRPr lang="tr-TR" sz="2400" dirty="0"/>
          </a:p>
        </p:txBody>
      </p:sp>
    </p:spTree>
    <p:extLst>
      <p:ext uri="{BB962C8B-B14F-4D97-AF65-F5344CB8AC3E}">
        <p14:creationId xmlns:p14="http://schemas.microsoft.com/office/powerpoint/2010/main" val="175094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B37B05-3162-3247-9105-4536F4FDA3AC}"/>
              </a:ext>
            </a:extLst>
          </p:cNvPr>
          <p:cNvSpPr>
            <a:spLocks noGrp="1"/>
          </p:cNvSpPr>
          <p:nvPr>
            <p:ph type="title"/>
          </p:nvPr>
        </p:nvSpPr>
        <p:spPr>
          <a:xfrm>
            <a:off x="826008" y="625157"/>
            <a:ext cx="10515600" cy="1325563"/>
          </a:xfrm>
        </p:spPr>
        <p:txBody>
          <a:bodyPr/>
          <a:lstStyle/>
          <a:p>
            <a:pPr algn="ctr"/>
            <a:r>
              <a:rPr lang="tr-TR" b="1" dirty="0"/>
              <a:t>BAŞLICA TAHIL ÇEŞİTLERİ</a:t>
            </a:r>
          </a:p>
        </p:txBody>
      </p:sp>
      <p:sp>
        <p:nvSpPr>
          <p:cNvPr id="3" name="İçerik Yer Tutucusu 2">
            <a:extLst>
              <a:ext uri="{FF2B5EF4-FFF2-40B4-BE49-F238E27FC236}">
                <a16:creationId xmlns:a16="http://schemas.microsoft.com/office/drawing/2014/main" id="{B44F5029-823F-8942-8BB1-796BD677F986}"/>
              </a:ext>
            </a:extLst>
          </p:cNvPr>
          <p:cNvSpPr>
            <a:spLocks noGrp="1"/>
          </p:cNvSpPr>
          <p:nvPr>
            <p:ph idx="1"/>
          </p:nvPr>
        </p:nvSpPr>
        <p:spPr>
          <a:xfrm>
            <a:off x="4413504" y="1950720"/>
            <a:ext cx="3255264" cy="4250626"/>
          </a:xfrm>
        </p:spPr>
        <p:txBody>
          <a:bodyPr/>
          <a:lstStyle/>
          <a:p>
            <a:pPr marL="0" indent="0">
              <a:buNone/>
            </a:pPr>
            <a:endParaRPr lang="tr-TR" sz="2400" dirty="0"/>
          </a:p>
          <a:p>
            <a:pPr marL="800100" lvl="1" indent="-342900">
              <a:buFont typeface="Wingdings" pitchFamily="2" charset="2"/>
              <a:buChar char="ü"/>
            </a:pPr>
            <a:r>
              <a:rPr lang="tr-TR" b="1" dirty="0"/>
              <a:t>BUĞDAY</a:t>
            </a:r>
          </a:p>
          <a:p>
            <a:pPr marL="800100" lvl="1" indent="-342900">
              <a:buFont typeface="Wingdings" pitchFamily="2" charset="2"/>
              <a:buChar char="ü"/>
            </a:pPr>
            <a:r>
              <a:rPr lang="tr-TR" b="1" dirty="0"/>
              <a:t>ARPA</a:t>
            </a:r>
          </a:p>
          <a:p>
            <a:pPr marL="800100" lvl="1" indent="-342900">
              <a:buFont typeface="Wingdings" pitchFamily="2" charset="2"/>
              <a:buChar char="ü"/>
            </a:pPr>
            <a:r>
              <a:rPr lang="tr-TR" b="1" dirty="0"/>
              <a:t>MISIR</a:t>
            </a:r>
          </a:p>
          <a:p>
            <a:pPr marL="800100" lvl="1" indent="-342900">
              <a:buFont typeface="Wingdings" pitchFamily="2" charset="2"/>
              <a:buChar char="ü"/>
            </a:pPr>
            <a:r>
              <a:rPr lang="tr-TR" b="1" dirty="0"/>
              <a:t>PİRİNÇ-ÇELTİK</a:t>
            </a:r>
          </a:p>
          <a:p>
            <a:pPr marL="800100" lvl="1" indent="-342900">
              <a:buFont typeface="Wingdings" pitchFamily="2" charset="2"/>
              <a:buChar char="ü"/>
            </a:pPr>
            <a:r>
              <a:rPr lang="tr-TR" b="1" dirty="0"/>
              <a:t>ÇAVDAR</a:t>
            </a:r>
          </a:p>
          <a:p>
            <a:pPr marL="800100" lvl="1" indent="-342900">
              <a:buFont typeface="Wingdings" pitchFamily="2" charset="2"/>
              <a:buChar char="ü"/>
            </a:pPr>
            <a:r>
              <a:rPr lang="tr-TR" b="1" dirty="0"/>
              <a:t>YULAF</a:t>
            </a:r>
          </a:p>
          <a:p>
            <a:pPr marL="800100" lvl="1" indent="-342900">
              <a:buFont typeface="Wingdings" pitchFamily="2" charset="2"/>
              <a:buChar char="ü"/>
            </a:pPr>
            <a:r>
              <a:rPr lang="tr-TR" b="1" dirty="0"/>
              <a:t>DARI</a:t>
            </a:r>
          </a:p>
          <a:p>
            <a:pPr marL="0" indent="0">
              <a:buNone/>
            </a:pPr>
            <a:endParaRPr lang="tr-TR" dirty="0"/>
          </a:p>
        </p:txBody>
      </p:sp>
    </p:spTree>
    <p:extLst>
      <p:ext uri="{BB962C8B-B14F-4D97-AF65-F5344CB8AC3E}">
        <p14:creationId xmlns:p14="http://schemas.microsoft.com/office/powerpoint/2010/main" val="307580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300" y="631698"/>
            <a:ext cx="10515600" cy="1325563"/>
          </a:xfrm>
        </p:spPr>
        <p:txBody>
          <a:bodyPr>
            <a:normAutofit/>
          </a:bodyPr>
          <a:lstStyle/>
          <a:p>
            <a:pPr algn="ctr"/>
            <a:r>
              <a:rPr lang="tr-TR" sz="3600" b="1" dirty="0"/>
              <a:t>TAHILLARIN DEĞERLENDİRİLMESİ</a:t>
            </a:r>
          </a:p>
        </p:txBody>
      </p:sp>
      <p:sp>
        <p:nvSpPr>
          <p:cNvPr id="7" name="Metin kutusu 6">
            <a:extLst>
              <a:ext uri="{FF2B5EF4-FFF2-40B4-BE49-F238E27FC236}">
                <a16:creationId xmlns:a16="http://schemas.microsoft.com/office/drawing/2014/main" id="{2BEA8A27-4E78-B748-9CE9-85A9F8AF67B7}"/>
              </a:ext>
            </a:extLst>
          </p:cNvPr>
          <p:cNvSpPr txBox="1"/>
          <p:nvPr/>
        </p:nvSpPr>
        <p:spPr>
          <a:xfrm>
            <a:off x="1209675" y="1835976"/>
            <a:ext cx="10144125" cy="4893647"/>
          </a:xfrm>
          <a:prstGeom prst="rect">
            <a:avLst/>
          </a:prstGeom>
          <a:noFill/>
        </p:spPr>
        <p:txBody>
          <a:bodyPr wrap="square" rtlCol="0">
            <a:spAutoFit/>
          </a:bodyPr>
          <a:lstStyle/>
          <a:p>
            <a:endParaRPr lang="tr-TR" sz="2400" dirty="0"/>
          </a:p>
          <a:p>
            <a:pPr marL="285750" indent="-285750">
              <a:buFont typeface="Wingdings" pitchFamily="2" charset="2"/>
              <a:buChar char="q"/>
            </a:pPr>
            <a:r>
              <a:rPr lang="tr-TR" sz="2400" dirty="0"/>
              <a:t> Ülkemizde yaygın olarak tarımı yapılan tahıl çeşitlerinin,</a:t>
            </a:r>
          </a:p>
          <a:p>
            <a:pPr marL="800100" lvl="1" indent="-342900">
              <a:buFont typeface="Wingdings" pitchFamily="2" charset="2"/>
              <a:buChar char="ü"/>
            </a:pPr>
            <a:endParaRPr lang="tr-TR" sz="2400" dirty="0"/>
          </a:p>
          <a:p>
            <a:pPr marL="800100" lvl="1" indent="-342900">
              <a:buFont typeface="Wingdings" pitchFamily="2" charset="2"/>
              <a:buChar char="ü"/>
            </a:pPr>
            <a:r>
              <a:rPr lang="tr-TR" sz="2400" dirty="0"/>
              <a:t>% 70 i insan gıdası,</a:t>
            </a:r>
          </a:p>
          <a:p>
            <a:pPr marL="800100" lvl="1" indent="-342900">
              <a:buFont typeface="Wingdings" pitchFamily="2" charset="2"/>
              <a:buChar char="ü"/>
            </a:pPr>
            <a:r>
              <a:rPr lang="tr-TR" sz="2400" dirty="0"/>
              <a:t>% 20 si hayvan yemi,</a:t>
            </a:r>
          </a:p>
          <a:p>
            <a:pPr marL="800100" lvl="1" indent="-342900">
              <a:buFont typeface="Wingdings" pitchFamily="2" charset="2"/>
              <a:buChar char="ü"/>
            </a:pPr>
            <a:r>
              <a:rPr lang="tr-TR" sz="2400" dirty="0"/>
              <a:t>% 9 u tohum,</a:t>
            </a:r>
          </a:p>
          <a:p>
            <a:pPr marL="800100" lvl="1" indent="-342900">
              <a:buFont typeface="Wingdings" pitchFamily="2" charset="2"/>
              <a:buChar char="ü"/>
            </a:pPr>
            <a:r>
              <a:rPr lang="tr-TR" sz="2400" dirty="0"/>
              <a:t>% 1 ise endüstriyel hammadde üretiminde değerlendirilmektedir.</a:t>
            </a:r>
          </a:p>
          <a:p>
            <a:pPr lvl="1"/>
            <a:endParaRPr lang="tr-TR" sz="2400" dirty="0"/>
          </a:p>
          <a:p>
            <a:pPr marL="285750" indent="-285750">
              <a:buFont typeface="Wingdings" pitchFamily="2" charset="2"/>
              <a:buChar char="q"/>
            </a:pPr>
            <a:r>
              <a:rPr lang="tr-TR" sz="2400" dirty="0"/>
              <a:t> Gıda bilimi ve teknolojisi ile endüstri açısından değerlendirildiğinde,</a:t>
            </a:r>
          </a:p>
          <a:p>
            <a:pPr marL="285750" indent="-285750">
              <a:buFont typeface="Wingdings" pitchFamily="2" charset="2"/>
              <a:buChar char="q"/>
            </a:pPr>
            <a:endParaRPr lang="tr-TR" sz="2400" dirty="0"/>
          </a:p>
          <a:p>
            <a:pPr marL="800100" lvl="1" indent="-342900">
              <a:buFont typeface="Wingdings" pitchFamily="2" charset="2"/>
              <a:buChar char="ü"/>
            </a:pPr>
            <a:r>
              <a:rPr lang="tr-TR" sz="2400" dirty="0"/>
              <a:t> Tüketim kolaylığı ve besin değerlerinden faydalanılabilmesi açısından tahılların mutlaka </a:t>
            </a:r>
            <a:r>
              <a:rPr lang="tr-TR" sz="2400" u="sng" dirty="0"/>
              <a:t>ön işleme tabi </a:t>
            </a:r>
            <a:r>
              <a:rPr lang="tr-TR" sz="2400" dirty="0"/>
              <a:t>tutulması gerekmektedir. </a:t>
            </a:r>
          </a:p>
          <a:p>
            <a:pPr marL="342900" indent="-342900">
              <a:buFont typeface="Wingdings" pitchFamily="2" charset="2"/>
              <a:buChar char="q"/>
            </a:pPr>
            <a:endParaRPr lang="tr-TR" sz="2400" dirty="0"/>
          </a:p>
        </p:txBody>
      </p:sp>
    </p:spTree>
    <p:extLst>
      <p:ext uri="{BB962C8B-B14F-4D97-AF65-F5344CB8AC3E}">
        <p14:creationId xmlns:p14="http://schemas.microsoft.com/office/powerpoint/2010/main" val="287509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TAHIL VE BESLENME</a:t>
            </a:r>
          </a:p>
        </p:txBody>
      </p:sp>
      <p:sp>
        <p:nvSpPr>
          <p:cNvPr id="6" name="Metin kutusu 5">
            <a:extLst>
              <a:ext uri="{FF2B5EF4-FFF2-40B4-BE49-F238E27FC236}">
                <a16:creationId xmlns:a16="http://schemas.microsoft.com/office/drawing/2014/main" id="{D3B2E081-2AA6-964F-AA0D-9BF122E6909B}"/>
              </a:ext>
            </a:extLst>
          </p:cNvPr>
          <p:cNvSpPr txBox="1"/>
          <p:nvPr/>
        </p:nvSpPr>
        <p:spPr>
          <a:xfrm>
            <a:off x="1069466" y="2486026"/>
            <a:ext cx="10768966" cy="4154984"/>
          </a:xfrm>
          <a:prstGeom prst="rect">
            <a:avLst/>
          </a:prstGeom>
          <a:noFill/>
        </p:spPr>
        <p:txBody>
          <a:bodyPr wrap="square" rtlCol="0">
            <a:spAutoFit/>
          </a:bodyPr>
          <a:lstStyle/>
          <a:p>
            <a:pPr marL="400050" indent="-400050" algn="just">
              <a:buFont typeface="Wingdings" pitchFamily="2" charset="2"/>
              <a:buChar char="Ø"/>
            </a:pPr>
            <a:r>
              <a:rPr lang="tr-TR" sz="2400" dirty="0"/>
              <a:t>Dünya nüfusunun % 60 ı, günlük enerji ihtiyacını tahıllardan karşılamaktadır. Tahıllar, yüksek oranda </a:t>
            </a:r>
            <a:r>
              <a:rPr lang="tr-TR" sz="2400" b="1" dirty="0"/>
              <a:t>karbonhidrat </a:t>
            </a:r>
            <a:r>
              <a:rPr lang="tr-TR" sz="2400" dirty="0"/>
              <a:t>içermeleri nedeniyle iyi enerji kaynaklarıdır.</a:t>
            </a:r>
          </a:p>
          <a:p>
            <a:pPr algn="just"/>
            <a:endParaRPr lang="tr-TR" sz="2400" dirty="0"/>
          </a:p>
          <a:p>
            <a:pPr marL="400050" indent="-400050" algn="just">
              <a:buFont typeface="Wingdings" pitchFamily="2" charset="2"/>
              <a:buChar char="Ø"/>
            </a:pPr>
            <a:r>
              <a:rPr lang="tr-TR" sz="2400" dirty="0"/>
              <a:t>Tahıllar, ayrıca, </a:t>
            </a:r>
            <a:r>
              <a:rPr lang="tr-TR" sz="2400" b="1" dirty="0"/>
              <a:t>su</a:t>
            </a:r>
            <a:r>
              <a:rPr lang="tr-TR" sz="2400" dirty="0"/>
              <a:t>, </a:t>
            </a:r>
            <a:r>
              <a:rPr lang="tr-TR" sz="2400" b="1" dirty="0"/>
              <a:t>yağ</a:t>
            </a:r>
            <a:r>
              <a:rPr lang="tr-TR" sz="2400" dirty="0"/>
              <a:t>, </a:t>
            </a:r>
            <a:r>
              <a:rPr lang="tr-TR" sz="2400" b="1" dirty="0"/>
              <a:t>mineral maddeler</a:t>
            </a:r>
            <a:r>
              <a:rPr lang="tr-TR" sz="2400" dirty="0"/>
              <a:t>, </a:t>
            </a:r>
            <a:r>
              <a:rPr lang="tr-TR" sz="2400" b="1" dirty="0"/>
              <a:t>vitaminler</a:t>
            </a:r>
            <a:r>
              <a:rPr lang="tr-TR" sz="2400" dirty="0"/>
              <a:t> ve </a:t>
            </a:r>
            <a:r>
              <a:rPr lang="tr-TR" sz="2400" b="1" dirty="0"/>
              <a:t>enzimler</a:t>
            </a:r>
            <a:r>
              <a:rPr lang="tr-TR" sz="2400" dirty="0"/>
              <a:t> içermektedir.  Tahılların </a:t>
            </a:r>
            <a:r>
              <a:rPr lang="tr-TR" sz="2400" b="1" dirty="0"/>
              <a:t>protein</a:t>
            </a:r>
            <a:r>
              <a:rPr lang="tr-TR" sz="2400" dirty="0"/>
              <a:t> miktarı, iyi olmakla birlikte, biyolojik değeri, içerdiği aminoasitlerin, </a:t>
            </a:r>
            <a:r>
              <a:rPr lang="tr-TR" sz="2400" dirty="0" err="1"/>
              <a:t>esansiyel</a:t>
            </a:r>
            <a:r>
              <a:rPr lang="tr-TR" sz="2400" dirty="0"/>
              <a:t> aminoasitler olmamaları sebebiyle düşüktür. </a:t>
            </a:r>
          </a:p>
          <a:p>
            <a:pPr algn="just"/>
            <a:endParaRPr lang="tr-TR" sz="2400" dirty="0"/>
          </a:p>
          <a:p>
            <a:pPr marL="400050" indent="-400050" algn="just">
              <a:buFont typeface="Wingdings" pitchFamily="2" charset="2"/>
              <a:buChar char="Ø"/>
            </a:pPr>
            <a:r>
              <a:rPr lang="tr-TR" sz="2400" dirty="0"/>
              <a:t>Tahıllar, tat ve aroma açısından nötr özellik gösterirler. Nötr tat ve aroma, gıda maddelerinin tüketilmesinde taşıyıcı özellik kazandırır.</a:t>
            </a:r>
          </a:p>
          <a:p>
            <a:pPr marL="400050" indent="-400050">
              <a:buFont typeface="+mj-lt"/>
              <a:buAutoNum type="romanUcPeriod"/>
            </a:pPr>
            <a:endParaRPr lang="tr-TR" sz="2400" dirty="0"/>
          </a:p>
          <a:p>
            <a:pPr marL="400050" indent="-400050">
              <a:buFont typeface="+mj-lt"/>
              <a:buAutoNum type="romanUcPeriod"/>
            </a:pPr>
            <a:endParaRPr lang="tr-TR" sz="2400" dirty="0"/>
          </a:p>
        </p:txBody>
      </p:sp>
    </p:spTree>
    <p:extLst>
      <p:ext uri="{BB962C8B-B14F-4D97-AF65-F5344CB8AC3E}">
        <p14:creationId xmlns:p14="http://schemas.microsoft.com/office/powerpoint/2010/main" val="32648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TAHIL TEKNOLOJİSİNİN </a:t>
            </a:r>
            <a:br>
              <a:rPr lang="tr-TR" b="1" dirty="0"/>
            </a:br>
            <a:r>
              <a:rPr lang="tr-TR" b="1" dirty="0"/>
              <a:t>TARİHSEL GELİŞİMİ</a:t>
            </a:r>
          </a:p>
        </p:txBody>
      </p:sp>
      <p:graphicFrame>
        <p:nvGraphicFramePr>
          <p:cNvPr id="3" name="Diyagram 2">
            <a:extLst>
              <a:ext uri="{FF2B5EF4-FFF2-40B4-BE49-F238E27FC236}">
                <a16:creationId xmlns:a16="http://schemas.microsoft.com/office/drawing/2014/main" id="{DD04FCE7-9E0A-1C44-8B93-1BA2E9B68768}"/>
              </a:ext>
            </a:extLst>
          </p:cNvPr>
          <p:cNvGraphicFramePr/>
          <p:nvPr>
            <p:extLst>
              <p:ext uri="{D42A27DB-BD31-4B8C-83A1-F6EECF244321}">
                <p14:modId xmlns:p14="http://schemas.microsoft.com/office/powerpoint/2010/main" val="2713891598"/>
              </p:ext>
            </p:extLst>
          </p:nvPr>
        </p:nvGraphicFramePr>
        <p:xfrm>
          <a:off x="642112" y="1027906"/>
          <a:ext cx="10711688" cy="597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Nokta Yıldız 5"/>
          <p:cNvSpPr/>
          <p:nvPr/>
        </p:nvSpPr>
        <p:spPr>
          <a:xfrm>
            <a:off x="7853256" y="2295796"/>
            <a:ext cx="707291" cy="707291"/>
          </a:xfrm>
          <a:prstGeom prst="star5">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5-Nokta Yıldız 6"/>
          <p:cNvSpPr/>
          <p:nvPr/>
        </p:nvSpPr>
        <p:spPr>
          <a:xfrm>
            <a:off x="1303300" y="6177064"/>
            <a:ext cx="330948" cy="324738"/>
          </a:xfrm>
          <a:prstGeom prst="star5">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5-Nokta Yıldız 7"/>
          <p:cNvSpPr/>
          <p:nvPr/>
        </p:nvSpPr>
        <p:spPr>
          <a:xfrm>
            <a:off x="4957656" y="3249038"/>
            <a:ext cx="596837" cy="526191"/>
          </a:xfrm>
          <a:prstGeom prst="star5">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5-Nokta Yıldız 8"/>
          <p:cNvSpPr/>
          <p:nvPr/>
        </p:nvSpPr>
        <p:spPr>
          <a:xfrm>
            <a:off x="2843511" y="4540057"/>
            <a:ext cx="402491" cy="457200"/>
          </a:xfrm>
          <a:prstGeom prst="star5">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298643"/>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TotalTime>
  <Words>728</Words>
  <Application>Microsoft Macintosh PowerPoint</Application>
  <PresentationFormat>Geniş ekran</PresentationFormat>
  <Paragraphs>101</Paragraphs>
  <Slides>14</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TimesNewRomanPSMT</vt:lpstr>
      <vt:lpstr>Tw Cen MT</vt:lpstr>
      <vt:lpstr>Verdana</vt:lpstr>
      <vt:lpstr>Wingdings</vt:lpstr>
      <vt:lpstr>Damla</vt:lpstr>
      <vt:lpstr>TAHIL TEKNOLOJİSİ</vt:lpstr>
      <vt:lpstr>PowerPoint Sunusu</vt:lpstr>
      <vt:lpstr>PowerPoint Sunusu</vt:lpstr>
      <vt:lpstr>Toprak o kadar cömert ki, dökülen her damla alın terinin karşılığını verir.   Mustafa Kemal Atatürk   </vt:lpstr>
      <vt:lpstr>TAHIL (HUBUBAT)</vt:lpstr>
      <vt:lpstr>BAŞLICA TAHIL ÇEŞİTLERİ</vt:lpstr>
      <vt:lpstr>TAHILLARIN DEĞERLENDİRİLMESİ</vt:lpstr>
      <vt:lpstr>TAHIL VE BESLENME</vt:lpstr>
      <vt:lpstr>TAHIL TEKNOLOJİSİNİN  TARİHSEL GELİŞİMİ</vt:lpstr>
      <vt:lpstr>PowerPoint Sunusu</vt:lpstr>
      <vt:lpstr>TARIM VE TAHIL</vt:lpstr>
      <vt:lpstr>PowerPoint Sunusu</vt:lpstr>
      <vt:lpstr>TARIM VE TAHIL</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FERMENTASYON TEKNOLOJİSİ</dc:title>
  <dc:creator>Windows Kullanıcısı</dc:creator>
  <cp:lastModifiedBy>Özgür Tecer</cp:lastModifiedBy>
  <cp:revision>117</cp:revision>
  <dcterms:created xsi:type="dcterms:W3CDTF">2019-09-25T12:44:30Z</dcterms:created>
  <dcterms:modified xsi:type="dcterms:W3CDTF">2020-01-22T07:27:03Z</dcterms:modified>
</cp:coreProperties>
</file>