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0" r:id="rId2"/>
    <p:sldId id="301" r:id="rId3"/>
    <p:sldId id="302" r:id="rId4"/>
    <p:sldId id="303" r:id="rId5"/>
    <p:sldId id="304" r:id="rId6"/>
    <p:sldId id="305" r:id="rId7"/>
    <p:sldId id="306" r:id="rId8"/>
    <p:sldId id="307" r:id="rId9"/>
    <p:sldId id="308" r:id="rId10"/>
    <p:sldId id="309" r:id="rId11"/>
    <p:sldId id="310" r:id="rId12"/>
    <p:sldId id="311" r:id="rId13"/>
    <p:sldId id="256" r:id="rId14"/>
    <p:sldId id="257" r:id="rId15"/>
    <p:sldId id="258" r:id="rId16"/>
    <p:sldId id="259" r:id="rId17"/>
    <p:sldId id="260" r:id="rId18"/>
    <p:sldId id="261" r:id="rId19"/>
    <p:sldId id="262" r:id="rId20"/>
    <p:sldId id="263" r:id="rId21"/>
    <p:sldId id="264" r:id="rId22"/>
    <p:sldId id="268" r:id="rId23"/>
    <p:sldId id="265" r:id="rId24"/>
    <p:sldId id="270" r:id="rId25"/>
    <p:sldId id="266" r:id="rId26"/>
    <p:sldId id="271" r:id="rId27"/>
    <p:sldId id="272" r:id="rId28"/>
    <p:sldId id="273" r:id="rId29"/>
    <p:sldId id="274" r:id="rId30"/>
    <p:sldId id="275" r:id="rId31"/>
    <p:sldId id="269" r:id="rId32"/>
    <p:sldId id="267" r:id="rId33"/>
    <p:sldId id="276" r:id="rId34"/>
    <p:sldId id="285" r:id="rId35"/>
    <p:sldId id="277" r:id="rId36"/>
    <p:sldId id="283" r:id="rId37"/>
    <p:sldId id="284" r:id="rId38"/>
    <p:sldId id="286" r:id="rId39"/>
    <p:sldId id="287" r:id="rId40"/>
    <p:sldId id="290" r:id="rId41"/>
    <p:sldId id="289" r:id="rId42"/>
    <p:sldId id="291" r:id="rId43"/>
    <p:sldId id="292" r:id="rId44"/>
    <p:sldId id="293" r:id="rId45"/>
    <p:sldId id="294" r:id="rId46"/>
    <p:sldId id="295" r:id="rId47"/>
    <p:sldId id="296" r:id="rId48"/>
    <p:sldId id="297" r:id="rId49"/>
    <p:sldId id="298" r:id="rId50"/>
    <p:sldId id="299" r:id="rId51"/>
    <p:sldId id="278" r:id="rId5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3"/>
  </p:normalViewPr>
  <p:slideViewPr>
    <p:cSldViewPr snapToGrid="0">
      <p:cViewPr varScale="1">
        <p:scale>
          <a:sx n="81" d="100"/>
          <a:sy n="81" d="100"/>
        </p:scale>
        <p:origin x="9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DD3DDBA-CAEA-40AB-9683-E2074042B94D}" type="datetimeFigureOut">
              <a:rPr lang="tr-TR" smtClean="0"/>
              <a:t>31.10.2017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2836223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D3DDBA-CAEA-40AB-9683-E2074042B94D}" type="datetimeFigureOut">
              <a:rPr lang="tr-TR" smtClean="0"/>
              <a:t>31.10.2017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161197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D3DDBA-CAEA-40AB-9683-E2074042B94D}" type="datetimeFigureOut">
              <a:rPr lang="tr-TR" smtClean="0"/>
              <a:t>31.10.2017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300407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D3DDBA-CAEA-40AB-9683-E2074042B94D}" type="datetimeFigureOut">
              <a:rPr lang="tr-TR" smtClean="0"/>
              <a:t>31.10.2017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1966067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DD3DDBA-CAEA-40AB-9683-E2074042B94D}" type="datetimeFigureOut">
              <a:rPr lang="tr-TR" smtClean="0"/>
              <a:t>31.10.2017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1957293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DD3DDBA-CAEA-40AB-9683-E2074042B94D}" type="datetimeFigureOut">
              <a:rPr lang="tr-TR" smtClean="0"/>
              <a:t>31.10.2017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1413378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DD3DDBA-CAEA-40AB-9683-E2074042B94D}" type="datetimeFigureOut">
              <a:rPr lang="tr-TR" smtClean="0"/>
              <a:t>31.10.2017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1704301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DD3DDBA-CAEA-40AB-9683-E2074042B94D}" type="datetimeFigureOut">
              <a:rPr lang="tr-TR" smtClean="0"/>
              <a:t>31.10.2017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744916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DD3DDBA-CAEA-40AB-9683-E2074042B94D}" type="datetimeFigureOut">
              <a:rPr lang="tr-TR" smtClean="0"/>
              <a:t>31.10.2017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2152078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D3DDBA-CAEA-40AB-9683-E2074042B94D}" type="datetimeFigureOut">
              <a:rPr lang="tr-TR" smtClean="0"/>
              <a:t>31.10.2017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993010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D3DDBA-CAEA-40AB-9683-E2074042B94D}" type="datetimeFigureOut">
              <a:rPr lang="tr-TR" smtClean="0"/>
              <a:t>31.10.2017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094A2E-F4AA-460D-889A-286A9BE2BE4D}" type="slidenum">
              <a:rPr lang="tr-TR" smtClean="0"/>
              <a:t>‹#›</a:t>
            </a:fld>
            <a:endParaRPr lang="tr-TR"/>
          </a:p>
        </p:txBody>
      </p:sp>
    </p:spTree>
    <p:extLst>
      <p:ext uri="{BB962C8B-B14F-4D97-AF65-F5344CB8AC3E}">
        <p14:creationId xmlns:p14="http://schemas.microsoft.com/office/powerpoint/2010/main" val="3548046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3DDBA-CAEA-40AB-9683-E2074042B94D}" type="datetimeFigureOut">
              <a:rPr lang="tr-TR" smtClean="0"/>
              <a:t>31.10.2017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94A2E-F4AA-460D-889A-286A9BE2BE4D}" type="slidenum">
              <a:rPr lang="tr-TR" smtClean="0"/>
              <a:t>‹#›</a:t>
            </a:fld>
            <a:endParaRPr lang="tr-TR"/>
          </a:p>
        </p:txBody>
      </p:sp>
    </p:spTree>
    <p:extLst>
      <p:ext uri="{BB962C8B-B14F-4D97-AF65-F5344CB8AC3E}">
        <p14:creationId xmlns:p14="http://schemas.microsoft.com/office/powerpoint/2010/main" val="16709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zoetisus.com/conditions/beef/bovine-respiratory-syncytial-virus-_brsv_.asp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en.wikipedia.org/wiki/Hong_Kong_Flu" TargetMode="External"/><Relationship Id="rId13" Type="http://schemas.openxmlformats.org/officeDocument/2006/relationships/hyperlink" Target="http://en.wikipedia.org/wiki/Influenza#cite_note-23" TargetMode="External"/><Relationship Id="rId18" Type="http://schemas.openxmlformats.org/officeDocument/2006/relationships/hyperlink" Target="http://en.wikipedia.org/wiki/H10N7" TargetMode="External"/><Relationship Id="rId3" Type="http://schemas.openxmlformats.org/officeDocument/2006/relationships/hyperlink" Target="http://en.wikipedia.org/wiki/Spanish_Flu" TargetMode="External"/><Relationship Id="rId7" Type="http://schemas.openxmlformats.org/officeDocument/2006/relationships/hyperlink" Target="http://en.wikipedia.org/wiki/H3N2" TargetMode="External"/><Relationship Id="rId12" Type="http://schemas.openxmlformats.org/officeDocument/2006/relationships/hyperlink" Target="http://en.wikipedia.org/wiki/Zoonotic" TargetMode="External"/><Relationship Id="rId17" Type="http://schemas.openxmlformats.org/officeDocument/2006/relationships/hyperlink" Target="http://en.wikipedia.org/wiki/H7N3" TargetMode="External"/><Relationship Id="rId2" Type="http://schemas.openxmlformats.org/officeDocument/2006/relationships/hyperlink" Target="http://en.wikipedia.org/wiki/H1N1" TargetMode="External"/><Relationship Id="rId16" Type="http://schemas.openxmlformats.org/officeDocument/2006/relationships/hyperlink" Target="http://en.wikipedia.org/wiki/H7N2" TargetMode="External"/><Relationship Id="rId1" Type="http://schemas.openxmlformats.org/officeDocument/2006/relationships/slideLayout" Target="../slideLayouts/slideLayout2.xml"/><Relationship Id="rId6" Type="http://schemas.openxmlformats.org/officeDocument/2006/relationships/hyperlink" Target="http://en.wikipedia.org/wiki/Asian_Flu" TargetMode="External"/><Relationship Id="rId11" Type="http://schemas.openxmlformats.org/officeDocument/2006/relationships/hyperlink" Target="http://en.wikipedia.org/wiki/H7N7" TargetMode="External"/><Relationship Id="rId5" Type="http://schemas.openxmlformats.org/officeDocument/2006/relationships/hyperlink" Target="http://en.wikipedia.org/wiki/H2N2" TargetMode="External"/><Relationship Id="rId15" Type="http://schemas.openxmlformats.org/officeDocument/2006/relationships/hyperlink" Target="http://en.wikipedia.org/wiki/H9N2" TargetMode="External"/><Relationship Id="rId10" Type="http://schemas.openxmlformats.org/officeDocument/2006/relationships/hyperlink" Target="http://en.wikipedia.org/wiki/Bird_Flu" TargetMode="External"/><Relationship Id="rId4" Type="http://schemas.openxmlformats.org/officeDocument/2006/relationships/hyperlink" Target="http://en.wikipedia.org/wiki/Swine_Flu" TargetMode="External"/><Relationship Id="rId9" Type="http://schemas.openxmlformats.org/officeDocument/2006/relationships/hyperlink" Target="http://en.wikipedia.org/wiki/H5N1" TargetMode="External"/><Relationship Id="rId14" Type="http://schemas.openxmlformats.org/officeDocument/2006/relationships/hyperlink" Target="http://en.wikipedia.org/wiki/H1N2"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content.nejm.org/cgi/content/short/341/18/1336"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oie.int/doc/ged/D1400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ctrTitle"/>
          </p:nvPr>
        </p:nvSpPr>
        <p:spPr/>
        <p:txBody>
          <a:bodyPr/>
          <a:lstStyle/>
          <a:p>
            <a:endParaRPr lang="tr-TR" dirty="0"/>
          </a:p>
        </p:txBody>
      </p:sp>
      <p:sp>
        <p:nvSpPr>
          <p:cNvPr id="7" name="Alt Başlık 6"/>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44137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395494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98184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271734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solidFill>
                  <a:srgbClr val="0070C0"/>
                </a:solidFill>
              </a:rPr>
              <a:t>RESPIRATORY SYNCYTIAL VIRUS </a:t>
            </a:r>
            <a:r>
              <a:rPr lang="tr-TR" dirty="0" smtClean="0">
                <a:solidFill>
                  <a:srgbClr val="0070C0"/>
                </a:solidFill>
              </a:rPr>
              <a:t>INFECTION</a:t>
            </a:r>
            <a:endParaRPr lang="tr-TR" dirty="0">
              <a:solidFill>
                <a:srgbClr val="0070C0"/>
              </a:solidFill>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250956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It</a:t>
            </a:r>
            <a:r>
              <a:rPr lang="tr-TR" dirty="0" smtClean="0"/>
              <a:t> is a </a:t>
            </a:r>
            <a:r>
              <a:rPr lang="tr-TR" dirty="0" err="1"/>
              <a:t>viral</a:t>
            </a:r>
            <a:r>
              <a:rPr lang="tr-TR" dirty="0"/>
              <a:t> </a:t>
            </a:r>
            <a:r>
              <a:rPr lang="tr-TR" dirty="0" err="1"/>
              <a:t>infection</a:t>
            </a:r>
            <a:r>
              <a:rPr lang="tr-TR" dirty="0"/>
              <a:t> of </a:t>
            </a:r>
            <a:r>
              <a:rPr lang="tr-TR" dirty="0" err="1"/>
              <a:t>cattle</a:t>
            </a:r>
            <a:r>
              <a:rPr lang="tr-TR" dirty="0"/>
              <a:t> </a:t>
            </a:r>
            <a:r>
              <a:rPr lang="tr-TR" dirty="0" err="1"/>
              <a:t>and</a:t>
            </a:r>
            <a:r>
              <a:rPr lang="tr-TR" dirty="0"/>
              <a:t> </a:t>
            </a:r>
            <a:r>
              <a:rPr lang="tr-TR" dirty="0" err="1"/>
              <a:t>sheep</a:t>
            </a:r>
            <a:r>
              <a:rPr lang="tr-TR" dirty="0"/>
              <a:t>, </a:t>
            </a:r>
            <a:r>
              <a:rPr lang="tr-TR" dirty="0" err="1"/>
              <a:t>often</a:t>
            </a:r>
            <a:r>
              <a:rPr lang="tr-TR" dirty="0"/>
              <a:t> </a:t>
            </a:r>
            <a:r>
              <a:rPr lang="tr-TR" dirty="0" err="1"/>
              <a:t>resulting</a:t>
            </a:r>
            <a:r>
              <a:rPr lang="tr-TR" dirty="0"/>
              <a:t> in </a:t>
            </a:r>
            <a:r>
              <a:rPr lang="tr-TR" dirty="0" err="1"/>
              <a:t>mild</a:t>
            </a:r>
            <a:r>
              <a:rPr lang="tr-TR" dirty="0"/>
              <a:t> </a:t>
            </a:r>
            <a:r>
              <a:rPr lang="tr-TR" dirty="0" err="1"/>
              <a:t>or</a:t>
            </a:r>
            <a:r>
              <a:rPr lang="tr-TR" dirty="0"/>
              <a:t> severe </a:t>
            </a:r>
            <a:r>
              <a:rPr lang="tr-TR" dirty="0" err="1"/>
              <a:t>respiratory</a:t>
            </a:r>
            <a:r>
              <a:rPr lang="tr-TR" dirty="0"/>
              <a:t> </a:t>
            </a:r>
            <a:r>
              <a:rPr lang="tr-TR" dirty="0" err="1"/>
              <a:t>tract</a:t>
            </a:r>
            <a:r>
              <a:rPr lang="tr-TR" dirty="0"/>
              <a:t> </a:t>
            </a:r>
            <a:r>
              <a:rPr lang="tr-TR" dirty="0" err="1"/>
              <a:t>infections</a:t>
            </a:r>
            <a:r>
              <a:rPr lang="tr-TR" dirty="0"/>
              <a:t> in </a:t>
            </a:r>
            <a:r>
              <a:rPr lang="tr-TR" dirty="0" err="1"/>
              <a:t>the</a:t>
            </a:r>
            <a:r>
              <a:rPr lang="tr-TR" dirty="0"/>
              <a:t> </a:t>
            </a:r>
            <a:r>
              <a:rPr lang="tr-TR" dirty="0" err="1"/>
              <a:t>lower</a:t>
            </a:r>
            <a:r>
              <a:rPr lang="tr-TR" dirty="0"/>
              <a:t> </a:t>
            </a:r>
            <a:r>
              <a:rPr lang="tr-TR" dirty="0" err="1"/>
              <a:t>respiratory</a:t>
            </a:r>
            <a:r>
              <a:rPr lang="tr-TR" dirty="0"/>
              <a:t> </a:t>
            </a:r>
            <a:r>
              <a:rPr lang="tr-TR" dirty="0" err="1"/>
              <a:t>tract</a:t>
            </a:r>
            <a:r>
              <a:rPr lang="tr-TR" dirty="0"/>
              <a:t>.</a:t>
            </a:r>
          </a:p>
        </p:txBody>
      </p:sp>
    </p:spTree>
    <p:extLst>
      <p:ext uri="{BB962C8B-B14F-4D97-AF65-F5344CB8AC3E}">
        <p14:creationId xmlns:p14="http://schemas.microsoft.com/office/powerpoint/2010/main" val="2218385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solidFill>
                  <a:srgbClr val="0070C0"/>
                </a:solidFill>
              </a:rPr>
              <a:t>Ethiology</a:t>
            </a:r>
            <a:endParaRPr lang="tr-TR" dirty="0">
              <a:solidFill>
                <a:srgbClr val="0070C0"/>
              </a:solidFill>
            </a:endParaRPr>
          </a:p>
        </p:txBody>
      </p:sp>
      <p:sp>
        <p:nvSpPr>
          <p:cNvPr id="3" name="İçerik Yer Tutucusu 2"/>
          <p:cNvSpPr>
            <a:spLocks noGrp="1"/>
          </p:cNvSpPr>
          <p:nvPr>
            <p:ph idx="1"/>
          </p:nvPr>
        </p:nvSpPr>
        <p:spPr/>
        <p:txBody>
          <a:bodyPr>
            <a:normAutofit fontScale="92500" lnSpcReduction="10000"/>
          </a:bodyPr>
          <a:lstStyle/>
          <a:p>
            <a:r>
              <a:rPr lang="tr-TR" dirty="0" err="1" smtClean="0"/>
              <a:t>Paramyxoviridae</a:t>
            </a:r>
            <a:r>
              <a:rPr lang="tr-TR" dirty="0" smtClean="0"/>
              <a:t>       </a:t>
            </a:r>
            <a:r>
              <a:rPr lang="tr-TR" dirty="0" err="1" smtClean="0"/>
              <a:t>Pneumovirus</a:t>
            </a:r>
            <a:endParaRPr lang="tr-TR" dirty="0" smtClean="0"/>
          </a:p>
          <a:p>
            <a:r>
              <a:rPr lang="tr-TR" dirty="0" smtClean="0"/>
              <a:t>RNA</a:t>
            </a:r>
          </a:p>
          <a:p>
            <a:r>
              <a:rPr lang="tr-TR" dirty="0" err="1" smtClean="0"/>
              <a:t>Helical</a:t>
            </a:r>
            <a:r>
              <a:rPr lang="tr-TR" dirty="0"/>
              <a:t> </a:t>
            </a:r>
            <a:r>
              <a:rPr lang="tr-TR" dirty="0" err="1"/>
              <a:t>symmetry</a:t>
            </a:r>
            <a:endParaRPr lang="tr-TR" dirty="0"/>
          </a:p>
          <a:p>
            <a:r>
              <a:rPr lang="tr-TR" dirty="0" err="1" smtClean="0"/>
              <a:t>Enveloped</a:t>
            </a:r>
            <a:endParaRPr lang="tr-TR" dirty="0" smtClean="0"/>
          </a:p>
          <a:p>
            <a:r>
              <a:rPr lang="tr-TR" dirty="0" err="1" smtClean="0"/>
              <a:t>Sensitive</a:t>
            </a:r>
            <a:r>
              <a:rPr lang="tr-TR" dirty="0" smtClean="0"/>
              <a:t> </a:t>
            </a:r>
            <a:r>
              <a:rPr lang="tr-TR" dirty="0" err="1"/>
              <a:t>to</a:t>
            </a:r>
            <a:r>
              <a:rPr lang="tr-TR" dirty="0"/>
              <a:t> </a:t>
            </a:r>
            <a:r>
              <a:rPr lang="tr-TR" dirty="0" err="1"/>
              <a:t>Ether</a:t>
            </a:r>
            <a:r>
              <a:rPr lang="tr-TR" dirty="0"/>
              <a:t> </a:t>
            </a:r>
            <a:r>
              <a:rPr lang="tr-TR" dirty="0" err="1"/>
              <a:t>and</a:t>
            </a:r>
            <a:r>
              <a:rPr lang="tr-TR" dirty="0"/>
              <a:t> </a:t>
            </a:r>
            <a:r>
              <a:rPr lang="tr-TR" dirty="0" err="1" smtClean="0"/>
              <a:t>Chloroform</a:t>
            </a:r>
            <a:endParaRPr lang="tr-TR" dirty="0" smtClean="0"/>
          </a:p>
          <a:p>
            <a:r>
              <a:rPr lang="tr-TR" dirty="0"/>
              <a:t>BRSV </a:t>
            </a:r>
            <a:r>
              <a:rPr lang="tr-TR" dirty="0" err="1"/>
              <a:t>was</a:t>
            </a:r>
            <a:r>
              <a:rPr lang="tr-TR" dirty="0"/>
              <a:t> </a:t>
            </a:r>
            <a:r>
              <a:rPr lang="tr-TR" dirty="0" err="1"/>
              <a:t>named</a:t>
            </a:r>
            <a:r>
              <a:rPr lang="tr-TR" dirty="0"/>
              <a:t> </a:t>
            </a:r>
            <a:r>
              <a:rPr lang="tr-TR" dirty="0" err="1"/>
              <a:t>for</a:t>
            </a:r>
            <a:r>
              <a:rPr lang="tr-TR" dirty="0"/>
              <a:t> </a:t>
            </a:r>
            <a:r>
              <a:rPr lang="tr-TR" dirty="0" err="1"/>
              <a:t>its</a:t>
            </a:r>
            <a:r>
              <a:rPr lang="tr-TR" dirty="0"/>
              <a:t> </a:t>
            </a:r>
            <a:r>
              <a:rPr lang="tr-TR" dirty="0" err="1"/>
              <a:t>characteristic</a:t>
            </a:r>
            <a:r>
              <a:rPr lang="tr-TR" dirty="0"/>
              <a:t> </a:t>
            </a:r>
            <a:r>
              <a:rPr lang="tr-TR" dirty="0" err="1"/>
              <a:t>cytopathic</a:t>
            </a:r>
            <a:r>
              <a:rPr lang="tr-TR" dirty="0"/>
              <a:t> </a:t>
            </a:r>
            <a:r>
              <a:rPr lang="tr-TR" dirty="0" err="1"/>
              <a:t>effect</a:t>
            </a:r>
            <a:r>
              <a:rPr lang="tr-TR" dirty="0"/>
              <a:t>, </a:t>
            </a:r>
            <a:r>
              <a:rPr lang="tr-TR" dirty="0" err="1"/>
              <a:t>the</a:t>
            </a:r>
            <a:r>
              <a:rPr lang="tr-TR" dirty="0"/>
              <a:t> </a:t>
            </a:r>
            <a:r>
              <a:rPr lang="tr-TR" dirty="0" err="1"/>
              <a:t>formation</a:t>
            </a:r>
            <a:r>
              <a:rPr lang="tr-TR" dirty="0"/>
              <a:t> in </a:t>
            </a:r>
            <a:r>
              <a:rPr lang="tr-TR" dirty="0" err="1"/>
              <a:t>infected</a:t>
            </a:r>
            <a:r>
              <a:rPr lang="tr-TR" dirty="0"/>
              <a:t> </a:t>
            </a:r>
            <a:r>
              <a:rPr lang="tr-TR" dirty="0" err="1"/>
              <a:t>tissue</a:t>
            </a:r>
            <a:r>
              <a:rPr lang="tr-TR" dirty="0"/>
              <a:t> of </a:t>
            </a:r>
            <a:r>
              <a:rPr lang="tr-TR" dirty="0" err="1"/>
              <a:t>syncytial</a:t>
            </a:r>
            <a:r>
              <a:rPr lang="tr-TR" dirty="0"/>
              <a:t> </a:t>
            </a:r>
            <a:r>
              <a:rPr lang="tr-TR" dirty="0" err="1"/>
              <a:t>cells</a:t>
            </a:r>
            <a:r>
              <a:rPr lang="tr-TR" dirty="0"/>
              <a:t>, </a:t>
            </a:r>
            <a:r>
              <a:rPr lang="tr-TR" dirty="0" err="1"/>
              <a:t>giant</a:t>
            </a:r>
            <a:r>
              <a:rPr lang="tr-TR" dirty="0"/>
              <a:t> </a:t>
            </a:r>
            <a:r>
              <a:rPr lang="tr-TR" dirty="0" err="1"/>
              <a:t>multinuclear</a:t>
            </a:r>
            <a:r>
              <a:rPr lang="tr-TR" dirty="0"/>
              <a:t> </a:t>
            </a:r>
            <a:r>
              <a:rPr lang="tr-TR" dirty="0" err="1"/>
              <a:t>cells</a:t>
            </a:r>
            <a:r>
              <a:rPr lang="tr-TR" dirty="0"/>
              <a:t> </a:t>
            </a:r>
            <a:r>
              <a:rPr lang="tr-TR" dirty="0" err="1"/>
              <a:t>formed</a:t>
            </a:r>
            <a:r>
              <a:rPr lang="tr-TR" dirty="0"/>
              <a:t> </a:t>
            </a:r>
            <a:r>
              <a:rPr lang="tr-TR" dirty="0" err="1"/>
              <a:t>by</a:t>
            </a:r>
            <a:r>
              <a:rPr lang="tr-TR" dirty="0"/>
              <a:t> </a:t>
            </a:r>
            <a:r>
              <a:rPr lang="tr-TR" dirty="0" err="1"/>
              <a:t>the</a:t>
            </a:r>
            <a:r>
              <a:rPr lang="tr-TR" dirty="0"/>
              <a:t> </a:t>
            </a:r>
            <a:r>
              <a:rPr lang="tr-TR" dirty="0" err="1"/>
              <a:t>fusion</a:t>
            </a:r>
            <a:r>
              <a:rPr lang="tr-TR" dirty="0"/>
              <a:t> of </a:t>
            </a:r>
            <a:r>
              <a:rPr lang="tr-TR" dirty="0" err="1"/>
              <a:t>several</a:t>
            </a:r>
            <a:r>
              <a:rPr lang="tr-TR" dirty="0"/>
              <a:t> </a:t>
            </a:r>
            <a:r>
              <a:rPr lang="tr-TR" dirty="0" err="1"/>
              <a:t>cells</a:t>
            </a:r>
            <a:r>
              <a:rPr lang="tr-TR" dirty="0" smtClean="0"/>
              <a:t>. </a:t>
            </a:r>
          </a:p>
          <a:p>
            <a:r>
              <a:rPr lang="tr-TR" dirty="0" err="1" smtClean="0"/>
              <a:t>Virus</a:t>
            </a:r>
            <a:r>
              <a:rPr lang="tr-TR" dirty="0" smtClean="0"/>
              <a:t> </a:t>
            </a:r>
            <a:r>
              <a:rPr lang="tr-TR" dirty="0" err="1" smtClean="0"/>
              <a:t>inoculates</a:t>
            </a:r>
            <a:r>
              <a:rPr lang="tr-TR" dirty="0" smtClean="0"/>
              <a:t> </a:t>
            </a:r>
            <a:r>
              <a:rPr lang="tr-TR" dirty="0" err="1" smtClean="0"/>
              <a:t>to</a:t>
            </a:r>
            <a:r>
              <a:rPr lang="tr-TR" dirty="0" smtClean="0"/>
              <a:t> Human </a:t>
            </a:r>
            <a:r>
              <a:rPr lang="tr-TR" dirty="0" err="1"/>
              <a:t>and</a:t>
            </a:r>
            <a:r>
              <a:rPr lang="tr-TR" dirty="0"/>
              <a:t> </a:t>
            </a:r>
            <a:r>
              <a:rPr lang="tr-TR" dirty="0" err="1"/>
              <a:t>Bovine</a:t>
            </a:r>
            <a:r>
              <a:rPr lang="tr-TR" dirty="0"/>
              <a:t> </a:t>
            </a:r>
            <a:r>
              <a:rPr lang="tr-TR" dirty="0" err="1"/>
              <a:t>primer</a:t>
            </a:r>
            <a:r>
              <a:rPr lang="tr-TR" dirty="0"/>
              <a:t> </a:t>
            </a:r>
            <a:r>
              <a:rPr lang="tr-TR" dirty="0" err="1"/>
              <a:t>and</a:t>
            </a:r>
            <a:r>
              <a:rPr lang="tr-TR" dirty="0"/>
              <a:t> </a:t>
            </a:r>
            <a:r>
              <a:rPr lang="tr-TR" dirty="0" err="1"/>
              <a:t>fetal</a:t>
            </a:r>
            <a:r>
              <a:rPr lang="tr-TR" dirty="0"/>
              <a:t> </a:t>
            </a:r>
            <a:r>
              <a:rPr lang="tr-TR" dirty="0" err="1"/>
              <a:t>cell</a:t>
            </a:r>
            <a:r>
              <a:rPr lang="tr-TR" dirty="0"/>
              <a:t> </a:t>
            </a:r>
            <a:r>
              <a:rPr lang="tr-TR" dirty="0" err="1"/>
              <a:t>cultures</a:t>
            </a:r>
            <a:r>
              <a:rPr lang="tr-TR" dirty="0" smtClean="0"/>
              <a:t>.</a:t>
            </a:r>
          </a:p>
          <a:p>
            <a:r>
              <a:rPr lang="tr-TR" dirty="0" err="1" smtClean="0"/>
              <a:t>Monkeys</a:t>
            </a:r>
            <a:r>
              <a:rPr lang="tr-TR" dirty="0" smtClean="0"/>
              <a:t>, Mouse </a:t>
            </a:r>
            <a:r>
              <a:rPr lang="tr-TR" dirty="0" err="1"/>
              <a:t>and</a:t>
            </a:r>
            <a:r>
              <a:rPr lang="tr-TR" dirty="0"/>
              <a:t> </a:t>
            </a:r>
            <a:r>
              <a:rPr lang="tr-TR" dirty="0" err="1"/>
              <a:t>Hamsters</a:t>
            </a:r>
            <a:r>
              <a:rPr lang="tr-TR" dirty="0"/>
              <a:t> </a:t>
            </a:r>
            <a:r>
              <a:rPr lang="tr-TR" dirty="0" err="1" smtClean="0"/>
              <a:t>could</a:t>
            </a:r>
            <a:r>
              <a:rPr lang="tr-TR" dirty="0" smtClean="0"/>
              <a:t> be </a:t>
            </a:r>
            <a:r>
              <a:rPr lang="tr-TR" dirty="0" err="1" smtClean="0"/>
              <a:t>used</a:t>
            </a:r>
            <a:r>
              <a:rPr lang="tr-TR" dirty="0" smtClean="0"/>
              <a:t> </a:t>
            </a:r>
            <a:r>
              <a:rPr lang="tr-TR" dirty="0"/>
              <a:t>as </a:t>
            </a:r>
            <a:r>
              <a:rPr lang="tr-TR" dirty="0" err="1" smtClean="0"/>
              <a:t>experimental</a:t>
            </a:r>
            <a:r>
              <a:rPr lang="tr-TR" dirty="0" smtClean="0"/>
              <a:t> </a:t>
            </a:r>
            <a:r>
              <a:rPr lang="tr-TR" dirty="0" err="1"/>
              <a:t>animals</a:t>
            </a:r>
            <a:r>
              <a:rPr lang="tr-TR" dirty="0"/>
              <a:t>.</a:t>
            </a:r>
          </a:p>
        </p:txBody>
      </p:sp>
    </p:spTree>
    <p:extLst>
      <p:ext uri="{BB962C8B-B14F-4D97-AF65-F5344CB8AC3E}">
        <p14:creationId xmlns:p14="http://schemas.microsoft.com/office/powerpoint/2010/main" val="165940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solidFill>
                  <a:srgbClr val="0070C0"/>
                </a:solidFill>
              </a:rPr>
              <a:t>Transmission</a:t>
            </a:r>
            <a:endParaRPr lang="tr-TR" dirty="0">
              <a:solidFill>
                <a:srgbClr val="0070C0"/>
              </a:solidFill>
            </a:endParaRPr>
          </a:p>
        </p:txBody>
      </p:sp>
      <p:sp>
        <p:nvSpPr>
          <p:cNvPr id="3" name="İçerik Yer Tutucusu 2"/>
          <p:cNvSpPr>
            <a:spLocks noGrp="1"/>
          </p:cNvSpPr>
          <p:nvPr>
            <p:ph idx="1"/>
          </p:nvPr>
        </p:nvSpPr>
        <p:spPr/>
        <p:txBody>
          <a:bodyPr/>
          <a:lstStyle/>
          <a:p>
            <a:r>
              <a:rPr lang="tr-TR" dirty="0" err="1" smtClean="0"/>
              <a:t>Transmission</a:t>
            </a:r>
            <a:r>
              <a:rPr lang="tr-TR" dirty="0" smtClean="0"/>
              <a:t> </a:t>
            </a:r>
            <a:r>
              <a:rPr lang="tr-TR" dirty="0"/>
              <a:t>is </a:t>
            </a:r>
            <a:r>
              <a:rPr lang="tr-TR" dirty="0" err="1"/>
              <a:t>via</a:t>
            </a:r>
            <a:r>
              <a:rPr lang="tr-TR" dirty="0"/>
              <a:t> </a:t>
            </a:r>
            <a:r>
              <a:rPr lang="tr-TR" dirty="0" err="1"/>
              <a:t>respiratory</a:t>
            </a:r>
            <a:r>
              <a:rPr lang="tr-TR" dirty="0"/>
              <a:t> </a:t>
            </a:r>
            <a:r>
              <a:rPr lang="tr-TR" dirty="0" err="1"/>
              <a:t>aerosols</a:t>
            </a:r>
            <a:r>
              <a:rPr lang="tr-TR" dirty="0"/>
              <a:t> </a:t>
            </a:r>
            <a:r>
              <a:rPr lang="tr-TR" dirty="0" err="1"/>
              <a:t>or</a:t>
            </a:r>
            <a:r>
              <a:rPr lang="tr-TR" dirty="0"/>
              <a:t> </a:t>
            </a:r>
            <a:r>
              <a:rPr lang="tr-TR" dirty="0" err="1"/>
              <a:t>from</a:t>
            </a:r>
            <a:r>
              <a:rPr lang="tr-TR" dirty="0"/>
              <a:t> </a:t>
            </a:r>
            <a:r>
              <a:rPr lang="tr-TR" dirty="0" err="1"/>
              <a:t>direct</a:t>
            </a:r>
            <a:r>
              <a:rPr lang="tr-TR" dirty="0"/>
              <a:t> </a:t>
            </a:r>
            <a:r>
              <a:rPr lang="tr-TR" dirty="0" err="1"/>
              <a:t>contact</a:t>
            </a:r>
            <a:r>
              <a:rPr lang="tr-TR" dirty="0"/>
              <a:t> </a:t>
            </a:r>
            <a:r>
              <a:rPr lang="tr-TR" dirty="0" err="1"/>
              <a:t>with</a:t>
            </a:r>
            <a:r>
              <a:rPr lang="tr-TR" dirty="0"/>
              <a:t> </a:t>
            </a:r>
            <a:r>
              <a:rPr lang="tr-TR" dirty="0" err="1"/>
              <a:t>infected</a:t>
            </a:r>
            <a:r>
              <a:rPr lang="tr-TR" dirty="0"/>
              <a:t> </a:t>
            </a:r>
            <a:r>
              <a:rPr lang="tr-TR" dirty="0" err="1"/>
              <a:t>cattle</a:t>
            </a:r>
            <a:r>
              <a:rPr lang="tr-TR" dirty="0"/>
              <a:t>.</a:t>
            </a:r>
            <a:endParaRPr lang="tr-TR" dirty="0" smtClean="0"/>
          </a:p>
          <a:p>
            <a:r>
              <a:rPr lang="tr-TR" dirty="0" err="1"/>
              <a:t>In</a:t>
            </a:r>
            <a:r>
              <a:rPr lang="tr-TR" dirty="0"/>
              <a:t> </a:t>
            </a:r>
            <a:r>
              <a:rPr lang="tr-TR" dirty="0" err="1"/>
              <a:t>the</a:t>
            </a:r>
            <a:r>
              <a:rPr lang="tr-TR" dirty="0"/>
              <a:t> </a:t>
            </a:r>
            <a:r>
              <a:rPr lang="tr-TR" dirty="0" err="1" smtClean="0"/>
              <a:t>winter</a:t>
            </a:r>
            <a:r>
              <a:rPr lang="tr-TR" dirty="0" smtClean="0"/>
              <a:t>, </a:t>
            </a:r>
            <a:r>
              <a:rPr lang="tr-TR" dirty="0" err="1"/>
              <a:t>sheep</a:t>
            </a:r>
            <a:r>
              <a:rPr lang="tr-TR" dirty="0"/>
              <a:t> </a:t>
            </a:r>
            <a:r>
              <a:rPr lang="tr-TR" dirty="0" err="1"/>
              <a:t>and</a:t>
            </a:r>
            <a:r>
              <a:rPr lang="tr-TR" dirty="0"/>
              <a:t> </a:t>
            </a:r>
            <a:r>
              <a:rPr lang="tr-TR" dirty="0" err="1"/>
              <a:t>cattle</a:t>
            </a:r>
            <a:r>
              <a:rPr lang="tr-TR" dirty="0"/>
              <a:t> </a:t>
            </a:r>
            <a:r>
              <a:rPr lang="tr-TR" dirty="0" err="1"/>
              <a:t>are</a:t>
            </a:r>
            <a:r>
              <a:rPr lang="tr-TR" dirty="0"/>
              <a:t> </a:t>
            </a:r>
            <a:r>
              <a:rPr lang="tr-TR" dirty="0" err="1"/>
              <a:t>taken</a:t>
            </a:r>
            <a:r>
              <a:rPr lang="tr-TR" dirty="0"/>
              <a:t> </a:t>
            </a:r>
            <a:r>
              <a:rPr lang="tr-TR" dirty="0" err="1"/>
              <a:t>to</a:t>
            </a:r>
            <a:r>
              <a:rPr lang="tr-TR" dirty="0"/>
              <a:t> </a:t>
            </a:r>
            <a:r>
              <a:rPr lang="tr-TR" dirty="0" err="1"/>
              <a:t>closed</a:t>
            </a:r>
            <a:r>
              <a:rPr lang="tr-TR" dirty="0"/>
              <a:t> </a:t>
            </a:r>
            <a:r>
              <a:rPr lang="tr-TR" dirty="0" err="1"/>
              <a:t>places</a:t>
            </a:r>
            <a:r>
              <a:rPr lang="tr-TR" dirty="0"/>
              <a:t> </a:t>
            </a:r>
            <a:r>
              <a:rPr lang="tr-TR" dirty="0" err="1" smtClean="0"/>
              <a:t>so</a:t>
            </a:r>
            <a:r>
              <a:rPr lang="tr-TR" dirty="0" smtClean="0"/>
              <a:t> </a:t>
            </a:r>
            <a:r>
              <a:rPr lang="tr-TR" dirty="0" err="1" smtClean="0"/>
              <a:t>that</a:t>
            </a:r>
            <a:r>
              <a:rPr lang="tr-TR" dirty="0" smtClean="0"/>
              <a:t> </a:t>
            </a:r>
            <a:r>
              <a:rPr lang="tr-TR" dirty="0" err="1" smtClean="0"/>
              <a:t>transmission</a:t>
            </a:r>
            <a:r>
              <a:rPr lang="tr-TR" dirty="0" smtClean="0"/>
              <a:t> of </a:t>
            </a:r>
            <a:r>
              <a:rPr lang="tr-TR" dirty="0" err="1" smtClean="0"/>
              <a:t>the</a:t>
            </a:r>
            <a:r>
              <a:rPr lang="tr-TR" dirty="0" smtClean="0"/>
              <a:t> </a:t>
            </a:r>
            <a:r>
              <a:rPr lang="tr-TR" dirty="0" err="1" smtClean="0"/>
              <a:t>infection</a:t>
            </a:r>
            <a:r>
              <a:rPr lang="tr-TR" dirty="0" smtClean="0"/>
              <a:t> </a:t>
            </a:r>
            <a:r>
              <a:rPr lang="tr-TR" dirty="0" err="1"/>
              <a:t>increases</a:t>
            </a:r>
            <a:r>
              <a:rPr lang="tr-TR" dirty="0" smtClean="0"/>
              <a:t>.</a:t>
            </a:r>
          </a:p>
          <a:p>
            <a:endParaRPr lang="tr-TR" dirty="0"/>
          </a:p>
        </p:txBody>
      </p:sp>
    </p:spTree>
    <p:extLst>
      <p:ext uri="{BB962C8B-B14F-4D97-AF65-F5344CB8AC3E}">
        <p14:creationId xmlns:p14="http://schemas.microsoft.com/office/powerpoint/2010/main" val="83247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0070C0"/>
                </a:solidFill>
              </a:rPr>
              <a:t>Pathogenesis</a:t>
            </a:r>
            <a:r>
              <a:rPr lang="tr-TR" dirty="0" smtClean="0">
                <a:solidFill>
                  <a:srgbClr val="0070C0"/>
                </a:solidFill>
              </a:rPr>
              <a:t> </a:t>
            </a:r>
            <a:r>
              <a:rPr lang="tr-TR" dirty="0" err="1" smtClean="0">
                <a:solidFill>
                  <a:srgbClr val="0070C0"/>
                </a:solidFill>
              </a:rPr>
              <a:t>and</a:t>
            </a:r>
            <a:r>
              <a:rPr lang="tr-TR" dirty="0" smtClean="0">
                <a:solidFill>
                  <a:srgbClr val="0070C0"/>
                </a:solidFill>
              </a:rPr>
              <a:t> </a:t>
            </a:r>
            <a:r>
              <a:rPr lang="tr-TR" dirty="0" err="1" smtClean="0">
                <a:solidFill>
                  <a:srgbClr val="0070C0"/>
                </a:solidFill>
              </a:rPr>
              <a:t>Pathology</a:t>
            </a:r>
            <a:endParaRPr lang="tr-TR" dirty="0">
              <a:solidFill>
                <a:srgbClr val="0070C0"/>
              </a:solidFill>
            </a:endParaRPr>
          </a:p>
        </p:txBody>
      </p:sp>
      <p:sp>
        <p:nvSpPr>
          <p:cNvPr id="3" name="İçerik Yer Tutucusu 2"/>
          <p:cNvSpPr>
            <a:spLocks noGrp="1"/>
          </p:cNvSpPr>
          <p:nvPr>
            <p:ph idx="1"/>
          </p:nvPr>
        </p:nvSpPr>
        <p:spPr/>
        <p:txBody>
          <a:bodyPr>
            <a:normAutofit fontScale="92500" lnSpcReduction="10000"/>
          </a:bodyPr>
          <a:lstStyle/>
          <a:p>
            <a:r>
              <a:rPr lang="tr-TR" dirty="0"/>
              <a:t>RSV is a </a:t>
            </a:r>
            <a:r>
              <a:rPr lang="tr-TR" dirty="0" err="1"/>
              <a:t>major</a:t>
            </a:r>
            <a:r>
              <a:rPr lang="tr-TR" dirty="0"/>
              <a:t> </a:t>
            </a:r>
            <a:r>
              <a:rPr lang="tr-TR" dirty="0" err="1"/>
              <a:t>pathogenic</a:t>
            </a:r>
            <a:r>
              <a:rPr lang="tr-TR" dirty="0"/>
              <a:t> </a:t>
            </a:r>
            <a:r>
              <a:rPr lang="tr-TR" dirty="0" err="1" smtClean="0"/>
              <a:t>infection</a:t>
            </a:r>
            <a:r>
              <a:rPr lang="tr-TR" dirty="0" smtClean="0"/>
              <a:t>.</a:t>
            </a:r>
          </a:p>
          <a:p>
            <a:r>
              <a:rPr lang="tr-TR" dirty="0" err="1" smtClean="0"/>
              <a:t>Subclinical</a:t>
            </a:r>
            <a:r>
              <a:rPr lang="tr-TR" dirty="0" smtClean="0"/>
              <a:t> </a:t>
            </a:r>
            <a:r>
              <a:rPr lang="tr-TR" dirty="0" err="1"/>
              <a:t>i</a:t>
            </a:r>
            <a:r>
              <a:rPr lang="tr-TR" dirty="0" err="1" smtClean="0"/>
              <a:t>nfections</a:t>
            </a:r>
            <a:r>
              <a:rPr lang="tr-TR" dirty="0" smtClean="0"/>
              <a:t> </a:t>
            </a:r>
            <a:r>
              <a:rPr lang="tr-TR" dirty="0" err="1" smtClean="0"/>
              <a:t>could</a:t>
            </a:r>
            <a:r>
              <a:rPr lang="tr-TR" dirty="0" smtClean="0"/>
              <a:t> </a:t>
            </a:r>
            <a:r>
              <a:rPr lang="tr-TR" dirty="0" err="1" smtClean="0"/>
              <a:t>observed</a:t>
            </a:r>
            <a:r>
              <a:rPr lang="tr-TR" dirty="0" smtClean="0"/>
              <a:t>.</a:t>
            </a:r>
          </a:p>
          <a:p>
            <a:r>
              <a:rPr lang="tr-TR" dirty="0" err="1"/>
              <a:t>The</a:t>
            </a:r>
            <a:r>
              <a:rPr lang="tr-TR" dirty="0"/>
              <a:t> </a:t>
            </a:r>
            <a:r>
              <a:rPr lang="tr-TR" dirty="0" err="1"/>
              <a:t>bovine</a:t>
            </a:r>
            <a:r>
              <a:rPr lang="tr-TR" dirty="0"/>
              <a:t> </a:t>
            </a:r>
            <a:r>
              <a:rPr lang="tr-TR" dirty="0" err="1"/>
              <a:t>virus</a:t>
            </a:r>
            <a:r>
              <a:rPr lang="tr-TR" dirty="0"/>
              <a:t> </a:t>
            </a:r>
            <a:r>
              <a:rPr lang="tr-TR" dirty="0" err="1"/>
              <a:t>and</a:t>
            </a:r>
            <a:r>
              <a:rPr lang="tr-TR" dirty="0"/>
              <a:t> </a:t>
            </a:r>
            <a:r>
              <a:rPr lang="tr-TR" dirty="0" err="1"/>
              <a:t>the</a:t>
            </a:r>
            <a:r>
              <a:rPr lang="tr-TR" dirty="0"/>
              <a:t> </a:t>
            </a:r>
            <a:r>
              <a:rPr lang="tr-TR" dirty="0" err="1"/>
              <a:t>human</a:t>
            </a:r>
            <a:r>
              <a:rPr lang="tr-TR" dirty="0"/>
              <a:t> </a:t>
            </a:r>
            <a:r>
              <a:rPr lang="tr-TR" dirty="0" err="1"/>
              <a:t>virus</a:t>
            </a:r>
            <a:r>
              <a:rPr lang="tr-TR" dirty="0"/>
              <a:t> do not </a:t>
            </a:r>
            <a:r>
              <a:rPr lang="tr-TR" dirty="0" err="1"/>
              <a:t>cross</a:t>
            </a:r>
            <a:r>
              <a:rPr lang="tr-TR" dirty="0"/>
              <a:t> </a:t>
            </a:r>
            <a:r>
              <a:rPr lang="tr-TR" dirty="0" err="1"/>
              <a:t>inect</a:t>
            </a:r>
            <a:r>
              <a:rPr lang="tr-TR" dirty="0"/>
              <a:t>.  </a:t>
            </a:r>
            <a:endParaRPr lang="tr-TR" dirty="0" smtClean="0"/>
          </a:p>
          <a:p>
            <a:r>
              <a:rPr lang="tr-TR" dirty="0" err="1" smtClean="0"/>
              <a:t>Primary</a:t>
            </a:r>
            <a:r>
              <a:rPr lang="tr-TR" dirty="0" smtClean="0"/>
              <a:t> </a:t>
            </a:r>
            <a:r>
              <a:rPr lang="tr-TR" dirty="0" err="1"/>
              <a:t>replication</a:t>
            </a:r>
            <a:r>
              <a:rPr lang="tr-TR" dirty="0"/>
              <a:t> in </a:t>
            </a:r>
            <a:r>
              <a:rPr lang="tr-TR" dirty="0" err="1"/>
              <a:t>the</a:t>
            </a:r>
            <a:r>
              <a:rPr lang="tr-TR" dirty="0"/>
              <a:t> </a:t>
            </a:r>
            <a:r>
              <a:rPr lang="tr-TR" dirty="0" err="1"/>
              <a:t>nasal</a:t>
            </a:r>
            <a:r>
              <a:rPr lang="tr-TR" dirty="0"/>
              <a:t> </a:t>
            </a:r>
            <a:r>
              <a:rPr lang="tr-TR" dirty="0" err="1"/>
              <a:t>epithelium</a:t>
            </a:r>
            <a:r>
              <a:rPr lang="tr-TR" dirty="0"/>
              <a:t> </a:t>
            </a:r>
            <a:r>
              <a:rPr lang="tr-TR" dirty="0" err="1"/>
              <a:t>then</a:t>
            </a:r>
            <a:r>
              <a:rPr lang="tr-TR" dirty="0"/>
              <a:t> </a:t>
            </a:r>
            <a:r>
              <a:rPr lang="tr-TR" dirty="0" err="1"/>
              <a:t>replication</a:t>
            </a:r>
            <a:r>
              <a:rPr lang="tr-TR" dirty="0"/>
              <a:t> </a:t>
            </a:r>
            <a:r>
              <a:rPr lang="tr-TR" dirty="0" err="1"/>
              <a:t>throughout</a:t>
            </a:r>
            <a:r>
              <a:rPr lang="tr-TR" dirty="0"/>
              <a:t> </a:t>
            </a:r>
            <a:r>
              <a:rPr lang="tr-TR" dirty="0" err="1"/>
              <a:t>the</a:t>
            </a:r>
            <a:r>
              <a:rPr lang="tr-TR" dirty="0"/>
              <a:t> </a:t>
            </a:r>
            <a:r>
              <a:rPr lang="tr-TR" dirty="0" err="1"/>
              <a:t>epithelium</a:t>
            </a:r>
            <a:r>
              <a:rPr lang="tr-TR" dirty="0"/>
              <a:t> of </a:t>
            </a:r>
            <a:r>
              <a:rPr lang="tr-TR" dirty="0" err="1"/>
              <a:t>the</a:t>
            </a:r>
            <a:r>
              <a:rPr lang="tr-TR" dirty="0"/>
              <a:t> </a:t>
            </a:r>
            <a:r>
              <a:rPr lang="tr-TR" dirty="0" err="1"/>
              <a:t>upper</a:t>
            </a:r>
            <a:r>
              <a:rPr lang="tr-TR" dirty="0"/>
              <a:t> </a:t>
            </a:r>
            <a:r>
              <a:rPr lang="tr-TR" dirty="0" err="1"/>
              <a:t>respiratory</a:t>
            </a:r>
            <a:r>
              <a:rPr lang="tr-TR" dirty="0"/>
              <a:t> </a:t>
            </a:r>
            <a:r>
              <a:rPr lang="tr-TR" dirty="0" err="1"/>
              <a:t>tract</a:t>
            </a:r>
            <a:r>
              <a:rPr lang="tr-TR" dirty="0"/>
              <a:t> </a:t>
            </a:r>
            <a:r>
              <a:rPr lang="tr-TR" dirty="0" err="1"/>
              <a:t>and</a:t>
            </a:r>
            <a:r>
              <a:rPr lang="tr-TR" dirty="0"/>
              <a:t> </a:t>
            </a:r>
            <a:r>
              <a:rPr lang="tr-TR" dirty="0" err="1"/>
              <a:t>bronchial</a:t>
            </a:r>
            <a:r>
              <a:rPr lang="tr-TR" dirty="0"/>
              <a:t> </a:t>
            </a:r>
            <a:r>
              <a:rPr lang="tr-TR" dirty="0" err="1"/>
              <a:t>tree</a:t>
            </a:r>
            <a:r>
              <a:rPr lang="tr-TR" dirty="0"/>
              <a:t>.  </a:t>
            </a:r>
            <a:endParaRPr lang="tr-TR" dirty="0" smtClean="0"/>
          </a:p>
          <a:p>
            <a:r>
              <a:rPr lang="tr-TR" dirty="0" err="1"/>
              <a:t>Respiratory</a:t>
            </a:r>
            <a:r>
              <a:rPr lang="tr-TR" dirty="0"/>
              <a:t> </a:t>
            </a:r>
            <a:r>
              <a:rPr lang="tr-TR" dirty="0" err="1"/>
              <a:t>epithelial</a:t>
            </a:r>
            <a:r>
              <a:rPr lang="tr-TR" dirty="0"/>
              <a:t> </a:t>
            </a:r>
            <a:r>
              <a:rPr lang="tr-TR" dirty="0" err="1"/>
              <a:t>cilia</a:t>
            </a:r>
            <a:r>
              <a:rPr lang="tr-TR" dirty="0"/>
              <a:t> of </a:t>
            </a:r>
            <a:r>
              <a:rPr lang="tr-TR" dirty="0" err="1"/>
              <a:t>calves</a:t>
            </a:r>
            <a:r>
              <a:rPr lang="tr-TR" dirty="0"/>
              <a:t> </a:t>
            </a:r>
            <a:r>
              <a:rPr lang="tr-TR" dirty="0" err="1"/>
              <a:t>are</a:t>
            </a:r>
            <a:r>
              <a:rPr lang="tr-TR" dirty="0"/>
              <a:t> </a:t>
            </a:r>
            <a:r>
              <a:rPr lang="tr-TR" dirty="0" err="1"/>
              <a:t>lost</a:t>
            </a:r>
            <a:r>
              <a:rPr lang="tr-TR" dirty="0"/>
              <a:t> </a:t>
            </a:r>
            <a:r>
              <a:rPr lang="tr-TR" dirty="0" err="1"/>
              <a:t>within</a:t>
            </a:r>
            <a:r>
              <a:rPr lang="tr-TR" dirty="0"/>
              <a:t> 8-10 </a:t>
            </a:r>
            <a:r>
              <a:rPr lang="tr-TR" dirty="0" err="1"/>
              <a:t>days</a:t>
            </a:r>
            <a:r>
              <a:rPr lang="tr-TR" dirty="0" smtClean="0"/>
              <a:t>.</a:t>
            </a:r>
          </a:p>
          <a:p>
            <a:r>
              <a:rPr lang="tr-TR" dirty="0" err="1" smtClean="0"/>
              <a:t>Syncytia</a:t>
            </a:r>
            <a:r>
              <a:rPr lang="tr-TR" dirty="0" smtClean="0"/>
              <a:t> </a:t>
            </a:r>
            <a:r>
              <a:rPr lang="tr-TR" dirty="0" err="1"/>
              <a:t>formation</a:t>
            </a:r>
            <a:r>
              <a:rPr lang="tr-TR" dirty="0"/>
              <a:t> </a:t>
            </a:r>
            <a:r>
              <a:rPr lang="tr-TR" dirty="0" err="1"/>
              <a:t>occurs</a:t>
            </a:r>
            <a:r>
              <a:rPr lang="tr-TR" dirty="0"/>
              <a:t> </a:t>
            </a:r>
            <a:r>
              <a:rPr lang="tr-TR" dirty="0" err="1"/>
              <a:t>and</a:t>
            </a:r>
            <a:r>
              <a:rPr lang="tr-TR" dirty="0"/>
              <a:t> </a:t>
            </a:r>
            <a:r>
              <a:rPr lang="tr-TR" dirty="0" err="1"/>
              <a:t>these</a:t>
            </a:r>
            <a:r>
              <a:rPr lang="tr-TR" dirty="0"/>
              <a:t> can be </a:t>
            </a:r>
            <a:r>
              <a:rPr lang="tr-TR" dirty="0" err="1"/>
              <a:t>seen</a:t>
            </a:r>
            <a:r>
              <a:rPr lang="tr-TR" dirty="0"/>
              <a:t> </a:t>
            </a:r>
            <a:r>
              <a:rPr lang="tr-TR" dirty="0" err="1"/>
              <a:t>shed</a:t>
            </a:r>
            <a:r>
              <a:rPr lang="tr-TR" dirty="0"/>
              <a:t> </a:t>
            </a:r>
            <a:r>
              <a:rPr lang="tr-TR" dirty="0" err="1"/>
              <a:t>into</a:t>
            </a:r>
            <a:r>
              <a:rPr lang="tr-TR" dirty="0"/>
              <a:t> </a:t>
            </a:r>
            <a:r>
              <a:rPr lang="tr-TR" dirty="0" err="1"/>
              <a:t>the</a:t>
            </a:r>
            <a:r>
              <a:rPr lang="tr-TR" dirty="0"/>
              <a:t> </a:t>
            </a:r>
            <a:r>
              <a:rPr lang="tr-TR" dirty="0" err="1"/>
              <a:t>bronchioles</a:t>
            </a:r>
            <a:r>
              <a:rPr lang="tr-TR" dirty="0"/>
              <a:t>.  </a:t>
            </a:r>
            <a:endParaRPr lang="tr-TR" dirty="0" smtClean="0"/>
          </a:p>
          <a:p>
            <a:r>
              <a:rPr lang="tr-TR" dirty="0" err="1" smtClean="0"/>
              <a:t>Some</a:t>
            </a:r>
            <a:r>
              <a:rPr lang="tr-TR" dirty="0" smtClean="0"/>
              <a:t> </a:t>
            </a:r>
            <a:r>
              <a:rPr lang="tr-TR" dirty="0" err="1"/>
              <a:t>cases</a:t>
            </a:r>
            <a:r>
              <a:rPr lang="tr-TR" dirty="0"/>
              <a:t> </a:t>
            </a:r>
            <a:r>
              <a:rPr lang="tr-TR" dirty="0" err="1"/>
              <a:t>are</a:t>
            </a:r>
            <a:r>
              <a:rPr lang="tr-TR" dirty="0"/>
              <a:t> </a:t>
            </a:r>
            <a:r>
              <a:rPr lang="tr-TR" dirty="0" err="1"/>
              <a:t>complicated</a:t>
            </a:r>
            <a:r>
              <a:rPr lang="tr-TR" dirty="0"/>
              <a:t> </a:t>
            </a:r>
            <a:r>
              <a:rPr lang="tr-TR" dirty="0" err="1"/>
              <a:t>by</a:t>
            </a:r>
            <a:r>
              <a:rPr lang="tr-TR" dirty="0"/>
              <a:t> </a:t>
            </a:r>
            <a:r>
              <a:rPr lang="tr-TR" dirty="0" err="1"/>
              <a:t>oedema</a:t>
            </a:r>
            <a:r>
              <a:rPr lang="tr-TR" dirty="0"/>
              <a:t> </a:t>
            </a:r>
            <a:r>
              <a:rPr lang="tr-TR" dirty="0" err="1"/>
              <a:t>and</a:t>
            </a:r>
            <a:r>
              <a:rPr lang="tr-TR" dirty="0"/>
              <a:t> </a:t>
            </a:r>
            <a:r>
              <a:rPr lang="tr-TR" dirty="0" err="1"/>
              <a:t>emphysema</a:t>
            </a:r>
            <a:r>
              <a:rPr lang="tr-TR" dirty="0"/>
              <a:t>.  </a:t>
            </a:r>
            <a:endParaRPr lang="tr-TR" dirty="0" smtClean="0"/>
          </a:p>
          <a:p>
            <a:r>
              <a:rPr lang="tr-TR" dirty="0" err="1"/>
              <a:t>The</a:t>
            </a:r>
            <a:r>
              <a:rPr lang="tr-TR" dirty="0"/>
              <a:t> </a:t>
            </a:r>
            <a:r>
              <a:rPr lang="tr-TR" dirty="0" err="1"/>
              <a:t>disease</a:t>
            </a:r>
            <a:r>
              <a:rPr lang="tr-TR" dirty="0"/>
              <a:t> </a:t>
            </a:r>
            <a:r>
              <a:rPr lang="tr-TR" dirty="0" err="1"/>
              <a:t>affected</a:t>
            </a:r>
            <a:r>
              <a:rPr lang="tr-TR" dirty="0"/>
              <a:t> </a:t>
            </a:r>
            <a:r>
              <a:rPr lang="tr-TR" dirty="0" err="1"/>
              <a:t>the</a:t>
            </a:r>
            <a:r>
              <a:rPr lang="tr-TR" dirty="0"/>
              <a:t> </a:t>
            </a:r>
            <a:r>
              <a:rPr lang="tr-TR" dirty="0" err="1"/>
              <a:t>lungs</a:t>
            </a:r>
            <a:r>
              <a:rPr lang="tr-TR" dirty="0"/>
              <a:t> </a:t>
            </a:r>
            <a:r>
              <a:rPr lang="tr-TR" dirty="0" err="1" smtClean="0"/>
              <a:t>have</a:t>
            </a:r>
            <a:r>
              <a:rPr lang="tr-TR" dirty="0" smtClean="0"/>
              <a:t> </a:t>
            </a:r>
            <a:r>
              <a:rPr lang="tr-TR" dirty="0" err="1" smtClean="0"/>
              <a:t>pink</a:t>
            </a:r>
            <a:r>
              <a:rPr lang="tr-TR" dirty="0" smtClean="0"/>
              <a:t> </a:t>
            </a:r>
            <a:r>
              <a:rPr lang="tr-TR" dirty="0" err="1"/>
              <a:t>and</a:t>
            </a:r>
            <a:r>
              <a:rPr lang="tr-TR" dirty="0"/>
              <a:t> </a:t>
            </a:r>
            <a:r>
              <a:rPr lang="tr-TR" dirty="0" err="1"/>
              <a:t>solid</a:t>
            </a:r>
            <a:r>
              <a:rPr lang="tr-TR" dirty="0"/>
              <a:t> </a:t>
            </a:r>
            <a:r>
              <a:rPr lang="tr-TR" dirty="0" err="1"/>
              <a:t>adenomatous</a:t>
            </a:r>
            <a:r>
              <a:rPr lang="tr-TR" dirty="0"/>
              <a:t> </a:t>
            </a:r>
            <a:r>
              <a:rPr lang="tr-TR" dirty="0" err="1" smtClean="0"/>
              <a:t>structure</a:t>
            </a:r>
            <a:r>
              <a:rPr lang="tr-TR" dirty="0" smtClean="0"/>
              <a:t> (</a:t>
            </a:r>
            <a:r>
              <a:rPr lang="tr-TR" dirty="0" err="1"/>
              <a:t>consolidation</a:t>
            </a:r>
            <a:r>
              <a:rPr lang="tr-TR" dirty="0" smtClean="0"/>
              <a:t>).</a:t>
            </a:r>
          </a:p>
        </p:txBody>
      </p:sp>
    </p:spTree>
    <p:extLst>
      <p:ext uri="{BB962C8B-B14F-4D97-AF65-F5344CB8AC3E}">
        <p14:creationId xmlns:p14="http://schemas.microsoft.com/office/powerpoint/2010/main" val="3239890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rgbClr val="0070C0"/>
                </a:solidFill>
              </a:rPr>
              <a:t>Clinical</a:t>
            </a:r>
            <a:r>
              <a:rPr lang="tr-TR" dirty="0" smtClean="0">
                <a:solidFill>
                  <a:srgbClr val="0070C0"/>
                </a:solidFill>
              </a:rPr>
              <a:t> </a:t>
            </a:r>
            <a:r>
              <a:rPr lang="tr-TR" dirty="0" err="1" smtClean="0">
                <a:solidFill>
                  <a:srgbClr val="0070C0"/>
                </a:solidFill>
              </a:rPr>
              <a:t>Signs</a:t>
            </a:r>
            <a:endParaRPr lang="tr-TR" dirty="0">
              <a:solidFill>
                <a:srgbClr val="0070C0"/>
              </a:solidFill>
            </a:endParaRPr>
          </a:p>
        </p:txBody>
      </p:sp>
      <p:sp>
        <p:nvSpPr>
          <p:cNvPr id="3" name="İçerik Yer Tutucusu 2"/>
          <p:cNvSpPr>
            <a:spLocks noGrp="1"/>
          </p:cNvSpPr>
          <p:nvPr>
            <p:ph idx="1"/>
          </p:nvPr>
        </p:nvSpPr>
        <p:spPr/>
        <p:txBody>
          <a:bodyPr/>
          <a:lstStyle/>
          <a:p>
            <a:r>
              <a:rPr lang="tr-TR" dirty="0" err="1" smtClean="0"/>
              <a:t>There</a:t>
            </a:r>
            <a:r>
              <a:rPr lang="tr-TR" dirty="0" smtClean="0"/>
              <a:t> </a:t>
            </a:r>
            <a:r>
              <a:rPr lang="tr-TR" dirty="0" err="1" smtClean="0"/>
              <a:t>are</a:t>
            </a:r>
            <a:r>
              <a:rPr lang="tr-TR" dirty="0" smtClean="0"/>
              <a:t> 2 </a:t>
            </a:r>
            <a:r>
              <a:rPr lang="tr-TR" dirty="0" err="1" smtClean="0"/>
              <a:t>forms</a:t>
            </a:r>
            <a:r>
              <a:rPr lang="tr-TR" dirty="0" smtClean="0"/>
              <a:t>:</a:t>
            </a:r>
          </a:p>
          <a:p>
            <a:r>
              <a:rPr lang="tr-TR" dirty="0" err="1" smtClean="0"/>
              <a:t>Acute</a:t>
            </a:r>
            <a:r>
              <a:rPr lang="tr-TR" dirty="0" smtClean="0"/>
              <a:t> Form</a:t>
            </a:r>
          </a:p>
          <a:p>
            <a:r>
              <a:rPr lang="tr-TR" dirty="0"/>
              <a:t>a- First </a:t>
            </a:r>
            <a:r>
              <a:rPr lang="tr-TR" dirty="0" err="1"/>
              <a:t>term</a:t>
            </a:r>
            <a:r>
              <a:rPr lang="tr-TR" dirty="0"/>
              <a:t>: 40-42 C </a:t>
            </a:r>
            <a:r>
              <a:rPr lang="tr-TR" dirty="0" err="1"/>
              <a:t>fever</a:t>
            </a:r>
            <a:r>
              <a:rPr lang="tr-TR" dirty="0"/>
              <a:t>, </a:t>
            </a:r>
            <a:r>
              <a:rPr lang="tr-TR" dirty="0" err="1"/>
              <a:t>increase</a:t>
            </a:r>
            <a:r>
              <a:rPr lang="tr-TR" dirty="0"/>
              <a:t> in </a:t>
            </a:r>
            <a:r>
              <a:rPr lang="tr-TR" dirty="0" err="1"/>
              <a:t>respiratory</a:t>
            </a:r>
            <a:r>
              <a:rPr lang="tr-TR" dirty="0"/>
              <a:t> rate, </a:t>
            </a:r>
            <a:r>
              <a:rPr lang="tr-TR" dirty="0" err="1"/>
              <a:t>dry</a:t>
            </a:r>
            <a:r>
              <a:rPr lang="tr-TR" dirty="0"/>
              <a:t> </a:t>
            </a:r>
            <a:r>
              <a:rPr lang="tr-TR" dirty="0" err="1"/>
              <a:t>continuous</a:t>
            </a:r>
            <a:r>
              <a:rPr lang="tr-TR" dirty="0"/>
              <a:t> </a:t>
            </a:r>
            <a:r>
              <a:rPr lang="tr-TR" dirty="0" err="1"/>
              <a:t>cough</a:t>
            </a:r>
            <a:r>
              <a:rPr lang="tr-TR" dirty="0"/>
              <a:t>, </a:t>
            </a:r>
            <a:r>
              <a:rPr lang="tr-TR" dirty="0" err="1"/>
              <a:t>nose</a:t>
            </a:r>
            <a:r>
              <a:rPr lang="tr-TR" dirty="0"/>
              <a:t> </a:t>
            </a:r>
            <a:r>
              <a:rPr lang="tr-TR" dirty="0" err="1"/>
              <a:t>and</a:t>
            </a:r>
            <a:r>
              <a:rPr lang="tr-TR" dirty="0"/>
              <a:t> </a:t>
            </a:r>
            <a:r>
              <a:rPr lang="tr-TR" dirty="0" err="1"/>
              <a:t>eye</a:t>
            </a:r>
            <a:r>
              <a:rPr lang="tr-TR" dirty="0"/>
              <a:t> </a:t>
            </a:r>
            <a:r>
              <a:rPr lang="tr-TR" dirty="0" err="1"/>
              <a:t>discharge</a:t>
            </a:r>
            <a:r>
              <a:rPr lang="tr-TR" dirty="0"/>
              <a:t> </a:t>
            </a:r>
            <a:r>
              <a:rPr lang="tr-TR" dirty="0" err="1"/>
              <a:t>and</a:t>
            </a:r>
            <a:r>
              <a:rPr lang="tr-TR" dirty="0"/>
              <a:t> </a:t>
            </a:r>
            <a:r>
              <a:rPr lang="tr-TR" dirty="0" err="1"/>
              <a:t>conjunctivitis</a:t>
            </a:r>
            <a:r>
              <a:rPr lang="tr-TR" dirty="0" smtClean="0"/>
              <a:t>.</a:t>
            </a:r>
          </a:p>
          <a:p>
            <a:r>
              <a:rPr lang="tr-TR" dirty="0"/>
              <a:t>b- Second </a:t>
            </a:r>
            <a:r>
              <a:rPr lang="tr-TR" dirty="0" err="1"/>
              <a:t>term</a:t>
            </a:r>
            <a:r>
              <a:rPr lang="tr-TR" dirty="0"/>
              <a:t>: </a:t>
            </a:r>
            <a:r>
              <a:rPr lang="tr-TR" dirty="0" err="1"/>
              <a:t>Pulmonary</a:t>
            </a:r>
            <a:r>
              <a:rPr lang="tr-TR" dirty="0"/>
              <a:t> </a:t>
            </a:r>
            <a:r>
              <a:rPr lang="tr-TR" dirty="0" err="1"/>
              <a:t>Emphysema</a:t>
            </a:r>
            <a:r>
              <a:rPr lang="tr-TR" dirty="0"/>
              <a:t> </a:t>
            </a:r>
            <a:r>
              <a:rPr lang="tr-TR" dirty="0" err="1"/>
              <a:t>occurs</a:t>
            </a:r>
            <a:r>
              <a:rPr lang="tr-TR" dirty="0"/>
              <a:t> </a:t>
            </a:r>
            <a:r>
              <a:rPr lang="tr-TR" dirty="0" err="1"/>
              <a:t>with</a:t>
            </a:r>
            <a:r>
              <a:rPr lang="tr-TR" dirty="0"/>
              <a:t> </a:t>
            </a:r>
            <a:r>
              <a:rPr lang="tr-TR" dirty="0" err="1"/>
              <a:t>the</a:t>
            </a:r>
            <a:r>
              <a:rPr lang="tr-TR" dirty="0"/>
              <a:t> </a:t>
            </a:r>
            <a:r>
              <a:rPr lang="tr-TR" dirty="0" err="1"/>
              <a:t>introduction</a:t>
            </a:r>
            <a:r>
              <a:rPr lang="tr-TR" dirty="0"/>
              <a:t> of </a:t>
            </a:r>
            <a:r>
              <a:rPr lang="tr-TR" dirty="0" err="1"/>
              <a:t>secondary</a:t>
            </a:r>
            <a:r>
              <a:rPr lang="tr-TR" dirty="0"/>
              <a:t> </a:t>
            </a:r>
            <a:r>
              <a:rPr lang="tr-TR" dirty="0" err="1"/>
              <a:t>effects</a:t>
            </a:r>
            <a:r>
              <a:rPr lang="tr-TR" dirty="0"/>
              <a:t>. </a:t>
            </a:r>
            <a:endParaRPr lang="tr-TR" dirty="0" smtClean="0"/>
          </a:p>
          <a:p>
            <a:pPr lvl="1"/>
            <a:r>
              <a:rPr lang="tr-TR" dirty="0" smtClean="0"/>
              <a:t>As </a:t>
            </a:r>
            <a:r>
              <a:rPr lang="tr-TR" dirty="0" err="1"/>
              <a:t>acute</a:t>
            </a:r>
            <a:r>
              <a:rPr lang="tr-TR" dirty="0"/>
              <a:t> form </a:t>
            </a:r>
            <a:r>
              <a:rPr lang="tr-TR" dirty="0" err="1"/>
              <a:t>develops</a:t>
            </a:r>
            <a:r>
              <a:rPr lang="tr-TR" dirty="0"/>
              <a:t> </a:t>
            </a:r>
            <a:r>
              <a:rPr lang="tr-TR" dirty="0" err="1"/>
              <a:t>rapidly</a:t>
            </a:r>
            <a:r>
              <a:rPr lang="tr-TR" dirty="0"/>
              <a:t>, </a:t>
            </a:r>
            <a:r>
              <a:rPr lang="tr-TR" dirty="0" err="1"/>
              <a:t>there</a:t>
            </a:r>
            <a:r>
              <a:rPr lang="tr-TR" dirty="0"/>
              <a:t> is </a:t>
            </a:r>
            <a:r>
              <a:rPr lang="tr-TR" dirty="0" err="1"/>
              <a:t>no</a:t>
            </a:r>
            <a:r>
              <a:rPr lang="tr-TR" dirty="0"/>
              <a:t> </a:t>
            </a:r>
            <a:r>
              <a:rPr lang="tr-TR" dirty="0" err="1"/>
              <a:t>chance</a:t>
            </a:r>
            <a:r>
              <a:rPr lang="tr-TR" dirty="0"/>
              <a:t> of </a:t>
            </a:r>
            <a:r>
              <a:rPr lang="tr-TR" dirty="0" err="1"/>
              <a:t>treatment</a:t>
            </a:r>
            <a:r>
              <a:rPr lang="tr-TR" dirty="0"/>
              <a:t> </a:t>
            </a:r>
            <a:r>
              <a:rPr lang="tr-TR" dirty="0" err="1"/>
              <a:t>and</a:t>
            </a:r>
            <a:r>
              <a:rPr lang="tr-TR" dirty="0"/>
              <a:t> it </a:t>
            </a:r>
            <a:r>
              <a:rPr lang="tr-TR" dirty="0" err="1"/>
              <a:t>results</a:t>
            </a:r>
            <a:r>
              <a:rPr lang="tr-TR" dirty="0"/>
              <a:t> in </a:t>
            </a:r>
            <a:r>
              <a:rPr lang="tr-TR" dirty="0" err="1"/>
              <a:t>death</a:t>
            </a:r>
            <a:r>
              <a:rPr lang="tr-TR" dirty="0"/>
              <a:t>.</a:t>
            </a:r>
          </a:p>
        </p:txBody>
      </p:sp>
    </p:spTree>
    <p:extLst>
      <p:ext uri="{BB962C8B-B14F-4D97-AF65-F5344CB8AC3E}">
        <p14:creationId xmlns:p14="http://schemas.microsoft.com/office/powerpoint/2010/main" val="918716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Subclinical</a:t>
            </a:r>
            <a:r>
              <a:rPr lang="tr-TR" dirty="0"/>
              <a:t> Form</a:t>
            </a:r>
            <a:r>
              <a:rPr lang="tr-TR" dirty="0" smtClean="0"/>
              <a:t>;</a:t>
            </a:r>
          </a:p>
          <a:p>
            <a:r>
              <a:rPr lang="tr-TR" dirty="0" err="1" smtClean="0"/>
              <a:t>Increase</a:t>
            </a:r>
            <a:r>
              <a:rPr lang="tr-TR" dirty="0" smtClean="0"/>
              <a:t> </a:t>
            </a:r>
            <a:r>
              <a:rPr lang="tr-TR" dirty="0"/>
              <a:t>in </a:t>
            </a:r>
            <a:r>
              <a:rPr lang="tr-TR" dirty="0" err="1"/>
              <a:t>respiratory</a:t>
            </a:r>
            <a:r>
              <a:rPr lang="tr-TR" dirty="0"/>
              <a:t> </a:t>
            </a:r>
            <a:r>
              <a:rPr lang="tr-TR" dirty="0" smtClean="0"/>
              <a:t>rate</a:t>
            </a:r>
          </a:p>
          <a:p>
            <a:r>
              <a:rPr lang="tr-TR" dirty="0" err="1" smtClean="0"/>
              <a:t>Loss</a:t>
            </a:r>
            <a:r>
              <a:rPr lang="tr-TR" dirty="0" smtClean="0"/>
              <a:t> </a:t>
            </a:r>
            <a:r>
              <a:rPr lang="tr-TR" dirty="0"/>
              <a:t>of </a:t>
            </a:r>
            <a:r>
              <a:rPr lang="tr-TR" dirty="0" err="1"/>
              <a:t>appetite</a:t>
            </a:r>
            <a:r>
              <a:rPr lang="tr-TR" dirty="0"/>
              <a:t> </a:t>
            </a:r>
            <a:r>
              <a:rPr lang="tr-TR" dirty="0" err="1"/>
              <a:t>and</a:t>
            </a:r>
            <a:r>
              <a:rPr lang="tr-TR" dirty="0"/>
              <a:t> </a:t>
            </a:r>
            <a:r>
              <a:rPr lang="tr-TR" dirty="0" err="1" smtClean="0"/>
              <a:t>constipation</a:t>
            </a:r>
            <a:endParaRPr lang="tr-TR" dirty="0" smtClean="0"/>
          </a:p>
          <a:p>
            <a:r>
              <a:rPr lang="tr-TR" dirty="0" err="1" smtClean="0"/>
              <a:t>Cough</a:t>
            </a:r>
            <a:endParaRPr lang="tr-TR" dirty="0" smtClean="0"/>
          </a:p>
          <a:p>
            <a:r>
              <a:rPr lang="tr-TR" dirty="0" smtClean="0"/>
              <a:t>High </a:t>
            </a:r>
            <a:r>
              <a:rPr lang="tr-TR" dirty="0" err="1" smtClean="0"/>
              <a:t>fever</a:t>
            </a:r>
            <a:endParaRPr lang="tr-TR" dirty="0" smtClean="0"/>
          </a:p>
          <a:p>
            <a:r>
              <a:rPr lang="tr-TR" dirty="0" err="1" smtClean="0"/>
              <a:t>Nasal</a:t>
            </a:r>
            <a:r>
              <a:rPr lang="tr-TR" dirty="0" smtClean="0"/>
              <a:t> </a:t>
            </a:r>
            <a:r>
              <a:rPr lang="tr-TR" dirty="0" err="1" smtClean="0"/>
              <a:t>Discharge</a:t>
            </a:r>
            <a:endParaRPr lang="tr-TR" dirty="0" smtClean="0"/>
          </a:p>
          <a:p>
            <a:r>
              <a:rPr lang="tr-TR" dirty="0" smtClean="0"/>
              <a:t>20</a:t>
            </a:r>
            <a:r>
              <a:rPr lang="tr-TR" dirty="0"/>
              <a:t>% </a:t>
            </a:r>
            <a:r>
              <a:rPr lang="tr-TR" dirty="0" err="1"/>
              <a:t>Mortality</a:t>
            </a:r>
            <a:endParaRPr lang="tr-TR" dirty="0"/>
          </a:p>
        </p:txBody>
      </p:sp>
    </p:spTree>
    <p:extLst>
      <p:ext uri="{BB962C8B-B14F-4D97-AF65-F5344CB8AC3E}">
        <p14:creationId xmlns:p14="http://schemas.microsoft.com/office/powerpoint/2010/main" val="1340853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713354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rgbClr val="0070C0"/>
                </a:solidFill>
              </a:rPr>
              <a:t>Diagnosis</a:t>
            </a:r>
            <a:r>
              <a:rPr lang="tr-TR" dirty="0" smtClean="0">
                <a:solidFill>
                  <a:srgbClr val="0070C0"/>
                </a:solidFill>
              </a:rPr>
              <a:t> </a:t>
            </a:r>
            <a:r>
              <a:rPr lang="tr-TR" dirty="0" err="1" smtClean="0">
                <a:solidFill>
                  <a:srgbClr val="0070C0"/>
                </a:solidFill>
              </a:rPr>
              <a:t>and</a:t>
            </a:r>
            <a:r>
              <a:rPr lang="tr-TR" dirty="0" smtClean="0">
                <a:solidFill>
                  <a:srgbClr val="0070C0"/>
                </a:solidFill>
              </a:rPr>
              <a:t> </a:t>
            </a:r>
            <a:r>
              <a:rPr lang="tr-TR" dirty="0" err="1" smtClean="0">
                <a:solidFill>
                  <a:srgbClr val="0070C0"/>
                </a:solidFill>
              </a:rPr>
              <a:t>Differantial</a:t>
            </a:r>
            <a:r>
              <a:rPr lang="tr-TR" dirty="0" smtClean="0">
                <a:solidFill>
                  <a:srgbClr val="0070C0"/>
                </a:solidFill>
              </a:rPr>
              <a:t> </a:t>
            </a:r>
            <a:r>
              <a:rPr lang="tr-TR" dirty="0" err="1" smtClean="0">
                <a:solidFill>
                  <a:srgbClr val="0070C0"/>
                </a:solidFill>
              </a:rPr>
              <a:t>Diagnosis</a:t>
            </a:r>
            <a:endParaRPr lang="tr-TR" dirty="0">
              <a:solidFill>
                <a:srgbClr val="0070C0"/>
              </a:solidFill>
            </a:endParaRPr>
          </a:p>
        </p:txBody>
      </p:sp>
      <p:sp>
        <p:nvSpPr>
          <p:cNvPr id="3" name="İçerik Yer Tutucusu 2"/>
          <p:cNvSpPr>
            <a:spLocks noGrp="1"/>
          </p:cNvSpPr>
          <p:nvPr>
            <p:ph idx="1"/>
          </p:nvPr>
        </p:nvSpPr>
        <p:spPr/>
        <p:txBody>
          <a:bodyPr/>
          <a:lstStyle/>
          <a:p>
            <a:r>
              <a:rPr lang="tr-TR" dirty="0" smtClean="0"/>
              <a:t>Direct </a:t>
            </a:r>
            <a:r>
              <a:rPr lang="tr-TR" dirty="0" err="1" smtClean="0"/>
              <a:t>and</a:t>
            </a:r>
            <a:r>
              <a:rPr lang="tr-TR" dirty="0" smtClean="0"/>
              <a:t> </a:t>
            </a:r>
            <a:r>
              <a:rPr lang="tr-TR" dirty="0" err="1"/>
              <a:t>i</a:t>
            </a:r>
            <a:r>
              <a:rPr lang="tr-TR" dirty="0" err="1" smtClean="0"/>
              <a:t>ndirect</a:t>
            </a:r>
            <a:r>
              <a:rPr lang="tr-TR" dirty="0" smtClean="0"/>
              <a:t> </a:t>
            </a:r>
            <a:r>
              <a:rPr lang="tr-TR" dirty="0" err="1" smtClean="0"/>
              <a:t>methods</a:t>
            </a:r>
            <a:r>
              <a:rPr lang="tr-TR" dirty="0" smtClean="0"/>
              <a:t> </a:t>
            </a:r>
            <a:r>
              <a:rPr lang="tr-TR" dirty="0" err="1" smtClean="0"/>
              <a:t>could</a:t>
            </a:r>
            <a:r>
              <a:rPr lang="tr-TR" dirty="0" smtClean="0"/>
              <a:t> be </a:t>
            </a:r>
            <a:r>
              <a:rPr lang="tr-TR" dirty="0" err="1" smtClean="0"/>
              <a:t>used</a:t>
            </a:r>
            <a:r>
              <a:rPr lang="tr-TR" dirty="0" smtClean="0"/>
              <a:t>.</a:t>
            </a:r>
          </a:p>
          <a:p>
            <a:r>
              <a:rPr lang="tr-TR" dirty="0" smtClean="0">
                <a:solidFill>
                  <a:srgbClr val="7030A0"/>
                </a:solidFill>
              </a:rPr>
              <a:t>Direct;</a:t>
            </a:r>
            <a:r>
              <a:rPr lang="tr-TR" dirty="0" smtClean="0"/>
              <a:t> </a:t>
            </a:r>
          </a:p>
          <a:p>
            <a:pPr lvl="1"/>
            <a:r>
              <a:rPr lang="tr-TR" dirty="0" err="1" smtClean="0"/>
              <a:t>It</a:t>
            </a:r>
            <a:r>
              <a:rPr lang="tr-TR" dirty="0" smtClean="0"/>
              <a:t> </a:t>
            </a:r>
            <a:r>
              <a:rPr lang="tr-TR" dirty="0"/>
              <a:t>is </a:t>
            </a:r>
            <a:r>
              <a:rPr lang="tr-TR" dirty="0" err="1"/>
              <a:t>diagnosed</a:t>
            </a:r>
            <a:r>
              <a:rPr lang="tr-TR" dirty="0"/>
              <a:t> </a:t>
            </a:r>
            <a:r>
              <a:rPr lang="tr-TR" dirty="0" err="1"/>
              <a:t>from</a:t>
            </a:r>
            <a:r>
              <a:rPr lang="tr-TR" dirty="0"/>
              <a:t> organ </a:t>
            </a:r>
            <a:r>
              <a:rPr lang="tr-TR" dirty="0" err="1"/>
              <a:t>and</a:t>
            </a:r>
            <a:r>
              <a:rPr lang="tr-TR" dirty="0"/>
              <a:t> </a:t>
            </a:r>
            <a:r>
              <a:rPr lang="tr-TR" dirty="0" err="1"/>
              <a:t>nasal</a:t>
            </a:r>
            <a:r>
              <a:rPr lang="tr-TR" dirty="0"/>
              <a:t> </a:t>
            </a:r>
            <a:r>
              <a:rPr lang="tr-TR" dirty="0" err="1"/>
              <a:t>discharge</a:t>
            </a:r>
            <a:r>
              <a:rPr lang="tr-TR" dirty="0"/>
              <a:t>. </a:t>
            </a:r>
            <a:endParaRPr lang="tr-TR" dirty="0" smtClean="0"/>
          </a:p>
          <a:p>
            <a:pPr lvl="1"/>
            <a:r>
              <a:rPr lang="tr-TR" dirty="0" err="1"/>
              <a:t>Isolation</a:t>
            </a:r>
            <a:r>
              <a:rPr lang="tr-TR" dirty="0"/>
              <a:t> of </a:t>
            </a:r>
            <a:r>
              <a:rPr lang="tr-TR" dirty="0" err="1"/>
              <a:t>the</a:t>
            </a:r>
            <a:r>
              <a:rPr lang="tr-TR" dirty="0"/>
              <a:t> </a:t>
            </a:r>
            <a:r>
              <a:rPr lang="tr-TR" dirty="0" err="1"/>
              <a:t>agent</a:t>
            </a:r>
            <a:r>
              <a:rPr lang="tr-TR" dirty="0"/>
              <a:t> is </a:t>
            </a:r>
            <a:r>
              <a:rPr lang="tr-TR" dirty="0" err="1"/>
              <a:t>strong</a:t>
            </a:r>
            <a:r>
              <a:rPr lang="tr-TR" dirty="0"/>
              <a:t> </a:t>
            </a:r>
            <a:r>
              <a:rPr lang="tr-TR" dirty="0" err="1"/>
              <a:t>because</a:t>
            </a:r>
            <a:r>
              <a:rPr lang="tr-TR" dirty="0"/>
              <a:t> </a:t>
            </a:r>
            <a:r>
              <a:rPr lang="tr-TR" dirty="0" err="1"/>
              <a:t>the</a:t>
            </a:r>
            <a:r>
              <a:rPr lang="tr-TR" dirty="0"/>
              <a:t> </a:t>
            </a:r>
            <a:r>
              <a:rPr lang="tr-TR" dirty="0" err="1"/>
              <a:t>virus</a:t>
            </a:r>
            <a:r>
              <a:rPr lang="tr-TR" dirty="0"/>
              <a:t> can be </a:t>
            </a:r>
            <a:r>
              <a:rPr lang="tr-TR" dirty="0" err="1"/>
              <a:t>extremely</a:t>
            </a:r>
            <a:r>
              <a:rPr lang="tr-TR" dirty="0"/>
              <a:t> </a:t>
            </a:r>
            <a:r>
              <a:rPr lang="tr-TR" dirty="0" err="1" smtClean="0"/>
              <a:t>labile</a:t>
            </a:r>
            <a:r>
              <a:rPr lang="tr-TR" dirty="0" smtClean="0"/>
              <a:t>.</a:t>
            </a:r>
          </a:p>
          <a:p>
            <a:pPr lvl="1"/>
            <a:r>
              <a:rPr lang="tr-TR" dirty="0" err="1" smtClean="0"/>
              <a:t>It</a:t>
            </a:r>
            <a:r>
              <a:rPr lang="tr-TR" dirty="0" smtClean="0"/>
              <a:t> </a:t>
            </a:r>
            <a:r>
              <a:rPr lang="tr-TR" dirty="0"/>
              <a:t>is </a:t>
            </a:r>
            <a:r>
              <a:rPr lang="tr-TR" dirty="0" err="1"/>
              <a:t>important</a:t>
            </a:r>
            <a:r>
              <a:rPr lang="tr-TR" dirty="0"/>
              <a:t> </a:t>
            </a:r>
            <a:r>
              <a:rPr lang="tr-TR" dirty="0" err="1" smtClean="0"/>
              <a:t>to</a:t>
            </a:r>
            <a:r>
              <a:rPr lang="tr-TR" dirty="0" smtClean="0"/>
              <a:t> </a:t>
            </a:r>
            <a:r>
              <a:rPr lang="tr-TR" dirty="0" err="1" smtClean="0"/>
              <a:t>get</a:t>
            </a:r>
            <a:r>
              <a:rPr lang="tr-TR" dirty="0" smtClean="0"/>
              <a:t> </a:t>
            </a:r>
            <a:r>
              <a:rPr lang="tr-TR" dirty="0" err="1"/>
              <a:t>the</a:t>
            </a:r>
            <a:r>
              <a:rPr lang="tr-TR" dirty="0"/>
              <a:t> </a:t>
            </a:r>
            <a:r>
              <a:rPr lang="tr-TR" dirty="0" err="1"/>
              <a:t>insulation</a:t>
            </a:r>
            <a:r>
              <a:rPr lang="tr-TR" dirty="0"/>
              <a:t> </a:t>
            </a:r>
            <a:r>
              <a:rPr lang="tr-TR" dirty="0" err="1"/>
              <a:t>material</a:t>
            </a:r>
            <a:r>
              <a:rPr lang="tr-TR" dirty="0"/>
              <a:t> at </a:t>
            </a:r>
            <a:r>
              <a:rPr lang="tr-TR" dirty="0" err="1"/>
              <a:t>the</a:t>
            </a:r>
            <a:r>
              <a:rPr lang="tr-TR" dirty="0"/>
              <a:t> </a:t>
            </a:r>
            <a:r>
              <a:rPr lang="tr-TR" dirty="0" err="1"/>
              <a:t>appropriate</a:t>
            </a:r>
            <a:r>
              <a:rPr lang="tr-TR" dirty="0"/>
              <a:t> time. </a:t>
            </a:r>
            <a:endParaRPr lang="tr-TR" dirty="0" smtClean="0"/>
          </a:p>
          <a:p>
            <a:pPr lvl="1"/>
            <a:r>
              <a:rPr lang="tr-TR" dirty="0" err="1" smtClean="0"/>
              <a:t>The</a:t>
            </a:r>
            <a:r>
              <a:rPr lang="tr-TR" dirty="0" smtClean="0"/>
              <a:t> </a:t>
            </a:r>
            <a:r>
              <a:rPr lang="tr-TR" dirty="0" err="1"/>
              <a:t>diagnosis</a:t>
            </a:r>
            <a:r>
              <a:rPr lang="tr-TR" dirty="0"/>
              <a:t> </a:t>
            </a:r>
            <a:r>
              <a:rPr lang="tr-TR" dirty="0" err="1" smtClean="0"/>
              <a:t>could</a:t>
            </a:r>
            <a:r>
              <a:rPr lang="tr-TR" dirty="0" smtClean="0"/>
              <a:t> be </a:t>
            </a:r>
            <a:r>
              <a:rPr lang="tr-TR" dirty="0" err="1" smtClean="0"/>
              <a:t>delayed</a:t>
            </a:r>
            <a:r>
              <a:rPr lang="tr-TR" dirty="0" smtClean="0"/>
              <a:t> </a:t>
            </a:r>
            <a:r>
              <a:rPr lang="tr-TR" dirty="0" err="1" smtClean="0"/>
              <a:t>because</a:t>
            </a:r>
            <a:r>
              <a:rPr lang="tr-TR" dirty="0" smtClean="0"/>
              <a:t> of </a:t>
            </a:r>
            <a:r>
              <a:rPr lang="tr-TR" dirty="0" err="1"/>
              <a:t>late</a:t>
            </a:r>
            <a:r>
              <a:rPr lang="tr-TR" dirty="0"/>
              <a:t> </a:t>
            </a:r>
            <a:r>
              <a:rPr lang="tr-TR" dirty="0" err="1"/>
              <a:t>onset</a:t>
            </a:r>
            <a:r>
              <a:rPr lang="tr-TR" dirty="0"/>
              <a:t> of </a:t>
            </a:r>
            <a:r>
              <a:rPr lang="tr-TR" dirty="0" err="1"/>
              <a:t>the</a:t>
            </a:r>
            <a:r>
              <a:rPr lang="tr-TR" dirty="0"/>
              <a:t> </a:t>
            </a:r>
            <a:r>
              <a:rPr lang="tr-TR" dirty="0" smtClean="0"/>
              <a:t>CPE.</a:t>
            </a:r>
          </a:p>
          <a:p>
            <a:pPr lvl="1"/>
            <a:r>
              <a:rPr lang="tr-TR" dirty="0" err="1"/>
              <a:t>Viral</a:t>
            </a:r>
            <a:r>
              <a:rPr lang="tr-TR" dirty="0"/>
              <a:t> </a:t>
            </a:r>
            <a:r>
              <a:rPr lang="tr-TR" dirty="0" err="1"/>
              <a:t>antigens</a:t>
            </a:r>
            <a:r>
              <a:rPr lang="tr-TR" dirty="0"/>
              <a:t> </a:t>
            </a:r>
            <a:r>
              <a:rPr lang="tr-TR" dirty="0" err="1"/>
              <a:t>are</a:t>
            </a:r>
            <a:r>
              <a:rPr lang="tr-TR" dirty="0"/>
              <a:t> </a:t>
            </a:r>
            <a:r>
              <a:rPr lang="tr-TR" dirty="0" err="1"/>
              <a:t>detected</a:t>
            </a:r>
            <a:r>
              <a:rPr lang="tr-TR" dirty="0"/>
              <a:t> </a:t>
            </a:r>
            <a:r>
              <a:rPr lang="tr-TR" dirty="0" err="1"/>
              <a:t>by</a:t>
            </a:r>
            <a:r>
              <a:rPr lang="tr-TR" dirty="0"/>
              <a:t> Direct </a:t>
            </a:r>
            <a:r>
              <a:rPr lang="tr-TR" dirty="0" err="1"/>
              <a:t>Fluorescence</a:t>
            </a:r>
            <a:r>
              <a:rPr lang="tr-TR" dirty="0"/>
              <a:t> </a:t>
            </a:r>
            <a:r>
              <a:rPr lang="tr-TR" dirty="0" err="1"/>
              <a:t>and</a:t>
            </a:r>
            <a:r>
              <a:rPr lang="tr-TR" dirty="0"/>
              <a:t> ELISA</a:t>
            </a:r>
            <a:r>
              <a:rPr lang="tr-TR" dirty="0" smtClean="0"/>
              <a:t>.</a:t>
            </a:r>
          </a:p>
          <a:p>
            <a:r>
              <a:rPr lang="tr-TR" dirty="0" err="1" smtClean="0">
                <a:solidFill>
                  <a:srgbClr val="7030A0"/>
                </a:solidFill>
              </a:rPr>
              <a:t>Indirect</a:t>
            </a:r>
            <a:r>
              <a:rPr lang="tr-TR" dirty="0" smtClean="0"/>
              <a:t>; </a:t>
            </a:r>
          </a:p>
          <a:p>
            <a:pPr lvl="1"/>
            <a:r>
              <a:rPr lang="tr-TR" dirty="0" smtClean="0"/>
              <a:t>Serum </a:t>
            </a:r>
            <a:r>
              <a:rPr lang="tr-TR" dirty="0" err="1"/>
              <a:t>Neutralization</a:t>
            </a:r>
            <a:r>
              <a:rPr lang="tr-TR" dirty="0"/>
              <a:t>, IH, </a:t>
            </a:r>
            <a:r>
              <a:rPr lang="tr-TR" dirty="0" smtClean="0"/>
              <a:t>CFT</a:t>
            </a:r>
            <a:r>
              <a:rPr lang="tr-TR" dirty="0"/>
              <a:t>, IF </a:t>
            </a:r>
            <a:r>
              <a:rPr lang="tr-TR" dirty="0" err="1"/>
              <a:t>and</a:t>
            </a:r>
            <a:r>
              <a:rPr lang="tr-TR" dirty="0"/>
              <a:t> </a:t>
            </a:r>
            <a:r>
              <a:rPr lang="tr-TR" dirty="0" smtClean="0"/>
              <a:t>ELISA </a:t>
            </a:r>
            <a:r>
              <a:rPr lang="tr-TR" dirty="0" err="1"/>
              <a:t>tests</a:t>
            </a:r>
            <a:r>
              <a:rPr lang="tr-TR" dirty="0"/>
              <a:t> </a:t>
            </a:r>
            <a:r>
              <a:rPr lang="tr-TR" dirty="0" err="1"/>
              <a:t>are</a:t>
            </a:r>
            <a:r>
              <a:rPr lang="tr-TR" dirty="0"/>
              <a:t> </a:t>
            </a:r>
            <a:r>
              <a:rPr lang="tr-TR" dirty="0" err="1"/>
              <a:t>used</a:t>
            </a:r>
            <a:r>
              <a:rPr lang="tr-TR" dirty="0"/>
              <a:t>.</a:t>
            </a:r>
          </a:p>
        </p:txBody>
      </p:sp>
    </p:spTree>
    <p:extLst>
      <p:ext uri="{BB962C8B-B14F-4D97-AF65-F5344CB8AC3E}">
        <p14:creationId xmlns:p14="http://schemas.microsoft.com/office/powerpoint/2010/main" val="14551734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Immunology</a:t>
            </a:r>
            <a:endParaRPr lang="tr-TR" dirty="0"/>
          </a:p>
        </p:txBody>
      </p:sp>
      <p:sp>
        <p:nvSpPr>
          <p:cNvPr id="3" name="İçerik Yer Tutucusu 2"/>
          <p:cNvSpPr>
            <a:spLocks noGrp="1"/>
          </p:cNvSpPr>
          <p:nvPr>
            <p:ph idx="1"/>
          </p:nvPr>
        </p:nvSpPr>
        <p:spPr/>
        <p:txBody>
          <a:bodyPr/>
          <a:lstStyle/>
          <a:p>
            <a:r>
              <a:rPr lang="tr-TR" dirty="0" err="1"/>
              <a:t>Antibodies</a:t>
            </a:r>
            <a:r>
              <a:rPr lang="tr-TR" dirty="0"/>
              <a:t> </a:t>
            </a:r>
            <a:r>
              <a:rPr lang="tr-TR" dirty="0" err="1"/>
              <a:t>formed</a:t>
            </a:r>
            <a:r>
              <a:rPr lang="tr-TR" dirty="0"/>
              <a:t> </a:t>
            </a:r>
            <a:r>
              <a:rPr lang="tr-TR" dirty="0" err="1" smtClean="0"/>
              <a:t>against</a:t>
            </a:r>
            <a:r>
              <a:rPr lang="tr-TR" dirty="0" smtClean="0"/>
              <a:t> </a:t>
            </a:r>
            <a:r>
              <a:rPr lang="tr-TR" dirty="0" err="1"/>
              <a:t>infection</a:t>
            </a:r>
            <a:r>
              <a:rPr lang="tr-TR" dirty="0"/>
              <a:t> </a:t>
            </a:r>
            <a:r>
              <a:rPr lang="tr-TR" dirty="0" err="1"/>
              <a:t>protect</a:t>
            </a:r>
            <a:r>
              <a:rPr lang="tr-TR" dirty="0"/>
              <a:t> </a:t>
            </a:r>
            <a:r>
              <a:rPr lang="tr-TR" dirty="0" err="1"/>
              <a:t>the</a:t>
            </a:r>
            <a:r>
              <a:rPr lang="tr-TR" dirty="0"/>
              <a:t> </a:t>
            </a:r>
            <a:r>
              <a:rPr lang="tr-TR" dirty="0" err="1"/>
              <a:t>lungs</a:t>
            </a:r>
            <a:r>
              <a:rPr lang="tr-TR" dirty="0" smtClean="0"/>
              <a:t>.</a:t>
            </a:r>
          </a:p>
          <a:p>
            <a:r>
              <a:rPr lang="tr-TR" dirty="0" err="1" smtClean="0"/>
              <a:t>Mucosal</a:t>
            </a:r>
            <a:r>
              <a:rPr lang="tr-TR" dirty="0" smtClean="0"/>
              <a:t> </a:t>
            </a:r>
            <a:r>
              <a:rPr lang="tr-TR" dirty="0" err="1"/>
              <a:t>antibodies</a:t>
            </a:r>
            <a:r>
              <a:rPr lang="tr-TR" dirty="0"/>
              <a:t> </a:t>
            </a:r>
            <a:r>
              <a:rPr lang="tr-TR" dirty="0" err="1"/>
              <a:t>occur</a:t>
            </a:r>
            <a:r>
              <a:rPr lang="tr-TR" dirty="0"/>
              <a:t> in RSV </a:t>
            </a:r>
            <a:r>
              <a:rPr lang="tr-TR" dirty="0" err="1"/>
              <a:t>infections</a:t>
            </a:r>
            <a:r>
              <a:rPr lang="tr-TR" dirty="0" smtClean="0"/>
              <a:t>. (</a:t>
            </a:r>
            <a:r>
              <a:rPr lang="tr-TR" dirty="0" err="1" smtClean="0"/>
              <a:t>IgA</a:t>
            </a:r>
            <a:r>
              <a:rPr lang="tr-TR" dirty="0" smtClean="0"/>
              <a:t>)</a:t>
            </a:r>
          </a:p>
          <a:p>
            <a:r>
              <a:rPr lang="tr-TR" dirty="0" err="1"/>
              <a:t>Unlike</a:t>
            </a:r>
            <a:r>
              <a:rPr lang="tr-TR" dirty="0"/>
              <a:t> </a:t>
            </a:r>
            <a:r>
              <a:rPr lang="tr-TR" dirty="0" err="1"/>
              <a:t>humans</a:t>
            </a:r>
            <a:r>
              <a:rPr lang="tr-TR" dirty="0"/>
              <a:t> </a:t>
            </a:r>
            <a:r>
              <a:rPr lang="tr-TR" dirty="0" err="1" smtClean="0"/>
              <a:t>maternal</a:t>
            </a:r>
            <a:r>
              <a:rPr lang="tr-TR" dirty="0" smtClean="0"/>
              <a:t> </a:t>
            </a:r>
            <a:r>
              <a:rPr lang="tr-TR" dirty="0" err="1"/>
              <a:t>antibodies</a:t>
            </a:r>
            <a:r>
              <a:rPr lang="tr-TR" dirty="0"/>
              <a:t> </a:t>
            </a:r>
            <a:r>
              <a:rPr lang="tr-TR" dirty="0" err="1"/>
              <a:t>are</a:t>
            </a:r>
            <a:r>
              <a:rPr lang="tr-TR" dirty="0"/>
              <a:t> </a:t>
            </a:r>
            <a:r>
              <a:rPr lang="tr-TR" dirty="0" err="1"/>
              <a:t>transferred</a:t>
            </a:r>
            <a:r>
              <a:rPr lang="tr-TR" dirty="0"/>
              <a:t> </a:t>
            </a:r>
            <a:r>
              <a:rPr lang="tr-TR" dirty="0" err="1"/>
              <a:t>only</a:t>
            </a:r>
            <a:r>
              <a:rPr lang="tr-TR" dirty="0"/>
              <a:t> </a:t>
            </a:r>
            <a:r>
              <a:rPr lang="tr-TR" dirty="0" err="1" smtClean="0"/>
              <a:t>via</a:t>
            </a:r>
            <a:r>
              <a:rPr lang="tr-TR" dirty="0" smtClean="0"/>
              <a:t> </a:t>
            </a:r>
            <a:r>
              <a:rPr lang="tr-TR" dirty="0" err="1"/>
              <a:t>colostrum</a:t>
            </a:r>
            <a:r>
              <a:rPr lang="tr-TR" dirty="0"/>
              <a:t> </a:t>
            </a:r>
            <a:r>
              <a:rPr lang="tr-TR" dirty="0" smtClean="0"/>
              <a:t>in </a:t>
            </a:r>
            <a:r>
              <a:rPr lang="tr-TR" dirty="0" err="1" smtClean="0"/>
              <a:t>calves</a:t>
            </a:r>
            <a:endParaRPr lang="tr-TR" dirty="0"/>
          </a:p>
        </p:txBody>
      </p:sp>
    </p:spTree>
    <p:extLst>
      <p:ext uri="{BB962C8B-B14F-4D97-AF65-F5344CB8AC3E}">
        <p14:creationId xmlns:p14="http://schemas.microsoft.com/office/powerpoint/2010/main" val="1592397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rgbClr val="0070C0"/>
                </a:solidFill>
              </a:rPr>
              <a:t>Prevention</a:t>
            </a:r>
            <a:r>
              <a:rPr lang="tr-TR" dirty="0" smtClean="0">
                <a:solidFill>
                  <a:srgbClr val="0070C0"/>
                </a:solidFill>
              </a:rPr>
              <a:t> </a:t>
            </a:r>
            <a:r>
              <a:rPr lang="tr-TR" dirty="0" err="1" smtClean="0">
                <a:solidFill>
                  <a:srgbClr val="0070C0"/>
                </a:solidFill>
              </a:rPr>
              <a:t>and</a:t>
            </a:r>
            <a:r>
              <a:rPr lang="tr-TR" dirty="0" smtClean="0">
                <a:solidFill>
                  <a:srgbClr val="0070C0"/>
                </a:solidFill>
              </a:rPr>
              <a:t> Control</a:t>
            </a:r>
            <a:endParaRPr lang="tr-TR" dirty="0">
              <a:solidFill>
                <a:srgbClr val="0070C0"/>
              </a:solidFill>
            </a:endParaRPr>
          </a:p>
        </p:txBody>
      </p:sp>
      <p:sp>
        <p:nvSpPr>
          <p:cNvPr id="3" name="İçerik Yer Tutucusu 2"/>
          <p:cNvSpPr>
            <a:spLocks noGrp="1"/>
          </p:cNvSpPr>
          <p:nvPr>
            <p:ph idx="1"/>
          </p:nvPr>
        </p:nvSpPr>
        <p:spPr/>
        <p:txBody>
          <a:bodyPr/>
          <a:lstStyle/>
          <a:p>
            <a:r>
              <a:rPr lang="tr-TR" dirty="0" err="1"/>
              <a:t>Formalin-inactivated</a:t>
            </a:r>
            <a:r>
              <a:rPr lang="tr-TR" dirty="0"/>
              <a:t> </a:t>
            </a:r>
            <a:r>
              <a:rPr lang="tr-TR" dirty="0" err="1" smtClean="0"/>
              <a:t>vaccines</a:t>
            </a:r>
            <a:r>
              <a:rPr lang="tr-TR" dirty="0" smtClean="0"/>
              <a:t>, </a:t>
            </a:r>
            <a:r>
              <a:rPr lang="tr-TR" dirty="0" err="1" smtClean="0"/>
              <a:t>though</a:t>
            </a:r>
            <a:r>
              <a:rPr lang="tr-TR" dirty="0" smtClean="0"/>
              <a:t> </a:t>
            </a:r>
            <a:r>
              <a:rPr lang="tr-TR" dirty="0" err="1"/>
              <a:t>constituting</a:t>
            </a:r>
            <a:r>
              <a:rPr lang="tr-TR" dirty="0"/>
              <a:t> a </a:t>
            </a:r>
            <a:r>
              <a:rPr lang="tr-TR" dirty="0" err="1"/>
              <a:t>high</a:t>
            </a:r>
            <a:r>
              <a:rPr lang="tr-TR" dirty="0"/>
              <a:t> </a:t>
            </a:r>
            <a:r>
              <a:rPr lang="tr-TR" dirty="0" err="1"/>
              <a:t>level</a:t>
            </a:r>
            <a:r>
              <a:rPr lang="tr-TR" dirty="0"/>
              <a:t> of </a:t>
            </a:r>
            <a:r>
              <a:rPr lang="tr-TR" dirty="0" err="1"/>
              <a:t>neutralizing</a:t>
            </a:r>
            <a:r>
              <a:rPr lang="tr-TR" dirty="0"/>
              <a:t> </a:t>
            </a:r>
            <a:r>
              <a:rPr lang="tr-TR" dirty="0" err="1"/>
              <a:t>antibodies</a:t>
            </a:r>
            <a:r>
              <a:rPr lang="tr-TR" dirty="0"/>
              <a:t> in </a:t>
            </a:r>
            <a:r>
              <a:rPr lang="tr-TR" dirty="0" err="1"/>
              <a:t>seronegative</a:t>
            </a:r>
            <a:r>
              <a:rPr lang="tr-TR" dirty="0"/>
              <a:t> </a:t>
            </a:r>
            <a:r>
              <a:rPr lang="tr-TR" dirty="0" err="1" smtClean="0"/>
              <a:t>animals</a:t>
            </a:r>
            <a:r>
              <a:rPr lang="tr-TR" dirty="0" smtClean="0"/>
              <a:t>, </a:t>
            </a:r>
            <a:r>
              <a:rPr lang="tr-TR" dirty="0"/>
              <a:t>can not </a:t>
            </a:r>
            <a:r>
              <a:rPr lang="tr-TR" dirty="0" err="1"/>
              <a:t>protect</a:t>
            </a:r>
            <a:r>
              <a:rPr lang="tr-TR" dirty="0"/>
              <a:t> </a:t>
            </a:r>
            <a:r>
              <a:rPr lang="tr-TR" dirty="0" err="1"/>
              <a:t>against</a:t>
            </a:r>
            <a:r>
              <a:rPr lang="tr-TR" dirty="0"/>
              <a:t> </a:t>
            </a:r>
            <a:r>
              <a:rPr lang="tr-TR" dirty="0" err="1"/>
              <a:t>infection</a:t>
            </a:r>
            <a:r>
              <a:rPr lang="tr-TR" dirty="0"/>
              <a:t> </a:t>
            </a:r>
            <a:r>
              <a:rPr lang="tr-TR" dirty="0" err="1"/>
              <a:t>all</a:t>
            </a:r>
            <a:r>
              <a:rPr lang="tr-TR" dirty="0"/>
              <a:t> </a:t>
            </a:r>
            <a:r>
              <a:rPr lang="tr-TR" dirty="0" err="1"/>
              <a:t>animals</a:t>
            </a:r>
            <a:r>
              <a:rPr lang="tr-TR" dirty="0"/>
              <a:t>.</a:t>
            </a:r>
          </a:p>
          <a:p>
            <a:r>
              <a:rPr lang="tr-TR" dirty="0" err="1" smtClean="0"/>
              <a:t>Immunity</a:t>
            </a:r>
            <a:r>
              <a:rPr lang="tr-TR" dirty="0" smtClean="0"/>
              <a:t> </a:t>
            </a:r>
            <a:r>
              <a:rPr lang="tr-TR" dirty="0" err="1"/>
              <a:t>to</a:t>
            </a:r>
            <a:r>
              <a:rPr lang="tr-TR" dirty="0"/>
              <a:t> </a:t>
            </a:r>
            <a:r>
              <a:rPr lang="tr-TR" dirty="0" err="1"/>
              <a:t>natural</a:t>
            </a:r>
            <a:r>
              <a:rPr lang="tr-TR" dirty="0"/>
              <a:t> </a:t>
            </a:r>
            <a:r>
              <a:rPr lang="tr-TR" dirty="0" err="1"/>
              <a:t>infections</a:t>
            </a:r>
            <a:r>
              <a:rPr lang="tr-TR" dirty="0"/>
              <a:t> is </a:t>
            </a:r>
            <a:r>
              <a:rPr lang="tr-TR" dirty="0" err="1"/>
              <a:t>insufficient</a:t>
            </a:r>
            <a:r>
              <a:rPr lang="tr-TR" dirty="0" smtClean="0"/>
              <a:t>.</a:t>
            </a:r>
          </a:p>
          <a:p>
            <a:r>
              <a:rPr lang="tr-TR" dirty="0" err="1" smtClean="0"/>
              <a:t>Atenue</a:t>
            </a:r>
            <a:r>
              <a:rPr lang="tr-TR" dirty="0" smtClean="0"/>
              <a:t> </a:t>
            </a:r>
            <a:r>
              <a:rPr lang="tr-TR" dirty="0"/>
              <a:t>Live </a:t>
            </a:r>
            <a:r>
              <a:rPr lang="tr-TR" dirty="0" err="1"/>
              <a:t>and</a:t>
            </a:r>
            <a:r>
              <a:rPr lang="tr-TR" dirty="0"/>
              <a:t> </a:t>
            </a:r>
            <a:r>
              <a:rPr lang="tr-TR" dirty="0" err="1"/>
              <a:t>inactive</a:t>
            </a:r>
            <a:r>
              <a:rPr lang="tr-TR" dirty="0"/>
              <a:t> </a:t>
            </a:r>
            <a:r>
              <a:rPr lang="tr-TR" dirty="0" err="1"/>
              <a:t>virus</a:t>
            </a:r>
            <a:r>
              <a:rPr lang="tr-TR" dirty="0"/>
              <a:t> </a:t>
            </a:r>
            <a:r>
              <a:rPr lang="tr-TR" dirty="0" err="1"/>
              <a:t>vaccines</a:t>
            </a:r>
            <a:r>
              <a:rPr lang="tr-TR" dirty="0"/>
              <a:t> </a:t>
            </a:r>
            <a:r>
              <a:rPr lang="tr-TR" dirty="0" err="1"/>
              <a:t>are</a:t>
            </a:r>
            <a:r>
              <a:rPr lang="tr-TR" dirty="0"/>
              <a:t> </a:t>
            </a:r>
            <a:r>
              <a:rPr lang="tr-TR" dirty="0" err="1"/>
              <a:t>used</a:t>
            </a:r>
            <a:r>
              <a:rPr lang="tr-TR" dirty="0"/>
              <a:t>.</a:t>
            </a:r>
          </a:p>
        </p:txBody>
      </p:sp>
    </p:spTree>
    <p:extLst>
      <p:ext uri="{BB962C8B-B14F-4D97-AF65-F5344CB8AC3E}">
        <p14:creationId xmlns:p14="http://schemas.microsoft.com/office/powerpoint/2010/main" val="1486308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hlinkClick r:id="rId2"/>
              </a:rPr>
              <a:t>https://www.zoetisus.com/conditions/beef/bovine-respiratory-syncytial-virus-_brsv_.</a:t>
            </a:r>
            <a:r>
              <a:rPr lang="tr-TR" dirty="0" smtClean="0">
                <a:hlinkClick r:id="rId2"/>
              </a:rPr>
              <a:t>aspx</a:t>
            </a:r>
            <a:endParaRPr lang="tr-TR" dirty="0" smtClean="0"/>
          </a:p>
          <a:p>
            <a:r>
              <a:rPr lang="tr-TR" dirty="0" err="1" smtClean="0"/>
              <a:t>Virology</a:t>
            </a:r>
            <a:r>
              <a:rPr lang="tr-TR" dirty="0" smtClean="0"/>
              <a:t> </a:t>
            </a:r>
            <a:r>
              <a:rPr lang="tr-TR" dirty="0" err="1" smtClean="0"/>
              <a:t>textbook</a:t>
            </a:r>
            <a:r>
              <a:rPr lang="tr-TR" dirty="0" smtClean="0"/>
              <a:t>.</a:t>
            </a:r>
            <a:endParaRPr lang="tr-TR" dirty="0"/>
          </a:p>
        </p:txBody>
      </p:sp>
    </p:spTree>
    <p:extLst>
      <p:ext uri="{BB962C8B-B14F-4D97-AF65-F5344CB8AC3E}">
        <p14:creationId xmlns:p14="http://schemas.microsoft.com/office/powerpoint/2010/main" val="36396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solidFill>
                  <a:srgbClr val="0070C0"/>
                </a:solidFill>
              </a:rPr>
              <a:t>Equine</a:t>
            </a:r>
            <a:r>
              <a:rPr lang="tr-TR" b="1" dirty="0">
                <a:solidFill>
                  <a:srgbClr val="0070C0"/>
                </a:solidFill>
              </a:rPr>
              <a:t> </a:t>
            </a:r>
            <a:r>
              <a:rPr lang="tr-TR" b="1" dirty="0" err="1">
                <a:solidFill>
                  <a:srgbClr val="0070C0"/>
                </a:solidFill>
              </a:rPr>
              <a:t>Influenza</a:t>
            </a:r>
            <a:r>
              <a:rPr lang="tr-TR" b="1" dirty="0">
                <a:solidFill>
                  <a:srgbClr val="0070C0"/>
                </a:solidFill>
              </a:rPr>
              <a:t/>
            </a:r>
            <a:br>
              <a:rPr lang="tr-TR" b="1" dirty="0">
                <a:solidFill>
                  <a:srgbClr val="0070C0"/>
                </a:solidFill>
              </a:rPr>
            </a:br>
            <a:endParaRPr lang="tr-TR" dirty="0">
              <a:solidFill>
                <a:srgbClr val="0070C0"/>
              </a:solidFill>
            </a:endParaRPr>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2126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Equine</a:t>
            </a:r>
            <a:r>
              <a:rPr lang="tr-TR" dirty="0"/>
              <a:t> </a:t>
            </a:r>
            <a:r>
              <a:rPr lang="tr-TR" dirty="0" err="1"/>
              <a:t>Infl</a:t>
            </a:r>
            <a:r>
              <a:rPr lang="tr-TR" dirty="0"/>
              <a:t> </a:t>
            </a:r>
            <a:r>
              <a:rPr lang="tr-TR" dirty="0" err="1"/>
              <a:t>uenza</a:t>
            </a:r>
            <a:r>
              <a:rPr lang="tr-TR" dirty="0"/>
              <a:t> (EI) is a </a:t>
            </a:r>
            <a:r>
              <a:rPr lang="tr-TR" dirty="0" err="1"/>
              <a:t>highly</a:t>
            </a:r>
            <a:r>
              <a:rPr lang="tr-TR" dirty="0"/>
              <a:t> </a:t>
            </a:r>
            <a:r>
              <a:rPr lang="tr-TR" dirty="0" err="1"/>
              <a:t>contagious</a:t>
            </a:r>
            <a:r>
              <a:rPr lang="tr-TR" dirty="0"/>
              <a:t> </a:t>
            </a:r>
            <a:r>
              <a:rPr lang="tr-TR" dirty="0" err="1"/>
              <a:t>though</a:t>
            </a:r>
            <a:r>
              <a:rPr lang="tr-TR" dirty="0"/>
              <a:t> </a:t>
            </a:r>
            <a:r>
              <a:rPr lang="tr-TR" dirty="0" err="1"/>
              <a:t>rarely</a:t>
            </a:r>
            <a:r>
              <a:rPr lang="tr-TR" dirty="0"/>
              <a:t> </a:t>
            </a:r>
            <a:r>
              <a:rPr lang="tr-TR" dirty="0" err="1"/>
              <a:t>fatal</a:t>
            </a:r>
            <a:r>
              <a:rPr lang="tr-TR" dirty="0"/>
              <a:t> </a:t>
            </a:r>
            <a:r>
              <a:rPr lang="tr-TR" dirty="0" err="1"/>
              <a:t>respiratory</a:t>
            </a:r>
            <a:r>
              <a:rPr lang="tr-TR" dirty="0"/>
              <a:t> </a:t>
            </a:r>
            <a:r>
              <a:rPr lang="tr-TR" dirty="0" err="1"/>
              <a:t>disease</a:t>
            </a:r>
            <a:r>
              <a:rPr lang="tr-TR" dirty="0"/>
              <a:t> of </a:t>
            </a:r>
            <a:r>
              <a:rPr lang="tr-TR" dirty="0" err="1"/>
              <a:t>horses</a:t>
            </a:r>
            <a:r>
              <a:rPr lang="tr-TR" dirty="0"/>
              <a:t>, </a:t>
            </a:r>
            <a:r>
              <a:rPr lang="tr-TR" dirty="0" err="1"/>
              <a:t>donkeys</a:t>
            </a:r>
            <a:r>
              <a:rPr lang="tr-TR" dirty="0"/>
              <a:t> </a:t>
            </a:r>
            <a:r>
              <a:rPr lang="tr-TR" dirty="0" err="1"/>
              <a:t>and</a:t>
            </a:r>
            <a:r>
              <a:rPr lang="tr-TR" dirty="0"/>
              <a:t> </a:t>
            </a:r>
            <a:r>
              <a:rPr lang="tr-TR" dirty="0" err="1"/>
              <a:t>mules</a:t>
            </a:r>
            <a:r>
              <a:rPr lang="tr-TR" dirty="0"/>
              <a:t> </a:t>
            </a:r>
            <a:r>
              <a:rPr lang="tr-TR" dirty="0" err="1"/>
              <a:t>and</a:t>
            </a:r>
            <a:r>
              <a:rPr lang="tr-TR" dirty="0"/>
              <a:t> </a:t>
            </a:r>
            <a:r>
              <a:rPr lang="tr-TR" dirty="0" err="1"/>
              <a:t>other</a:t>
            </a:r>
            <a:r>
              <a:rPr lang="tr-TR" dirty="0"/>
              <a:t> </a:t>
            </a:r>
            <a:r>
              <a:rPr lang="tr-TR" dirty="0" err="1"/>
              <a:t>equidae</a:t>
            </a:r>
            <a:r>
              <a:rPr lang="tr-TR" dirty="0"/>
              <a:t>. </a:t>
            </a:r>
            <a:endParaRPr lang="tr-TR" dirty="0" smtClean="0"/>
          </a:p>
          <a:p>
            <a:r>
              <a:rPr lang="tr-TR" dirty="0" err="1" smtClean="0"/>
              <a:t>The</a:t>
            </a:r>
            <a:r>
              <a:rPr lang="tr-TR" dirty="0" smtClean="0"/>
              <a:t> </a:t>
            </a:r>
            <a:r>
              <a:rPr lang="tr-TR" dirty="0" err="1"/>
              <a:t>disease</a:t>
            </a:r>
            <a:r>
              <a:rPr lang="tr-TR" dirty="0"/>
              <a:t> has </a:t>
            </a:r>
            <a:r>
              <a:rPr lang="tr-TR" dirty="0" err="1"/>
              <a:t>been</a:t>
            </a:r>
            <a:r>
              <a:rPr lang="tr-TR" dirty="0"/>
              <a:t> </a:t>
            </a:r>
            <a:r>
              <a:rPr lang="tr-TR" dirty="0" err="1"/>
              <a:t>recorded</a:t>
            </a:r>
            <a:r>
              <a:rPr lang="tr-TR" dirty="0"/>
              <a:t> </a:t>
            </a:r>
            <a:r>
              <a:rPr lang="tr-TR" dirty="0" err="1"/>
              <a:t>throughout</a:t>
            </a:r>
            <a:r>
              <a:rPr lang="tr-TR" dirty="0"/>
              <a:t> </a:t>
            </a:r>
            <a:r>
              <a:rPr lang="tr-TR" dirty="0" err="1"/>
              <a:t>history</a:t>
            </a:r>
            <a:r>
              <a:rPr lang="tr-TR" dirty="0"/>
              <a:t>, </a:t>
            </a:r>
            <a:r>
              <a:rPr lang="tr-TR" dirty="0" err="1"/>
              <a:t>and</a:t>
            </a:r>
            <a:r>
              <a:rPr lang="tr-TR" dirty="0"/>
              <a:t> </a:t>
            </a:r>
            <a:r>
              <a:rPr lang="tr-TR" dirty="0" err="1"/>
              <a:t>when</a:t>
            </a:r>
            <a:r>
              <a:rPr lang="tr-TR" dirty="0"/>
              <a:t> </a:t>
            </a:r>
            <a:r>
              <a:rPr lang="tr-TR" dirty="0" err="1"/>
              <a:t>horses</a:t>
            </a:r>
            <a:r>
              <a:rPr lang="tr-TR" dirty="0"/>
              <a:t> </a:t>
            </a:r>
            <a:r>
              <a:rPr lang="tr-TR" dirty="0" err="1"/>
              <a:t>were</a:t>
            </a:r>
            <a:r>
              <a:rPr lang="tr-TR" dirty="0"/>
              <a:t> </a:t>
            </a:r>
            <a:r>
              <a:rPr lang="tr-TR" dirty="0" err="1"/>
              <a:t>the</a:t>
            </a:r>
            <a:r>
              <a:rPr lang="tr-TR" dirty="0"/>
              <a:t> main </a:t>
            </a:r>
            <a:r>
              <a:rPr lang="tr-TR" dirty="0" err="1"/>
              <a:t>draft</a:t>
            </a:r>
            <a:r>
              <a:rPr lang="tr-TR" dirty="0"/>
              <a:t> </a:t>
            </a:r>
            <a:r>
              <a:rPr lang="tr-TR" dirty="0" err="1"/>
              <a:t>animals</a:t>
            </a:r>
            <a:r>
              <a:rPr lang="tr-TR" dirty="0"/>
              <a:t>, </a:t>
            </a:r>
            <a:r>
              <a:rPr lang="tr-TR" dirty="0" err="1"/>
              <a:t>outbreaks</a:t>
            </a:r>
            <a:r>
              <a:rPr lang="tr-TR" dirty="0"/>
              <a:t> of EI </a:t>
            </a:r>
            <a:r>
              <a:rPr lang="tr-TR" dirty="0" err="1"/>
              <a:t>crippled</a:t>
            </a:r>
            <a:r>
              <a:rPr lang="tr-TR" dirty="0"/>
              <a:t> </a:t>
            </a:r>
            <a:r>
              <a:rPr lang="tr-TR" dirty="0" err="1"/>
              <a:t>the</a:t>
            </a:r>
            <a:r>
              <a:rPr lang="tr-TR" dirty="0"/>
              <a:t> </a:t>
            </a:r>
            <a:r>
              <a:rPr lang="tr-TR" dirty="0" err="1"/>
              <a:t>economy</a:t>
            </a:r>
            <a:r>
              <a:rPr lang="tr-TR" dirty="0"/>
              <a:t>. </a:t>
            </a:r>
            <a:endParaRPr lang="tr-TR" dirty="0" smtClean="0"/>
          </a:p>
          <a:p>
            <a:r>
              <a:rPr lang="tr-TR" dirty="0" err="1" smtClean="0"/>
              <a:t>Nowadays</a:t>
            </a:r>
            <a:r>
              <a:rPr lang="tr-TR" dirty="0" smtClean="0"/>
              <a:t> </a:t>
            </a:r>
            <a:r>
              <a:rPr lang="tr-TR" dirty="0" err="1"/>
              <a:t>outbreaks</a:t>
            </a:r>
            <a:r>
              <a:rPr lang="tr-TR" dirty="0"/>
              <a:t> </a:t>
            </a:r>
            <a:r>
              <a:rPr lang="tr-TR" dirty="0" err="1"/>
              <a:t>still</a:t>
            </a:r>
            <a:r>
              <a:rPr lang="tr-TR" dirty="0"/>
              <a:t> </a:t>
            </a:r>
            <a:r>
              <a:rPr lang="tr-TR" dirty="0" err="1"/>
              <a:t>have</a:t>
            </a:r>
            <a:r>
              <a:rPr lang="tr-TR" dirty="0"/>
              <a:t> a severe </a:t>
            </a:r>
            <a:r>
              <a:rPr lang="tr-TR" dirty="0" err="1"/>
              <a:t>impact</a:t>
            </a:r>
            <a:r>
              <a:rPr lang="tr-TR" dirty="0"/>
              <a:t> on </a:t>
            </a:r>
            <a:r>
              <a:rPr lang="tr-TR" dirty="0" err="1"/>
              <a:t>the</a:t>
            </a:r>
            <a:r>
              <a:rPr lang="tr-TR" dirty="0"/>
              <a:t> </a:t>
            </a:r>
            <a:r>
              <a:rPr lang="tr-TR" dirty="0" err="1"/>
              <a:t>horse</a:t>
            </a:r>
            <a:r>
              <a:rPr lang="tr-TR" dirty="0"/>
              <a:t> </a:t>
            </a:r>
            <a:r>
              <a:rPr lang="tr-TR" dirty="0" err="1"/>
              <a:t>industry</a:t>
            </a:r>
            <a:r>
              <a:rPr lang="tr-TR" dirty="0"/>
              <a:t>.</a:t>
            </a:r>
          </a:p>
        </p:txBody>
      </p:sp>
    </p:spTree>
    <p:extLst>
      <p:ext uri="{BB962C8B-B14F-4D97-AF65-F5344CB8AC3E}">
        <p14:creationId xmlns:p14="http://schemas.microsoft.com/office/powerpoint/2010/main" val="1838104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209800" y="609600"/>
            <a:ext cx="7772400" cy="1143000"/>
          </a:xfrm>
          <a:prstGeom prst="rect">
            <a:avLst/>
          </a:prstGeom>
          <a:noFill/>
          <a:ln w="9525">
            <a:noFill/>
            <a:miter lim="800000"/>
            <a:headEnd/>
            <a:tailEnd/>
          </a:ln>
          <a:effectLst/>
        </p:spPr>
        <p:txBody>
          <a:bodyPr anchor="ctr"/>
          <a:lstStyle/>
          <a:p>
            <a:pPr>
              <a:defRPr/>
            </a:pPr>
            <a:r>
              <a:rPr lang="en-US" sz="4400">
                <a:solidFill>
                  <a:srgbClr val="FFC000"/>
                </a:solidFill>
                <a:effectLst>
                  <a:outerShdw blurRad="38100" dist="38100" dir="2700000" algn="tl">
                    <a:srgbClr val="000000"/>
                  </a:outerShdw>
                </a:effectLst>
                <a:latin typeface="Arial Black" pitchFamily="34" charset="0"/>
              </a:rPr>
              <a:t>Orthomyxoviridae</a:t>
            </a:r>
            <a:endParaRPr lang="en-US" sz="4400" dirty="0">
              <a:solidFill>
                <a:srgbClr val="FFC000"/>
              </a:solidFill>
              <a:effectLst>
                <a:outerShdw blurRad="38100" dist="38100" dir="2700000" algn="tl">
                  <a:srgbClr val="000000"/>
                </a:outerShdw>
              </a:effectLst>
              <a:latin typeface="Arial Black" pitchFamily="34" charset="0"/>
            </a:endParaRPr>
          </a:p>
        </p:txBody>
      </p:sp>
      <p:sp>
        <p:nvSpPr>
          <p:cNvPr id="16387" name="Text Box 3"/>
          <p:cNvSpPr txBox="1">
            <a:spLocks noChangeArrowheads="1"/>
          </p:cNvSpPr>
          <p:nvPr/>
        </p:nvSpPr>
        <p:spPr bwMode="auto">
          <a:xfrm>
            <a:off x="2166939" y="2643188"/>
            <a:ext cx="2378075" cy="457200"/>
          </a:xfrm>
          <a:prstGeom prst="rect">
            <a:avLst/>
          </a:prstGeom>
          <a:noFill/>
          <a:ln w="9525">
            <a:noFill/>
            <a:miter lim="800000"/>
            <a:headEnd/>
            <a:tailEnd/>
          </a:ln>
          <a:effectLst/>
        </p:spPr>
        <p:txBody>
          <a:bodyPr wrap="none">
            <a:spAutoFit/>
          </a:bodyPr>
          <a:lstStyle/>
          <a:p>
            <a:pPr eaLnBrk="0" hangingPunct="0">
              <a:defRPr/>
            </a:pPr>
            <a:r>
              <a:rPr lang="en-US" sz="2400" b="1" dirty="0" err="1">
                <a:solidFill>
                  <a:srgbClr val="FF0000"/>
                </a:solidFill>
                <a:effectLst>
                  <a:outerShdw blurRad="38100" dist="38100" dir="2700000" algn="tl">
                    <a:srgbClr val="000000"/>
                  </a:outerShdw>
                </a:effectLst>
                <a:latin typeface="Times" charset="0"/>
              </a:rPr>
              <a:t>Influenzavirus</a:t>
            </a:r>
            <a:r>
              <a:rPr lang="en-US" sz="2400" b="1" dirty="0">
                <a:solidFill>
                  <a:srgbClr val="FF0000"/>
                </a:solidFill>
                <a:effectLst>
                  <a:outerShdw blurRad="38100" dist="38100" dir="2700000" algn="tl">
                    <a:srgbClr val="000000"/>
                  </a:outerShdw>
                </a:effectLst>
                <a:latin typeface="Times" charset="0"/>
              </a:rPr>
              <a:t> A</a:t>
            </a:r>
          </a:p>
        </p:txBody>
      </p:sp>
      <p:sp>
        <p:nvSpPr>
          <p:cNvPr id="16388" name="Text Box 4"/>
          <p:cNvSpPr txBox="1">
            <a:spLocks noChangeArrowheads="1"/>
          </p:cNvSpPr>
          <p:nvPr/>
        </p:nvSpPr>
        <p:spPr bwMode="auto">
          <a:xfrm>
            <a:off x="2166938" y="4857750"/>
            <a:ext cx="2360612" cy="457200"/>
          </a:xfrm>
          <a:prstGeom prst="rect">
            <a:avLst/>
          </a:prstGeom>
          <a:noFill/>
          <a:ln w="9525">
            <a:noFill/>
            <a:miter lim="800000"/>
            <a:headEnd/>
            <a:tailEnd/>
          </a:ln>
          <a:effectLst/>
        </p:spPr>
        <p:txBody>
          <a:bodyPr wrap="none">
            <a:spAutoFit/>
          </a:bodyPr>
          <a:lstStyle/>
          <a:p>
            <a:pPr eaLnBrk="0" hangingPunct="0">
              <a:defRPr/>
            </a:pPr>
            <a:r>
              <a:rPr lang="en-US" sz="2400" b="1" dirty="0" err="1">
                <a:solidFill>
                  <a:srgbClr val="FF0000"/>
                </a:solidFill>
                <a:effectLst>
                  <a:outerShdw blurRad="38100" dist="38100" dir="2700000" algn="tl">
                    <a:srgbClr val="000000"/>
                  </a:outerShdw>
                </a:effectLst>
                <a:latin typeface="Times" charset="0"/>
              </a:rPr>
              <a:t>Influenzavirus</a:t>
            </a:r>
            <a:r>
              <a:rPr lang="en-US" sz="2400" b="1" dirty="0">
                <a:solidFill>
                  <a:srgbClr val="FF0000"/>
                </a:solidFill>
                <a:effectLst>
                  <a:outerShdw blurRad="38100" dist="38100" dir="2700000" algn="tl">
                    <a:srgbClr val="000000"/>
                  </a:outerShdw>
                </a:effectLst>
                <a:latin typeface="Times" charset="0"/>
              </a:rPr>
              <a:t> B</a:t>
            </a:r>
          </a:p>
        </p:txBody>
      </p:sp>
      <p:sp>
        <p:nvSpPr>
          <p:cNvPr id="16389" name="Text Box 5"/>
          <p:cNvSpPr txBox="1">
            <a:spLocks noChangeArrowheads="1"/>
          </p:cNvSpPr>
          <p:nvPr/>
        </p:nvSpPr>
        <p:spPr bwMode="auto">
          <a:xfrm>
            <a:off x="2238376" y="5500688"/>
            <a:ext cx="2378075" cy="457200"/>
          </a:xfrm>
          <a:prstGeom prst="rect">
            <a:avLst/>
          </a:prstGeom>
          <a:noFill/>
          <a:ln w="9525">
            <a:noFill/>
            <a:miter lim="800000"/>
            <a:headEnd/>
            <a:tailEnd/>
          </a:ln>
          <a:effectLst/>
        </p:spPr>
        <p:txBody>
          <a:bodyPr wrap="none">
            <a:spAutoFit/>
          </a:bodyPr>
          <a:lstStyle/>
          <a:p>
            <a:pPr eaLnBrk="0" hangingPunct="0">
              <a:defRPr/>
            </a:pPr>
            <a:r>
              <a:rPr lang="en-US" sz="2400" b="1" dirty="0" err="1">
                <a:solidFill>
                  <a:srgbClr val="FF0000"/>
                </a:solidFill>
                <a:effectLst>
                  <a:outerShdw blurRad="38100" dist="38100" dir="2700000" algn="tl">
                    <a:srgbClr val="000000"/>
                  </a:outerShdw>
                </a:effectLst>
                <a:latin typeface="Times" charset="0"/>
              </a:rPr>
              <a:t>Influenzavirus</a:t>
            </a:r>
            <a:r>
              <a:rPr lang="en-US" sz="2400" b="1" dirty="0">
                <a:solidFill>
                  <a:srgbClr val="FF0000"/>
                </a:solidFill>
                <a:effectLst>
                  <a:outerShdw blurRad="38100" dist="38100" dir="2700000" algn="tl">
                    <a:srgbClr val="000000"/>
                  </a:outerShdw>
                </a:effectLst>
                <a:latin typeface="Times" charset="0"/>
              </a:rPr>
              <a:t> C</a:t>
            </a:r>
          </a:p>
        </p:txBody>
      </p:sp>
      <p:sp>
        <p:nvSpPr>
          <p:cNvPr id="5126" name="Text Box 6"/>
          <p:cNvSpPr txBox="1">
            <a:spLocks noChangeArrowheads="1"/>
          </p:cNvSpPr>
          <p:nvPr/>
        </p:nvSpPr>
        <p:spPr bwMode="auto">
          <a:xfrm>
            <a:off x="5667376" y="1714500"/>
            <a:ext cx="12105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smtClean="0">
                <a:latin typeface="Times" charset="0"/>
              </a:rPr>
              <a:t>Humans</a:t>
            </a:r>
            <a:endParaRPr lang="en-US" altLang="tr-TR" sz="2400" dirty="0">
              <a:latin typeface="Times" charset="0"/>
            </a:endParaRPr>
          </a:p>
        </p:txBody>
      </p:sp>
      <p:sp>
        <p:nvSpPr>
          <p:cNvPr id="5127" name="Text Box 7"/>
          <p:cNvSpPr txBox="1">
            <a:spLocks noChangeArrowheads="1"/>
          </p:cNvSpPr>
          <p:nvPr/>
        </p:nvSpPr>
        <p:spPr bwMode="auto">
          <a:xfrm>
            <a:off x="5667375" y="2571750"/>
            <a:ext cx="1055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dirty="0" err="1" smtClean="0">
                <a:latin typeface="Times" charset="0"/>
              </a:rPr>
              <a:t>Equide</a:t>
            </a:r>
            <a:endParaRPr lang="en-US" altLang="tr-TR" sz="2400" dirty="0">
              <a:latin typeface="Times" charset="0"/>
            </a:endParaRPr>
          </a:p>
        </p:txBody>
      </p:sp>
      <p:sp>
        <p:nvSpPr>
          <p:cNvPr id="5128" name="Text Box 8"/>
          <p:cNvSpPr txBox="1">
            <a:spLocks noChangeArrowheads="1"/>
          </p:cNvSpPr>
          <p:nvPr/>
        </p:nvSpPr>
        <p:spPr bwMode="auto">
          <a:xfrm>
            <a:off x="5738814" y="3214688"/>
            <a:ext cx="9541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dirty="0" err="1" smtClean="0">
                <a:latin typeface="Times" charset="0"/>
              </a:rPr>
              <a:t>Swine</a:t>
            </a:r>
            <a:endParaRPr lang="en-US" altLang="tr-TR" sz="2400" dirty="0">
              <a:latin typeface="Times" charset="0"/>
            </a:endParaRPr>
          </a:p>
        </p:txBody>
      </p:sp>
      <p:sp>
        <p:nvSpPr>
          <p:cNvPr id="5129" name="Text Box 9"/>
          <p:cNvSpPr txBox="1">
            <a:spLocks noChangeArrowheads="1"/>
          </p:cNvSpPr>
          <p:nvPr/>
        </p:nvSpPr>
        <p:spPr bwMode="auto">
          <a:xfrm>
            <a:off x="5667376" y="3714750"/>
            <a:ext cx="91403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dirty="0" err="1" smtClean="0">
                <a:latin typeface="Times" charset="0"/>
              </a:rPr>
              <a:t>Avian</a:t>
            </a:r>
            <a:endParaRPr lang="en-US" altLang="tr-TR" sz="2400" dirty="0">
              <a:latin typeface="Times" charset="0"/>
            </a:endParaRPr>
          </a:p>
        </p:txBody>
      </p:sp>
      <p:sp>
        <p:nvSpPr>
          <p:cNvPr id="5130" name="Text Box 10"/>
          <p:cNvSpPr txBox="1">
            <a:spLocks noChangeArrowheads="1"/>
          </p:cNvSpPr>
          <p:nvPr/>
        </p:nvSpPr>
        <p:spPr bwMode="auto">
          <a:xfrm>
            <a:off x="5453063" y="4286250"/>
            <a:ext cx="23791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dirty="0" smtClean="0">
                <a:latin typeface="Times" charset="0"/>
              </a:rPr>
              <a:t>Marine </a:t>
            </a:r>
            <a:r>
              <a:rPr lang="tr-TR" altLang="tr-TR" sz="2400" dirty="0" err="1" smtClean="0">
                <a:latin typeface="Times" charset="0"/>
              </a:rPr>
              <a:t>Mammals</a:t>
            </a:r>
            <a:endParaRPr lang="en-US" altLang="tr-TR" sz="2400" dirty="0">
              <a:latin typeface="Times" charset="0"/>
            </a:endParaRPr>
          </a:p>
        </p:txBody>
      </p:sp>
      <p:sp>
        <p:nvSpPr>
          <p:cNvPr id="5133" name="Line 13"/>
          <p:cNvSpPr>
            <a:spLocks noChangeShapeType="1"/>
          </p:cNvSpPr>
          <p:nvPr/>
        </p:nvSpPr>
        <p:spPr bwMode="auto">
          <a:xfrm flipV="1">
            <a:off x="4724400" y="1981200"/>
            <a:ext cx="838200" cy="762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5134" name="Line 14"/>
          <p:cNvSpPr>
            <a:spLocks noChangeShapeType="1"/>
          </p:cNvSpPr>
          <p:nvPr/>
        </p:nvSpPr>
        <p:spPr bwMode="auto">
          <a:xfrm>
            <a:off x="4800600" y="2819400"/>
            <a:ext cx="838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5135" name="Line 15"/>
          <p:cNvSpPr>
            <a:spLocks noChangeShapeType="1"/>
          </p:cNvSpPr>
          <p:nvPr/>
        </p:nvSpPr>
        <p:spPr bwMode="auto">
          <a:xfrm>
            <a:off x="4648200" y="2971800"/>
            <a:ext cx="990600" cy="457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5136" name="Line 16"/>
          <p:cNvSpPr>
            <a:spLocks noChangeShapeType="1"/>
          </p:cNvSpPr>
          <p:nvPr/>
        </p:nvSpPr>
        <p:spPr bwMode="auto">
          <a:xfrm>
            <a:off x="4495800" y="3124200"/>
            <a:ext cx="1066800" cy="838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5137" name="Line 17"/>
          <p:cNvSpPr>
            <a:spLocks noChangeShapeType="1"/>
          </p:cNvSpPr>
          <p:nvPr/>
        </p:nvSpPr>
        <p:spPr bwMode="auto">
          <a:xfrm>
            <a:off x="4419600" y="3276600"/>
            <a:ext cx="990600" cy="1143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5138" name="Line 18"/>
          <p:cNvSpPr>
            <a:spLocks noChangeShapeType="1"/>
          </p:cNvSpPr>
          <p:nvPr/>
        </p:nvSpPr>
        <p:spPr bwMode="auto">
          <a:xfrm>
            <a:off x="4656138" y="5084763"/>
            <a:ext cx="10795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5139" name="Line 19"/>
          <p:cNvSpPr>
            <a:spLocks noChangeShapeType="1"/>
          </p:cNvSpPr>
          <p:nvPr/>
        </p:nvSpPr>
        <p:spPr bwMode="auto">
          <a:xfrm>
            <a:off x="4583113" y="5949950"/>
            <a:ext cx="533400" cy="304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5140" name="Text Box 20"/>
          <p:cNvSpPr txBox="1">
            <a:spLocks noChangeArrowheads="1"/>
          </p:cNvSpPr>
          <p:nvPr/>
        </p:nvSpPr>
        <p:spPr bwMode="auto">
          <a:xfrm>
            <a:off x="5232400" y="5589588"/>
            <a:ext cx="10310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dirty="0" err="1" smtClean="0">
                <a:latin typeface="Times" charset="0"/>
              </a:rPr>
              <a:t>Swine</a:t>
            </a:r>
            <a:r>
              <a:rPr lang="tr-TR" altLang="tr-TR" sz="2400" dirty="0" smtClean="0">
                <a:latin typeface="Times" charset="0"/>
              </a:rPr>
              <a:t> </a:t>
            </a:r>
            <a:endParaRPr lang="en-US" altLang="tr-TR" sz="2400" dirty="0">
              <a:latin typeface="Times" charset="0"/>
            </a:endParaRPr>
          </a:p>
        </p:txBody>
      </p:sp>
      <p:sp>
        <p:nvSpPr>
          <p:cNvPr id="5141" name="Line 21"/>
          <p:cNvSpPr>
            <a:spLocks noChangeShapeType="1"/>
          </p:cNvSpPr>
          <p:nvPr/>
        </p:nvSpPr>
        <p:spPr bwMode="auto">
          <a:xfrm>
            <a:off x="4727576" y="5661026"/>
            <a:ext cx="576263" cy="1444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22" name="Text Box 6"/>
          <p:cNvSpPr txBox="1">
            <a:spLocks noChangeArrowheads="1"/>
          </p:cNvSpPr>
          <p:nvPr/>
        </p:nvSpPr>
        <p:spPr bwMode="auto">
          <a:xfrm>
            <a:off x="5811044" y="4868747"/>
            <a:ext cx="12105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smtClean="0">
                <a:latin typeface="Times" charset="0"/>
              </a:rPr>
              <a:t>Humans</a:t>
            </a:r>
            <a:endParaRPr lang="en-US" altLang="tr-TR" sz="2400" dirty="0">
              <a:latin typeface="Times" charset="0"/>
            </a:endParaRPr>
          </a:p>
        </p:txBody>
      </p:sp>
      <p:sp>
        <p:nvSpPr>
          <p:cNvPr id="23" name="Text Box 6"/>
          <p:cNvSpPr txBox="1">
            <a:spLocks noChangeArrowheads="1"/>
          </p:cNvSpPr>
          <p:nvPr/>
        </p:nvSpPr>
        <p:spPr bwMode="auto">
          <a:xfrm>
            <a:off x="5195888" y="6094412"/>
            <a:ext cx="12105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smtClean="0">
                <a:latin typeface="Times" charset="0"/>
              </a:rPr>
              <a:t>Humans</a:t>
            </a:r>
            <a:endParaRPr lang="en-US" altLang="tr-TR" sz="2400" dirty="0">
              <a:latin typeface="Times" charset="0"/>
            </a:endParaRPr>
          </a:p>
        </p:txBody>
      </p:sp>
    </p:spTree>
    <p:extLst>
      <p:ext uri="{BB962C8B-B14F-4D97-AF65-F5344CB8AC3E}">
        <p14:creationId xmlns:p14="http://schemas.microsoft.com/office/powerpoint/2010/main" val="4719314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1981201" y="727076"/>
            <a:ext cx="7772400" cy="1143000"/>
          </a:xfrm>
          <a:prstGeom prst="rect">
            <a:avLst/>
          </a:prstGeom>
          <a:noFill/>
          <a:ln w="9525">
            <a:noFill/>
            <a:miter lim="800000"/>
            <a:headEnd/>
            <a:tailEnd/>
          </a:ln>
          <a:effectLst/>
        </p:spPr>
        <p:txBody>
          <a:bodyPr anchor="ctr"/>
          <a:lstStyle/>
          <a:p>
            <a:pPr>
              <a:defRPr/>
            </a:pPr>
            <a:r>
              <a:rPr lang="tr-TR" sz="4400" smtClean="0">
                <a:solidFill>
                  <a:srgbClr val="FFC000"/>
                </a:solidFill>
                <a:effectLst>
                  <a:outerShdw blurRad="38100" dist="38100" dir="2700000" algn="tl">
                    <a:srgbClr val="000000"/>
                  </a:outerShdw>
                </a:effectLst>
                <a:latin typeface="Arial Black" pitchFamily="34" charset="0"/>
              </a:rPr>
              <a:t>Nomenclature</a:t>
            </a:r>
            <a:endParaRPr lang="en-US" sz="4400" dirty="0">
              <a:solidFill>
                <a:srgbClr val="FFC000"/>
              </a:solidFill>
              <a:effectLst>
                <a:outerShdw blurRad="38100" dist="38100" dir="2700000" algn="tl">
                  <a:srgbClr val="000000"/>
                </a:outerShdw>
              </a:effectLst>
              <a:latin typeface="Arial Black" pitchFamily="34" charset="0"/>
            </a:endParaRPr>
          </a:p>
        </p:txBody>
      </p:sp>
      <p:sp>
        <p:nvSpPr>
          <p:cNvPr id="17411" name="Text Box 3"/>
          <p:cNvSpPr txBox="1">
            <a:spLocks noChangeArrowheads="1"/>
          </p:cNvSpPr>
          <p:nvPr/>
        </p:nvSpPr>
        <p:spPr bwMode="auto">
          <a:xfrm>
            <a:off x="3359151" y="2565400"/>
            <a:ext cx="4367213" cy="457200"/>
          </a:xfrm>
          <a:prstGeom prst="rect">
            <a:avLst/>
          </a:prstGeom>
          <a:noFill/>
          <a:ln w="9525">
            <a:noFill/>
            <a:miter lim="800000"/>
            <a:headEnd/>
            <a:tailEnd/>
          </a:ln>
          <a:effectLst/>
        </p:spPr>
        <p:txBody>
          <a:bodyPr wrap="none">
            <a:spAutoFit/>
          </a:bodyPr>
          <a:lstStyle/>
          <a:p>
            <a:pPr eaLnBrk="0" hangingPunct="0">
              <a:defRPr/>
            </a:pPr>
            <a:r>
              <a:rPr lang="en-US" sz="2400" b="1">
                <a:solidFill>
                  <a:srgbClr val="FF66FF"/>
                </a:solidFill>
                <a:effectLst>
                  <a:outerShdw blurRad="38100" dist="38100" dir="2700000" algn="tl">
                    <a:srgbClr val="000000"/>
                  </a:outerShdw>
                </a:effectLst>
                <a:latin typeface="Times" charset="0"/>
              </a:rPr>
              <a:t>A/equine/Saskatoon/1/90(H3N8)</a:t>
            </a:r>
          </a:p>
        </p:txBody>
      </p:sp>
      <p:sp>
        <p:nvSpPr>
          <p:cNvPr id="6148" name="Text Box 4"/>
          <p:cNvSpPr txBox="1">
            <a:spLocks noChangeArrowheads="1"/>
          </p:cNvSpPr>
          <p:nvPr/>
        </p:nvSpPr>
        <p:spPr bwMode="auto">
          <a:xfrm>
            <a:off x="1981201" y="3048000"/>
            <a:ext cx="96648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b="1" dirty="0" smtClean="0">
                <a:latin typeface="Times" charset="0"/>
              </a:rPr>
              <a:t>group</a:t>
            </a:r>
            <a:endParaRPr lang="en-US" altLang="tr-TR" sz="2400" b="1" dirty="0">
              <a:latin typeface="Times" charset="0"/>
            </a:endParaRPr>
          </a:p>
        </p:txBody>
      </p:sp>
      <p:sp>
        <p:nvSpPr>
          <p:cNvPr id="6149" name="Text Box 5"/>
          <p:cNvSpPr txBox="1">
            <a:spLocks noChangeArrowheads="1"/>
          </p:cNvSpPr>
          <p:nvPr/>
        </p:nvSpPr>
        <p:spPr bwMode="auto">
          <a:xfrm>
            <a:off x="3048000" y="3581400"/>
            <a:ext cx="10903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smtClean="0">
                <a:latin typeface="Times" charset="0"/>
              </a:rPr>
              <a:t>species</a:t>
            </a:r>
            <a:endParaRPr lang="en-US" altLang="tr-TR" sz="2400" b="1" dirty="0">
              <a:latin typeface="Times" charset="0"/>
            </a:endParaRPr>
          </a:p>
        </p:txBody>
      </p:sp>
      <p:sp>
        <p:nvSpPr>
          <p:cNvPr id="6150" name="Text Box 6"/>
          <p:cNvSpPr txBox="1">
            <a:spLocks noChangeArrowheads="1"/>
          </p:cNvSpPr>
          <p:nvPr/>
        </p:nvSpPr>
        <p:spPr bwMode="auto">
          <a:xfrm>
            <a:off x="4648200" y="3962400"/>
            <a:ext cx="12266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smtClean="0">
                <a:latin typeface="Times" charset="0"/>
              </a:rPr>
              <a:t>location</a:t>
            </a:r>
            <a:endParaRPr lang="en-US" altLang="tr-TR" sz="2400" b="1" dirty="0">
              <a:latin typeface="Times" charset="0"/>
            </a:endParaRPr>
          </a:p>
        </p:txBody>
      </p:sp>
      <p:sp>
        <p:nvSpPr>
          <p:cNvPr id="6151" name="Text Box 7"/>
          <p:cNvSpPr txBox="1">
            <a:spLocks noChangeArrowheads="1"/>
          </p:cNvSpPr>
          <p:nvPr/>
        </p:nvSpPr>
        <p:spPr bwMode="auto">
          <a:xfrm>
            <a:off x="5638800" y="3657600"/>
            <a:ext cx="17331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b="1" dirty="0" smtClean="0">
                <a:latin typeface="Times" charset="0"/>
              </a:rPr>
              <a:t>I</a:t>
            </a:r>
            <a:r>
              <a:rPr lang="tr-TR" altLang="tr-TR" sz="2400" b="1" dirty="0" err="1" smtClean="0">
                <a:latin typeface="Times" charset="0"/>
              </a:rPr>
              <a:t>solation</a:t>
            </a:r>
            <a:r>
              <a:rPr lang="en-US" altLang="tr-TR" sz="2400" b="1" dirty="0" smtClean="0">
                <a:latin typeface="Times" charset="0"/>
              </a:rPr>
              <a:t> </a:t>
            </a:r>
            <a:r>
              <a:rPr lang="tr-TR" altLang="tr-TR" sz="2400" b="1" dirty="0" err="1" smtClean="0">
                <a:latin typeface="Times" charset="0"/>
              </a:rPr>
              <a:t>no</a:t>
            </a:r>
            <a:endParaRPr lang="en-US" altLang="tr-TR" sz="2400" b="1" dirty="0">
              <a:latin typeface="Times" charset="0"/>
            </a:endParaRPr>
          </a:p>
        </p:txBody>
      </p:sp>
      <p:sp>
        <p:nvSpPr>
          <p:cNvPr id="6152" name="Text Box 8"/>
          <p:cNvSpPr txBox="1">
            <a:spLocks noChangeArrowheads="1"/>
          </p:cNvSpPr>
          <p:nvPr/>
        </p:nvSpPr>
        <p:spPr bwMode="auto">
          <a:xfrm>
            <a:off x="7596189" y="3286125"/>
            <a:ext cx="76495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b="1" dirty="0" smtClean="0">
                <a:latin typeface="Times" charset="0"/>
              </a:rPr>
              <a:t>year</a:t>
            </a:r>
            <a:endParaRPr lang="en-US" altLang="tr-TR" sz="2400" b="1" dirty="0">
              <a:latin typeface="Times" charset="0"/>
            </a:endParaRPr>
          </a:p>
        </p:txBody>
      </p:sp>
      <p:sp>
        <p:nvSpPr>
          <p:cNvPr id="6153" name="Text Box 9"/>
          <p:cNvSpPr txBox="1">
            <a:spLocks noChangeArrowheads="1"/>
          </p:cNvSpPr>
          <p:nvPr/>
        </p:nvSpPr>
        <p:spPr bwMode="auto">
          <a:xfrm>
            <a:off x="8229600" y="2743201"/>
            <a:ext cx="158030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b="1" dirty="0">
                <a:latin typeface="Times" charset="0"/>
              </a:rPr>
              <a:t>HA </a:t>
            </a:r>
            <a:r>
              <a:rPr lang="tr-TR" altLang="tr-TR" sz="2400" b="1" dirty="0" err="1" smtClean="0">
                <a:latin typeface="Times" charset="0"/>
              </a:rPr>
              <a:t>and</a:t>
            </a:r>
            <a:r>
              <a:rPr lang="en-US" altLang="tr-TR" sz="2400" b="1" dirty="0" smtClean="0">
                <a:latin typeface="Times" charset="0"/>
              </a:rPr>
              <a:t> </a:t>
            </a:r>
            <a:r>
              <a:rPr lang="en-US" altLang="tr-TR" sz="2400" b="1" dirty="0">
                <a:latin typeface="Times" charset="0"/>
              </a:rPr>
              <a:t>N </a:t>
            </a:r>
            <a:endParaRPr lang="tr-TR" altLang="tr-TR" sz="2400" b="1" dirty="0">
              <a:latin typeface="Times" charset="0"/>
            </a:endParaRPr>
          </a:p>
          <a:p>
            <a:r>
              <a:rPr lang="en-US" altLang="tr-TR" sz="2400" b="1" dirty="0" err="1" smtClean="0">
                <a:latin typeface="Times" charset="0"/>
              </a:rPr>
              <a:t>Serot</a:t>
            </a:r>
            <a:r>
              <a:rPr lang="tr-TR" altLang="tr-TR" sz="2400" b="1" dirty="0" err="1" smtClean="0">
                <a:latin typeface="Times" charset="0"/>
              </a:rPr>
              <a:t>ype</a:t>
            </a:r>
            <a:endParaRPr lang="en-US" altLang="tr-TR" sz="2400" b="1" dirty="0">
              <a:latin typeface="Times" charset="0"/>
            </a:endParaRPr>
          </a:p>
        </p:txBody>
      </p:sp>
      <p:sp>
        <p:nvSpPr>
          <p:cNvPr id="6154" name="Line 10"/>
          <p:cNvSpPr>
            <a:spLocks noChangeShapeType="1"/>
          </p:cNvSpPr>
          <p:nvPr/>
        </p:nvSpPr>
        <p:spPr bwMode="auto">
          <a:xfrm flipV="1">
            <a:off x="3048000" y="2971800"/>
            <a:ext cx="533400" cy="304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6155" name="Line 11"/>
          <p:cNvSpPr>
            <a:spLocks noChangeShapeType="1"/>
          </p:cNvSpPr>
          <p:nvPr/>
        </p:nvSpPr>
        <p:spPr bwMode="auto">
          <a:xfrm flipV="1">
            <a:off x="3733800" y="3048000"/>
            <a:ext cx="533400" cy="5334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6156" name="Line 12"/>
          <p:cNvSpPr>
            <a:spLocks noChangeShapeType="1"/>
          </p:cNvSpPr>
          <p:nvPr/>
        </p:nvSpPr>
        <p:spPr bwMode="auto">
          <a:xfrm flipV="1">
            <a:off x="5181600" y="3048000"/>
            <a:ext cx="76200" cy="9906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6157" name="Line 13"/>
          <p:cNvSpPr>
            <a:spLocks noChangeShapeType="1"/>
          </p:cNvSpPr>
          <p:nvPr/>
        </p:nvSpPr>
        <p:spPr bwMode="auto">
          <a:xfrm flipH="1" flipV="1">
            <a:off x="6248400" y="2971800"/>
            <a:ext cx="304800" cy="685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6158" name="Line 14"/>
          <p:cNvSpPr>
            <a:spLocks noChangeShapeType="1"/>
          </p:cNvSpPr>
          <p:nvPr/>
        </p:nvSpPr>
        <p:spPr bwMode="auto">
          <a:xfrm flipH="1" flipV="1">
            <a:off x="6629400" y="2971800"/>
            <a:ext cx="1066800" cy="4572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6159" name="Line 15"/>
          <p:cNvSpPr>
            <a:spLocks noChangeShapeType="1"/>
          </p:cNvSpPr>
          <p:nvPr/>
        </p:nvSpPr>
        <p:spPr bwMode="auto">
          <a:xfrm flipH="1" flipV="1">
            <a:off x="7772400" y="2895600"/>
            <a:ext cx="381000" cy="1524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6160" name="Text Box 16"/>
          <p:cNvSpPr txBox="1">
            <a:spLocks noChangeArrowheads="1"/>
          </p:cNvSpPr>
          <p:nvPr/>
        </p:nvSpPr>
        <p:spPr bwMode="auto">
          <a:xfrm>
            <a:off x="3124200" y="4768851"/>
            <a:ext cx="4922838"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pPr>
              <a:lnSpc>
                <a:spcPct val="110000"/>
              </a:lnSpc>
              <a:buFontTx/>
              <a:buChar char="•"/>
            </a:pPr>
            <a:r>
              <a:rPr lang="en-US" altLang="tr-TR" sz="2800">
                <a:latin typeface="Times" charset="0"/>
              </a:rPr>
              <a:t>A/equine/Prague/1/56(H7N7)</a:t>
            </a:r>
          </a:p>
          <a:p>
            <a:pPr>
              <a:lnSpc>
                <a:spcPct val="110000"/>
              </a:lnSpc>
              <a:buFontTx/>
              <a:buChar char="•"/>
            </a:pPr>
            <a:r>
              <a:rPr lang="en-US" altLang="tr-TR" sz="2800">
                <a:latin typeface="Times" charset="0"/>
              </a:rPr>
              <a:t>A/fowl/Hong Kong/1/98(H5N1)</a:t>
            </a:r>
          </a:p>
          <a:p>
            <a:pPr>
              <a:lnSpc>
                <a:spcPct val="110000"/>
              </a:lnSpc>
              <a:buFontTx/>
              <a:buChar char="•"/>
            </a:pPr>
            <a:r>
              <a:rPr lang="en-US" altLang="tr-TR" sz="2800">
                <a:latin typeface="Times" charset="0"/>
              </a:rPr>
              <a:t>A/swine/Lincoln/1/86(H1N1)</a:t>
            </a:r>
          </a:p>
        </p:txBody>
      </p:sp>
    </p:spTree>
    <p:extLst>
      <p:ext uri="{BB962C8B-B14F-4D97-AF65-F5344CB8AC3E}">
        <p14:creationId xmlns:p14="http://schemas.microsoft.com/office/powerpoint/2010/main" val="9028979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68539" y="257175"/>
            <a:ext cx="8229600" cy="1384300"/>
          </a:xfrm>
        </p:spPr>
        <p:txBody>
          <a:bodyPr/>
          <a:lstStyle/>
          <a:p>
            <a:pPr>
              <a:defRPr/>
            </a:pPr>
            <a:r>
              <a:rPr lang="en-US" sz="3600" b="1" dirty="0">
                <a:solidFill>
                  <a:srgbClr val="0070C0"/>
                </a:solidFill>
              </a:rPr>
              <a:t>Distribution of HA serotypes in nature</a:t>
            </a:r>
          </a:p>
        </p:txBody>
      </p:sp>
      <p:sp>
        <p:nvSpPr>
          <p:cNvPr id="24579" name="Text Box 3"/>
          <p:cNvSpPr txBox="1">
            <a:spLocks noChangeArrowheads="1"/>
          </p:cNvSpPr>
          <p:nvPr/>
        </p:nvSpPr>
        <p:spPr bwMode="auto">
          <a:xfrm>
            <a:off x="2057400" y="2133600"/>
            <a:ext cx="1732590" cy="461665"/>
          </a:xfrm>
          <a:prstGeom prst="rect">
            <a:avLst/>
          </a:prstGeom>
          <a:noFill/>
          <a:ln w="9525">
            <a:noFill/>
            <a:miter lim="800000"/>
            <a:headEnd/>
            <a:tailEnd/>
          </a:ln>
          <a:effectLst/>
        </p:spPr>
        <p:txBody>
          <a:bodyPr wrap="none">
            <a:spAutoFit/>
          </a:bodyPr>
          <a:lstStyle/>
          <a:p>
            <a:pPr eaLnBrk="0" hangingPunct="0">
              <a:defRPr/>
            </a:pPr>
            <a:r>
              <a:rPr lang="en-US" sz="2400" u="sng" dirty="0">
                <a:solidFill>
                  <a:srgbClr val="7030A0"/>
                </a:solidFill>
                <a:effectLst>
                  <a:outerShdw blurRad="38100" dist="38100" dir="2700000" algn="tl">
                    <a:srgbClr val="000000"/>
                  </a:outerShdw>
                </a:effectLst>
                <a:latin typeface="Times" charset="0"/>
              </a:rPr>
              <a:t>HA </a:t>
            </a:r>
            <a:r>
              <a:rPr lang="en-US" sz="2400" u="sng" dirty="0" err="1" smtClean="0">
                <a:solidFill>
                  <a:srgbClr val="7030A0"/>
                </a:solidFill>
                <a:effectLst>
                  <a:outerShdw blurRad="38100" dist="38100" dir="2700000" algn="tl">
                    <a:srgbClr val="000000"/>
                  </a:outerShdw>
                </a:effectLst>
                <a:latin typeface="Times" charset="0"/>
              </a:rPr>
              <a:t>serot</a:t>
            </a:r>
            <a:r>
              <a:rPr lang="tr-TR" sz="2400" u="sng" dirty="0" err="1" smtClean="0">
                <a:solidFill>
                  <a:srgbClr val="7030A0"/>
                </a:solidFill>
                <a:effectLst>
                  <a:outerShdw blurRad="38100" dist="38100" dir="2700000" algn="tl">
                    <a:srgbClr val="000000"/>
                  </a:outerShdw>
                </a:effectLst>
                <a:latin typeface="Times" charset="0"/>
              </a:rPr>
              <a:t>ype</a:t>
            </a:r>
            <a:endParaRPr lang="en-US" sz="2400" u="sng" dirty="0">
              <a:solidFill>
                <a:srgbClr val="7030A0"/>
              </a:solidFill>
              <a:effectLst>
                <a:outerShdw blurRad="38100" dist="38100" dir="2700000" algn="tl">
                  <a:srgbClr val="000000"/>
                </a:outerShdw>
              </a:effectLst>
              <a:latin typeface="Times" charset="0"/>
            </a:endParaRPr>
          </a:p>
        </p:txBody>
      </p:sp>
      <p:sp>
        <p:nvSpPr>
          <p:cNvPr id="24580" name="Text Box 4"/>
          <p:cNvSpPr txBox="1">
            <a:spLocks noChangeArrowheads="1"/>
          </p:cNvSpPr>
          <p:nvPr/>
        </p:nvSpPr>
        <p:spPr bwMode="auto">
          <a:xfrm>
            <a:off x="4478338" y="2133600"/>
            <a:ext cx="914033" cy="461665"/>
          </a:xfrm>
          <a:prstGeom prst="rect">
            <a:avLst/>
          </a:prstGeom>
          <a:noFill/>
          <a:ln w="9525">
            <a:noFill/>
            <a:miter lim="800000"/>
            <a:headEnd/>
            <a:tailEnd/>
          </a:ln>
          <a:effectLst/>
        </p:spPr>
        <p:txBody>
          <a:bodyPr wrap="none">
            <a:spAutoFit/>
          </a:bodyPr>
          <a:lstStyle/>
          <a:p>
            <a:pPr eaLnBrk="0" hangingPunct="0">
              <a:defRPr/>
            </a:pPr>
            <a:r>
              <a:rPr lang="tr-TR" sz="2400" u="sng" dirty="0" err="1" smtClean="0">
                <a:solidFill>
                  <a:srgbClr val="7030A0"/>
                </a:solidFill>
                <a:effectLst>
                  <a:outerShdw blurRad="38100" dist="38100" dir="2700000" algn="tl">
                    <a:srgbClr val="000000"/>
                  </a:outerShdw>
                </a:effectLst>
                <a:latin typeface="Times" charset="0"/>
              </a:rPr>
              <a:t>Avian</a:t>
            </a:r>
            <a:endParaRPr lang="en-US" sz="2400" u="sng" dirty="0">
              <a:solidFill>
                <a:srgbClr val="7030A0"/>
              </a:solidFill>
              <a:effectLst>
                <a:outerShdw blurRad="38100" dist="38100" dir="2700000" algn="tl">
                  <a:srgbClr val="000000"/>
                </a:outerShdw>
              </a:effectLst>
              <a:latin typeface="Times" charset="0"/>
            </a:endParaRPr>
          </a:p>
        </p:txBody>
      </p:sp>
      <p:sp>
        <p:nvSpPr>
          <p:cNvPr id="24581" name="Text Box 5"/>
          <p:cNvSpPr txBox="1">
            <a:spLocks noChangeArrowheads="1"/>
          </p:cNvSpPr>
          <p:nvPr/>
        </p:nvSpPr>
        <p:spPr bwMode="auto">
          <a:xfrm>
            <a:off x="6010276" y="2133600"/>
            <a:ext cx="920445" cy="461665"/>
          </a:xfrm>
          <a:prstGeom prst="rect">
            <a:avLst/>
          </a:prstGeom>
          <a:noFill/>
          <a:ln w="9525">
            <a:noFill/>
            <a:miter lim="800000"/>
            <a:headEnd/>
            <a:tailEnd/>
          </a:ln>
          <a:effectLst/>
        </p:spPr>
        <p:txBody>
          <a:bodyPr wrap="none">
            <a:spAutoFit/>
          </a:bodyPr>
          <a:lstStyle/>
          <a:p>
            <a:pPr eaLnBrk="0" hangingPunct="0">
              <a:defRPr/>
            </a:pPr>
            <a:r>
              <a:rPr lang="tr-TR" sz="2400" u="sng" dirty="0" err="1" smtClean="0">
                <a:solidFill>
                  <a:srgbClr val="7030A0"/>
                </a:solidFill>
                <a:effectLst>
                  <a:outerShdw blurRad="38100" dist="38100" dir="2700000" algn="tl">
                    <a:srgbClr val="000000"/>
                  </a:outerShdw>
                </a:effectLst>
                <a:latin typeface="Times" charset="0"/>
              </a:rPr>
              <a:t>Horse</a:t>
            </a:r>
            <a:endParaRPr lang="en-US" sz="2400" u="sng" dirty="0">
              <a:solidFill>
                <a:srgbClr val="7030A0"/>
              </a:solidFill>
              <a:effectLst>
                <a:outerShdw blurRad="38100" dist="38100" dir="2700000" algn="tl">
                  <a:srgbClr val="000000"/>
                </a:outerShdw>
              </a:effectLst>
              <a:latin typeface="Times" charset="0"/>
            </a:endParaRPr>
          </a:p>
        </p:txBody>
      </p:sp>
      <p:sp>
        <p:nvSpPr>
          <p:cNvPr id="24582" name="Text Box 6"/>
          <p:cNvSpPr txBox="1">
            <a:spLocks noChangeArrowheads="1"/>
          </p:cNvSpPr>
          <p:nvPr/>
        </p:nvSpPr>
        <p:spPr bwMode="auto">
          <a:xfrm>
            <a:off x="7526319" y="2133600"/>
            <a:ext cx="954107" cy="461665"/>
          </a:xfrm>
          <a:prstGeom prst="rect">
            <a:avLst/>
          </a:prstGeom>
          <a:noFill/>
          <a:ln w="9525">
            <a:noFill/>
            <a:miter lim="800000"/>
            <a:headEnd/>
            <a:tailEnd/>
          </a:ln>
          <a:effectLst/>
        </p:spPr>
        <p:txBody>
          <a:bodyPr wrap="none">
            <a:spAutoFit/>
          </a:bodyPr>
          <a:lstStyle/>
          <a:p>
            <a:pPr eaLnBrk="0" hangingPunct="0">
              <a:defRPr/>
            </a:pPr>
            <a:r>
              <a:rPr lang="tr-TR" sz="2400" u="sng" smtClean="0">
                <a:solidFill>
                  <a:srgbClr val="7030A0"/>
                </a:solidFill>
                <a:effectLst>
                  <a:outerShdw blurRad="38100" dist="38100" dir="2700000" algn="tl">
                    <a:srgbClr val="000000"/>
                  </a:outerShdw>
                </a:effectLst>
                <a:latin typeface="Times" charset="0"/>
              </a:rPr>
              <a:t>Swine</a:t>
            </a:r>
            <a:endParaRPr lang="en-US" sz="2400" u="sng" dirty="0">
              <a:solidFill>
                <a:srgbClr val="7030A0"/>
              </a:solidFill>
              <a:effectLst>
                <a:outerShdw blurRad="38100" dist="38100" dir="2700000" algn="tl">
                  <a:srgbClr val="000000"/>
                </a:outerShdw>
              </a:effectLst>
              <a:latin typeface="Times" charset="0"/>
            </a:endParaRPr>
          </a:p>
        </p:txBody>
      </p:sp>
      <p:sp>
        <p:nvSpPr>
          <p:cNvPr id="24583" name="Text Box 7"/>
          <p:cNvSpPr txBox="1">
            <a:spLocks noChangeArrowheads="1"/>
          </p:cNvSpPr>
          <p:nvPr/>
        </p:nvSpPr>
        <p:spPr bwMode="auto">
          <a:xfrm>
            <a:off x="9128125" y="2133600"/>
            <a:ext cx="1090363" cy="461665"/>
          </a:xfrm>
          <a:prstGeom prst="rect">
            <a:avLst/>
          </a:prstGeom>
          <a:noFill/>
          <a:ln w="9525">
            <a:noFill/>
            <a:miter lim="800000"/>
            <a:headEnd/>
            <a:tailEnd/>
          </a:ln>
          <a:effectLst/>
        </p:spPr>
        <p:txBody>
          <a:bodyPr wrap="none">
            <a:spAutoFit/>
          </a:bodyPr>
          <a:lstStyle/>
          <a:p>
            <a:pPr eaLnBrk="0" hangingPunct="0">
              <a:defRPr/>
            </a:pPr>
            <a:r>
              <a:rPr lang="tr-TR" sz="2400" u="sng" dirty="0" smtClean="0">
                <a:solidFill>
                  <a:srgbClr val="7030A0"/>
                </a:solidFill>
                <a:effectLst>
                  <a:outerShdw blurRad="38100" dist="38100" dir="2700000" algn="tl">
                    <a:srgbClr val="000000"/>
                  </a:outerShdw>
                </a:effectLst>
                <a:latin typeface="Times" charset="0"/>
              </a:rPr>
              <a:t>Human</a:t>
            </a:r>
            <a:endParaRPr lang="en-US" sz="2400" u="sng" dirty="0">
              <a:solidFill>
                <a:srgbClr val="7030A0"/>
              </a:solidFill>
              <a:effectLst>
                <a:outerShdw blurRad="38100" dist="38100" dir="2700000" algn="tl">
                  <a:srgbClr val="000000"/>
                </a:outerShdw>
              </a:effectLst>
              <a:latin typeface="Times" charset="0"/>
            </a:endParaRPr>
          </a:p>
        </p:txBody>
      </p:sp>
      <p:sp>
        <p:nvSpPr>
          <p:cNvPr id="7176" name="Text Box 8"/>
          <p:cNvSpPr txBox="1">
            <a:spLocks noChangeArrowheads="1"/>
          </p:cNvSpPr>
          <p:nvPr/>
        </p:nvSpPr>
        <p:spPr bwMode="auto">
          <a:xfrm>
            <a:off x="2362201" y="2595563"/>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HA1</a:t>
            </a:r>
          </a:p>
        </p:txBody>
      </p:sp>
      <p:sp>
        <p:nvSpPr>
          <p:cNvPr id="7177" name="Text Box 9"/>
          <p:cNvSpPr txBox="1">
            <a:spLocks noChangeArrowheads="1"/>
          </p:cNvSpPr>
          <p:nvPr/>
        </p:nvSpPr>
        <p:spPr bwMode="auto">
          <a:xfrm>
            <a:off x="2362201" y="3073400"/>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HA2</a:t>
            </a:r>
          </a:p>
        </p:txBody>
      </p:sp>
      <p:sp>
        <p:nvSpPr>
          <p:cNvPr id="7178" name="Text Box 10"/>
          <p:cNvSpPr txBox="1">
            <a:spLocks noChangeArrowheads="1"/>
          </p:cNvSpPr>
          <p:nvPr/>
        </p:nvSpPr>
        <p:spPr bwMode="auto">
          <a:xfrm>
            <a:off x="2362201" y="3551238"/>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HA3</a:t>
            </a:r>
          </a:p>
        </p:txBody>
      </p:sp>
      <p:sp>
        <p:nvSpPr>
          <p:cNvPr id="7179" name="Text Box 11"/>
          <p:cNvSpPr txBox="1">
            <a:spLocks noChangeArrowheads="1"/>
          </p:cNvSpPr>
          <p:nvPr/>
        </p:nvSpPr>
        <p:spPr bwMode="auto">
          <a:xfrm>
            <a:off x="2362201" y="4038600"/>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HA4</a:t>
            </a:r>
          </a:p>
        </p:txBody>
      </p:sp>
      <p:sp>
        <p:nvSpPr>
          <p:cNvPr id="7180" name="Text Box 12"/>
          <p:cNvSpPr txBox="1">
            <a:spLocks noChangeArrowheads="1"/>
          </p:cNvSpPr>
          <p:nvPr/>
        </p:nvSpPr>
        <p:spPr bwMode="auto">
          <a:xfrm>
            <a:off x="2362201" y="4508500"/>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HA5</a:t>
            </a:r>
          </a:p>
        </p:txBody>
      </p:sp>
      <p:sp>
        <p:nvSpPr>
          <p:cNvPr id="7181" name="Text Box 13"/>
          <p:cNvSpPr txBox="1">
            <a:spLocks noChangeArrowheads="1"/>
          </p:cNvSpPr>
          <p:nvPr/>
        </p:nvSpPr>
        <p:spPr bwMode="auto">
          <a:xfrm>
            <a:off x="2362201" y="5029200"/>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HA6</a:t>
            </a:r>
          </a:p>
        </p:txBody>
      </p:sp>
      <p:sp>
        <p:nvSpPr>
          <p:cNvPr id="7182" name="Text Box 14"/>
          <p:cNvSpPr txBox="1">
            <a:spLocks noChangeArrowheads="1"/>
          </p:cNvSpPr>
          <p:nvPr/>
        </p:nvSpPr>
        <p:spPr bwMode="auto">
          <a:xfrm>
            <a:off x="2362201" y="5486400"/>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HA7</a:t>
            </a:r>
          </a:p>
        </p:txBody>
      </p:sp>
      <p:sp>
        <p:nvSpPr>
          <p:cNvPr id="7183" name="Text Box 15"/>
          <p:cNvSpPr txBox="1">
            <a:spLocks noChangeArrowheads="1"/>
          </p:cNvSpPr>
          <p:nvPr/>
        </p:nvSpPr>
        <p:spPr bwMode="auto">
          <a:xfrm>
            <a:off x="2362201" y="5943600"/>
            <a:ext cx="118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HA8-1</a:t>
            </a:r>
            <a:r>
              <a:rPr lang="tr-TR" altLang="tr-TR" sz="2400">
                <a:latin typeface="Times" charset="0"/>
              </a:rPr>
              <a:t>6</a:t>
            </a:r>
            <a:endParaRPr lang="en-US" altLang="tr-TR" sz="2400">
              <a:latin typeface="Times" charset="0"/>
            </a:endParaRPr>
          </a:p>
        </p:txBody>
      </p:sp>
      <p:sp>
        <p:nvSpPr>
          <p:cNvPr id="7184" name="Text Box 16"/>
          <p:cNvSpPr txBox="1">
            <a:spLocks noChangeArrowheads="1"/>
          </p:cNvSpPr>
          <p:nvPr/>
        </p:nvSpPr>
        <p:spPr bwMode="auto">
          <a:xfrm>
            <a:off x="4572001" y="30734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85" name="Text Box 17"/>
          <p:cNvSpPr txBox="1">
            <a:spLocks noChangeArrowheads="1"/>
          </p:cNvSpPr>
          <p:nvPr/>
        </p:nvSpPr>
        <p:spPr bwMode="auto">
          <a:xfrm>
            <a:off x="4572001" y="2595563"/>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smtClean="0">
                <a:solidFill>
                  <a:srgbClr val="FF0000"/>
                </a:solidFill>
                <a:latin typeface="Times" charset="0"/>
              </a:rPr>
              <a:t>yes</a:t>
            </a:r>
            <a:endParaRPr lang="en-US" altLang="tr-TR" sz="2400" b="1" dirty="0">
              <a:solidFill>
                <a:srgbClr val="FF0000"/>
              </a:solidFill>
              <a:latin typeface="Times" charset="0"/>
            </a:endParaRPr>
          </a:p>
        </p:txBody>
      </p:sp>
      <p:sp>
        <p:nvSpPr>
          <p:cNvPr id="7186" name="Text Box 18"/>
          <p:cNvSpPr txBox="1">
            <a:spLocks noChangeArrowheads="1"/>
          </p:cNvSpPr>
          <p:nvPr/>
        </p:nvSpPr>
        <p:spPr bwMode="auto">
          <a:xfrm>
            <a:off x="4572001" y="40386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87" name="Text Box 19"/>
          <p:cNvSpPr txBox="1">
            <a:spLocks noChangeArrowheads="1"/>
          </p:cNvSpPr>
          <p:nvPr/>
        </p:nvSpPr>
        <p:spPr bwMode="auto">
          <a:xfrm>
            <a:off x="4572001" y="35052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88" name="Text Box 20"/>
          <p:cNvSpPr txBox="1">
            <a:spLocks noChangeArrowheads="1"/>
          </p:cNvSpPr>
          <p:nvPr/>
        </p:nvSpPr>
        <p:spPr bwMode="auto">
          <a:xfrm>
            <a:off x="4572001" y="50292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89" name="Text Box 21"/>
          <p:cNvSpPr txBox="1">
            <a:spLocks noChangeArrowheads="1"/>
          </p:cNvSpPr>
          <p:nvPr/>
        </p:nvSpPr>
        <p:spPr bwMode="auto">
          <a:xfrm>
            <a:off x="4572001" y="45085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chemeClr val="accent2"/>
                </a:solidFill>
                <a:latin typeface="Times" charset="0"/>
              </a:rPr>
              <a:t>yes</a:t>
            </a:r>
            <a:endParaRPr lang="tr-TR" altLang="tr-TR" sz="2400" b="1" dirty="0">
              <a:solidFill>
                <a:schemeClr val="accent2"/>
              </a:solidFill>
              <a:latin typeface="Times" charset="0"/>
            </a:endParaRPr>
          </a:p>
        </p:txBody>
      </p:sp>
      <p:sp>
        <p:nvSpPr>
          <p:cNvPr id="7190" name="Text Box 22"/>
          <p:cNvSpPr txBox="1">
            <a:spLocks noChangeArrowheads="1"/>
          </p:cNvSpPr>
          <p:nvPr/>
        </p:nvSpPr>
        <p:spPr bwMode="auto">
          <a:xfrm>
            <a:off x="6019801" y="35052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1" name="Text Box 23"/>
          <p:cNvSpPr txBox="1">
            <a:spLocks noChangeArrowheads="1"/>
          </p:cNvSpPr>
          <p:nvPr/>
        </p:nvSpPr>
        <p:spPr bwMode="auto">
          <a:xfrm>
            <a:off x="4572001" y="54864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2" name="Text Box 24"/>
          <p:cNvSpPr txBox="1">
            <a:spLocks noChangeArrowheads="1"/>
          </p:cNvSpPr>
          <p:nvPr/>
        </p:nvSpPr>
        <p:spPr bwMode="auto">
          <a:xfrm>
            <a:off x="4572001" y="59436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3" name="Text Box 25"/>
          <p:cNvSpPr txBox="1">
            <a:spLocks noChangeArrowheads="1"/>
          </p:cNvSpPr>
          <p:nvPr/>
        </p:nvSpPr>
        <p:spPr bwMode="auto">
          <a:xfrm>
            <a:off x="7772401" y="35052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4" name="Text Box 26"/>
          <p:cNvSpPr txBox="1">
            <a:spLocks noChangeArrowheads="1"/>
          </p:cNvSpPr>
          <p:nvPr/>
        </p:nvSpPr>
        <p:spPr bwMode="auto">
          <a:xfrm>
            <a:off x="6019801" y="54864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5" name="Text Box 27"/>
          <p:cNvSpPr txBox="1">
            <a:spLocks noChangeArrowheads="1"/>
          </p:cNvSpPr>
          <p:nvPr/>
        </p:nvSpPr>
        <p:spPr bwMode="auto">
          <a:xfrm>
            <a:off x="7772401" y="26670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6" name="Text Box 28"/>
          <p:cNvSpPr txBox="1">
            <a:spLocks noChangeArrowheads="1"/>
          </p:cNvSpPr>
          <p:nvPr/>
        </p:nvSpPr>
        <p:spPr bwMode="auto">
          <a:xfrm>
            <a:off x="9191626" y="45085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chemeClr val="accent2"/>
                </a:solidFill>
                <a:latin typeface="Times" charset="0"/>
              </a:rPr>
              <a:t>yes</a:t>
            </a:r>
            <a:endParaRPr lang="tr-TR" altLang="tr-TR" sz="2400" b="1" dirty="0">
              <a:solidFill>
                <a:schemeClr val="accent2"/>
              </a:solidFill>
              <a:latin typeface="Times" charset="0"/>
            </a:endParaRPr>
          </a:p>
        </p:txBody>
      </p:sp>
      <p:sp>
        <p:nvSpPr>
          <p:cNvPr id="7197" name="Text Box 29"/>
          <p:cNvSpPr txBox="1">
            <a:spLocks noChangeArrowheads="1"/>
          </p:cNvSpPr>
          <p:nvPr/>
        </p:nvSpPr>
        <p:spPr bwMode="auto">
          <a:xfrm>
            <a:off x="9191626" y="30607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8" name="Text Box 30"/>
          <p:cNvSpPr txBox="1">
            <a:spLocks noChangeArrowheads="1"/>
          </p:cNvSpPr>
          <p:nvPr/>
        </p:nvSpPr>
        <p:spPr bwMode="auto">
          <a:xfrm>
            <a:off x="9191626" y="35179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199" name="Text Box 31"/>
          <p:cNvSpPr txBox="1">
            <a:spLocks noChangeArrowheads="1"/>
          </p:cNvSpPr>
          <p:nvPr/>
        </p:nvSpPr>
        <p:spPr bwMode="auto">
          <a:xfrm>
            <a:off x="9191626" y="2679700"/>
            <a:ext cx="595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400" b="1" dirty="0" err="1">
                <a:solidFill>
                  <a:srgbClr val="FF0000"/>
                </a:solidFill>
                <a:latin typeface="Times" charset="0"/>
              </a:rPr>
              <a:t>yes</a:t>
            </a:r>
            <a:endParaRPr lang="en-US" altLang="tr-TR" sz="2400" b="1" dirty="0">
              <a:solidFill>
                <a:srgbClr val="FF0000"/>
              </a:solidFill>
              <a:latin typeface="Times" charset="0"/>
            </a:endParaRPr>
          </a:p>
        </p:txBody>
      </p:sp>
      <p:sp>
        <p:nvSpPr>
          <p:cNvPr id="7200" name="31 Metin kutusu"/>
          <p:cNvSpPr txBox="1">
            <a:spLocks noChangeArrowheads="1"/>
          </p:cNvSpPr>
          <p:nvPr/>
        </p:nvSpPr>
        <p:spPr bwMode="auto">
          <a:xfrm>
            <a:off x="6383339" y="6381750"/>
            <a:ext cx="49352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pPr eaLnBrk="1" hangingPunct="1"/>
            <a:r>
              <a:rPr lang="tr-TR" altLang="tr-TR">
                <a:solidFill>
                  <a:schemeClr val="accent4">
                    <a:lumMod val="75000"/>
                  </a:schemeClr>
                </a:solidFill>
              </a:rPr>
              <a:t>HA16 </a:t>
            </a:r>
            <a:r>
              <a:rPr lang="tr-TR" altLang="tr-TR" dirty="0" err="1" smtClean="0">
                <a:solidFill>
                  <a:schemeClr val="accent4">
                    <a:lumMod val="75000"/>
                  </a:schemeClr>
                </a:solidFill>
              </a:rPr>
              <a:t>was</a:t>
            </a:r>
            <a:r>
              <a:rPr lang="tr-TR" altLang="tr-TR" dirty="0" smtClean="0">
                <a:solidFill>
                  <a:schemeClr val="accent4">
                    <a:lumMod val="75000"/>
                  </a:schemeClr>
                </a:solidFill>
              </a:rPr>
              <a:t> </a:t>
            </a:r>
            <a:r>
              <a:rPr lang="tr-TR" altLang="tr-TR" dirty="0" err="1">
                <a:solidFill>
                  <a:schemeClr val="accent4">
                    <a:lumMod val="75000"/>
                  </a:schemeClr>
                </a:solidFill>
              </a:rPr>
              <a:t>detected</a:t>
            </a:r>
            <a:r>
              <a:rPr lang="tr-TR" altLang="tr-TR" dirty="0">
                <a:solidFill>
                  <a:schemeClr val="accent4">
                    <a:lumMod val="75000"/>
                  </a:schemeClr>
                </a:solidFill>
              </a:rPr>
              <a:t> in </a:t>
            </a:r>
            <a:r>
              <a:rPr lang="tr-TR" altLang="tr-TR" dirty="0" err="1">
                <a:solidFill>
                  <a:schemeClr val="accent4">
                    <a:lumMod val="75000"/>
                  </a:schemeClr>
                </a:solidFill>
              </a:rPr>
              <a:t>the</a:t>
            </a:r>
            <a:r>
              <a:rPr lang="tr-TR" altLang="tr-TR" dirty="0">
                <a:solidFill>
                  <a:schemeClr val="accent4">
                    <a:lumMod val="75000"/>
                  </a:schemeClr>
                </a:solidFill>
              </a:rPr>
              <a:t> </a:t>
            </a:r>
            <a:r>
              <a:rPr lang="tr-TR" altLang="tr-TR" dirty="0" err="1">
                <a:solidFill>
                  <a:schemeClr val="accent4">
                    <a:lumMod val="75000"/>
                  </a:schemeClr>
                </a:solidFill>
              </a:rPr>
              <a:t>most</a:t>
            </a:r>
            <a:r>
              <a:rPr lang="tr-TR" altLang="tr-TR" dirty="0">
                <a:solidFill>
                  <a:schemeClr val="accent4">
                    <a:lumMod val="75000"/>
                  </a:schemeClr>
                </a:solidFill>
              </a:rPr>
              <a:t> </a:t>
            </a:r>
            <a:r>
              <a:rPr lang="tr-TR" altLang="tr-TR" dirty="0" err="1">
                <a:solidFill>
                  <a:schemeClr val="accent4">
                    <a:lumMod val="75000"/>
                  </a:schemeClr>
                </a:solidFill>
              </a:rPr>
              <a:t>recent</a:t>
            </a:r>
            <a:r>
              <a:rPr lang="tr-TR" altLang="tr-TR" dirty="0">
                <a:solidFill>
                  <a:schemeClr val="accent4">
                    <a:lumMod val="75000"/>
                  </a:schemeClr>
                </a:solidFill>
              </a:rPr>
              <a:t> </a:t>
            </a:r>
            <a:r>
              <a:rPr lang="tr-TR" altLang="tr-TR" dirty="0" err="1">
                <a:solidFill>
                  <a:schemeClr val="accent4">
                    <a:lumMod val="75000"/>
                  </a:schemeClr>
                </a:solidFill>
              </a:rPr>
              <a:t>seagull</a:t>
            </a:r>
            <a:r>
              <a:rPr lang="tr-TR" altLang="tr-TR" dirty="0">
                <a:solidFill>
                  <a:schemeClr val="accent4">
                    <a:lumMod val="75000"/>
                  </a:schemeClr>
                </a:solidFill>
              </a:rPr>
              <a:t>.</a:t>
            </a:r>
            <a:endParaRPr lang="en-US" altLang="tr-TR" dirty="0">
              <a:solidFill>
                <a:schemeClr val="accent4">
                  <a:lumMod val="75000"/>
                </a:schemeClr>
              </a:solidFill>
            </a:endParaRPr>
          </a:p>
        </p:txBody>
      </p:sp>
    </p:spTree>
    <p:extLst>
      <p:ext uri="{BB962C8B-B14F-4D97-AF65-F5344CB8AC3E}">
        <p14:creationId xmlns:p14="http://schemas.microsoft.com/office/powerpoint/2010/main" val="15550740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defRPr/>
            </a:pPr>
            <a:r>
              <a:rPr lang="en-US" sz="3600" b="1" dirty="0" smtClean="0">
                <a:solidFill>
                  <a:srgbClr val="0070C0"/>
                </a:solidFill>
              </a:rPr>
              <a:t>Distribution </a:t>
            </a:r>
            <a:r>
              <a:rPr lang="en-US" sz="3600" b="1" dirty="0">
                <a:solidFill>
                  <a:srgbClr val="0070C0"/>
                </a:solidFill>
              </a:rPr>
              <a:t>of N</a:t>
            </a:r>
            <a:r>
              <a:rPr lang="en-US" sz="3600" b="1" dirty="0" smtClean="0">
                <a:solidFill>
                  <a:srgbClr val="0070C0"/>
                </a:solidFill>
              </a:rPr>
              <a:t> </a:t>
            </a:r>
            <a:r>
              <a:rPr lang="en-US" sz="3600" b="1" dirty="0">
                <a:solidFill>
                  <a:srgbClr val="0070C0"/>
                </a:solidFill>
              </a:rPr>
              <a:t>serotypes in nature</a:t>
            </a:r>
            <a:endParaRPr lang="en-US" sz="3600" b="1" dirty="0">
              <a:solidFill>
                <a:srgbClr val="FFFF00"/>
              </a:solidFill>
            </a:endParaRPr>
          </a:p>
        </p:txBody>
      </p:sp>
      <p:sp>
        <p:nvSpPr>
          <p:cNvPr id="25603" name="Text Box 3"/>
          <p:cNvSpPr txBox="1">
            <a:spLocks noChangeArrowheads="1"/>
          </p:cNvSpPr>
          <p:nvPr/>
        </p:nvSpPr>
        <p:spPr bwMode="auto">
          <a:xfrm>
            <a:off x="4478338" y="1881188"/>
            <a:ext cx="914033" cy="461665"/>
          </a:xfrm>
          <a:prstGeom prst="rect">
            <a:avLst/>
          </a:prstGeom>
          <a:noFill/>
          <a:ln w="9525">
            <a:noFill/>
            <a:miter lim="800000"/>
            <a:headEnd/>
            <a:tailEnd/>
          </a:ln>
          <a:effectLst/>
        </p:spPr>
        <p:txBody>
          <a:bodyPr wrap="none">
            <a:spAutoFit/>
          </a:bodyPr>
          <a:lstStyle/>
          <a:p>
            <a:pPr eaLnBrk="0" hangingPunct="0">
              <a:defRPr/>
            </a:pPr>
            <a:r>
              <a:rPr lang="tr-TR" sz="2400" u="sng" dirty="0" err="1" smtClean="0">
                <a:solidFill>
                  <a:srgbClr val="7030A0"/>
                </a:solidFill>
                <a:effectLst>
                  <a:outerShdw blurRad="38100" dist="38100" dir="2700000" algn="tl">
                    <a:srgbClr val="000000"/>
                  </a:outerShdw>
                </a:effectLst>
                <a:latin typeface="Times" charset="0"/>
              </a:rPr>
              <a:t>Avian</a:t>
            </a:r>
            <a:endParaRPr lang="en-US" sz="2400" u="sng" dirty="0">
              <a:solidFill>
                <a:srgbClr val="7030A0"/>
              </a:solidFill>
              <a:effectLst>
                <a:outerShdw blurRad="38100" dist="38100" dir="2700000" algn="tl">
                  <a:srgbClr val="000000"/>
                </a:outerShdw>
              </a:effectLst>
              <a:latin typeface="Times" charset="0"/>
            </a:endParaRPr>
          </a:p>
        </p:txBody>
      </p:sp>
      <p:sp>
        <p:nvSpPr>
          <p:cNvPr id="25604" name="Text Box 4"/>
          <p:cNvSpPr txBox="1">
            <a:spLocks noChangeArrowheads="1"/>
          </p:cNvSpPr>
          <p:nvPr/>
        </p:nvSpPr>
        <p:spPr bwMode="auto">
          <a:xfrm>
            <a:off x="6010276" y="1881188"/>
            <a:ext cx="920445" cy="461665"/>
          </a:xfrm>
          <a:prstGeom prst="rect">
            <a:avLst/>
          </a:prstGeom>
          <a:noFill/>
          <a:ln w="9525">
            <a:noFill/>
            <a:miter lim="800000"/>
            <a:headEnd/>
            <a:tailEnd/>
          </a:ln>
          <a:effectLst/>
        </p:spPr>
        <p:txBody>
          <a:bodyPr wrap="none">
            <a:spAutoFit/>
          </a:bodyPr>
          <a:lstStyle/>
          <a:p>
            <a:pPr eaLnBrk="0" hangingPunct="0">
              <a:defRPr/>
            </a:pPr>
            <a:r>
              <a:rPr lang="tr-TR" sz="2400" u="sng" dirty="0" err="1" smtClean="0">
                <a:solidFill>
                  <a:srgbClr val="7030A0"/>
                </a:solidFill>
                <a:effectLst>
                  <a:outerShdw blurRad="38100" dist="38100" dir="2700000" algn="tl">
                    <a:srgbClr val="000000"/>
                  </a:outerShdw>
                </a:effectLst>
                <a:latin typeface="Times" charset="0"/>
              </a:rPr>
              <a:t>Horse</a:t>
            </a:r>
            <a:endParaRPr lang="en-US" sz="2400" u="sng" dirty="0">
              <a:solidFill>
                <a:srgbClr val="7030A0"/>
              </a:solidFill>
              <a:effectLst>
                <a:outerShdw blurRad="38100" dist="38100" dir="2700000" algn="tl">
                  <a:srgbClr val="000000"/>
                </a:outerShdw>
              </a:effectLst>
              <a:latin typeface="Times" charset="0"/>
            </a:endParaRPr>
          </a:p>
        </p:txBody>
      </p:sp>
      <p:sp>
        <p:nvSpPr>
          <p:cNvPr id="25605" name="Text Box 5"/>
          <p:cNvSpPr txBox="1">
            <a:spLocks noChangeArrowheads="1"/>
          </p:cNvSpPr>
          <p:nvPr/>
        </p:nvSpPr>
        <p:spPr bwMode="auto">
          <a:xfrm>
            <a:off x="7602539" y="1881188"/>
            <a:ext cx="954107" cy="461665"/>
          </a:xfrm>
          <a:prstGeom prst="rect">
            <a:avLst/>
          </a:prstGeom>
          <a:noFill/>
          <a:ln w="9525">
            <a:noFill/>
            <a:miter lim="800000"/>
            <a:headEnd/>
            <a:tailEnd/>
          </a:ln>
          <a:effectLst/>
        </p:spPr>
        <p:txBody>
          <a:bodyPr wrap="none">
            <a:spAutoFit/>
          </a:bodyPr>
          <a:lstStyle/>
          <a:p>
            <a:pPr eaLnBrk="0" hangingPunct="0">
              <a:defRPr/>
            </a:pPr>
            <a:r>
              <a:rPr lang="tr-TR" sz="2400" u="sng" dirty="0" err="1" smtClean="0">
                <a:solidFill>
                  <a:srgbClr val="7030A0"/>
                </a:solidFill>
                <a:effectLst>
                  <a:outerShdw blurRad="38100" dist="38100" dir="2700000" algn="tl">
                    <a:srgbClr val="000000"/>
                  </a:outerShdw>
                </a:effectLst>
                <a:latin typeface="Times" charset="0"/>
              </a:rPr>
              <a:t>Swine</a:t>
            </a:r>
            <a:endParaRPr lang="en-US" sz="2400" u="sng" dirty="0">
              <a:solidFill>
                <a:srgbClr val="7030A0"/>
              </a:solidFill>
              <a:effectLst>
                <a:outerShdw blurRad="38100" dist="38100" dir="2700000" algn="tl">
                  <a:srgbClr val="000000"/>
                </a:outerShdw>
              </a:effectLst>
              <a:latin typeface="Times" charset="0"/>
            </a:endParaRPr>
          </a:p>
        </p:txBody>
      </p:sp>
      <p:sp>
        <p:nvSpPr>
          <p:cNvPr id="8198" name="Text Box 6"/>
          <p:cNvSpPr txBox="1">
            <a:spLocks noChangeArrowheads="1"/>
          </p:cNvSpPr>
          <p:nvPr/>
        </p:nvSpPr>
        <p:spPr bwMode="auto">
          <a:xfrm>
            <a:off x="2362201" y="2366963"/>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N1</a:t>
            </a:r>
          </a:p>
        </p:txBody>
      </p:sp>
      <p:sp>
        <p:nvSpPr>
          <p:cNvPr id="8199" name="Text Box 7"/>
          <p:cNvSpPr txBox="1">
            <a:spLocks noChangeArrowheads="1"/>
          </p:cNvSpPr>
          <p:nvPr/>
        </p:nvSpPr>
        <p:spPr bwMode="auto">
          <a:xfrm>
            <a:off x="2362201" y="28448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N2</a:t>
            </a:r>
          </a:p>
        </p:txBody>
      </p:sp>
      <p:sp>
        <p:nvSpPr>
          <p:cNvPr id="8200" name="Text Box 8"/>
          <p:cNvSpPr txBox="1">
            <a:spLocks noChangeArrowheads="1"/>
          </p:cNvSpPr>
          <p:nvPr/>
        </p:nvSpPr>
        <p:spPr bwMode="auto">
          <a:xfrm>
            <a:off x="2362201" y="3322638"/>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N3</a:t>
            </a:r>
          </a:p>
        </p:txBody>
      </p:sp>
      <p:sp>
        <p:nvSpPr>
          <p:cNvPr id="8201" name="Text Box 9"/>
          <p:cNvSpPr txBox="1">
            <a:spLocks noChangeArrowheads="1"/>
          </p:cNvSpPr>
          <p:nvPr/>
        </p:nvSpPr>
        <p:spPr bwMode="auto">
          <a:xfrm>
            <a:off x="2362201" y="38100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N4</a:t>
            </a:r>
          </a:p>
        </p:txBody>
      </p:sp>
      <p:sp>
        <p:nvSpPr>
          <p:cNvPr id="8202" name="Text Box 10"/>
          <p:cNvSpPr txBox="1">
            <a:spLocks noChangeArrowheads="1"/>
          </p:cNvSpPr>
          <p:nvPr/>
        </p:nvSpPr>
        <p:spPr bwMode="auto">
          <a:xfrm>
            <a:off x="2362201" y="42799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N5</a:t>
            </a:r>
          </a:p>
        </p:txBody>
      </p:sp>
      <p:sp>
        <p:nvSpPr>
          <p:cNvPr id="8203" name="Text Box 11"/>
          <p:cNvSpPr txBox="1">
            <a:spLocks noChangeArrowheads="1"/>
          </p:cNvSpPr>
          <p:nvPr/>
        </p:nvSpPr>
        <p:spPr bwMode="auto">
          <a:xfrm>
            <a:off x="2362201" y="48006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N6</a:t>
            </a:r>
          </a:p>
        </p:txBody>
      </p:sp>
      <p:sp>
        <p:nvSpPr>
          <p:cNvPr id="8204" name="Text Box 12"/>
          <p:cNvSpPr txBox="1">
            <a:spLocks noChangeArrowheads="1"/>
          </p:cNvSpPr>
          <p:nvPr/>
        </p:nvSpPr>
        <p:spPr bwMode="auto">
          <a:xfrm>
            <a:off x="2362201" y="52578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N7</a:t>
            </a:r>
          </a:p>
        </p:txBody>
      </p:sp>
      <p:sp>
        <p:nvSpPr>
          <p:cNvPr id="8205" name="Text Box 13"/>
          <p:cNvSpPr txBox="1">
            <a:spLocks noChangeArrowheads="1"/>
          </p:cNvSpPr>
          <p:nvPr/>
        </p:nvSpPr>
        <p:spPr bwMode="auto">
          <a:xfrm>
            <a:off x="2362201" y="57150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N8</a:t>
            </a:r>
          </a:p>
        </p:txBody>
      </p:sp>
      <p:sp>
        <p:nvSpPr>
          <p:cNvPr id="8206" name="Text Box 14"/>
          <p:cNvSpPr txBox="1">
            <a:spLocks noChangeArrowheads="1"/>
          </p:cNvSpPr>
          <p:nvPr/>
        </p:nvSpPr>
        <p:spPr bwMode="auto">
          <a:xfrm>
            <a:off x="4572001" y="28860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smtClean="0">
                <a:solidFill>
                  <a:srgbClr val="FF0000"/>
                </a:solidFill>
              </a:rPr>
              <a:t>yes</a:t>
            </a:r>
            <a:endParaRPr lang="en-US" altLang="tr-TR" b="1" dirty="0">
              <a:solidFill>
                <a:srgbClr val="FF0000"/>
              </a:solidFill>
            </a:endParaRPr>
          </a:p>
        </p:txBody>
      </p:sp>
      <p:sp>
        <p:nvSpPr>
          <p:cNvPr id="8207" name="Text Box 15"/>
          <p:cNvSpPr txBox="1">
            <a:spLocks noChangeArrowheads="1"/>
          </p:cNvSpPr>
          <p:nvPr/>
        </p:nvSpPr>
        <p:spPr bwMode="auto">
          <a:xfrm>
            <a:off x="4572001" y="2366963"/>
            <a:ext cx="52610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sz="2000" b="1" smtClean="0">
                <a:solidFill>
                  <a:schemeClr val="accent2"/>
                </a:solidFill>
                <a:latin typeface="Times" charset="0"/>
              </a:rPr>
              <a:t>yes</a:t>
            </a:r>
            <a:endParaRPr lang="en-US" altLang="tr-TR" sz="2000" b="1" dirty="0">
              <a:solidFill>
                <a:schemeClr val="accent2"/>
              </a:solidFill>
              <a:latin typeface="Times" charset="0"/>
            </a:endParaRPr>
          </a:p>
        </p:txBody>
      </p:sp>
      <p:sp>
        <p:nvSpPr>
          <p:cNvPr id="8208" name="Text Box 16"/>
          <p:cNvSpPr txBox="1">
            <a:spLocks noChangeArrowheads="1"/>
          </p:cNvSpPr>
          <p:nvPr/>
        </p:nvSpPr>
        <p:spPr bwMode="auto">
          <a:xfrm>
            <a:off x="4572001" y="38766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09" name="Text Box 17"/>
          <p:cNvSpPr txBox="1">
            <a:spLocks noChangeArrowheads="1"/>
          </p:cNvSpPr>
          <p:nvPr/>
        </p:nvSpPr>
        <p:spPr bwMode="auto">
          <a:xfrm>
            <a:off x="4572001" y="33432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0" name="Text Box 18"/>
          <p:cNvSpPr txBox="1">
            <a:spLocks noChangeArrowheads="1"/>
          </p:cNvSpPr>
          <p:nvPr/>
        </p:nvSpPr>
        <p:spPr bwMode="auto">
          <a:xfrm>
            <a:off x="4572001" y="48672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1" name="Text Box 19"/>
          <p:cNvSpPr txBox="1">
            <a:spLocks noChangeArrowheads="1"/>
          </p:cNvSpPr>
          <p:nvPr/>
        </p:nvSpPr>
        <p:spPr bwMode="auto">
          <a:xfrm>
            <a:off x="4572001" y="43465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2" name="Text Box 20"/>
          <p:cNvSpPr txBox="1">
            <a:spLocks noChangeArrowheads="1"/>
          </p:cNvSpPr>
          <p:nvPr/>
        </p:nvSpPr>
        <p:spPr bwMode="auto">
          <a:xfrm>
            <a:off x="6146801" y="53244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3" name="Text Box 21"/>
          <p:cNvSpPr txBox="1">
            <a:spLocks noChangeArrowheads="1"/>
          </p:cNvSpPr>
          <p:nvPr/>
        </p:nvSpPr>
        <p:spPr bwMode="auto">
          <a:xfrm>
            <a:off x="4572001" y="53244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4" name="Text Box 22"/>
          <p:cNvSpPr txBox="1">
            <a:spLocks noChangeArrowheads="1"/>
          </p:cNvSpPr>
          <p:nvPr/>
        </p:nvSpPr>
        <p:spPr bwMode="auto">
          <a:xfrm>
            <a:off x="4572001" y="57816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5" name="Text Box 23"/>
          <p:cNvSpPr txBox="1">
            <a:spLocks noChangeArrowheads="1"/>
          </p:cNvSpPr>
          <p:nvPr/>
        </p:nvSpPr>
        <p:spPr bwMode="auto">
          <a:xfrm>
            <a:off x="7785101" y="28860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6" name="Text Box 24"/>
          <p:cNvSpPr txBox="1">
            <a:spLocks noChangeArrowheads="1"/>
          </p:cNvSpPr>
          <p:nvPr/>
        </p:nvSpPr>
        <p:spPr bwMode="auto">
          <a:xfrm>
            <a:off x="6146801" y="57816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smtClean="0">
                <a:solidFill>
                  <a:srgbClr val="FF0000"/>
                </a:solidFill>
              </a:rPr>
              <a:t>yes</a:t>
            </a:r>
            <a:endParaRPr lang="en-US" altLang="tr-TR" b="1" dirty="0">
              <a:solidFill>
                <a:srgbClr val="FF0000"/>
              </a:solidFill>
            </a:endParaRPr>
          </a:p>
        </p:txBody>
      </p:sp>
      <p:sp>
        <p:nvSpPr>
          <p:cNvPr id="8217" name="Text Box 25"/>
          <p:cNvSpPr txBox="1">
            <a:spLocks noChangeArrowheads="1"/>
          </p:cNvSpPr>
          <p:nvPr/>
        </p:nvSpPr>
        <p:spPr bwMode="auto">
          <a:xfrm>
            <a:off x="7785101" y="2366963"/>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chemeClr val="accent2"/>
                </a:solidFill>
              </a:rPr>
              <a:t>yes</a:t>
            </a:r>
            <a:endParaRPr lang="tr-TR" altLang="tr-TR" b="1" dirty="0">
              <a:solidFill>
                <a:schemeClr val="accent2"/>
              </a:solidFill>
            </a:endParaRPr>
          </a:p>
        </p:txBody>
      </p:sp>
      <p:sp>
        <p:nvSpPr>
          <p:cNvPr id="8218" name="Text Box 26"/>
          <p:cNvSpPr txBox="1">
            <a:spLocks noChangeArrowheads="1"/>
          </p:cNvSpPr>
          <p:nvPr/>
        </p:nvSpPr>
        <p:spPr bwMode="auto">
          <a:xfrm>
            <a:off x="9169401" y="28860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8219" name="Text Box 27"/>
          <p:cNvSpPr txBox="1">
            <a:spLocks noChangeArrowheads="1"/>
          </p:cNvSpPr>
          <p:nvPr/>
        </p:nvSpPr>
        <p:spPr bwMode="auto">
          <a:xfrm>
            <a:off x="9169401" y="2366963"/>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chemeClr val="accent2"/>
                </a:solidFill>
              </a:rPr>
              <a:t>yes</a:t>
            </a:r>
            <a:endParaRPr lang="tr-TR" altLang="tr-TR" b="1" dirty="0">
              <a:solidFill>
                <a:schemeClr val="accent2"/>
              </a:solidFill>
            </a:endParaRPr>
          </a:p>
        </p:txBody>
      </p:sp>
      <p:sp>
        <p:nvSpPr>
          <p:cNvPr id="8220" name="Text Box 28"/>
          <p:cNvSpPr txBox="1">
            <a:spLocks noChangeArrowheads="1"/>
          </p:cNvSpPr>
          <p:nvPr/>
        </p:nvSpPr>
        <p:spPr bwMode="auto">
          <a:xfrm>
            <a:off x="2362201" y="6096000"/>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en-US" altLang="tr-TR" sz="2400">
                <a:latin typeface="Times" charset="0"/>
              </a:rPr>
              <a:t>N9</a:t>
            </a:r>
          </a:p>
        </p:txBody>
      </p:sp>
      <p:sp>
        <p:nvSpPr>
          <p:cNvPr id="8221" name="Text Box 29"/>
          <p:cNvSpPr txBox="1">
            <a:spLocks noChangeArrowheads="1"/>
          </p:cNvSpPr>
          <p:nvPr/>
        </p:nvSpPr>
        <p:spPr bwMode="auto">
          <a:xfrm>
            <a:off x="4572001" y="6162676"/>
            <a:ext cx="5741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charset="0"/>
              </a:defRPr>
            </a:lvl1pPr>
            <a:lvl2pPr marL="742950" indent="-285750" eaLnBrk="0" hangingPunct="0">
              <a:defRPr>
                <a:solidFill>
                  <a:schemeClr val="tx1"/>
                </a:solidFill>
                <a:latin typeface="Tahoma" charset="0"/>
              </a:defRPr>
            </a:lvl2pPr>
            <a:lvl3pPr marL="1143000" indent="-228600" eaLnBrk="0" hangingPunct="0">
              <a:defRPr>
                <a:solidFill>
                  <a:schemeClr val="tx1"/>
                </a:solidFill>
                <a:latin typeface="Tahoma" charset="0"/>
              </a:defRPr>
            </a:lvl3pPr>
            <a:lvl4pPr marL="1600200" indent="-228600" eaLnBrk="0" hangingPunct="0">
              <a:defRPr>
                <a:solidFill>
                  <a:schemeClr val="tx1"/>
                </a:solidFill>
                <a:latin typeface="Tahoma" charset="0"/>
              </a:defRPr>
            </a:lvl4pPr>
            <a:lvl5pPr marL="2057400" indent="-228600" eaLnBrk="0" hangingPunct="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r>
              <a:rPr lang="tr-TR" altLang="tr-TR" b="1" dirty="0" err="1">
                <a:solidFill>
                  <a:srgbClr val="FF0000"/>
                </a:solidFill>
              </a:rPr>
              <a:t>yes</a:t>
            </a:r>
            <a:endParaRPr lang="en-US" altLang="tr-TR" b="1" dirty="0">
              <a:solidFill>
                <a:srgbClr val="FF0000"/>
              </a:solidFill>
            </a:endParaRPr>
          </a:p>
        </p:txBody>
      </p:sp>
      <p:sp>
        <p:nvSpPr>
          <p:cNvPr id="25630" name="Text Box 30"/>
          <p:cNvSpPr txBox="1">
            <a:spLocks noChangeArrowheads="1"/>
          </p:cNvSpPr>
          <p:nvPr/>
        </p:nvSpPr>
        <p:spPr bwMode="auto">
          <a:xfrm>
            <a:off x="2063751" y="1881188"/>
            <a:ext cx="1526380" cy="461665"/>
          </a:xfrm>
          <a:prstGeom prst="rect">
            <a:avLst/>
          </a:prstGeom>
          <a:noFill/>
          <a:ln w="9525">
            <a:noFill/>
            <a:miter lim="800000"/>
            <a:headEnd/>
            <a:tailEnd/>
          </a:ln>
          <a:effectLst/>
        </p:spPr>
        <p:txBody>
          <a:bodyPr wrap="none">
            <a:spAutoFit/>
          </a:bodyPr>
          <a:lstStyle/>
          <a:p>
            <a:pPr eaLnBrk="0" hangingPunct="0">
              <a:defRPr/>
            </a:pPr>
            <a:r>
              <a:rPr lang="tr-TR" sz="2400" u="sng" dirty="0">
                <a:solidFill>
                  <a:srgbClr val="7030A0"/>
                </a:solidFill>
                <a:effectLst>
                  <a:outerShdw blurRad="38100" dist="38100" dir="2700000" algn="tl">
                    <a:srgbClr val="000000"/>
                  </a:outerShdw>
                </a:effectLst>
                <a:latin typeface="Times" charset="0"/>
              </a:rPr>
              <a:t>N</a:t>
            </a:r>
            <a:r>
              <a:rPr lang="en-US" sz="2400" u="sng" dirty="0">
                <a:solidFill>
                  <a:srgbClr val="7030A0"/>
                </a:solidFill>
                <a:effectLst>
                  <a:outerShdw blurRad="38100" dist="38100" dir="2700000" algn="tl">
                    <a:srgbClr val="000000"/>
                  </a:outerShdw>
                </a:effectLst>
                <a:latin typeface="Times" charset="0"/>
              </a:rPr>
              <a:t> </a:t>
            </a:r>
            <a:r>
              <a:rPr lang="en-US" sz="2400" u="sng" dirty="0" smtClean="0">
                <a:solidFill>
                  <a:srgbClr val="7030A0"/>
                </a:solidFill>
                <a:effectLst>
                  <a:outerShdw blurRad="38100" dist="38100" dir="2700000" algn="tl">
                    <a:srgbClr val="000000"/>
                  </a:outerShdw>
                </a:effectLst>
                <a:latin typeface="Times" charset="0"/>
              </a:rPr>
              <a:t>serotype</a:t>
            </a:r>
            <a:endParaRPr lang="en-US" sz="2400" u="sng" dirty="0">
              <a:solidFill>
                <a:srgbClr val="7030A0"/>
              </a:solidFill>
              <a:effectLst>
                <a:outerShdw blurRad="38100" dist="38100" dir="2700000" algn="tl">
                  <a:srgbClr val="000000"/>
                </a:outerShdw>
              </a:effectLst>
              <a:latin typeface="Times" charset="0"/>
            </a:endParaRPr>
          </a:p>
        </p:txBody>
      </p:sp>
      <p:sp>
        <p:nvSpPr>
          <p:cNvPr id="25631" name="Text Box 31"/>
          <p:cNvSpPr txBox="1">
            <a:spLocks noChangeArrowheads="1"/>
          </p:cNvSpPr>
          <p:nvPr/>
        </p:nvSpPr>
        <p:spPr bwMode="auto">
          <a:xfrm>
            <a:off x="9048750" y="1879600"/>
            <a:ext cx="1090363" cy="461665"/>
          </a:xfrm>
          <a:prstGeom prst="rect">
            <a:avLst/>
          </a:prstGeom>
          <a:noFill/>
          <a:ln w="9525">
            <a:noFill/>
            <a:miter lim="800000"/>
            <a:headEnd/>
            <a:tailEnd/>
          </a:ln>
          <a:effectLst/>
        </p:spPr>
        <p:txBody>
          <a:bodyPr wrap="none">
            <a:spAutoFit/>
          </a:bodyPr>
          <a:lstStyle/>
          <a:p>
            <a:pPr eaLnBrk="0" hangingPunct="0">
              <a:defRPr/>
            </a:pPr>
            <a:r>
              <a:rPr lang="tr-TR" sz="2400" u="sng" dirty="0" smtClean="0">
                <a:solidFill>
                  <a:srgbClr val="7030A0"/>
                </a:solidFill>
                <a:effectLst>
                  <a:outerShdw blurRad="38100" dist="38100" dir="2700000" algn="tl">
                    <a:srgbClr val="000000"/>
                  </a:outerShdw>
                </a:effectLst>
                <a:latin typeface="Times" charset="0"/>
              </a:rPr>
              <a:t>Human</a:t>
            </a:r>
            <a:endParaRPr lang="en-US" sz="2400" u="sng" dirty="0">
              <a:solidFill>
                <a:srgbClr val="7030A0"/>
              </a:solidFill>
              <a:effectLst>
                <a:outerShdw blurRad="38100" dist="38100" dir="2700000" algn="tl">
                  <a:srgbClr val="000000"/>
                </a:outerShdw>
              </a:effectLst>
              <a:latin typeface="Times" charset="0"/>
            </a:endParaRPr>
          </a:p>
        </p:txBody>
      </p:sp>
    </p:spTree>
    <p:extLst>
      <p:ext uri="{BB962C8B-B14F-4D97-AF65-F5344CB8AC3E}">
        <p14:creationId xmlns:p14="http://schemas.microsoft.com/office/powerpoint/2010/main" val="500684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3556019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1069694" y="353550"/>
            <a:ext cx="10515600" cy="1325563"/>
          </a:xfrm>
        </p:spPr>
        <p:txBody>
          <a:bodyPr>
            <a:normAutofit/>
          </a:bodyPr>
          <a:lstStyle/>
          <a:p>
            <a:pPr>
              <a:defRPr/>
            </a:pPr>
            <a:r>
              <a:rPr lang="tr-TR" dirty="0" err="1">
                <a:solidFill>
                  <a:srgbClr val="FF0000"/>
                </a:solidFill>
              </a:rPr>
              <a:t>Significant</a:t>
            </a:r>
            <a:r>
              <a:rPr lang="tr-TR" dirty="0">
                <a:solidFill>
                  <a:srgbClr val="FF0000"/>
                </a:solidFill>
              </a:rPr>
              <a:t> A-</a:t>
            </a:r>
            <a:r>
              <a:rPr lang="tr-TR" dirty="0" err="1">
                <a:solidFill>
                  <a:srgbClr val="FF0000"/>
                </a:solidFill>
              </a:rPr>
              <a:t>type</a:t>
            </a:r>
            <a:r>
              <a:rPr lang="tr-TR" dirty="0">
                <a:solidFill>
                  <a:srgbClr val="FF0000"/>
                </a:solidFill>
              </a:rPr>
              <a:t> </a:t>
            </a:r>
            <a:r>
              <a:rPr lang="tr-TR" dirty="0" err="1">
                <a:solidFill>
                  <a:srgbClr val="FF0000"/>
                </a:solidFill>
              </a:rPr>
              <a:t>influenza</a:t>
            </a:r>
            <a:r>
              <a:rPr lang="tr-TR" dirty="0">
                <a:solidFill>
                  <a:srgbClr val="FF0000"/>
                </a:solidFill>
              </a:rPr>
              <a:t> </a:t>
            </a:r>
            <a:r>
              <a:rPr lang="tr-TR" dirty="0" err="1">
                <a:solidFill>
                  <a:srgbClr val="FF0000"/>
                </a:solidFill>
              </a:rPr>
              <a:t>epidemics</a:t>
            </a:r>
            <a:endParaRPr lang="en-US" dirty="0">
              <a:solidFill>
                <a:srgbClr val="FF0000"/>
              </a:solidFill>
            </a:endParaRPr>
          </a:p>
        </p:txBody>
      </p:sp>
      <p:sp>
        <p:nvSpPr>
          <p:cNvPr id="4" name="3 İçerik Yer Tutucusu"/>
          <p:cNvSpPr>
            <a:spLocks noGrp="1"/>
          </p:cNvSpPr>
          <p:nvPr>
            <p:ph idx="1"/>
          </p:nvPr>
        </p:nvSpPr>
        <p:spPr/>
        <p:txBody>
          <a:bodyPr>
            <a:normAutofit fontScale="92500" lnSpcReduction="20000"/>
          </a:bodyPr>
          <a:lstStyle/>
          <a:p>
            <a:pPr>
              <a:defRPr/>
            </a:pPr>
            <a:r>
              <a:rPr lang="en-US" dirty="0" smtClean="0">
                <a:hlinkClick r:id="rId2" tooltip="H1N1"/>
              </a:rPr>
              <a:t>H1N1</a:t>
            </a:r>
            <a:r>
              <a:rPr lang="en-US" dirty="0" smtClean="0"/>
              <a:t>, which caused </a:t>
            </a:r>
            <a:r>
              <a:rPr lang="en-US" dirty="0" smtClean="0">
                <a:hlinkClick r:id="rId3" tooltip="Spanish Flu"/>
              </a:rPr>
              <a:t>Spanish Flu</a:t>
            </a:r>
            <a:r>
              <a:rPr lang="en-US" dirty="0" smtClean="0"/>
              <a:t> in 1918, and </a:t>
            </a:r>
            <a:r>
              <a:rPr lang="en-US" dirty="0" smtClean="0">
                <a:hlinkClick r:id="rId4" tooltip="Swine Flu"/>
              </a:rPr>
              <a:t>Swine Flu</a:t>
            </a:r>
            <a:r>
              <a:rPr lang="en-US" dirty="0" smtClean="0"/>
              <a:t> in 2009</a:t>
            </a:r>
          </a:p>
          <a:p>
            <a:pPr>
              <a:defRPr/>
            </a:pPr>
            <a:r>
              <a:rPr lang="en-US" dirty="0" smtClean="0">
                <a:hlinkClick r:id="rId5" tooltip="H2N2"/>
              </a:rPr>
              <a:t>H2N2</a:t>
            </a:r>
            <a:r>
              <a:rPr lang="en-US" dirty="0" smtClean="0"/>
              <a:t>, which caused </a:t>
            </a:r>
            <a:r>
              <a:rPr lang="en-US" dirty="0" smtClean="0">
                <a:hlinkClick r:id="rId6" tooltip="Asian Flu"/>
              </a:rPr>
              <a:t>Asian Flu</a:t>
            </a:r>
            <a:r>
              <a:rPr lang="en-US" dirty="0" smtClean="0"/>
              <a:t> in 1957</a:t>
            </a:r>
          </a:p>
          <a:p>
            <a:pPr>
              <a:defRPr/>
            </a:pPr>
            <a:r>
              <a:rPr lang="en-US" dirty="0" smtClean="0">
                <a:hlinkClick r:id="rId7" tooltip="H3N2"/>
              </a:rPr>
              <a:t>H3N2</a:t>
            </a:r>
            <a:r>
              <a:rPr lang="en-US" dirty="0" smtClean="0"/>
              <a:t>, which caused </a:t>
            </a:r>
            <a:r>
              <a:rPr lang="en-US" dirty="0" smtClean="0">
                <a:hlinkClick r:id="rId8" tooltip="Hong Kong Flu"/>
              </a:rPr>
              <a:t>Hong Kong Flu</a:t>
            </a:r>
            <a:r>
              <a:rPr lang="en-US" dirty="0" smtClean="0"/>
              <a:t> in 1968</a:t>
            </a:r>
          </a:p>
          <a:p>
            <a:pPr>
              <a:defRPr/>
            </a:pPr>
            <a:r>
              <a:rPr lang="en-US" dirty="0" smtClean="0">
                <a:hlinkClick r:id="rId9" tooltip="H5N1"/>
              </a:rPr>
              <a:t>H5N1</a:t>
            </a:r>
            <a:r>
              <a:rPr lang="en-US" dirty="0" smtClean="0"/>
              <a:t>, which caused </a:t>
            </a:r>
            <a:r>
              <a:rPr lang="en-US" dirty="0" smtClean="0">
                <a:hlinkClick r:id="rId10" tooltip="Bird Flu"/>
              </a:rPr>
              <a:t>Bird Flu</a:t>
            </a:r>
            <a:r>
              <a:rPr lang="en-US" dirty="0" smtClean="0"/>
              <a:t> in 2004</a:t>
            </a:r>
          </a:p>
          <a:p>
            <a:pPr>
              <a:defRPr/>
            </a:pPr>
            <a:r>
              <a:rPr lang="en-US" dirty="0" smtClean="0">
                <a:hlinkClick r:id="rId11" tooltip="H7N7"/>
              </a:rPr>
              <a:t>H7N7</a:t>
            </a:r>
            <a:r>
              <a:rPr lang="en-US" dirty="0" smtClean="0"/>
              <a:t>, which has unusual </a:t>
            </a:r>
            <a:r>
              <a:rPr lang="en-US" dirty="0" err="1" smtClean="0">
                <a:hlinkClick r:id="rId12" tooltip="Zoonotic"/>
              </a:rPr>
              <a:t>zoonotic</a:t>
            </a:r>
            <a:r>
              <a:rPr lang="en-US" dirty="0" smtClean="0"/>
              <a:t> potential</a:t>
            </a:r>
            <a:r>
              <a:rPr lang="en-US" baseline="30000" dirty="0" smtClean="0">
                <a:hlinkClick r:id="rId13"/>
              </a:rPr>
              <a:t>[24]</a:t>
            </a:r>
            <a:endParaRPr lang="en-US" dirty="0" smtClean="0"/>
          </a:p>
          <a:p>
            <a:pPr>
              <a:defRPr/>
            </a:pPr>
            <a:r>
              <a:rPr lang="en-US" dirty="0" smtClean="0">
                <a:hlinkClick r:id="rId14" tooltip="H1N2"/>
              </a:rPr>
              <a:t>H1N2</a:t>
            </a:r>
            <a:r>
              <a:rPr lang="en-US" dirty="0" smtClean="0"/>
              <a:t>, endemic in humans, pigs and birds</a:t>
            </a:r>
          </a:p>
          <a:p>
            <a:pPr>
              <a:defRPr/>
            </a:pPr>
            <a:r>
              <a:rPr lang="en-US" dirty="0" smtClean="0">
                <a:hlinkClick r:id="rId15" tooltip="H9N2"/>
              </a:rPr>
              <a:t>H9N2</a:t>
            </a:r>
            <a:endParaRPr lang="en-US" dirty="0" smtClean="0"/>
          </a:p>
          <a:p>
            <a:pPr>
              <a:defRPr/>
            </a:pPr>
            <a:r>
              <a:rPr lang="en-US" dirty="0" smtClean="0">
                <a:hlinkClick r:id="rId16" tooltip="H7N2"/>
              </a:rPr>
              <a:t>H7N2</a:t>
            </a:r>
            <a:endParaRPr lang="en-US" dirty="0" smtClean="0"/>
          </a:p>
          <a:p>
            <a:pPr>
              <a:defRPr/>
            </a:pPr>
            <a:r>
              <a:rPr lang="en-US" dirty="0" smtClean="0">
                <a:hlinkClick r:id="rId17" tooltip="H7N3"/>
              </a:rPr>
              <a:t>H7N3</a:t>
            </a:r>
            <a:endParaRPr lang="en-US" dirty="0" smtClean="0"/>
          </a:p>
          <a:p>
            <a:pPr>
              <a:defRPr/>
            </a:pPr>
            <a:r>
              <a:rPr lang="en-US" dirty="0" smtClean="0">
                <a:hlinkClick r:id="rId18" tooltip="H10N7"/>
              </a:rPr>
              <a:t>H10N7</a:t>
            </a:r>
            <a:endParaRPr lang="en-US" dirty="0" smtClean="0"/>
          </a:p>
          <a:p>
            <a:pPr>
              <a:defRPr/>
            </a:pPr>
            <a:endParaRPr lang="en-US" dirty="0"/>
          </a:p>
        </p:txBody>
      </p:sp>
    </p:spTree>
    <p:extLst>
      <p:ext uri="{BB962C8B-B14F-4D97-AF65-F5344CB8AC3E}">
        <p14:creationId xmlns:p14="http://schemas.microsoft.com/office/powerpoint/2010/main" val="739446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rgbClr val="0070C0"/>
                </a:solidFill>
              </a:rPr>
              <a:t>Ethiology</a:t>
            </a:r>
            <a:endParaRPr lang="tr-TR" dirty="0">
              <a:solidFill>
                <a:srgbClr val="0070C0"/>
              </a:solidFill>
            </a:endParaRPr>
          </a:p>
        </p:txBody>
      </p:sp>
      <p:sp>
        <p:nvSpPr>
          <p:cNvPr id="3" name="İçerik Yer Tutucusu 2"/>
          <p:cNvSpPr>
            <a:spLocks noGrp="1"/>
          </p:cNvSpPr>
          <p:nvPr>
            <p:ph idx="1"/>
          </p:nvPr>
        </p:nvSpPr>
        <p:spPr>
          <a:xfrm>
            <a:off x="838200" y="1448790"/>
            <a:ext cx="10515600" cy="5177641"/>
          </a:xfrm>
        </p:spPr>
        <p:txBody>
          <a:bodyPr>
            <a:normAutofit fontScale="77500" lnSpcReduction="20000"/>
          </a:bodyPr>
          <a:lstStyle/>
          <a:p>
            <a:endParaRPr lang="tr-TR" dirty="0" smtClean="0"/>
          </a:p>
          <a:p>
            <a:r>
              <a:rPr lang="tr-TR" dirty="0" err="1" smtClean="0"/>
              <a:t>Orthomyxoviridae</a:t>
            </a:r>
            <a:r>
              <a:rPr lang="tr-TR" dirty="0" smtClean="0"/>
              <a:t>     </a:t>
            </a:r>
            <a:r>
              <a:rPr lang="tr-TR" dirty="0" err="1"/>
              <a:t>I</a:t>
            </a:r>
            <a:r>
              <a:rPr lang="tr-TR" dirty="0" err="1" smtClean="0"/>
              <a:t>nfluenzavirus</a:t>
            </a:r>
            <a:endParaRPr lang="tr-TR" dirty="0"/>
          </a:p>
          <a:p>
            <a:r>
              <a:rPr lang="en-US" dirty="0" smtClean="0"/>
              <a:t>Segmented</a:t>
            </a:r>
            <a:r>
              <a:rPr lang="en-US" dirty="0"/>
              <a:t>, </a:t>
            </a:r>
            <a:r>
              <a:rPr lang="tr-TR" dirty="0" err="1" smtClean="0"/>
              <a:t>single</a:t>
            </a:r>
            <a:r>
              <a:rPr lang="tr-TR" dirty="0" smtClean="0"/>
              <a:t> </a:t>
            </a:r>
            <a:r>
              <a:rPr lang="tr-TR" dirty="0" err="1" smtClean="0"/>
              <a:t>stranded</a:t>
            </a:r>
            <a:r>
              <a:rPr lang="tr-TR" dirty="0" smtClean="0"/>
              <a:t> </a:t>
            </a:r>
            <a:r>
              <a:rPr lang="en-US" dirty="0" smtClean="0"/>
              <a:t>RNA</a:t>
            </a:r>
            <a:endParaRPr lang="tr-TR" dirty="0" smtClean="0"/>
          </a:p>
          <a:p>
            <a:pPr lvl="1"/>
            <a:r>
              <a:rPr lang="en-GB" altLang="tr-TR" dirty="0"/>
              <a:t>The single stranded RNA is negative sense,  It has a different gene on each segment.  The 8 segments are held together by the helical capsid comprised of nucleoprotein.  </a:t>
            </a:r>
            <a:endParaRPr lang="en-US" dirty="0"/>
          </a:p>
          <a:p>
            <a:r>
              <a:rPr lang="tr-TR" dirty="0" err="1" smtClean="0"/>
              <a:t>enveloped</a:t>
            </a:r>
            <a:endParaRPr lang="en-US" dirty="0"/>
          </a:p>
          <a:p>
            <a:r>
              <a:rPr lang="en-US" dirty="0"/>
              <a:t>Sensitive to Ether and Chloroform</a:t>
            </a:r>
          </a:p>
          <a:p>
            <a:r>
              <a:rPr lang="en-US" dirty="0" smtClean="0"/>
              <a:t>HA</a:t>
            </a:r>
            <a:r>
              <a:rPr lang="tr-TR" dirty="0" smtClean="0"/>
              <a:t> </a:t>
            </a:r>
            <a:r>
              <a:rPr lang="tr-TR" dirty="0" err="1" smtClean="0"/>
              <a:t>and</a:t>
            </a:r>
            <a:r>
              <a:rPr lang="tr-TR" dirty="0" smtClean="0"/>
              <a:t> N</a:t>
            </a:r>
          </a:p>
          <a:p>
            <a:pPr lvl="1"/>
            <a:r>
              <a:rPr lang="en-GB" altLang="tr-TR" dirty="0"/>
              <a:t>Each gene codes for one protein:</a:t>
            </a:r>
            <a:r>
              <a:rPr lang="en-GB" altLang="tr-TR" b="1" dirty="0"/>
              <a:t> </a:t>
            </a:r>
            <a:r>
              <a:rPr lang="en-GB" altLang="tr-TR" b="1" dirty="0" err="1"/>
              <a:t>haemagglutinin</a:t>
            </a:r>
            <a:r>
              <a:rPr lang="en-GB" altLang="tr-TR" dirty="0"/>
              <a:t> (H) spike, neuraminidase (N) spike, matrix (which lines the inside of the envelope and is like scaffolding), nucleoprotein, 3 viral polymerases and a large non‑structural protein.</a:t>
            </a:r>
          </a:p>
          <a:p>
            <a:pPr lvl="1"/>
            <a:r>
              <a:rPr lang="en-GB" altLang="tr-TR" dirty="0"/>
              <a:t>H enables the virus to attach to respiratory epithelial cells within seconds via sialic acid on the host cell.  H also attaches to red blood cells in-vitro, hence its name.  Such </a:t>
            </a:r>
            <a:r>
              <a:rPr lang="en-GB" altLang="tr-TR" dirty="0" err="1"/>
              <a:t>haemagglutination</a:t>
            </a:r>
            <a:r>
              <a:rPr lang="en-GB" altLang="tr-TR" dirty="0"/>
              <a:t> is blocked when virus is </a:t>
            </a:r>
            <a:r>
              <a:rPr lang="en-GB" altLang="tr-TR" dirty="0" err="1"/>
              <a:t>pretreated</a:t>
            </a:r>
            <a:r>
              <a:rPr lang="en-GB" altLang="tr-TR" dirty="0"/>
              <a:t> with antibody (</a:t>
            </a:r>
            <a:r>
              <a:rPr lang="en-GB" altLang="tr-TR" dirty="0" err="1"/>
              <a:t>Haemagglutination</a:t>
            </a:r>
            <a:r>
              <a:rPr lang="en-GB" altLang="tr-TR" dirty="0"/>
              <a:t> inhibition (HI) test</a:t>
            </a:r>
            <a:r>
              <a:rPr lang="en-GB" altLang="tr-TR" dirty="0" smtClean="0"/>
              <a:t>).</a:t>
            </a:r>
            <a:endParaRPr lang="tr-TR" altLang="tr-TR" dirty="0" smtClean="0"/>
          </a:p>
          <a:p>
            <a:pPr lvl="1"/>
            <a:r>
              <a:rPr lang="en-GB" altLang="tr-TR" dirty="0"/>
              <a:t>N is a </a:t>
            </a:r>
            <a:r>
              <a:rPr lang="en-GB" altLang="tr-TR" dirty="0" err="1"/>
              <a:t>sialidase</a:t>
            </a:r>
            <a:r>
              <a:rPr lang="en-GB" altLang="tr-TR" dirty="0"/>
              <a:t> enzyme which </a:t>
            </a:r>
            <a:r>
              <a:rPr lang="en-GB" altLang="tr-TR" dirty="0" err="1"/>
              <a:t>which</a:t>
            </a:r>
            <a:r>
              <a:rPr lang="en-GB" altLang="tr-TR" dirty="0"/>
              <a:t> prevents new virus simply reattaching to the same host cell and allows it to move to new </a:t>
            </a:r>
            <a:r>
              <a:rPr lang="en-GB" altLang="tr-TR" dirty="0" smtClean="0"/>
              <a:t>cells</a:t>
            </a:r>
            <a:endParaRPr lang="en-US" dirty="0"/>
          </a:p>
          <a:p>
            <a:r>
              <a:rPr lang="en-US" dirty="0"/>
              <a:t>Two types are available, Type 1 (H7N7) and Type 2 (H3N8)</a:t>
            </a:r>
          </a:p>
          <a:p>
            <a:endParaRPr lang="tr-TR" dirty="0"/>
          </a:p>
        </p:txBody>
      </p:sp>
    </p:spTree>
    <p:extLst>
      <p:ext uri="{BB962C8B-B14F-4D97-AF65-F5344CB8AC3E}">
        <p14:creationId xmlns:p14="http://schemas.microsoft.com/office/powerpoint/2010/main" val="11222189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a:solidFill>
                  <a:srgbClr val="0070C0"/>
                </a:solidFill>
              </a:rPr>
              <a:t>Ethiology</a:t>
            </a:r>
            <a:endParaRPr lang="tr-TR" dirty="0"/>
          </a:p>
        </p:txBody>
      </p:sp>
      <p:sp>
        <p:nvSpPr>
          <p:cNvPr id="3" name="İçerik Yer Tutucusu 2"/>
          <p:cNvSpPr>
            <a:spLocks noGrp="1"/>
          </p:cNvSpPr>
          <p:nvPr>
            <p:ph idx="1"/>
          </p:nvPr>
        </p:nvSpPr>
        <p:spPr/>
        <p:txBody>
          <a:bodyPr>
            <a:normAutofit/>
          </a:bodyPr>
          <a:lstStyle/>
          <a:p>
            <a:r>
              <a:rPr lang="tr-TR" dirty="0" err="1"/>
              <a:t>Inoculates</a:t>
            </a:r>
            <a:r>
              <a:rPr lang="tr-TR" dirty="0"/>
              <a:t> in </a:t>
            </a:r>
            <a:r>
              <a:rPr lang="en-US" dirty="0"/>
              <a:t>the amniotic cavity</a:t>
            </a:r>
            <a:r>
              <a:rPr lang="tr-TR" dirty="0"/>
              <a:t> of ECE</a:t>
            </a:r>
            <a:r>
              <a:rPr lang="tr-TR" dirty="0" smtClean="0"/>
              <a:t>.</a:t>
            </a:r>
          </a:p>
          <a:p>
            <a:pPr lvl="1" algn="just">
              <a:lnSpc>
                <a:spcPct val="96000"/>
              </a:lnSpc>
            </a:pPr>
            <a:r>
              <a:rPr lang="en-GB" altLang="tr-TR" b="1" u="sng" dirty="0"/>
              <a:t>Cultivation and cytopathic effect</a:t>
            </a:r>
            <a:r>
              <a:rPr lang="en-GB" altLang="tr-TR" b="1" dirty="0"/>
              <a:t>:</a:t>
            </a:r>
            <a:r>
              <a:rPr lang="en-GB" altLang="tr-TR" dirty="0"/>
              <a:t> 	</a:t>
            </a:r>
          </a:p>
          <a:p>
            <a:pPr lvl="1" algn="just">
              <a:lnSpc>
                <a:spcPct val="96000"/>
              </a:lnSpc>
            </a:pPr>
            <a:r>
              <a:rPr lang="en-GB" altLang="tr-TR" dirty="0"/>
              <a:t>Influenza viruses are routinely grown to high titre in the </a:t>
            </a:r>
            <a:r>
              <a:rPr lang="en-GB" altLang="tr-TR" dirty="0" err="1"/>
              <a:t>allantoic</a:t>
            </a:r>
            <a:r>
              <a:rPr lang="en-GB" altLang="tr-TR" dirty="0"/>
              <a:t> cavity of 10-day-old fertile hens eggs or more rarely in kidney cells for vaccines and diagnosis.  Virus is detected by its ability to </a:t>
            </a:r>
            <a:r>
              <a:rPr lang="en-GB" altLang="tr-TR" dirty="0" err="1"/>
              <a:t>haemmagglutinate</a:t>
            </a:r>
            <a:r>
              <a:rPr lang="en-GB" altLang="tr-TR" dirty="0"/>
              <a:t> red blood cells</a:t>
            </a:r>
            <a:r>
              <a:rPr lang="en-GB" altLang="tr-TR" dirty="0" smtClean="0"/>
              <a:t>.</a:t>
            </a:r>
            <a:endParaRPr lang="tr-TR" dirty="0"/>
          </a:p>
          <a:p>
            <a:r>
              <a:rPr lang="tr-TR" dirty="0" err="1"/>
              <a:t>virus</a:t>
            </a:r>
            <a:r>
              <a:rPr lang="tr-TR" dirty="0"/>
              <a:t> </a:t>
            </a:r>
            <a:r>
              <a:rPr lang="tr-TR" dirty="0" err="1"/>
              <a:t>cause</a:t>
            </a:r>
            <a:r>
              <a:rPr lang="tr-TR" dirty="0"/>
              <a:t> </a:t>
            </a:r>
            <a:r>
              <a:rPr lang="tr-TR" dirty="0" err="1"/>
              <a:t>cpe</a:t>
            </a:r>
            <a:r>
              <a:rPr lang="tr-TR" dirty="0"/>
              <a:t> in </a:t>
            </a:r>
            <a:r>
              <a:rPr lang="tr-TR" dirty="0" err="1"/>
              <a:t>cell</a:t>
            </a:r>
            <a:r>
              <a:rPr lang="tr-TR" dirty="0"/>
              <a:t> </a:t>
            </a:r>
            <a:r>
              <a:rPr lang="tr-TR" dirty="0" err="1"/>
              <a:t>culture</a:t>
            </a:r>
            <a:r>
              <a:rPr lang="tr-TR" dirty="0"/>
              <a:t> </a:t>
            </a:r>
          </a:p>
          <a:p>
            <a:r>
              <a:rPr lang="en-US" dirty="0"/>
              <a:t>Under natural conditions it is only seen on equids.</a:t>
            </a:r>
            <a:endParaRPr lang="tr-TR" dirty="0"/>
          </a:p>
          <a:p>
            <a:r>
              <a:rPr lang="en-US" dirty="0"/>
              <a:t>They are related to but distinct from the viruses that cause human and avian </a:t>
            </a:r>
            <a:r>
              <a:rPr lang="en-US" dirty="0" err="1"/>
              <a:t>infl</a:t>
            </a:r>
            <a:r>
              <a:rPr lang="en-US" dirty="0"/>
              <a:t> </a:t>
            </a:r>
            <a:r>
              <a:rPr lang="en-US" dirty="0" err="1"/>
              <a:t>uenza</a:t>
            </a:r>
            <a:r>
              <a:rPr lang="en-US" dirty="0"/>
              <a:t>.</a:t>
            </a:r>
            <a:endParaRPr lang="tr-TR" altLang="tr-TR" b="1" u="sng" dirty="0" smtClean="0"/>
          </a:p>
          <a:p>
            <a:endParaRPr lang="tr-TR" dirty="0"/>
          </a:p>
        </p:txBody>
      </p:sp>
    </p:spTree>
    <p:extLst>
      <p:ext uri="{BB962C8B-B14F-4D97-AF65-F5344CB8AC3E}">
        <p14:creationId xmlns:p14="http://schemas.microsoft.com/office/powerpoint/2010/main" val="1262386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title"/>
          </p:nvPr>
        </p:nvSpPr>
        <p:spPr/>
        <p:txBody>
          <a:bodyPr/>
          <a:lstStyle/>
          <a:p>
            <a:pPr eaLnBrk="1" hangingPunct="1">
              <a:defRPr/>
            </a:pPr>
            <a:r>
              <a:rPr lang="tr-TR" b="1" dirty="0" err="1" smtClean="0">
                <a:solidFill>
                  <a:srgbClr val="0070C0"/>
                </a:solidFill>
              </a:rPr>
              <a:t>Ethiology</a:t>
            </a:r>
            <a:endParaRPr lang="tr-TR" b="1" dirty="0" smtClean="0">
              <a:solidFill>
                <a:srgbClr val="0070C0"/>
              </a:solidFill>
            </a:endParaRPr>
          </a:p>
        </p:txBody>
      </p:sp>
      <p:pic>
        <p:nvPicPr>
          <p:cNvPr id="1126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752601"/>
            <a:ext cx="3962400" cy="260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5"/>
          <p:cNvPicPr>
            <a:picLocks noChangeAspect="1" noChangeArrowheads="1"/>
          </p:cNvPicPr>
          <p:nvPr/>
        </p:nvPicPr>
        <p:blipFill>
          <a:blip r:embed="rId3">
            <a:extLst>
              <a:ext uri="{28A0092B-C50C-407E-A947-70E740481C1C}">
                <a14:useLocalDpi xmlns:a14="http://schemas.microsoft.com/office/drawing/2010/main" val="0"/>
              </a:ext>
            </a:extLst>
          </a:blip>
          <a:srcRect l="9547" t="3915" r="8293" b="9734"/>
          <a:stretch>
            <a:fillRect/>
          </a:stretch>
        </p:blipFill>
        <p:spPr bwMode="auto">
          <a:xfrm>
            <a:off x="7608888" y="1773238"/>
            <a:ext cx="1871662"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 Box 6"/>
          <p:cNvSpPr txBox="1">
            <a:spLocks noChangeArrowheads="1"/>
          </p:cNvSpPr>
          <p:nvPr/>
        </p:nvSpPr>
        <p:spPr bwMode="auto">
          <a:xfrm>
            <a:off x="1919289" y="4652964"/>
            <a:ext cx="308353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tr-TR" altLang="tr-TR" sz="2400" dirty="0">
                <a:latin typeface="Times" panose="02020603050405020304" pitchFamily="18" charset="0"/>
              </a:rPr>
              <a:t>N</a:t>
            </a:r>
            <a:r>
              <a:rPr lang="en-US" altLang="tr-TR" sz="2400" dirty="0" err="1">
                <a:latin typeface="Times" panose="02020603050405020304" pitchFamily="18" charset="0"/>
              </a:rPr>
              <a:t>ucleocapsid</a:t>
            </a:r>
            <a:endParaRPr lang="en-US" altLang="tr-TR" sz="2400" dirty="0">
              <a:latin typeface="Times" panose="02020603050405020304" pitchFamily="18" charset="0"/>
            </a:endParaRPr>
          </a:p>
          <a:p>
            <a:r>
              <a:rPr lang="en-US" altLang="tr-TR" sz="2400" dirty="0" smtClean="0">
                <a:latin typeface="Times" panose="02020603050405020304" pitchFamily="18" charset="0"/>
              </a:rPr>
              <a:t>(</a:t>
            </a:r>
            <a:r>
              <a:rPr lang="en-US" altLang="tr-TR" sz="2400" dirty="0">
                <a:latin typeface="Times" panose="02020603050405020304" pitchFamily="18" charset="0"/>
              </a:rPr>
              <a:t>RNA </a:t>
            </a:r>
            <a:r>
              <a:rPr lang="tr-TR" altLang="tr-TR" sz="2400" dirty="0" err="1" smtClean="0">
                <a:latin typeface="Times" panose="02020603050405020304" pitchFamily="18" charset="0"/>
              </a:rPr>
              <a:t>surrounded</a:t>
            </a:r>
            <a:r>
              <a:rPr lang="tr-TR" altLang="tr-TR" sz="2400" dirty="0" smtClean="0">
                <a:latin typeface="Times" panose="02020603050405020304" pitchFamily="18" charset="0"/>
              </a:rPr>
              <a:t> </a:t>
            </a:r>
            <a:r>
              <a:rPr lang="tr-TR" altLang="tr-TR" sz="2400" dirty="0" err="1" smtClean="0">
                <a:latin typeface="Times" panose="02020603050405020304" pitchFamily="18" charset="0"/>
              </a:rPr>
              <a:t>with</a:t>
            </a:r>
            <a:r>
              <a:rPr lang="tr-TR" altLang="tr-TR" sz="2400" dirty="0" smtClean="0">
                <a:latin typeface="Times" panose="02020603050405020304" pitchFamily="18" charset="0"/>
              </a:rPr>
              <a:t> </a:t>
            </a:r>
          </a:p>
          <a:p>
            <a:r>
              <a:rPr lang="tr-TR" altLang="tr-TR" sz="2400" dirty="0" smtClean="0">
                <a:latin typeface="Times" panose="02020603050405020304" pitchFamily="18" charset="0"/>
              </a:rPr>
              <a:t>protein</a:t>
            </a:r>
            <a:r>
              <a:rPr lang="en-US" altLang="tr-TR" sz="2400" dirty="0" smtClean="0">
                <a:latin typeface="Times" panose="02020603050405020304" pitchFamily="18" charset="0"/>
              </a:rPr>
              <a:t>)</a:t>
            </a:r>
            <a:endParaRPr lang="en-US" altLang="tr-TR" sz="2400" dirty="0">
              <a:latin typeface="Times" panose="02020603050405020304" pitchFamily="18" charset="0"/>
            </a:endParaRPr>
          </a:p>
        </p:txBody>
      </p:sp>
      <p:sp>
        <p:nvSpPr>
          <p:cNvPr id="11270" name="Text Box 7"/>
          <p:cNvSpPr txBox="1">
            <a:spLocks noChangeArrowheads="1"/>
          </p:cNvSpPr>
          <p:nvPr/>
        </p:nvSpPr>
        <p:spPr bwMode="auto">
          <a:xfrm>
            <a:off x="4943476" y="4581525"/>
            <a:ext cx="12939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tr-TR" altLang="tr-TR" sz="2400" dirty="0" err="1" smtClean="0">
                <a:latin typeface="Times" panose="02020603050405020304" pitchFamily="18" charset="0"/>
              </a:rPr>
              <a:t>envelope</a:t>
            </a:r>
            <a:endParaRPr lang="en-US" altLang="tr-TR" sz="2400" dirty="0">
              <a:latin typeface="Times" panose="02020603050405020304" pitchFamily="18" charset="0"/>
            </a:endParaRPr>
          </a:p>
        </p:txBody>
      </p:sp>
      <p:sp>
        <p:nvSpPr>
          <p:cNvPr id="11271" name="Text Box 8"/>
          <p:cNvSpPr txBox="1">
            <a:spLocks noChangeArrowheads="1"/>
          </p:cNvSpPr>
          <p:nvPr/>
        </p:nvSpPr>
        <p:spPr bwMode="auto">
          <a:xfrm>
            <a:off x="5647485" y="5237430"/>
            <a:ext cx="2608406"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US" altLang="tr-TR" sz="2000" dirty="0" err="1" smtClean="0">
                <a:latin typeface="Times" panose="02020603050405020304" pitchFamily="18" charset="0"/>
              </a:rPr>
              <a:t>haemagglutinin</a:t>
            </a:r>
            <a:r>
              <a:rPr lang="en-US" altLang="tr-TR" sz="2000" dirty="0" smtClean="0">
                <a:latin typeface="Times" panose="02020603050405020304" pitchFamily="18" charset="0"/>
              </a:rPr>
              <a:t> </a:t>
            </a:r>
            <a:r>
              <a:rPr lang="tr-TR" altLang="tr-TR" sz="2000" dirty="0" err="1" smtClean="0">
                <a:latin typeface="Times" panose="02020603050405020304" pitchFamily="18" charset="0"/>
              </a:rPr>
              <a:t>and</a:t>
            </a:r>
            <a:endParaRPr lang="en-US" altLang="tr-TR" sz="2000" dirty="0">
              <a:latin typeface="Times" panose="02020603050405020304" pitchFamily="18" charset="0"/>
            </a:endParaRPr>
          </a:p>
          <a:p>
            <a:r>
              <a:rPr lang="en-US" altLang="tr-TR" sz="2000" dirty="0" err="1" smtClean="0">
                <a:latin typeface="Times" panose="02020603050405020304" pitchFamily="18" charset="0"/>
              </a:rPr>
              <a:t>neuraminida</a:t>
            </a:r>
            <a:r>
              <a:rPr lang="tr-TR" altLang="tr-TR" sz="2000" dirty="0" smtClean="0">
                <a:latin typeface="Times" panose="02020603050405020304" pitchFamily="18" charset="0"/>
              </a:rPr>
              <a:t>se</a:t>
            </a:r>
            <a:r>
              <a:rPr lang="en-US" altLang="tr-TR" sz="2000" dirty="0" smtClean="0">
                <a:latin typeface="Times" panose="02020603050405020304" pitchFamily="18" charset="0"/>
              </a:rPr>
              <a:t> </a:t>
            </a:r>
            <a:r>
              <a:rPr lang="en-US" altLang="tr-TR" sz="2000" dirty="0">
                <a:latin typeface="Times" panose="02020603050405020304" pitchFamily="18" charset="0"/>
              </a:rPr>
              <a:t>“spikes</a:t>
            </a:r>
            <a:r>
              <a:rPr lang="en-US" altLang="tr-TR" sz="2000" dirty="0" smtClean="0">
                <a:latin typeface="Times" panose="02020603050405020304" pitchFamily="18" charset="0"/>
              </a:rPr>
              <a:t>”</a:t>
            </a:r>
            <a:endParaRPr lang="tr-TR" altLang="tr-TR" sz="2000" dirty="0" smtClean="0">
              <a:latin typeface="Times" panose="02020603050405020304" pitchFamily="18" charset="0"/>
            </a:endParaRPr>
          </a:p>
          <a:p>
            <a:r>
              <a:rPr lang="tr-TR" altLang="tr-TR" sz="2000" dirty="0">
                <a:latin typeface="Times" panose="02020603050405020304" pitchFamily="18" charset="0"/>
              </a:rPr>
              <a:t>o</a:t>
            </a:r>
            <a:r>
              <a:rPr lang="tr-TR" altLang="tr-TR" sz="2000" dirty="0" smtClean="0">
                <a:latin typeface="Times" panose="02020603050405020304" pitchFamily="18" charset="0"/>
              </a:rPr>
              <a:t>n </a:t>
            </a:r>
            <a:r>
              <a:rPr lang="tr-TR" altLang="tr-TR" sz="2000" dirty="0" err="1" smtClean="0">
                <a:latin typeface="Times" panose="02020603050405020304" pitchFamily="18" charset="0"/>
              </a:rPr>
              <a:t>envelope</a:t>
            </a:r>
            <a:endParaRPr lang="en-US" altLang="tr-TR" sz="2000" dirty="0">
              <a:latin typeface="Times" panose="02020603050405020304" pitchFamily="18" charset="0"/>
            </a:endParaRPr>
          </a:p>
        </p:txBody>
      </p:sp>
      <p:sp>
        <p:nvSpPr>
          <p:cNvPr id="11272" name="Line 9"/>
          <p:cNvSpPr>
            <a:spLocks noChangeShapeType="1"/>
          </p:cNvSpPr>
          <p:nvPr/>
        </p:nvSpPr>
        <p:spPr bwMode="auto">
          <a:xfrm flipV="1">
            <a:off x="2855914" y="3810000"/>
            <a:ext cx="115887" cy="9144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1273" name="Line 10"/>
          <p:cNvSpPr>
            <a:spLocks noChangeShapeType="1"/>
          </p:cNvSpPr>
          <p:nvPr/>
        </p:nvSpPr>
        <p:spPr bwMode="auto">
          <a:xfrm flipH="1" flipV="1">
            <a:off x="4224338" y="3141663"/>
            <a:ext cx="990600" cy="1447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1274" name="Line 11"/>
          <p:cNvSpPr>
            <a:spLocks noChangeShapeType="1"/>
          </p:cNvSpPr>
          <p:nvPr/>
        </p:nvSpPr>
        <p:spPr bwMode="auto">
          <a:xfrm flipV="1">
            <a:off x="6781800" y="4038600"/>
            <a:ext cx="1143000" cy="11430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1275" name="Line 12"/>
          <p:cNvSpPr>
            <a:spLocks noChangeShapeType="1"/>
          </p:cNvSpPr>
          <p:nvPr/>
        </p:nvSpPr>
        <p:spPr bwMode="auto">
          <a:xfrm flipV="1">
            <a:off x="7086600" y="4343400"/>
            <a:ext cx="1066800" cy="9906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1276" name="Line 13"/>
          <p:cNvSpPr>
            <a:spLocks noChangeShapeType="1"/>
          </p:cNvSpPr>
          <p:nvPr/>
        </p:nvSpPr>
        <p:spPr bwMode="auto">
          <a:xfrm>
            <a:off x="8458200" y="5791200"/>
            <a:ext cx="83820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1277" name="Text Box 14"/>
          <p:cNvSpPr txBox="1">
            <a:spLocks noChangeArrowheads="1"/>
          </p:cNvSpPr>
          <p:nvPr/>
        </p:nvSpPr>
        <p:spPr bwMode="auto">
          <a:xfrm>
            <a:off x="8458200" y="5791201"/>
            <a:ext cx="876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US" altLang="tr-TR">
                <a:latin typeface="Times" panose="02020603050405020304" pitchFamily="18" charset="0"/>
              </a:rPr>
              <a:t>100 nm</a:t>
            </a:r>
          </a:p>
        </p:txBody>
      </p:sp>
    </p:spTree>
    <p:extLst>
      <p:ext uri="{BB962C8B-B14F-4D97-AF65-F5344CB8AC3E}">
        <p14:creationId xmlns:p14="http://schemas.microsoft.com/office/powerpoint/2010/main" val="41916605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dirty="0" err="1" smtClean="0">
                <a:solidFill>
                  <a:srgbClr val="0070C0"/>
                </a:solidFill>
              </a:rPr>
              <a:t>Antigens</a:t>
            </a:r>
            <a:endParaRPr lang="tr-TR" dirty="0">
              <a:solidFill>
                <a:srgbClr val="0070C0"/>
              </a:solidFill>
            </a:endParaRPr>
          </a:p>
        </p:txBody>
      </p:sp>
      <p:sp>
        <p:nvSpPr>
          <p:cNvPr id="4" name="İçerik Yer Tutucusu 3"/>
          <p:cNvSpPr>
            <a:spLocks noGrp="1"/>
          </p:cNvSpPr>
          <p:nvPr>
            <p:ph idx="1"/>
          </p:nvPr>
        </p:nvSpPr>
        <p:spPr>
          <a:xfrm>
            <a:off x="422564" y="1472540"/>
            <a:ext cx="10515600" cy="5177641"/>
          </a:xfrm>
        </p:spPr>
        <p:txBody>
          <a:bodyPr>
            <a:normAutofit fontScale="92500" lnSpcReduction="10000"/>
          </a:bodyPr>
          <a:lstStyle/>
          <a:p>
            <a:pPr marL="0" indent="0">
              <a:buNone/>
            </a:pPr>
            <a:r>
              <a:rPr lang="tr-TR" dirty="0" smtClean="0">
                <a:solidFill>
                  <a:srgbClr val="00B050"/>
                </a:solidFill>
              </a:rPr>
              <a:t>1. </a:t>
            </a:r>
            <a:r>
              <a:rPr lang="en-US" dirty="0" smtClean="0">
                <a:solidFill>
                  <a:srgbClr val="00B050"/>
                </a:solidFill>
              </a:rPr>
              <a:t>Type </a:t>
            </a:r>
            <a:r>
              <a:rPr lang="en-US" dirty="0">
                <a:solidFill>
                  <a:srgbClr val="00B050"/>
                </a:solidFill>
              </a:rPr>
              <a:t>specific. </a:t>
            </a:r>
          </a:p>
          <a:p>
            <a:pPr marL="0" indent="0">
              <a:buNone/>
            </a:pPr>
            <a:r>
              <a:rPr lang="tr-TR" dirty="0" smtClean="0"/>
              <a:t>	</a:t>
            </a:r>
            <a:r>
              <a:rPr lang="en-US" dirty="0" smtClean="0"/>
              <a:t>A</a:t>
            </a:r>
            <a:r>
              <a:rPr lang="en-US" dirty="0"/>
              <a:t>, contains the veterinary isolates.  B and C are human.  The A antigens are </a:t>
            </a:r>
            <a:r>
              <a:rPr lang="tr-TR" dirty="0" smtClean="0"/>
              <a:t>	</a:t>
            </a:r>
            <a:r>
              <a:rPr lang="en-US" dirty="0" smtClean="0"/>
              <a:t>on </a:t>
            </a:r>
            <a:r>
              <a:rPr lang="en-US" dirty="0"/>
              <a:t>the nucleoprotein and can be identified by ELISA in certain diagnostic </a:t>
            </a:r>
            <a:r>
              <a:rPr lang="tr-TR" dirty="0" smtClean="0"/>
              <a:t>	</a:t>
            </a:r>
            <a:r>
              <a:rPr lang="en-US" dirty="0" smtClean="0"/>
              <a:t>tests </a:t>
            </a:r>
            <a:r>
              <a:rPr lang="en-US" dirty="0" err="1"/>
              <a:t>eg</a:t>
            </a:r>
            <a:r>
              <a:rPr lang="en-US" dirty="0"/>
              <a:t> on nasal swabs.</a:t>
            </a:r>
          </a:p>
          <a:p>
            <a:pPr marL="0" indent="0">
              <a:buNone/>
            </a:pPr>
            <a:r>
              <a:rPr lang="tr-TR" dirty="0" smtClean="0">
                <a:solidFill>
                  <a:srgbClr val="00B050"/>
                </a:solidFill>
              </a:rPr>
              <a:t>2. </a:t>
            </a:r>
            <a:r>
              <a:rPr lang="en-US" dirty="0" smtClean="0">
                <a:solidFill>
                  <a:srgbClr val="00B050"/>
                </a:solidFill>
              </a:rPr>
              <a:t>Subtype </a:t>
            </a:r>
            <a:r>
              <a:rPr lang="en-US" dirty="0">
                <a:solidFill>
                  <a:srgbClr val="00B050"/>
                </a:solidFill>
              </a:rPr>
              <a:t>specific antigens on H and N.</a:t>
            </a:r>
          </a:p>
          <a:p>
            <a:pPr marL="0" indent="0">
              <a:buNone/>
            </a:pPr>
            <a:r>
              <a:rPr lang="en-US" dirty="0"/>
              <a:t>	detected by HI and NI tests. </a:t>
            </a:r>
          </a:p>
          <a:p>
            <a:pPr lvl="1"/>
            <a:r>
              <a:rPr lang="en-US" dirty="0"/>
              <a:t>The external H and N envelope glycoproteins carry the subtype antigens H1 to H15 and N1 to N9.  </a:t>
            </a:r>
            <a:r>
              <a:rPr lang="en-US" dirty="0" err="1"/>
              <a:t>Vaccinal</a:t>
            </a:r>
            <a:r>
              <a:rPr lang="en-US" dirty="0"/>
              <a:t> immunity involves </a:t>
            </a:r>
            <a:r>
              <a:rPr lang="en-US" dirty="0" err="1"/>
              <a:t>neutralisation</a:t>
            </a:r>
            <a:r>
              <a:rPr lang="en-US" dirty="0"/>
              <a:t> of the subtype specific antigens on H.</a:t>
            </a:r>
          </a:p>
          <a:p>
            <a:pPr lvl="1"/>
            <a:r>
              <a:rPr lang="en-US" dirty="0"/>
              <a:t>H1 to H15 viruses are in ducks which are the source of new mammalian </a:t>
            </a:r>
            <a:r>
              <a:rPr lang="en-US" dirty="0" smtClean="0"/>
              <a:t>subtypes</a:t>
            </a:r>
            <a:r>
              <a:rPr lang="tr-TR" dirty="0" smtClean="0"/>
              <a:t>.</a:t>
            </a:r>
            <a:endParaRPr lang="en-US" dirty="0"/>
          </a:p>
          <a:p>
            <a:pPr lvl="1"/>
            <a:r>
              <a:rPr lang="en-US" dirty="0"/>
              <a:t>Equine influenza type 1 and type 2 carry  H7 N7 and H3 N8 respectively </a:t>
            </a:r>
            <a:r>
              <a:rPr lang="en-US" dirty="0" err="1"/>
              <a:t>ie</a:t>
            </a:r>
            <a:r>
              <a:rPr lang="en-US" dirty="0"/>
              <a:t> </a:t>
            </a:r>
            <a:r>
              <a:rPr lang="en-US" dirty="0">
                <a:solidFill>
                  <a:srgbClr val="CC00CC"/>
                </a:solidFill>
              </a:rPr>
              <a:t>their vaccines do not cross protect.</a:t>
            </a:r>
          </a:p>
          <a:p>
            <a:pPr marL="0" indent="0">
              <a:buNone/>
            </a:pPr>
            <a:r>
              <a:rPr lang="en-US" dirty="0">
                <a:solidFill>
                  <a:srgbClr val="00B050"/>
                </a:solidFill>
              </a:rPr>
              <a:t>3. Antigenic drift ‑ variation of H  within a subtype  within a host species</a:t>
            </a:r>
          </a:p>
          <a:p>
            <a:pPr marL="0" indent="0">
              <a:buNone/>
            </a:pPr>
            <a:r>
              <a:rPr lang="en-US" dirty="0">
                <a:solidFill>
                  <a:srgbClr val="00B050"/>
                </a:solidFill>
              </a:rPr>
              <a:t>4.  Antigenic shift ‑ change of subtype of H within a host species</a:t>
            </a:r>
            <a:endParaRPr lang="tr-TR" dirty="0">
              <a:solidFill>
                <a:srgbClr val="00B050"/>
              </a:solidFill>
            </a:endParaRPr>
          </a:p>
        </p:txBody>
      </p:sp>
    </p:spTree>
    <p:extLst>
      <p:ext uri="{BB962C8B-B14F-4D97-AF65-F5344CB8AC3E}">
        <p14:creationId xmlns:p14="http://schemas.microsoft.com/office/powerpoint/2010/main" val="16957286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dirty="0" err="1" smtClean="0">
                <a:solidFill>
                  <a:srgbClr val="0070C0"/>
                </a:solidFill>
              </a:rPr>
              <a:t>Transmission</a:t>
            </a:r>
            <a:endParaRPr lang="tr-TR" dirty="0">
              <a:solidFill>
                <a:srgbClr val="0070C0"/>
              </a:solidFill>
            </a:endParaRPr>
          </a:p>
        </p:txBody>
      </p:sp>
      <p:sp>
        <p:nvSpPr>
          <p:cNvPr id="4" name="İçerik Yer Tutucusu 3"/>
          <p:cNvSpPr>
            <a:spLocks noGrp="1"/>
          </p:cNvSpPr>
          <p:nvPr>
            <p:ph idx="1"/>
          </p:nvPr>
        </p:nvSpPr>
        <p:spPr/>
        <p:txBody>
          <a:bodyPr/>
          <a:lstStyle/>
          <a:p>
            <a:r>
              <a:rPr lang="tr-TR" dirty="0" err="1"/>
              <a:t>Virus</a:t>
            </a:r>
            <a:r>
              <a:rPr lang="tr-TR" dirty="0"/>
              <a:t> is </a:t>
            </a:r>
            <a:r>
              <a:rPr lang="tr-TR" dirty="0" err="1"/>
              <a:t>highly</a:t>
            </a:r>
            <a:r>
              <a:rPr lang="tr-TR" dirty="0"/>
              <a:t> </a:t>
            </a:r>
            <a:r>
              <a:rPr lang="tr-TR" dirty="0" err="1" smtClean="0"/>
              <a:t>contagious</a:t>
            </a:r>
            <a:r>
              <a:rPr lang="tr-TR" dirty="0" smtClean="0"/>
              <a:t>.</a:t>
            </a:r>
          </a:p>
          <a:p>
            <a:r>
              <a:rPr lang="en-US" dirty="0" smtClean="0"/>
              <a:t>EI </a:t>
            </a:r>
            <a:r>
              <a:rPr lang="en-US" dirty="0"/>
              <a:t>is spread by contact with infected animals, which in coughing excrete the virus. </a:t>
            </a:r>
            <a:endParaRPr lang="tr-TR" dirty="0" smtClean="0"/>
          </a:p>
          <a:p>
            <a:r>
              <a:rPr lang="en-US" dirty="0" smtClean="0"/>
              <a:t>In </a:t>
            </a:r>
            <a:r>
              <a:rPr lang="en-US" dirty="0"/>
              <a:t>fact animals can begin to excrete the virus as they develop a fever before showing clinical signs. </a:t>
            </a:r>
            <a:endParaRPr lang="tr-TR" dirty="0" smtClean="0"/>
          </a:p>
          <a:p>
            <a:r>
              <a:rPr lang="en-US" dirty="0" smtClean="0"/>
              <a:t>It </a:t>
            </a:r>
            <a:r>
              <a:rPr lang="en-US" dirty="0"/>
              <a:t>can also be spread by mechanical transmission of the virus on clothing, equipment, brushes </a:t>
            </a:r>
            <a:r>
              <a:rPr lang="en-US" dirty="0" err="1"/>
              <a:t>etc</a:t>
            </a:r>
            <a:r>
              <a:rPr lang="en-US" dirty="0"/>
              <a:t> carried by people working with horses. </a:t>
            </a:r>
            <a:endParaRPr lang="tr-TR" dirty="0"/>
          </a:p>
        </p:txBody>
      </p:sp>
    </p:spTree>
    <p:extLst>
      <p:ext uri="{BB962C8B-B14F-4D97-AF65-F5344CB8AC3E}">
        <p14:creationId xmlns:p14="http://schemas.microsoft.com/office/powerpoint/2010/main" val="3579264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Once introduced into an area with a susceptible population, the disease, with an incubation period of only one to three days, spreads quickly and is capable of causing explosive outbreaks. Crowding and transportation are factors that </a:t>
            </a:r>
            <a:r>
              <a:rPr lang="en-US" dirty="0" err="1"/>
              <a:t>favour</a:t>
            </a:r>
            <a:r>
              <a:rPr lang="en-US" dirty="0"/>
              <a:t> the spread of EI.</a:t>
            </a:r>
            <a:endParaRPr lang="tr-TR" dirty="0"/>
          </a:p>
        </p:txBody>
      </p:sp>
    </p:spTree>
    <p:extLst>
      <p:ext uri="{BB962C8B-B14F-4D97-AF65-F5344CB8AC3E}">
        <p14:creationId xmlns:p14="http://schemas.microsoft.com/office/powerpoint/2010/main" val="26113278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solidFill>
                  <a:srgbClr val="0070C0"/>
                </a:solidFill>
              </a:rPr>
              <a:t>Factors</a:t>
            </a:r>
            <a:r>
              <a:rPr lang="tr-TR" dirty="0">
                <a:solidFill>
                  <a:srgbClr val="0070C0"/>
                </a:solidFill>
              </a:rPr>
              <a:t> </a:t>
            </a:r>
            <a:r>
              <a:rPr lang="tr-TR" dirty="0" err="1">
                <a:solidFill>
                  <a:srgbClr val="0070C0"/>
                </a:solidFill>
              </a:rPr>
              <a:t>Strengthening</a:t>
            </a:r>
            <a:r>
              <a:rPr lang="tr-TR" dirty="0">
                <a:solidFill>
                  <a:srgbClr val="0070C0"/>
                </a:solidFill>
              </a:rPr>
              <a:t> </a:t>
            </a:r>
            <a:r>
              <a:rPr lang="tr-TR" dirty="0" err="1">
                <a:solidFill>
                  <a:srgbClr val="0070C0"/>
                </a:solidFill>
              </a:rPr>
              <a:t>Epizootics</a:t>
            </a:r>
            <a:r>
              <a:rPr lang="tr-TR" dirty="0">
                <a:solidFill>
                  <a:srgbClr val="0070C0"/>
                </a:solidFill>
              </a:rPr>
              <a:t> / </a:t>
            </a:r>
            <a:r>
              <a:rPr lang="tr-TR" dirty="0" err="1">
                <a:solidFill>
                  <a:srgbClr val="0070C0"/>
                </a:solidFill>
              </a:rPr>
              <a:t>Epidemics</a:t>
            </a:r>
            <a:endParaRPr lang="tr-TR" dirty="0">
              <a:solidFill>
                <a:srgbClr val="0070C0"/>
              </a:solidFill>
            </a:endParaRPr>
          </a:p>
        </p:txBody>
      </p:sp>
      <p:sp>
        <p:nvSpPr>
          <p:cNvPr id="3" name="İçerik Yer Tutucusu 2"/>
          <p:cNvSpPr>
            <a:spLocks noGrp="1"/>
          </p:cNvSpPr>
          <p:nvPr>
            <p:ph idx="1"/>
          </p:nvPr>
        </p:nvSpPr>
        <p:spPr/>
        <p:txBody>
          <a:bodyPr/>
          <a:lstStyle/>
          <a:p>
            <a:r>
              <a:rPr lang="en-US" dirty="0">
                <a:solidFill>
                  <a:srgbClr val="CC00CC"/>
                </a:solidFill>
              </a:rPr>
              <a:t>Antigenic drift</a:t>
            </a:r>
          </a:p>
          <a:p>
            <a:r>
              <a:rPr lang="en-US" dirty="0" err="1">
                <a:solidFill>
                  <a:srgbClr val="CC00CC"/>
                </a:solidFill>
              </a:rPr>
              <a:t>Reassortment</a:t>
            </a:r>
            <a:r>
              <a:rPr lang="en-US" dirty="0">
                <a:solidFill>
                  <a:srgbClr val="CC00CC"/>
                </a:solidFill>
              </a:rPr>
              <a:t> and antigenic shift</a:t>
            </a:r>
          </a:p>
          <a:p>
            <a:r>
              <a:rPr lang="en-US" dirty="0">
                <a:solidFill>
                  <a:srgbClr val="CC00CC"/>
                </a:solidFill>
              </a:rPr>
              <a:t>Short-term immunity</a:t>
            </a:r>
          </a:p>
          <a:p>
            <a:r>
              <a:rPr lang="en-US" dirty="0">
                <a:solidFill>
                  <a:srgbClr val="CC00CC"/>
                </a:solidFill>
              </a:rPr>
              <a:t>Transfer between species</a:t>
            </a:r>
          </a:p>
          <a:p>
            <a:pPr lvl="1"/>
            <a:r>
              <a:rPr lang="en-US" dirty="0"/>
              <a:t>It is known to pass through dogs.</a:t>
            </a:r>
            <a:endParaRPr lang="tr-TR" dirty="0"/>
          </a:p>
        </p:txBody>
      </p:sp>
    </p:spTree>
    <p:extLst>
      <p:ext uri="{BB962C8B-B14F-4D97-AF65-F5344CB8AC3E}">
        <p14:creationId xmlns:p14="http://schemas.microsoft.com/office/powerpoint/2010/main" val="33094944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91886"/>
            <a:ext cx="10515600" cy="5785077"/>
          </a:xfrm>
        </p:spPr>
        <p:txBody>
          <a:bodyPr>
            <a:normAutofit fontScale="92500" lnSpcReduction="20000"/>
          </a:bodyPr>
          <a:lstStyle/>
          <a:p>
            <a:r>
              <a:rPr lang="en-US" sz="3500" dirty="0">
                <a:solidFill>
                  <a:srgbClr val="CC00CC"/>
                </a:solidFill>
              </a:rPr>
              <a:t>Antigenic </a:t>
            </a:r>
            <a:r>
              <a:rPr lang="en-US" sz="3500" dirty="0" smtClean="0">
                <a:solidFill>
                  <a:srgbClr val="CC00CC"/>
                </a:solidFill>
              </a:rPr>
              <a:t>drift</a:t>
            </a:r>
            <a:endParaRPr lang="tr-TR" sz="3500" dirty="0" smtClean="0">
              <a:solidFill>
                <a:srgbClr val="CC00CC"/>
              </a:solidFill>
            </a:endParaRPr>
          </a:p>
          <a:p>
            <a:r>
              <a:rPr lang="en-GB" altLang="tr-TR" sz="3000" dirty="0">
                <a:solidFill>
                  <a:srgbClr val="00B050"/>
                </a:solidFill>
              </a:rPr>
              <a:t>evolution of a variant within a subtype, meaning imperfect protection by old vaccines </a:t>
            </a:r>
            <a:endParaRPr lang="tr-TR" sz="3000" dirty="0" smtClean="0">
              <a:solidFill>
                <a:srgbClr val="00B050"/>
              </a:solidFill>
            </a:endParaRPr>
          </a:p>
          <a:p>
            <a:pPr algn="just">
              <a:lnSpc>
                <a:spcPct val="96000"/>
              </a:lnSpc>
            </a:pPr>
            <a:r>
              <a:rPr lang="en-GB" altLang="tr-TR" i="1" dirty="0"/>
              <a:t>Why?	 </a:t>
            </a:r>
            <a:r>
              <a:rPr lang="en-GB" altLang="tr-TR" dirty="0"/>
              <a:t>Each H molecule carries 5 antigenic regions via which antibodies can HI, neutralize and block attachment to host cells.  A change in any region results in antigenic drift.  The RNA genes of influenza are constantly mutating, during error-prone replication.  If the mutation </a:t>
            </a:r>
            <a:r>
              <a:rPr lang="en-GB" altLang="tr-TR" sz="3000" dirty="0"/>
              <a:t>involves</a:t>
            </a:r>
            <a:r>
              <a:rPr lang="en-GB" altLang="tr-TR" dirty="0"/>
              <a:t> escape from neutralisation the variant is selected in infected animals.  </a:t>
            </a:r>
          </a:p>
          <a:p>
            <a:pPr algn="just">
              <a:lnSpc>
                <a:spcPct val="96000"/>
              </a:lnSpc>
            </a:pPr>
            <a:r>
              <a:rPr lang="en-GB" altLang="tr-TR" dirty="0"/>
              <a:t>Drift is detected by 2-4-fold alterations in HI titres between one isolate and another isolate recovered several years later.  	Drift is now best assessed by panels of </a:t>
            </a:r>
            <a:r>
              <a:rPr lang="en-GB" altLang="tr-TR" dirty="0" err="1"/>
              <a:t>mAb</a:t>
            </a:r>
            <a:r>
              <a:rPr lang="en-GB" altLang="tr-TR" dirty="0"/>
              <a:t> in HI tests and nucleotide sequencing of the neutralisation sites on H</a:t>
            </a:r>
            <a:r>
              <a:rPr lang="en-GB" altLang="tr-TR" dirty="0" smtClean="0"/>
              <a:t>.</a:t>
            </a:r>
            <a:endParaRPr lang="en-GB" altLang="tr-TR" dirty="0"/>
          </a:p>
          <a:p>
            <a:pPr algn="just">
              <a:lnSpc>
                <a:spcPct val="96000"/>
              </a:lnSpc>
            </a:pPr>
            <a:r>
              <a:rPr lang="en-GB" altLang="tr-TR" dirty="0"/>
              <a:t>These </a:t>
            </a:r>
            <a:r>
              <a:rPr lang="en-GB" altLang="tr-TR" b="1" dirty="0">
                <a:solidFill>
                  <a:srgbClr val="00B0F0"/>
                </a:solidFill>
              </a:rPr>
              <a:t>mutations accumulate with time</a:t>
            </a:r>
            <a:r>
              <a:rPr lang="en-GB" altLang="tr-TR" dirty="0"/>
              <a:t>.  The human viruses appear to accumulate more mutations than the equine, which may relate to the presence of more people than horses in the world.</a:t>
            </a:r>
          </a:p>
          <a:p>
            <a:endParaRPr lang="en-US" dirty="0">
              <a:solidFill>
                <a:srgbClr val="CC00CC"/>
              </a:solidFill>
            </a:endParaRPr>
          </a:p>
          <a:p>
            <a:endParaRPr lang="tr-TR" dirty="0"/>
          </a:p>
        </p:txBody>
      </p:sp>
    </p:spTree>
    <p:extLst>
      <p:ext uri="{BB962C8B-B14F-4D97-AF65-F5344CB8AC3E}">
        <p14:creationId xmlns:p14="http://schemas.microsoft.com/office/powerpoint/2010/main" val="472147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73132"/>
            <a:ext cx="10515600" cy="5903831"/>
          </a:xfrm>
        </p:spPr>
        <p:txBody>
          <a:bodyPr>
            <a:normAutofit/>
          </a:bodyPr>
          <a:lstStyle/>
          <a:p>
            <a:r>
              <a:rPr lang="en-US" dirty="0" err="1">
                <a:solidFill>
                  <a:srgbClr val="CC00CC"/>
                </a:solidFill>
              </a:rPr>
              <a:t>Reassortment</a:t>
            </a:r>
            <a:r>
              <a:rPr lang="en-US" dirty="0">
                <a:solidFill>
                  <a:srgbClr val="CC00CC"/>
                </a:solidFill>
              </a:rPr>
              <a:t> and antigenic shift</a:t>
            </a:r>
          </a:p>
          <a:p>
            <a:r>
              <a:rPr lang="en-GB" altLang="tr-TR" dirty="0"/>
              <a:t>Complete change of H molecule meaning no protection by old vaccines.  Shift occurs by </a:t>
            </a:r>
            <a:r>
              <a:rPr lang="en-GB" altLang="tr-TR" dirty="0">
                <a:solidFill>
                  <a:srgbClr val="FF0000"/>
                </a:solidFill>
              </a:rPr>
              <a:t>a) gene </a:t>
            </a:r>
            <a:r>
              <a:rPr lang="en-GB" altLang="tr-TR" dirty="0" err="1">
                <a:solidFill>
                  <a:srgbClr val="FF0000"/>
                </a:solidFill>
              </a:rPr>
              <a:t>reassortment</a:t>
            </a:r>
            <a:r>
              <a:rPr lang="en-GB" altLang="tr-TR" dirty="0">
                <a:solidFill>
                  <a:srgbClr val="FF0000"/>
                </a:solidFill>
              </a:rPr>
              <a:t>, b) change of species specificity </a:t>
            </a:r>
            <a:endParaRPr lang="tr-TR" altLang="tr-TR" dirty="0" smtClean="0">
              <a:solidFill>
                <a:srgbClr val="FF0000"/>
              </a:solidFill>
            </a:endParaRPr>
          </a:p>
          <a:p>
            <a:pPr marL="0" indent="0" algn="just">
              <a:lnSpc>
                <a:spcPct val="96000"/>
              </a:lnSpc>
              <a:buNone/>
            </a:pPr>
            <a:r>
              <a:rPr lang="en-GB" altLang="tr-TR" dirty="0" smtClean="0">
                <a:solidFill>
                  <a:srgbClr val="FF0000"/>
                </a:solidFill>
              </a:rPr>
              <a:t>a</a:t>
            </a:r>
            <a:r>
              <a:rPr lang="en-GB" altLang="tr-TR" dirty="0">
                <a:solidFill>
                  <a:srgbClr val="FF0000"/>
                </a:solidFill>
              </a:rPr>
              <a:t>)</a:t>
            </a:r>
            <a:r>
              <a:rPr lang="en-GB" altLang="tr-TR" b="1" dirty="0">
                <a:solidFill>
                  <a:srgbClr val="FF0000"/>
                </a:solidFill>
              </a:rPr>
              <a:t> </a:t>
            </a:r>
            <a:r>
              <a:rPr lang="en-GB" altLang="tr-TR" dirty="0">
                <a:solidFill>
                  <a:srgbClr val="FF0000"/>
                </a:solidFill>
              </a:rPr>
              <a:t>Gene </a:t>
            </a:r>
            <a:r>
              <a:rPr lang="en-GB" altLang="tr-TR" dirty="0" err="1">
                <a:solidFill>
                  <a:srgbClr val="FF0000"/>
                </a:solidFill>
              </a:rPr>
              <a:t>reassortment</a:t>
            </a:r>
            <a:r>
              <a:rPr lang="en-GB" altLang="tr-TR" dirty="0">
                <a:solidFill>
                  <a:srgbClr val="FF0000"/>
                </a:solidFill>
              </a:rPr>
              <a:t>   </a:t>
            </a:r>
            <a:r>
              <a:rPr lang="en-GB" altLang="tr-TR" dirty="0"/>
              <a:t>Pigs become infected with duck virus and human virus at the same time, </a:t>
            </a:r>
            <a:r>
              <a:rPr lang="en-GB" altLang="tr-TR" dirty="0" err="1"/>
              <a:t>eg</a:t>
            </a:r>
            <a:r>
              <a:rPr lang="en-GB" altLang="tr-TR" dirty="0"/>
              <a:t> on a </a:t>
            </a:r>
            <a:r>
              <a:rPr lang="en-GB" altLang="tr-TR" dirty="0" err="1"/>
              <a:t>chinese</a:t>
            </a:r>
            <a:r>
              <a:rPr lang="en-GB" altLang="tr-TR" dirty="0"/>
              <a:t> commune where all 3 species live close together</a:t>
            </a:r>
            <a:r>
              <a:rPr lang="en-GB" altLang="tr-TR" b="1" dirty="0"/>
              <a:t>.</a:t>
            </a:r>
            <a:r>
              <a:rPr lang="en-GB" altLang="tr-TR" dirty="0"/>
              <a:t>  Some virus </a:t>
            </a:r>
            <a:r>
              <a:rPr lang="en-GB" altLang="tr-TR" dirty="0" err="1"/>
              <a:t>reassorts</a:t>
            </a:r>
            <a:r>
              <a:rPr lang="en-GB" altLang="tr-TR" dirty="0"/>
              <a:t> its RNA segments in the pig respiratory epithelial cells to produce a new virus with a duck H gene for attachment and a 7 human genes for virus growth.  This new virus will infect vaccinated humans because it has a brand new subtype of H</a:t>
            </a:r>
            <a:r>
              <a:rPr lang="en-GB" altLang="tr-TR" dirty="0" smtClean="0"/>
              <a:t>.</a:t>
            </a:r>
            <a:endParaRPr lang="en-GB" altLang="tr-TR" dirty="0"/>
          </a:p>
          <a:p>
            <a:pPr marL="0" indent="0" algn="just">
              <a:lnSpc>
                <a:spcPct val="96000"/>
              </a:lnSpc>
              <a:buNone/>
            </a:pPr>
            <a:endParaRPr lang="tr-TR" dirty="0"/>
          </a:p>
        </p:txBody>
      </p:sp>
    </p:spTree>
    <p:extLst>
      <p:ext uri="{BB962C8B-B14F-4D97-AF65-F5344CB8AC3E}">
        <p14:creationId xmlns:p14="http://schemas.microsoft.com/office/powerpoint/2010/main" val="325816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9922204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eaLnBrk="1" hangingPunct="1">
              <a:defRPr/>
            </a:pPr>
            <a:r>
              <a:rPr lang="en-US" b="1" dirty="0" err="1" smtClean="0">
                <a:solidFill>
                  <a:srgbClr val="CC00CC"/>
                </a:solidFill>
              </a:rPr>
              <a:t>Reassortment</a:t>
            </a:r>
            <a:endParaRPr lang="en-US" b="1" dirty="0" smtClean="0">
              <a:solidFill>
                <a:srgbClr val="CC00CC"/>
              </a:solidFill>
            </a:endParaRPr>
          </a:p>
        </p:txBody>
      </p:sp>
      <p:grpSp>
        <p:nvGrpSpPr>
          <p:cNvPr id="14339" name="Group 3"/>
          <p:cNvGrpSpPr>
            <a:grpSpLocks/>
          </p:cNvGrpSpPr>
          <p:nvPr/>
        </p:nvGrpSpPr>
        <p:grpSpPr bwMode="auto">
          <a:xfrm>
            <a:off x="2133600" y="685800"/>
            <a:ext cx="1836738" cy="2743200"/>
            <a:chOff x="501" y="1392"/>
            <a:chExt cx="1578" cy="2357"/>
          </a:xfrm>
        </p:grpSpPr>
        <p:sp>
          <p:nvSpPr>
            <p:cNvPr id="14455" name="Oval 4"/>
            <p:cNvSpPr>
              <a:spLocks noChangeArrowheads="1"/>
            </p:cNvSpPr>
            <p:nvPr/>
          </p:nvSpPr>
          <p:spPr bwMode="auto">
            <a:xfrm>
              <a:off x="816" y="1632"/>
              <a:ext cx="960" cy="1776"/>
            </a:xfrm>
            <a:prstGeom prst="ellipse">
              <a:avLst/>
            </a:prstGeom>
            <a:solidFill>
              <a:schemeClr val="hlink"/>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56" name="Rectangle 5"/>
            <p:cNvSpPr>
              <a:spLocks noChangeArrowheads="1"/>
            </p:cNvSpPr>
            <p:nvPr/>
          </p:nvSpPr>
          <p:spPr bwMode="auto">
            <a:xfrm>
              <a:off x="1056" y="1872"/>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57" name="Rectangle 6"/>
            <p:cNvSpPr>
              <a:spLocks noChangeArrowheads="1"/>
            </p:cNvSpPr>
            <p:nvPr/>
          </p:nvSpPr>
          <p:spPr bwMode="auto">
            <a:xfrm>
              <a:off x="1056" y="2036"/>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58" name="Rectangle 7"/>
            <p:cNvSpPr>
              <a:spLocks noChangeArrowheads="1"/>
            </p:cNvSpPr>
            <p:nvPr/>
          </p:nvSpPr>
          <p:spPr bwMode="auto">
            <a:xfrm>
              <a:off x="1056" y="2201"/>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59" name="Rectangle 8"/>
            <p:cNvSpPr>
              <a:spLocks noChangeArrowheads="1"/>
            </p:cNvSpPr>
            <p:nvPr/>
          </p:nvSpPr>
          <p:spPr bwMode="auto">
            <a:xfrm>
              <a:off x="1056" y="2365"/>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0" name="Rectangle 9"/>
            <p:cNvSpPr>
              <a:spLocks noChangeArrowheads="1"/>
            </p:cNvSpPr>
            <p:nvPr/>
          </p:nvSpPr>
          <p:spPr bwMode="auto">
            <a:xfrm>
              <a:off x="1056" y="2530"/>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1" name="Rectangle 10"/>
            <p:cNvSpPr>
              <a:spLocks noChangeArrowheads="1"/>
            </p:cNvSpPr>
            <p:nvPr/>
          </p:nvSpPr>
          <p:spPr bwMode="auto">
            <a:xfrm>
              <a:off x="1056" y="2694"/>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2" name="Rectangle 11"/>
            <p:cNvSpPr>
              <a:spLocks noChangeArrowheads="1"/>
            </p:cNvSpPr>
            <p:nvPr/>
          </p:nvSpPr>
          <p:spPr bwMode="auto">
            <a:xfrm>
              <a:off x="1056" y="2859"/>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3" name="Rectangle 12"/>
            <p:cNvSpPr>
              <a:spLocks noChangeArrowheads="1"/>
            </p:cNvSpPr>
            <p:nvPr/>
          </p:nvSpPr>
          <p:spPr bwMode="auto">
            <a:xfrm>
              <a:off x="1056" y="3024"/>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4" name="Oval 13"/>
            <p:cNvSpPr>
              <a:spLocks noChangeArrowheads="1"/>
            </p:cNvSpPr>
            <p:nvPr/>
          </p:nvSpPr>
          <p:spPr bwMode="auto">
            <a:xfrm>
              <a:off x="1200" y="1392"/>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5" name="Oval 14"/>
            <p:cNvSpPr>
              <a:spLocks noChangeArrowheads="1"/>
            </p:cNvSpPr>
            <p:nvPr/>
          </p:nvSpPr>
          <p:spPr bwMode="auto">
            <a:xfrm>
              <a:off x="1280" y="3605"/>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6" name="Oval 15"/>
            <p:cNvSpPr>
              <a:spLocks noChangeArrowheads="1"/>
            </p:cNvSpPr>
            <p:nvPr/>
          </p:nvSpPr>
          <p:spPr bwMode="auto">
            <a:xfrm>
              <a:off x="1935" y="2427"/>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7" name="Oval 16"/>
            <p:cNvSpPr>
              <a:spLocks noChangeArrowheads="1"/>
            </p:cNvSpPr>
            <p:nvPr/>
          </p:nvSpPr>
          <p:spPr bwMode="auto">
            <a:xfrm>
              <a:off x="501" y="2518"/>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68" name="Line 17"/>
            <p:cNvSpPr>
              <a:spLocks noChangeShapeType="1"/>
            </p:cNvSpPr>
            <p:nvPr/>
          </p:nvSpPr>
          <p:spPr bwMode="auto">
            <a:xfrm flipH="1">
              <a:off x="1776" y="2496"/>
              <a:ext cx="19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69" name="Line 18"/>
            <p:cNvSpPr>
              <a:spLocks noChangeShapeType="1"/>
            </p:cNvSpPr>
            <p:nvPr/>
          </p:nvSpPr>
          <p:spPr bwMode="auto">
            <a:xfrm>
              <a:off x="624" y="259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70" name="Line 19"/>
            <p:cNvSpPr>
              <a:spLocks noChangeShapeType="1"/>
            </p:cNvSpPr>
            <p:nvPr/>
          </p:nvSpPr>
          <p:spPr bwMode="auto">
            <a:xfrm flipV="1">
              <a:off x="1344" y="34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71" name="Line 20"/>
            <p:cNvSpPr>
              <a:spLocks noChangeShapeType="1"/>
            </p:cNvSpPr>
            <p:nvPr/>
          </p:nvSpPr>
          <p:spPr bwMode="auto">
            <a:xfrm flipV="1">
              <a:off x="1264" y="1482"/>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72" name="Line 21"/>
            <p:cNvSpPr>
              <a:spLocks noChangeShapeType="1"/>
            </p:cNvSpPr>
            <p:nvPr/>
          </p:nvSpPr>
          <p:spPr bwMode="auto">
            <a:xfrm flipV="1">
              <a:off x="1680" y="1824"/>
              <a:ext cx="288" cy="144"/>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73" name="Line 22"/>
            <p:cNvSpPr>
              <a:spLocks noChangeShapeType="1"/>
            </p:cNvSpPr>
            <p:nvPr/>
          </p:nvSpPr>
          <p:spPr bwMode="auto">
            <a:xfrm>
              <a:off x="1632" y="3168"/>
              <a:ext cx="144" cy="144"/>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74" name="Line 23"/>
            <p:cNvSpPr>
              <a:spLocks noChangeShapeType="1"/>
            </p:cNvSpPr>
            <p:nvPr/>
          </p:nvSpPr>
          <p:spPr bwMode="auto">
            <a:xfrm flipH="1">
              <a:off x="816" y="3072"/>
              <a:ext cx="144" cy="192"/>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75" name="Line 24"/>
            <p:cNvSpPr>
              <a:spLocks noChangeShapeType="1"/>
            </p:cNvSpPr>
            <p:nvPr/>
          </p:nvSpPr>
          <p:spPr bwMode="auto">
            <a:xfrm flipH="1" flipV="1">
              <a:off x="720" y="1920"/>
              <a:ext cx="192" cy="96"/>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grpSp>
      <p:grpSp>
        <p:nvGrpSpPr>
          <p:cNvPr id="14340" name="Group 25"/>
          <p:cNvGrpSpPr>
            <a:grpSpLocks/>
          </p:cNvGrpSpPr>
          <p:nvPr/>
        </p:nvGrpSpPr>
        <p:grpSpPr bwMode="auto">
          <a:xfrm>
            <a:off x="2057400" y="3581400"/>
            <a:ext cx="1836738" cy="2743200"/>
            <a:chOff x="336" y="2256"/>
            <a:chExt cx="1157" cy="1728"/>
          </a:xfrm>
        </p:grpSpPr>
        <p:sp>
          <p:nvSpPr>
            <p:cNvPr id="14434" name="Oval 26"/>
            <p:cNvSpPr>
              <a:spLocks noChangeArrowheads="1"/>
            </p:cNvSpPr>
            <p:nvPr/>
          </p:nvSpPr>
          <p:spPr bwMode="auto">
            <a:xfrm>
              <a:off x="567" y="2432"/>
              <a:ext cx="704" cy="1302"/>
            </a:xfrm>
            <a:prstGeom prst="ellipse">
              <a:avLst/>
            </a:prstGeom>
            <a:solidFill>
              <a:schemeClr val="hlink"/>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35" name="Rectangle 27"/>
            <p:cNvSpPr>
              <a:spLocks noChangeArrowheads="1"/>
            </p:cNvSpPr>
            <p:nvPr/>
          </p:nvSpPr>
          <p:spPr bwMode="auto">
            <a:xfrm>
              <a:off x="743" y="2608"/>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36" name="Rectangle 28"/>
            <p:cNvSpPr>
              <a:spLocks noChangeArrowheads="1"/>
            </p:cNvSpPr>
            <p:nvPr/>
          </p:nvSpPr>
          <p:spPr bwMode="auto">
            <a:xfrm>
              <a:off x="743" y="2728"/>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37" name="Rectangle 29"/>
            <p:cNvSpPr>
              <a:spLocks noChangeArrowheads="1"/>
            </p:cNvSpPr>
            <p:nvPr/>
          </p:nvSpPr>
          <p:spPr bwMode="auto">
            <a:xfrm>
              <a:off x="743" y="2849"/>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38" name="Rectangle 30"/>
            <p:cNvSpPr>
              <a:spLocks noChangeArrowheads="1"/>
            </p:cNvSpPr>
            <p:nvPr/>
          </p:nvSpPr>
          <p:spPr bwMode="auto">
            <a:xfrm>
              <a:off x="743" y="2969"/>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39" name="Rectangle 31"/>
            <p:cNvSpPr>
              <a:spLocks noChangeArrowheads="1"/>
            </p:cNvSpPr>
            <p:nvPr/>
          </p:nvSpPr>
          <p:spPr bwMode="auto">
            <a:xfrm>
              <a:off x="743" y="3090"/>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0" name="Rectangle 32"/>
            <p:cNvSpPr>
              <a:spLocks noChangeArrowheads="1"/>
            </p:cNvSpPr>
            <p:nvPr/>
          </p:nvSpPr>
          <p:spPr bwMode="auto">
            <a:xfrm>
              <a:off x="743" y="3211"/>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1" name="Rectangle 33"/>
            <p:cNvSpPr>
              <a:spLocks noChangeArrowheads="1"/>
            </p:cNvSpPr>
            <p:nvPr/>
          </p:nvSpPr>
          <p:spPr bwMode="auto">
            <a:xfrm>
              <a:off x="743" y="3332"/>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2" name="Rectangle 34"/>
            <p:cNvSpPr>
              <a:spLocks noChangeArrowheads="1"/>
            </p:cNvSpPr>
            <p:nvPr/>
          </p:nvSpPr>
          <p:spPr bwMode="auto">
            <a:xfrm>
              <a:off x="743" y="3452"/>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3" name="Oval 35"/>
            <p:cNvSpPr>
              <a:spLocks noChangeArrowheads="1"/>
            </p:cNvSpPr>
            <p:nvPr/>
          </p:nvSpPr>
          <p:spPr bwMode="auto">
            <a:xfrm>
              <a:off x="849" y="2256"/>
              <a:ext cx="105"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4" name="Oval 36"/>
            <p:cNvSpPr>
              <a:spLocks noChangeArrowheads="1"/>
            </p:cNvSpPr>
            <p:nvPr/>
          </p:nvSpPr>
          <p:spPr bwMode="auto">
            <a:xfrm>
              <a:off x="907" y="3878"/>
              <a:ext cx="106"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5" name="Oval 37"/>
            <p:cNvSpPr>
              <a:spLocks noChangeArrowheads="1"/>
            </p:cNvSpPr>
            <p:nvPr/>
          </p:nvSpPr>
          <p:spPr bwMode="auto">
            <a:xfrm>
              <a:off x="1387" y="3015"/>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6" name="Oval 38"/>
            <p:cNvSpPr>
              <a:spLocks noChangeArrowheads="1"/>
            </p:cNvSpPr>
            <p:nvPr/>
          </p:nvSpPr>
          <p:spPr bwMode="auto">
            <a:xfrm>
              <a:off x="336" y="3082"/>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47" name="Line 39"/>
            <p:cNvSpPr>
              <a:spLocks noChangeShapeType="1"/>
            </p:cNvSpPr>
            <p:nvPr/>
          </p:nvSpPr>
          <p:spPr bwMode="auto">
            <a:xfrm flipH="1">
              <a:off x="1271" y="3065"/>
              <a:ext cx="14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48" name="Line 40"/>
            <p:cNvSpPr>
              <a:spLocks noChangeShapeType="1"/>
            </p:cNvSpPr>
            <p:nvPr/>
          </p:nvSpPr>
          <p:spPr bwMode="auto">
            <a:xfrm>
              <a:off x="426" y="3136"/>
              <a:ext cx="1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49" name="Line 41"/>
            <p:cNvSpPr>
              <a:spLocks noChangeShapeType="1"/>
            </p:cNvSpPr>
            <p:nvPr/>
          </p:nvSpPr>
          <p:spPr bwMode="auto">
            <a:xfrm flipV="1">
              <a:off x="954" y="3734"/>
              <a:ext cx="0" cy="1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50" name="Line 42"/>
            <p:cNvSpPr>
              <a:spLocks noChangeShapeType="1"/>
            </p:cNvSpPr>
            <p:nvPr/>
          </p:nvSpPr>
          <p:spPr bwMode="auto">
            <a:xfrm flipV="1">
              <a:off x="895" y="2322"/>
              <a:ext cx="0" cy="14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51" name="Line 43"/>
            <p:cNvSpPr>
              <a:spLocks noChangeShapeType="1"/>
            </p:cNvSpPr>
            <p:nvPr/>
          </p:nvSpPr>
          <p:spPr bwMode="auto">
            <a:xfrm flipV="1">
              <a:off x="1200" y="2573"/>
              <a:ext cx="212" cy="105"/>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52" name="Line 44"/>
            <p:cNvSpPr>
              <a:spLocks noChangeShapeType="1"/>
            </p:cNvSpPr>
            <p:nvPr/>
          </p:nvSpPr>
          <p:spPr bwMode="auto">
            <a:xfrm>
              <a:off x="1165" y="3558"/>
              <a:ext cx="106" cy="106"/>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53" name="Line 45"/>
            <p:cNvSpPr>
              <a:spLocks noChangeShapeType="1"/>
            </p:cNvSpPr>
            <p:nvPr/>
          </p:nvSpPr>
          <p:spPr bwMode="auto">
            <a:xfrm flipH="1">
              <a:off x="567" y="3488"/>
              <a:ext cx="106" cy="14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54" name="Line 46"/>
            <p:cNvSpPr>
              <a:spLocks noChangeShapeType="1"/>
            </p:cNvSpPr>
            <p:nvPr/>
          </p:nvSpPr>
          <p:spPr bwMode="auto">
            <a:xfrm flipH="1" flipV="1">
              <a:off x="497" y="2643"/>
              <a:ext cx="140" cy="7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grpSp>
      <p:sp>
        <p:nvSpPr>
          <p:cNvPr id="14341" name="Rectangle 47"/>
          <p:cNvSpPr>
            <a:spLocks noChangeArrowheads="1"/>
          </p:cNvSpPr>
          <p:nvPr/>
        </p:nvSpPr>
        <p:spPr bwMode="auto">
          <a:xfrm>
            <a:off x="4495800" y="2362200"/>
            <a:ext cx="2590800" cy="33528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42" name="Oval 48"/>
          <p:cNvSpPr>
            <a:spLocks noChangeArrowheads="1"/>
          </p:cNvSpPr>
          <p:nvPr/>
        </p:nvSpPr>
        <p:spPr bwMode="auto">
          <a:xfrm>
            <a:off x="5867400" y="4495800"/>
            <a:ext cx="1066800" cy="1066800"/>
          </a:xfrm>
          <a:prstGeom prst="ellipse">
            <a:avLst/>
          </a:prstGeom>
          <a:gradFill rotWithShape="0">
            <a:gsLst>
              <a:gs pos="0">
                <a:srgbClr val="767600"/>
              </a:gs>
              <a:gs pos="100000">
                <a:srgbClr val="FFFF00"/>
              </a:gs>
            </a:gsLst>
            <a:path path="shape">
              <a:fillToRect l="50000" t="50000" r="50000" b="50000"/>
            </a:path>
          </a:gra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grpSp>
        <p:nvGrpSpPr>
          <p:cNvPr id="14343" name="Group 49"/>
          <p:cNvGrpSpPr>
            <a:grpSpLocks/>
          </p:cNvGrpSpPr>
          <p:nvPr/>
        </p:nvGrpSpPr>
        <p:grpSpPr bwMode="auto">
          <a:xfrm>
            <a:off x="8763000" y="304800"/>
            <a:ext cx="1219200" cy="2057400"/>
            <a:chOff x="4080" y="384"/>
            <a:chExt cx="1157" cy="1728"/>
          </a:xfrm>
        </p:grpSpPr>
        <p:sp>
          <p:nvSpPr>
            <p:cNvPr id="14413" name="Oval 50"/>
            <p:cNvSpPr>
              <a:spLocks noChangeArrowheads="1"/>
            </p:cNvSpPr>
            <p:nvPr/>
          </p:nvSpPr>
          <p:spPr bwMode="auto">
            <a:xfrm>
              <a:off x="4311" y="560"/>
              <a:ext cx="704" cy="1302"/>
            </a:xfrm>
            <a:prstGeom prst="ellipse">
              <a:avLst/>
            </a:prstGeom>
            <a:solidFill>
              <a:schemeClr val="hlink"/>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14" name="Rectangle 51"/>
            <p:cNvSpPr>
              <a:spLocks noChangeArrowheads="1"/>
            </p:cNvSpPr>
            <p:nvPr/>
          </p:nvSpPr>
          <p:spPr bwMode="auto">
            <a:xfrm>
              <a:off x="4487" y="736"/>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15" name="Rectangle 52"/>
            <p:cNvSpPr>
              <a:spLocks noChangeArrowheads="1"/>
            </p:cNvSpPr>
            <p:nvPr/>
          </p:nvSpPr>
          <p:spPr bwMode="auto">
            <a:xfrm>
              <a:off x="4487" y="856"/>
              <a:ext cx="352" cy="71"/>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16" name="Rectangle 53"/>
            <p:cNvSpPr>
              <a:spLocks noChangeArrowheads="1"/>
            </p:cNvSpPr>
            <p:nvPr/>
          </p:nvSpPr>
          <p:spPr bwMode="auto">
            <a:xfrm>
              <a:off x="4487" y="977"/>
              <a:ext cx="352" cy="70"/>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17" name="Rectangle 54"/>
            <p:cNvSpPr>
              <a:spLocks noChangeArrowheads="1"/>
            </p:cNvSpPr>
            <p:nvPr/>
          </p:nvSpPr>
          <p:spPr bwMode="auto">
            <a:xfrm>
              <a:off x="4487" y="1097"/>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18" name="Rectangle 55"/>
            <p:cNvSpPr>
              <a:spLocks noChangeArrowheads="1"/>
            </p:cNvSpPr>
            <p:nvPr/>
          </p:nvSpPr>
          <p:spPr bwMode="auto">
            <a:xfrm>
              <a:off x="4487" y="1218"/>
              <a:ext cx="352" cy="71"/>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19" name="Rectangle 56"/>
            <p:cNvSpPr>
              <a:spLocks noChangeArrowheads="1"/>
            </p:cNvSpPr>
            <p:nvPr/>
          </p:nvSpPr>
          <p:spPr bwMode="auto">
            <a:xfrm>
              <a:off x="4487" y="1339"/>
              <a:ext cx="352" cy="70"/>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20" name="Rectangle 57"/>
            <p:cNvSpPr>
              <a:spLocks noChangeArrowheads="1"/>
            </p:cNvSpPr>
            <p:nvPr/>
          </p:nvSpPr>
          <p:spPr bwMode="auto">
            <a:xfrm>
              <a:off x="4487" y="1460"/>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21" name="Rectangle 58"/>
            <p:cNvSpPr>
              <a:spLocks noChangeArrowheads="1"/>
            </p:cNvSpPr>
            <p:nvPr/>
          </p:nvSpPr>
          <p:spPr bwMode="auto">
            <a:xfrm>
              <a:off x="4487" y="1580"/>
              <a:ext cx="352" cy="71"/>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22" name="Oval 59"/>
            <p:cNvSpPr>
              <a:spLocks noChangeArrowheads="1"/>
            </p:cNvSpPr>
            <p:nvPr/>
          </p:nvSpPr>
          <p:spPr bwMode="auto">
            <a:xfrm>
              <a:off x="4593" y="384"/>
              <a:ext cx="105"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23" name="Oval 60"/>
            <p:cNvSpPr>
              <a:spLocks noChangeArrowheads="1"/>
            </p:cNvSpPr>
            <p:nvPr/>
          </p:nvSpPr>
          <p:spPr bwMode="auto">
            <a:xfrm>
              <a:off x="4651" y="2006"/>
              <a:ext cx="106"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24" name="Oval 61"/>
            <p:cNvSpPr>
              <a:spLocks noChangeArrowheads="1"/>
            </p:cNvSpPr>
            <p:nvPr/>
          </p:nvSpPr>
          <p:spPr bwMode="auto">
            <a:xfrm>
              <a:off x="5131" y="1143"/>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25" name="Oval 62"/>
            <p:cNvSpPr>
              <a:spLocks noChangeArrowheads="1"/>
            </p:cNvSpPr>
            <p:nvPr/>
          </p:nvSpPr>
          <p:spPr bwMode="auto">
            <a:xfrm>
              <a:off x="4080" y="1210"/>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26" name="Line 63"/>
            <p:cNvSpPr>
              <a:spLocks noChangeShapeType="1"/>
            </p:cNvSpPr>
            <p:nvPr/>
          </p:nvSpPr>
          <p:spPr bwMode="auto">
            <a:xfrm flipH="1">
              <a:off x="5015" y="1193"/>
              <a:ext cx="14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27" name="Line 64"/>
            <p:cNvSpPr>
              <a:spLocks noChangeShapeType="1"/>
            </p:cNvSpPr>
            <p:nvPr/>
          </p:nvSpPr>
          <p:spPr bwMode="auto">
            <a:xfrm>
              <a:off x="4176" y="1264"/>
              <a:ext cx="17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28" name="Line 65"/>
            <p:cNvSpPr>
              <a:spLocks noChangeShapeType="1"/>
            </p:cNvSpPr>
            <p:nvPr/>
          </p:nvSpPr>
          <p:spPr bwMode="auto">
            <a:xfrm flipV="1">
              <a:off x="4698" y="1862"/>
              <a:ext cx="0" cy="1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29" name="Line 66"/>
            <p:cNvSpPr>
              <a:spLocks noChangeShapeType="1"/>
            </p:cNvSpPr>
            <p:nvPr/>
          </p:nvSpPr>
          <p:spPr bwMode="auto">
            <a:xfrm flipV="1">
              <a:off x="4639" y="450"/>
              <a:ext cx="0" cy="14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30" name="Line 67"/>
            <p:cNvSpPr>
              <a:spLocks noChangeShapeType="1"/>
            </p:cNvSpPr>
            <p:nvPr/>
          </p:nvSpPr>
          <p:spPr bwMode="auto">
            <a:xfrm flipV="1">
              <a:off x="4944" y="701"/>
              <a:ext cx="212" cy="105"/>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31" name="Line 68"/>
            <p:cNvSpPr>
              <a:spLocks noChangeShapeType="1"/>
            </p:cNvSpPr>
            <p:nvPr/>
          </p:nvSpPr>
          <p:spPr bwMode="auto">
            <a:xfrm>
              <a:off x="4909" y="1686"/>
              <a:ext cx="106" cy="106"/>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32" name="Line 69"/>
            <p:cNvSpPr>
              <a:spLocks noChangeShapeType="1"/>
            </p:cNvSpPr>
            <p:nvPr/>
          </p:nvSpPr>
          <p:spPr bwMode="auto">
            <a:xfrm flipH="1">
              <a:off x="4311" y="1616"/>
              <a:ext cx="106" cy="14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33" name="Line 70"/>
            <p:cNvSpPr>
              <a:spLocks noChangeShapeType="1"/>
            </p:cNvSpPr>
            <p:nvPr/>
          </p:nvSpPr>
          <p:spPr bwMode="auto">
            <a:xfrm flipH="1" flipV="1">
              <a:off x="4241" y="771"/>
              <a:ext cx="140" cy="7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grpSp>
      <p:grpSp>
        <p:nvGrpSpPr>
          <p:cNvPr id="14344" name="Group 71"/>
          <p:cNvGrpSpPr>
            <a:grpSpLocks/>
          </p:cNvGrpSpPr>
          <p:nvPr/>
        </p:nvGrpSpPr>
        <p:grpSpPr bwMode="auto">
          <a:xfrm>
            <a:off x="8915400" y="2514600"/>
            <a:ext cx="1219200" cy="2057400"/>
            <a:chOff x="501" y="1392"/>
            <a:chExt cx="1578" cy="2357"/>
          </a:xfrm>
        </p:grpSpPr>
        <p:sp>
          <p:nvSpPr>
            <p:cNvPr id="14392" name="Oval 72"/>
            <p:cNvSpPr>
              <a:spLocks noChangeArrowheads="1"/>
            </p:cNvSpPr>
            <p:nvPr/>
          </p:nvSpPr>
          <p:spPr bwMode="auto">
            <a:xfrm>
              <a:off x="816" y="1632"/>
              <a:ext cx="960" cy="1776"/>
            </a:xfrm>
            <a:prstGeom prst="ellipse">
              <a:avLst/>
            </a:prstGeom>
            <a:solidFill>
              <a:schemeClr val="hlink"/>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93" name="Rectangle 73"/>
            <p:cNvSpPr>
              <a:spLocks noChangeArrowheads="1"/>
            </p:cNvSpPr>
            <p:nvPr/>
          </p:nvSpPr>
          <p:spPr bwMode="auto">
            <a:xfrm>
              <a:off x="1056" y="1872"/>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94" name="Rectangle 74"/>
            <p:cNvSpPr>
              <a:spLocks noChangeArrowheads="1"/>
            </p:cNvSpPr>
            <p:nvPr/>
          </p:nvSpPr>
          <p:spPr bwMode="auto">
            <a:xfrm>
              <a:off x="1056" y="2036"/>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95" name="Rectangle 75"/>
            <p:cNvSpPr>
              <a:spLocks noChangeArrowheads="1"/>
            </p:cNvSpPr>
            <p:nvPr/>
          </p:nvSpPr>
          <p:spPr bwMode="auto">
            <a:xfrm>
              <a:off x="1056" y="2201"/>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96" name="Rectangle 76"/>
            <p:cNvSpPr>
              <a:spLocks noChangeArrowheads="1"/>
            </p:cNvSpPr>
            <p:nvPr/>
          </p:nvSpPr>
          <p:spPr bwMode="auto">
            <a:xfrm>
              <a:off x="1056" y="2365"/>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97" name="Rectangle 77"/>
            <p:cNvSpPr>
              <a:spLocks noChangeArrowheads="1"/>
            </p:cNvSpPr>
            <p:nvPr/>
          </p:nvSpPr>
          <p:spPr bwMode="auto">
            <a:xfrm>
              <a:off x="1056" y="2530"/>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98" name="Rectangle 78"/>
            <p:cNvSpPr>
              <a:spLocks noChangeArrowheads="1"/>
            </p:cNvSpPr>
            <p:nvPr/>
          </p:nvSpPr>
          <p:spPr bwMode="auto">
            <a:xfrm>
              <a:off x="1056" y="2694"/>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99" name="Rectangle 79"/>
            <p:cNvSpPr>
              <a:spLocks noChangeArrowheads="1"/>
            </p:cNvSpPr>
            <p:nvPr/>
          </p:nvSpPr>
          <p:spPr bwMode="auto">
            <a:xfrm>
              <a:off x="1056" y="2859"/>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00" name="Rectangle 80"/>
            <p:cNvSpPr>
              <a:spLocks noChangeArrowheads="1"/>
            </p:cNvSpPr>
            <p:nvPr/>
          </p:nvSpPr>
          <p:spPr bwMode="auto">
            <a:xfrm>
              <a:off x="1056" y="3024"/>
              <a:ext cx="480" cy="96"/>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01" name="Oval 81"/>
            <p:cNvSpPr>
              <a:spLocks noChangeArrowheads="1"/>
            </p:cNvSpPr>
            <p:nvPr/>
          </p:nvSpPr>
          <p:spPr bwMode="auto">
            <a:xfrm>
              <a:off x="1200" y="1392"/>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02" name="Oval 82"/>
            <p:cNvSpPr>
              <a:spLocks noChangeArrowheads="1"/>
            </p:cNvSpPr>
            <p:nvPr/>
          </p:nvSpPr>
          <p:spPr bwMode="auto">
            <a:xfrm>
              <a:off x="1280" y="3605"/>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03" name="Oval 83"/>
            <p:cNvSpPr>
              <a:spLocks noChangeArrowheads="1"/>
            </p:cNvSpPr>
            <p:nvPr/>
          </p:nvSpPr>
          <p:spPr bwMode="auto">
            <a:xfrm>
              <a:off x="1935" y="2427"/>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04" name="Oval 84"/>
            <p:cNvSpPr>
              <a:spLocks noChangeArrowheads="1"/>
            </p:cNvSpPr>
            <p:nvPr/>
          </p:nvSpPr>
          <p:spPr bwMode="auto">
            <a:xfrm>
              <a:off x="501" y="2518"/>
              <a:ext cx="144" cy="144"/>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405" name="Line 85"/>
            <p:cNvSpPr>
              <a:spLocks noChangeShapeType="1"/>
            </p:cNvSpPr>
            <p:nvPr/>
          </p:nvSpPr>
          <p:spPr bwMode="auto">
            <a:xfrm flipH="1">
              <a:off x="1776" y="2496"/>
              <a:ext cx="19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06" name="Line 86"/>
            <p:cNvSpPr>
              <a:spLocks noChangeShapeType="1"/>
            </p:cNvSpPr>
            <p:nvPr/>
          </p:nvSpPr>
          <p:spPr bwMode="auto">
            <a:xfrm>
              <a:off x="624" y="259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07" name="Line 87"/>
            <p:cNvSpPr>
              <a:spLocks noChangeShapeType="1"/>
            </p:cNvSpPr>
            <p:nvPr/>
          </p:nvSpPr>
          <p:spPr bwMode="auto">
            <a:xfrm flipV="1">
              <a:off x="1344" y="34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08" name="Line 88"/>
            <p:cNvSpPr>
              <a:spLocks noChangeShapeType="1"/>
            </p:cNvSpPr>
            <p:nvPr/>
          </p:nvSpPr>
          <p:spPr bwMode="auto">
            <a:xfrm flipV="1">
              <a:off x="1264" y="1482"/>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409" name="Line 89"/>
            <p:cNvSpPr>
              <a:spLocks noChangeShapeType="1"/>
            </p:cNvSpPr>
            <p:nvPr/>
          </p:nvSpPr>
          <p:spPr bwMode="auto">
            <a:xfrm flipV="1">
              <a:off x="1680" y="1824"/>
              <a:ext cx="288" cy="144"/>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10" name="Line 90"/>
            <p:cNvSpPr>
              <a:spLocks noChangeShapeType="1"/>
            </p:cNvSpPr>
            <p:nvPr/>
          </p:nvSpPr>
          <p:spPr bwMode="auto">
            <a:xfrm>
              <a:off x="1632" y="3168"/>
              <a:ext cx="144" cy="144"/>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11" name="Line 91"/>
            <p:cNvSpPr>
              <a:spLocks noChangeShapeType="1"/>
            </p:cNvSpPr>
            <p:nvPr/>
          </p:nvSpPr>
          <p:spPr bwMode="auto">
            <a:xfrm flipH="1">
              <a:off x="816" y="3072"/>
              <a:ext cx="144" cy="192"/>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412" name="Line 92"/>
            <p:cNvSpPr>
              <a:spLocks noChangeShapeType="1"/>
            </p:cNvSpPr>
            <p:nvPr/>
          </p:nvSpPr>
          <p:spPr bwMode="auto">
            <a:xfrm flipH="1" flipV="1">
              <a:off x="720" y="1920"/>
              <a:ext cx="192" cy="96"/>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grpSp>
      <p:grpSp>
        <p:nvGrpSpPr>
          <p:cNvPr id="14345" name="Group 93"/>
          <p:cNvGrpSpPr>
            <a:grpSpLocks/>
          </p:cNvGrpSpPr>
          <p:nvPr/>
        </p:nvGrpSpPr>
        <p:grpSpPr bwMode="auto">
          <a:xfrm>
            <a:off x="7467600" y="1905000"/>
            <a:ext cx="1219200" cy="2057400"/>
            <a:chOff x="2976" y="864"/>
            <a:chExt cx="1157" cy="1728"/>
          </a:xfrm>
        </p:grpSpPr>
        <p:sp>
          <p:nvSpPr>
            <p:cNvPr id="14371" name="Oval 94"/>
            <p:cNvSpPr>
              <a:spLocks noChangeArrowheads="1"/>
            </p:cNvSpPr>
            <p:nvPr/>
          </p:nvSpPr>
          <p:spPr bwMode="auto">
            <a:xfrm>
              <a:off x="3207" y="1040"/>
              <a:ext cx="704" cy="1302"/>
            </a:xfrm>
            <a:prstGeom prst="ellipse">
              <a:avLst/>
            </a:prstGeom>
            <a:solidFill>
              <a:schemeClr val="hlink"/>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2" name="Rectangle 95"/>
            <p:cNvSpPr>
              <a:spLocks noChangeArrowheads="1"/>
            </p:cNvSpPr>
            <p:nvPr/>
          </p:nvSpPr>
          <p:spPr bwMode="auto">
            <a:xfrm>
              <a:off x="3383" y="1216"/>
              <a:ext cx="352" cy="70"/>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3" name="Rectangle 96"/>
            <p:cNvSpPr>
              <a:spLocks noChangeArrowheads="1"/>
            </p:cNvSpPr>
            <p:nvPr/>
          </p:nvSpPr>
          <p:spPr bwMode="auto">
            <a:xfrm>
              <a:off x="3383" y="1336"/>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4" name="Rectangle 97"/>
            <p:cNvSpPr>
              <a:spLocks noChangeArrowheads="1"/>
            </p:cNvSpPr>
            <p:nvPr/>
          </p:nvSpPr>
          <p:spPr bwMode="auto">
            <a:xfrm>
              <a:off x="3383" y="1457"/>
              <a:ext cx="352" cy="70"/>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5" name="Rectangle 98"/>
            <p:cNvSpPr>
              <a:spLocks noChangeArrowheads="1"/>
            </p:cNvSpPr>
            <p:nvPr/>
          </p:nvSpPr>
          <p:spPr bwMode="auto">
            <a:xfrm>
              <a:off x="3383" y="1577"/>
              <a:ext cx="352" cy="71"/>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6" name="Rectangle 99"/>
            <p:cNvSpPr>
              <a:spLocks noChangeArrowheads="1"/>
            </p:cNvSpPr>
            <p:nvPr/>
          </p:nvSpPr>
          <p:spPr bwMode="auto">
            <a:xfrm>
              <a:off x="3383" y="1698"/>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7" name="Rectangle 100"/>
            <p:cNvSpPr>
              <a:spLocks noChangeArrowheads="1"/>
            </p:cNvSpPr>
            <p:nvPr/>
          </p:nvSpPr>
          <p:spPr bwMode="auto">
            <a:xfrm>
              <a:off x="3383" y="1819"/>
              <a:ext cx="352" cy="70"/>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8" name="Rectangle 101"/>
            <p:cNvSpPr>
              <a:spLocks noChangeArrowheads="1"/>
            </p:cNvSpPr>
            <p:nvPr/>
          </p:nvSpPr>
          <p:spPr bwMode="auto">
            <a:xfrm>
              <a:off x="3383" y="1940"/>
              <a:ext cx="352" cy="70"/>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79" name="Rectangle 102"/>
            <p:cNvSpPr>
              <a:spLocks noChangeArrowheads="1"/>
            </p:cNvSpPr>
            <p:nvPr/>
          </p:nvSpPr>
          <p:spPr bwMode="auto">
            <a:xfrm>
              <a:off x="3383" y="2060"/>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80" name="Oval 103"/>
            <p:cNvSpPr>
              <a:spLocks noChangeArrowheads="1"/>
            </p:cNvSpPr>
            <p:nvPr/>
          </p:nvSpPr>
          <p:spPr bwMode="auto">
            <a:xfrm>
              <a:off x="3489" y="864"/>
              <a:ext cx="105"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81" name="Oval 104"/>
            <p:cNvSpPr>
              <a:spLocks noChangeArrowheads="1"/>
            </p:cNvSpPr>
            <p:nvPr/>
          </p:nvSpPr>
          <p:spPr bwMode="auto">
            <a:xfrm>
              <a:off x="3547" y="2486"/>
              <a:ext cx="106"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82" name="Oval 105"/>
            <p:cNvSpPr>
              <a:spLocks noChangeArrowheads="1"/>
            </p:cNvSpPr>
            <p:nvPr/>
          </p:nvSpPr>
          <p:spPr bwMode="auto">
            <a:xfrm>
              <a:off x="4027" y="1623"/>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83" name="Oval 106"/>
            <p:cNvSpPr>
              <a:spLocks noChangeArrowheads="1"/>
            </p:cNvSpPr>
            <p:nvPr/>
          </p:nvSpPr>
          <p:spPr bwMode="auto">
            <a:xfrm>
              <a:off x="2976" y="1690"/>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84" name="Line 107"/>
            <p:cNvSpPr>
              <a:spLocks noChangeShapeType="1"/>
            </p:cNvSpPr>
            <p:nvPr/>
          </p:nvSpPr>
          <p:spPr bwMode="auto">
            <a:xfrm flipH="1">
              <a:off x="3911" y="1673"/>
              <a:ext cx="12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85" name="Line 108"/>
            <p:cNvSpPr>
              <a:spLocks noChangeShapeType="1"/>
            </p:cNvSpPr>
            <p:nvPr/>
          </p:nvSpPr>
          <p:spPr bwMode="auto">
            <a:xfrm>
              <a:off x="3066" y="1744"/>
              <a:ext cx="1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86" name="Line 109"/>
            <p:cNvSpPr>
              <a:spLocks noChangeShapeType="1"/>
            </p:cNvSpPr>
            <p:nvPr/>
          </p:nvSpPr>
          <p:spPr bwMode="auto">
            <a:xfrm flipV="1">
              <a:off x="3594" y="2342"/>
              <a:ext cx="0" cy="1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87" name="Line 110"/>
            <p:cNvSpPr>
              <a:spLocks noChangeShapeType="1"/>
            </p:cNvSpPr>
            <p:nvPr/>
          </p:nvSpPr>
          <p:spPr bwMode="auto">
            <a:xfrm flipV="1">
              <a:off x="3535" y="930"/>
              <a:ext cx="0" cy="14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88" name="Line 111"/>
            <p:cNvSpPr>
              <a:spLocks noChangeShapeType="1"/>
            </p:cNvSpPr>
            <p:nvPr/>
          </p:nvSpPr>
          <p:spPr bwMode="auto">
            <a:xfrm flipV="1">
              <a:off x="3840" y="1181"/>
              <a:ext cx="212" cy="105"/>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89" name="Line 112"/>
            <p:cNvSpPr>
              <a:spLocks noChangeShapeType="1"/>
            </p:cNvSpPr>
            <p:nvPr/>
          </p:nvSpPr>
          <p:spPr bwMode="auto">
            <a:xfrm>
              <a:off x="3805" y="2166"/>
              <a:ext cx="106" cy="106"/>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90" name="Line 113"/>
            <p:cNvSpPr>
              <a:spLocks noChangeShapeType="1"/>
            </p:cNvSpPr>
            <p:nvPr/>
          </p:nvSpPr>
          <p:spPr bwMode="auto">
            <a:xfrm flipH="1">
              <a:off x="3207" y="2096"/>
              <a:ext cx="106" cy="14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91" name="Line 114"/>
            <p:cNvSpPr>
              <a:spLocks noChangeShapeType="1"/>
            </p:cNvSpPr>
            <p:nvPr/>
          </p:nvSpPr>
          <p:spPr bwMode="auto">
            <a:xfrm flipH="1" flipV="1">
              <a:off x="3137" y="1251"/>
              <a:ext cx="140" cy="7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grpSp>
      <p:grpSp>
        <p:nvGrpSpPr>
          <p:cNvPr id="14346" name="Group 115"/>
          <p:cNvGrpSpPr>
            <a:grpSpLocks/>
          </p:cNvGrpSpPr>
          <p:nvPr/>
        </p:nvGrpSpPr>
        <p:grpSpPr bwMode="auto">
          <a:xfrm>
            <a:off x="8001000" y="4343400"/>
            <a:ext cx="1219200" cy="2057400"/>
            <a:chOff x="336" y="2256"/>
            <a:chExt cx="1157" cy="1728"/>
          </a:xfrm>
        </p:grpSpPr>
        <p:sp>
          <p:nvSpPr>
            <p:cNvPr id="14350" name="Oval 116"/>
            <p:cNvSpPr>
              <a:spLocks noChangeArrowheads="1"/>
            </p:cNvSpPr>
            <p:nvPr/>
          </p:nvSpPr>
          <p:spPr bwMode="auto">
            <a:xfrm>
              <a:off x="567" y="2432"/>
              <a:ext cx="704" cy="1302"/>
            </a:xfrm>
            <a:prstGeom prst="ellipse">
              <a:avLst/>
            </a:prstGeom>
            <a:solidFill>
              <a:schemeClr val="hlink"/>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1" name="Rectangle 117"/>
            <p:cNvSpPr>
              <a:spLocks noChangeArrowheads="1"/>
            </p:cNvSpPr>
            <p:nvPr/>
          </p:nvSpPr>
          <p:spPr bwMode="auto">
            <a:xfrm>
              <a:off x="743" y="2608"/>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2" name="Rectangle 118"/>
            <p:cNvSpPr>
              <a:spLocks noChangeArrowheads="1"/>
            </p:cNvSpPr>
            <p:nvPr/>
          </p:nvSpPr>
          <p:spPr bwMode="auto">
            <a:xfrm>
              <a:off x="743" y="2728"/>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3" name="Rectangle 119"/>
            <p:cNvSpPr>
              <a:spLocks noChangeArrowheads="1"/>
            </p:cNvSpPr>
            <p:nvPr/>
          </p:nvSpPr>
          <p:spPr bwMode="auto">
            <a:xfrm>
              <a:off x="743" y="2849"/>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4" name="Rectangle 120"/>
            <p:cNvSpPr>
              <a:spLocks noChangeArrowheads="1"/>
            </p:cNvSpPr>
            <p:nvPr/>
          </p:nvSpPr>
          <p:spPr bwMode="auto">
            <a:xfrm>
              <a:off x="743" y="2969"/>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5" name="Rectangle 121"/>
            <p:cNvSpPr>
              <a:spLocks noChangeArrowheads="1"/>
            </p:cNvSpPr>
            <p:nvPr/>
          </p:nvSpPr>
          <p:spPr bwMode="auto">
            <a:xfrm>
              <a:off x="743" y="3090"/>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6" name="Rectangle 122"/>
            <p:cNvSpPr>
              <a:spLocks noChangeArrowheads="1"/>
            </p:cNvSpPr>
            <p:nvPr/>
          </p:nvSpPr>
          <p:spPr bwMode="auto">
            <a:xfrm>
              <a:off x="743" y="3211"/>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7" name="Rectangle 123"/>
            <p:cNvSpPr>
              <a:spLocks noChangeArrowheads="1"/>
            </p:cNvSpPr>
            <p:nvPr/>
          </p:nvSpPr>
          <p:spPr bwMode="auto">
            <a:xfrm>
              <a:off x="743" y="3332"/>
              <a:ext cx="352" cy="70"/>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8" name="Rectangle 124"/>
            <p:cNvSpPr>
              <a:spLocks noChangeArrowheads="1"/>
            </p:cNvSpPr>
            <p:nvPr/>
          </p:nvSpPr>
          <p:spPr bwMode="auto">
            <a:xfrm>
              <a:off x="743" y="3452"/>
              <a:ext cx="352" cy="71"/>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59" name="Oval 125"/>
            <p:cNvSpPr>
              <a:spLocks noChangeArrowheads="1"/>
            </p:cNvSpPr>
            <p:nvPr/>
          </p:nvSpPr>
          <p:spPr bwMode="auto">
            <a:xfrm>
              <a:off x="849" y="2256"/>
              <a:ext cx="105"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60" name="Oval 126"/>
            <p:cNvSpPr>
              <a:spLocks noChangeArrowheads="1"/>
            </p:cNvSpPr>
            <p:nvPr/>
          </p:nvSpPr>
          <p:spPr bwMode="auto">
            <a:xfrm>
              <a:off x="907" y="3878"/>
              <a:ext cx="106" cy="106"/>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61" name="Oval 127"/>
            <p:cNvSpPr>
              <a:spLocks noChangeArrowheads="1"/>
            </p:cNvSpPr>
            <p:nvPr/>
          </p:nvSpPr>
          <p:spPr bwMode="auto">
            <a:xfrm>
              <a:off x="1387" y="3015"/>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62" name="Oval 128"/>
            <p:cNvSpPr>
              <a:spLocks noChangeArrowheads="1"/>
            </p:cNvSpPr>
            <p:nvPr/>
          </p:nvSpPr>
          <p:spPr bwMode="auto">
            <a:xfrm>
              <a:off x="336" y="3082"/>
              <a:ext cx="106" cy="105"/>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
          <p:nvSpPr>
            <p:cNvPr id="14363" name="Line 129"/>
            <p:cNvSpPr>
              <a:spLocks noChangeShapeType="1"/>
            </p:cNvSpPr>
            <p:nvPr/>
          </p:nvSpPr>
          <p:spPr bwMode="auto">
            <a:xfrm flipH="1">
              <a:off x="1271" y="3065"/>
              <a:ext cx="14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64" name="Line 130"/>
            <p:cNvSpPr>
              <a:spLocks noChangeShapeType="1"/>
            </p:cNvSpPr>
            <p:nvPr/>
          </p:nvSpPr>
          <p:spPr bwMode="auto">
            <a:xfrm>
              <a:off x="426" y="3136"/>
              <a:ext cx="1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65" name="Line 131"/>
            <p:cNvSpPr>
              <a:spLocks noChangeShapeType="1"/>
            </p:cNvSpPr>
            <p:nvPr/>
          </p:nvSpPr>
          <p:spPr bwMode="auto">
            <a:xfrm flipV="1">
              <a:off x="954" y="3734"/>
              <a:ext cx="0" cy="1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66" name="Line 132"/>
            <p:cNvSpPr>
              <a:spLocks noChangeShapeType="1"/>
            </p:cNvSpPr>
            <p:nvPr/>
          </p:nvSpPr>
          <p:spPr bwMode="auto">
            <a:xfrm flipV="1">
              <a:off x="895" y="2322"/>
              <a:ext cx="0" cy="14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a:p>
          </p:txBody>
        </p:sp>
        <p:sp>
          <p:nvSpPr>
            <p:cNvPr id="14367" name="Line 133"/>
            <p:cNvSpPr>
              <a:spLocks noChangeShapeType="1"/>
            </p:cNvSpPr>
            <p:nvPr/>
          </p:nvSpPr>
          <p:spPr bwMode="auto">
            <a:xfrm flipV="1">
              <a:off x="1200" y="2573"/>
              <a:ext cx="212" cy="105"/>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68" name="Line 134"/>
            <p:cNvSpPr>
              <a:spLocks noChangeShapeType="1"/>
            </p:cNvSpPr>
            <p:nvPr/>
          </p:nvSpPr>
          <p:spPr bwMode="auto">
            <a:xfrm>
              <a:off x="1165" y="3558"/>
              <a:ext cx="106" cy="106"/>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69" name="Line 135"/>
            <p:cNvSpPr>
              <a:spLocks noChangeShapeType="1"/>
            </p:cNvSpPr>
            <p:nvPr/>
          </p:nvSpPr>
          <p:spPr bwMode="auto">
            <a:xfrm flipH="1">
              <a:off x="567" y="3488"/>
              <a:ext cx="106" cy="14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70" name="Line 136"/>
            <p:cNvSpPr>
              <a:spLocks noChangeShapeType="1"/>
            </p:cNvSpPr>
            <p:nvPr/>
          </p:nvSpPr>
          <p:spPr bwMode="auto">
            <a:xfrm flipH="1" flipV="1">
              <a:off x="497" y="2643"/>
              <a:ext cx="140" cy="7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grpSp>
      <p:sp>
        <p:nvSpPr>
          <p:cNvPr id="14347" name="Line 137"/>
          <p:cNvSpPr>
            <a:spLocks noChangeShapeType="1"/>
          </p:cNvSpPr>
          <p:nvPr/>
        </p:nvSpPr>
        <p:spPr bwMode="auto">
          <a:xfrm>
            <a:off x="3810000" y="2438400"/>
            <a:ext cx="1066800" cy="762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48" name="Line 138"/>
          <p:cNvSpPr>
            <a:spLocks noChangeShapeType="1"/>
          </p:cNvSpPr>
          <p:nvPr/>
        </p:nvSpPr>
        <p:spPr bwMode="auto">
          <a:xfrm flipV="1">
            <a:off x="3810000" y="4876800"/>
            <a:ext cx="11430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4349" name="AutoShape 139"/>
          <p:cNvSpPr>
            <a:spLocks noChangeArrowheads="1"/>
          </p:cNvSpPr>
          <p:nvPr/>
        </p:nvSpPr>
        <p:spPr bwMode="auto">
          <a:xfrm>
            <a:off x="6858001" y="3962401"/>
            <a:ext cx="976313" cy="485775"/>
          </a:xfrm>
          <a:prstGeom prst="rightArrow">
            <a:avLst>
              <a:gd name="adj1" fmla="val 50000"/>
              <a:gd name="adj2" fmla="val 50245"/>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n-US" altLang="tr-TR"/>
          </a:p>
        </p:txBody>
      </p:sp>
    </p:spTree>
    <p:extLst>
      <p:ext uri="{BB962C8B-B14F-4D97-AF65-F5344CB8AC3E}">
        <p14:creationId xmlns:p14="http://schemas.microsoft.com/office/powerpoint/2010/main" val="11055906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61901"/>
            <a:ext cx="10515600" cy="5215062"/>
          </a:xfrm>
        </p:spPr>
        <p:txBody>
          <a:bodyPr>
            <a:normAutofit/>
          </a:bodyPr>
          <a:lstStyle/>
          <a:p>
            <a:pPr marL="0" indent="0" algn="just">
              <a:lnSpc>
                <a:spcPct val="96000"/>
              </a:lnSpc>
              <a:buNone/>
            </a:pPr>
            <a:r>
              <a:rPr lang="en-GB" altLang="tr-TR" dirty="0" smtClean="0">
                <a:solidFill>
                  <a:srgbClr val="FF0000"/>
                </a:solidFill>
              </a:rPr>
              <a:t>b</a:t>
            </a:r>
            <a:r>
              <a:rPr lang="en-GB" altLang="tr-TR" dirty="0">
                <a:solidFill>
                  <a:srgbClr val="FF0000"/>
                </a:solidFill>
              </a:rPr>
              <a:t>) Change of species specificity.  </a:t>
            </a:r>
            <a:r>
              <a:rPr lang="en-GB" altLang="tr-TR" dirty="0"/>
              <a:t>A 1997 virus which killed at least 8 Hong Kong children was related  in all 8 gene segments to an H5 chicken fowl plague virus.  This HK virus could have originated from migratory ducks, spread to chickens, undergone mutations to become more virulent in chickens and thereby become infectious to man.  For this reason a million chickens were slaughtered in HK in 1998 although the human cases had already stopped.  </a:t>
            </a:r>
          </a:p>
          <a:p>
            <a:pPr marL="0" indent="0">
              <a:buNone/>
            </a:pPr>
            <a:endParaRPr lang="en-GB" altLang="tr-TR" dirty="0">
              <a:solidFill>
                <a:srgbClr val="FF0000"/>
              </a:solidFill>
            </a:endParaRPr>
          </a:p>
          <a:p>
            <a:endParaRPr lang="tr-TR" dirty="0"/>
          </a:p>
        </p:txBody>
      </p:sp>
    </p:spTree>
    <p:extLst>
      <p:ext uri="{BB962C8B-B14F-4D97-AF65-F5344CB8AC3E}">
        <p14:creationId xmlns:p14="http://schemas.microsoft.com/office/powerpoint/2010/main" val="31119090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0070C0"/>
                </a:solidFill>
              </a:rPr>
              <a:t>Pathogenesis</a:t>
            </a:r>
            <a:r>
              <a:rPr lang="tr-TR" dirty="0">
                <a:solidFill>
                  <a:srgbClr val="0070C0"/>
                </a:solidFill>
              </a:rPr>
              <a:t>	</a:t>
            </a:r>
          </a:p>
        </p:txBody>
      </p:sp>
      <p:sp>
        <p:nvSpPr>
          <p:cNvPr id="3" name="İçerik Yer Tutucusu 2"/>
          <p:cNvSpPr>
            <a:spLocks noGrp="1"/>
          </p:cNvSpPr>
          <p:nvPr>
            <p:ph idx="1"/>
          </p:nvPr>
        </p:nvSpPr>
        <p:spPr/>
        <p:txBody>
          <a:bodyPr/>
          <a:lstStyle/>
          <a:p>
            <a:pPr algn="just">
              <a:lnSpc>
                <a:spcPct val="96000"/>
              </a:lnSpc>
            </a:pPr>
            <a:r>
              <a:rPr lang="en-US" altLang="tr-TR" dirty="0"/>
              <a:t>Once the virus enters the organism, </a:t>
            </a:r>
            <a:r>
              <a:rPr lang="en-GB" altLang="tr-TR" dirty="0" smtClean="0"/>
              <a:t>Aerosol </a:t>
            </a:r>
            <a:r>
              <a:rPr lang="en-GB" altLang="tr-TR" dirty="0"/>
              <a:t>virus infects the ciliated epithelium of the nasal mucosa and then may extend to the bronchioles with resulting epithelial cell necrosis, which manifests as bronchiolitis and serous </a:t>
            </a:r>
            <a:r>
              <a:rPr lang="en-GB" altLang="tr-TR" dirty="0" smtClean="0"/>
              <a:t>exudation</a:t>
            </a:r>
            <a:endParaRPr lang="tr-TR" altLang="tr-TR" dirty="0" smtClean="0"/>
          </a:p>
          <a:p>
            <a:pPr algn="just">
              <a:lnSpc>
                <a:spcPct val="96000"/>
              </a:lnSpc>
            </a:pPr>
            <a:r>
              <a:rPr lang="en-US" altLang="tr-TR" dirty="0"/>
              <a:t>The virus spreads to the respiratory tract in 2-4 days. Rhinitis occurs</a:t>
            </a:r>
            <a:r>
              <a:rPr lang="en-US" altLang="tr-TR" dirty="0" smtClean="0"/>
              <a:t>.</a:t>
            </a:r>
            <a:endParaRPr lang="tr-TR" altLang="tr-TR" dirty="0" smtClean="0"/>
          </a:p>
          <a:p>
            <a:pPr algn="just">
              <a:lnSpc>
                <a:spcPct val="96000"/>
              </a:lnSpc>
            </a:pPr>
            <a:r>
              <a:rPr lang="en-US" altLang="tr-TR" dirty="0" err="1"/>
              <a:t>Histopathologically</a:t>
            </a:r>
            <a:r>
              <a:rPr lang="en-US" altLang="tr-TR" dirty="0"/>
              <a:t>, cell infiltration in </a:t>
            </a:r>
            <a:r>
              <a:rPr lang="tr-TR" altLang="tr-TR" dirty="0" err="1" smtClean="0"/>
              <a:t>bronchial</a:t>
            </a:r>
            <a:r>
              <a:rPr lang="en-US" altLang="tr-TR" dirty="0" smtClean="0"/>
              <a:t> </a:t>
            </a:r>
            <a:r>
              <a:rPr lang="en-US" altLang="tr-TR" dirty="0"/>
              <a:t>regions and thickening in alveolar walls are seen.</a:t>
            </a:r>
            <a:endParaRPr lang="en-GB" altLang="tr-TR" dirty="0"/>
          </a:p>
          <a:p>
            <a:endParaRPr lang="tr-TR" dirty="0"/>
          </a:p>
        </p:txBody>
      </p:sp>
    </p:spTree>
    <p:extLst>
      <p:ext uri="{BB962C8B-B14F-4D97-AF65-F5344CB8AC3E}">
        <p14:creationId xmlns:p14="http://schemas.microsoft.com/office/powerpoint/2010/main" val="19177877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0070C0"/>
                </a:solidFill>
              </a:rPr>
              <a:t>Clinical</a:t>
            </a:r>
            <a:r>
              <a:rPr lang="tr-TR" dirty="0" smtClean="0">
                <a:solidFill>
                  <a:srgbClr val="0070C0"/>
                </a:solidFill>
              </a:rPr>
              <a:t> </a:t>
            </a:r>
            <a:r>
              <a:rPr lang="tr-TR" dirty="0" err="1" smtClean="0">
                <a:solidFill>
                  <a:srgbClr val="0070C0"/>
                </a:solidFill>
              </a:rPr>
              <a:t>Signs</a:t>
            </a:r>
            <a:endParaRPr lang="tr-TR" dirty="0">
              <a:solidFill>
                <a:srgbClr val="0070C0"/>
              </a:solidFill>
            </a:endParaRPr>
          </a:p>
        </p:txBody>
      </p:sp>
      <p:sp>
        <p:nvSpPr>
          <p:cNvPr id="3" name="İçerik Yer Tutucusu 2"/>
          <p:cNvSpPr>
            <a:spLocks noGrp="1"/>
          </p:cNvSpPr>
          <p:nvPr>
            <p:ph idx="1"/>
          </p:nvPr>
        </p:nvSpPr>
        <p:spPr/>
        <p:txBody>
          <a:bodyPr>
            <a:normAutofit lnSpcReduction="10000"/>
          </a:bodyPr>
          <a:lstStyle/>
          <a:p>
            <a:pPr algn="just">
              <a:lnSpc>
                <a:spcPct val="96000"/>
              </a:lnSpc>
            </a:pPr>
            <a:r>
              <a:rPr lang="en-GB" altLang="tr-TR" dirty="0"/>
              <a:t>A harsh dry cough follows an incubation period of 1‑3 days when the horse also develops </a:t>
            </a:r>
            <a:r>
              <a:rPr lang="en-GB" altLang="tr-TR" dirty="0" err="1" smtClean="0"/>
              <a:t>pyrexi</a:t>
            </a:r>
            <a:r>
              <a:rPr lang="tr-TR" altLang="tr-TR" dirty="0" smtClean="0"/>
              <a:t>a</a:t>
            </a:r>
            <a:r>
              <a:rPr lang="en-GB" altLang="tr-TR" dirty="0" smtClean="0"/>
              <a:t>, </a:t>
            </a:r>
            <a:r>
              <a:rPr lang="en-GB" altLang="tr-TR" dirty="0"/>
              <a:t>depression, loss of appetite, </a:t>
            </a:r>
            <a:r>
              <a:rPr lang="en-GB" altLang="tr-TR" dirty="0" smtClean="0"/>
              <a:t>enlarged </a:t>
            </a:r>
            <a:r>
              <a:rPr lang="en-GB" altLang="tr-TR" dirty="0"/>
              <a:t>submandibular lymph </a:t>
            </a:r>
            <a:r>
              <a:rPr lang="en-GB" altLang="tr-TR" dirty="0" smtClean="0"/>
              <a:t>nodes</a:t>
            </a:r>
            <a:r>
              <a:rPr lang="tr-TR" altLang="tr-TR" dirty="0" smtClean="0"/>
              <a:t>, </a:t>
            </a:r>
            <a:r>
              <a:rPr lang="en-US" dirty="0"/>
              <a:t>muscle pain and </a:t>
            </a:r>
            <a:r>
              <a:rPr lang="en-US" dirty="0" smtClean="0"/>
              <a:t>weakness. </a:t>
            </a:r>
            <a:endParaRPr lang="en-GB" altLang="tr-TR" dirty="0"/>
          </a:p>
          <a:p>
            <a:pPr algn="just">
              <a:lnSpc>
                <a:spcPct val="96000"/>
              </a:lnSpc>
            </a:pPr>
            <a:r>
              <a:rPr lang="en-GB" altLang="tr-TR" dirty="0"/>
              <a:t>Secondary bacterial infection follows defective </a:t>
            </a:r>
            <a:r>
              <a:rPr lang="en-GB" altLang="tr-TR" dirty="0" err="1"/>
              <a:t>muco</a:t>
            </a:r>
            <a:r>
              <a:rPr lang="en-GB" altLang="tr-TR" dirty="0"/>
              <a:t>-ciliary transport</a:t>
            </a:r>
            <a:r>
              <a:rPr lang="en-GB" altLang="tr-TR" dirty="0" smtClean="0"/>
              <a:t>.</a:t>
            </a:r>
            <a:endParaRPr lang="tr-TR" altLang="tr-TR" dirty="0" smtClean="0"/>
          </a:p>
          <a:p>
            <a:pPr algn="just">
              <a:lnSpc>
                <a:spcPct val="96000"/>
              </a:lnSpc>
            </a:pPr>
            <a:r>
              <a:rPr lang="en-US" dirty="0"/>
              <a:t>While most animals recover in two weeks, the cough may continue longer and it may take as much as six months for some horses to regain their full ability. If animals are not rested adequately, the clinical course is prolonged.</a:t>
            </a:r>
            <a:r>
              <a:rPr lang="en-GB" altLang="tr-TR" dirty="0"/>
              <a:t> </a:t>
            </a:r>
            <a:endParaRPr lang="tr-TR" altLang="tr-TR" dirty="0" smtClean="0"/>
          </a:p>
          <a:p>
            <a:pPr algn="just">
              <a:lnSpc>
                <a:spcPct val="96000"/>
              </a:lnSpc>
            </a:pPr>
            <a:r>
              <a:rPr lang="en-GB" altLang="tr-TR" dirty="0"/>
              <a:t>A fatal bronchopneumonia is more likely if horses continue to be exercised</a:t>
            </a:r>
            <a:r>
              <a:rPr lang="en-GB" altLang="tr-TR" dirty="0" smtClean="0"/>
              <a:t>.</a:t>
            </a:r>
            <a:endParaRPr lang="en-GB" altLang="tr-TR" dirty="0"/>
          </a:p>
        </p:txBody>
      </p:sp>
    </p:spTree>
    <p:extLst>
      <p:ext uri="{BB962C8B-B14F-4D97-AF65-F5344CB8AC3E}">
        <p14:creationId xmlns:p14="http://schemas.microsoft.com/office/powerpoint/2010/main" val="41326729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Type</a:t>
            </a:r>
            <a:r>
              <a:rPr lang="tr-TR" dirty="0" smtClean="0"/>
              <a:t> </a:t>
            </a:r>
            <a:r>
              <a:rPr lang="tr-TR" dirty="0"/>
              <a:t>2 </a:t>
            </a:r>
            <a:r>
              <a:rPr lang="tr-TR" dirty="0" err="1" smtClean="0"/>
              <a:t>cause</a:t>
            </a:r>
            <a:r>
              <a:rPr lang="tr-TR" dirty="0" smtClean="0"/>
              <a:t> </a:t>
            </a:r>
            <a:r>
              <a:rPr lang="tr-TR" dirty="0" err="1" smtClean="0"/>
              <a:t>more</a:t>
            </a:r>
            <a:r>
              <a:rPr lang="tr-TR" dirty="0" smtClean="0"/>
              <a:t> severe </a:t>
            </a:r>
            <a:r>
              <a:rPr lang="tr-TR" dirty="0" err="1" smtClean="0"/>
              <a:t>infections</a:t>
            </a:r>
            <a:r>
              <a:rPr lang="tr-TR" dirty="0" smtClean="0"/>
              <a:t>.</a:t>
            </a:r>
          </a:p>
          <a:p>
            <a:r>
              <a:rPr lang="en-US" dirty="0"/>
              <a:t>In some cases, there is a cough that does not heal </a:t>
            </a:r>
            <a:r>
              <a:rPr lang="tr-TR" dirty="0" smtClean="0"/>
              <a:t>(</a:t>
            </a:r>
            <a:r>
              <a:rPr lang="tr-TR" dirty="0" err="1" smtClean="0"/>
              <a:t>due</a:t>
            </a:r>
            <a:r>
              <a:rPr lang="tr-TR" dirty="0" smtClean="0"/>
              <a:t> </a:t>
            </a:r>
            <a:r>
              <a:rPr lang="tr-TR" dirty="0" err="1" smtClean="0"/>
              <a:t>to</a:t>
            </a:r>
            <a:r>
              <a:rPr lang="tr-TR" dirty="0" smtClean="0"/>
              <a:t> </a:t>
            </a:r>
            <a:r>
              <a:rPr lang="tr-TR" dirty="0" err="1" smtClean="0"/>
              <a:t>the</a:t>
            </a:r>
            <a:r>
              <a:rPr lang="tr-TR" dirty="0" smtClean="0"/>
              <a:t> </a:t>
            </a:r>
            <a:r>
              <a:rPr lang="tr-TR" dirty="0" err="1" smtClean="0"/>
              <a:t>viral</a:t>
            </a:r>
            <a:r>
              <a:rPr lang="tr-TR" dirty="0" smtClean="0"/>
              <a:t> </a:t>
            </a:r>
            <a:r>
              <a:rPr lang="tr-TR" dirty="0" err="1" smtClean="0"/>
              <a:t>presistence</a:t>
            </a:r>
            <a:r>
              <a:rPr lang="tr-TR" dirty="0" smtClean="0"/>
              <a:t>) </a:t>
            </a:r>
            <a:r>
              <a:rPr lang="en-US" dirty="0" smtClean="0"/>
              <a:t>(</a:t>
            </a:r>
            <a:r>
              <a:rPr lang="en-US" dirty="0" smtClean="0">
                <a:solidFill>
                  <a:srgbClr val="CC00CC"/>
                </a:solidFill>
              </a:rPr>
              <a:t>two-year-old-</a:t>
            </a:r>
            <a:r>
              <a:rPr lang="en-US" dirty="0" err="1" smtClean="0">
                <a:solidFill>
                  <a:srgbClr val="CC00CC"/>
                </a:solidFill>
              </a:rPr>
              <a:t>caugh</a:t>
            </a:r>
            <a:r>
              <a:rPr lang="en-US" dirty="0"/>
              <a:t>).</a:t>
            </a:r>
            <a:endParaRPr lang="tr-TR" dirty="0"/>
          </a:p>
        </p:txBody>
      </p:sp>
    </p:spTree>
    <p:extLst>
      <p:ext uri="{BB962C8B-B14F-4D97-AF65-F5344CB8AC3E}">
        <p14:creationId xmlns:p14="http://schemas.microsoft.com/office/powerpoint/2010/main" val="7759783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0070C0"/>
                </a:solidFill>
              </a:rPr>
              <a:t>Diagnosis</a:t>
            </a:r>
            <a:endParaRPr lang="tr-TR" dirty="0">
              <a:solidFill>
                <a:srgbClr val="0070C0"/>
              </a:solidFill>
            </a:endParaRPr>
          </a:p>
        </p:txBody>
      </p:sp>
      <p:sp>
        <p:nvSpPr>
          <p:cNvPr id="3" name="İçerik Yer Tutucusu 2"/>
          <p:cNvSpPr>
            <a:spLocks noGrp="1"/>
          </p:cNvSpPr>
          <p:nvPr>
            <p:ph idx="1"/>
          </p:nvPr>
        </p:nvSpPr>
        <p:spPr/>
        <p:txBody>
          <a:bodyPr>
            <a:normAutofit fontScale="92500" lnSpcReduction="20000"/>
          </a:bodyPr>
          <a:lstStyle/>
          <a:p>
            <a:r>
              <a:rPr lang="en-US" dirty="0">
                <a:solidFill>
                  <a:srgbClr val="00B050"/>
                </a:solidFill>
              </a:rPr>
              <a:t>Virus isolation:  </a:t>
            </a:r>
            <a:endParaRPr lang="tr-TR" dirty="0" smtClean="0">
              <a:solidFill>
                <a:srgbClr val="00B050"/>
              </a:solidFill>
            </a:endParaRPr>
          </a:p>
          <a:p>
            <a:pPr lvl="1"/>
            <a:r>
              <a:rPr lang="en-US" dirty="0" smtClean="0"/>
              <a:t>Samples </a:t>
            </a:r>
            <a:r>
              <a:rPr lang="en-US" dirty="0"/>
              <a:t>are taken from several horses because only a low proportion may be excreting virus.  Deep nasal swabs are collected by inserting a long swab 12 inches into each nostril ‑ </a:t>
            </a:r>
            <a:endParaRPr lang="tr-TR" dirty="0" smtClean="0"/>
          </a:p>
          <a:p>
            <a:pPr lvl="1"/>
            <a:r>
              <a:rPr lang="en-US" dirty="0" smtClean="0"/>
              <a:t>THE </a:t>
            </a:r>
            <a:r>
              <a:rPr lang="en-US" dirty="0"/>
              <a:t>SWAB IS deposited  INTO 10 ML TRANSPORT MEDIUM (sterile basic salts solution containing antibiotics), transported at </a:t>
            </a:r>
            <a:r>
              <a:rPr lang="en-US" dirty="0" smtClean="0"/>
              <a:t>4</a:t>
            </a:r>
            <a:r>
              <a:rPr lang="tr-TR" dirty="0" smtClean="0"/>
              <a:t> </a:t>
            </a:r>
            <a:r>
              <a:rPr lang="en-US" dirty="0" smtClean="0"/>
              <a:t>C </a:t>
            </a:r>
            <a:r>
              <a:rPr lang="en-US" dirty="0"/>
              <a:t>and frozen at -</a:t>
            </a:r>
            <a:r>
              <a:rPr lang="en-US" dirty="0" smtClean="0"/>
              <a:t>70</a:t>
            </a:r>
            <a:r>
              <a:rPr lang="tr-TR" dirty="0" smtClean="0"/>
              <a:t> </a:t>
            </a:r>
            <a:r>
              <a:rPr lang="en-US" dirty="0" smtClean="0"/>
              <a:t>C</a:t>
            </a:r>
            <a:r>
              <a:rPr lang="en-US" dirty="0"/>
              <a:t>. </a:t>
            </a:r>
          </a:p>
          <a:p>
            <a:r>
              <a:rPr lang="en-US" dirty="0" smtClean="0">
                <a:solidFill>
                  <a:srgbClr val="00B050"/>
                </a:solidFill>
              </a:rPr>
              <a:t>Antigen </a:t>
            </a:r>
            <a:r>
              <a:rPr lang="en-US" dirty="0">
                <a:solidFill>
                  <a:srgbClr val="00B050"/>
                </a:solidFill>
              </a:rPr>
              <a:t>detection:   </a:t>
            </a:r>
            <a:endParaRPr lang="tr-TR" dirty="0" smtClean="0">
              <a:solidFill>
                <a:srgbClr val="00B050"/>
              </a:solidFill>
            </a:endParaRPr>
          </a:p>
          <a:p>
            <a:pPr lvl="1"/>
            <a:r>
              <a:rPr lang="en-US" dirty="0" err="1" smtClean="0"/>
              <a:t>Directigen</a:t>
            </a:r>
            <a:r>
              <a:rPr lang="en-US" dirty="0" smtClean="0"/>
              <a:t> </a:t>
            </a:r>
            <a:r>
              <a:rPr lang="en-US" dirty="0"/>
              <a:t>Flu A is a commercial antibody capture ELISA for type A antigens of nucleoprotein in swabs.  It does not tell the lab which subtype is involved</a:t>
            </a:r>
          </a:p>
          <a:p>
            <a:r>
              <a:rPr lang="en-US" dirty="0">
                <a:solidFill>
                  <a:srgbClr val="00B050"/>
                </a:solidFill>
              </a:rPr>
              <a:t>Serology:   </a:t>
            </a:r>
            <a:endParaRPr lang="tr-TR" dirty="0" smtClean="0">
              <a:solidFill>
                <a:srgbClr val="00B050"/>
              </a:solidFill>
            </a:endParaRPr>
          </a:p>
          <a:p>
            <a:pPr lvl="1"/>
            <a:r>
              <a:rPr lang="en-US" dirty="0" smtClean="0"/>
              <a:t>Following </a:t>
            </a:r>
            <a:r>
              <a:rPr lang="en-US" dirty="0"/>
              <a:t>clinical disease a 4 fold increase in serum antibody to H7 of equine 1 or H3 of equine 2 will occur between bleeds taken during the acute and convalescent phase (2 weeks later).  This antibody  can be detected by </a:t>
            </a:r>
            <a:r>
              <a:rPr lang="en-US" dirty="0" err="1"/>
              <a:t>haemagglutination</a:t>
            </a:r>
            <a:r>
              <a:rPr lang="en-US" dirty="0"/>
              <a:t> inhibition (HI) and will say whether virus is equine 1 or 2</a:t>
            </a:r>
            <a:r>
              <a:rPr lang="en-US" dirty="0" smtClean="0"/>
              <a:t>.</a:t>
            </a:r>
            <a:endParaRPr lang="en-US" dirty="0"/>
          </a:p>
        </p:txBody>
      </p:sp>
    </p:spTree>
    <p:extLst>
      <p:ext uri="{BB962C8B-B14F-4D97-AF65-F5344CB8AC3E}">
        <p14:creationId xmlns:p14="http://schemas.microsoft.com/office/powerpoint/2010/main" val="6656997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Directigen</a:t>
            </a:r>
            <a:r>
              <a:rPr lang="tr-TR" dirty="0"/>
              <a:t> </a:t>
            </a:r>
            <a:r>
              <a:rPr lang="tr-TR" dirty="0" err="1"/>
              <a:t>Flu</a:t>
            </a:r>
            <a:r>
              <a:rPr lang="tr-TR" dirty="0"/>
              <a:t>-A</a:t>
            </a:r>
          </a:p>
          <a:p>
            <a:endParaRPr lang="tr-TR"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3000" y="513608"/>
            <a:ext cx="2590800" cy="174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70580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90649"/>
            <a:ext cx="10515600" cy="5286314"/>
          </a:xfrm>
        </p:spPr>
        <p:txBody>
          <a:bodyPr>
            <a:normAutofit/>
          </a:bodyPr>
          <a:lstStyle/>
          <a:p>
            <a:r>
              <a:rPr lang="en-US" dirty="0"/>
              <a:t>Immunity and epidemiology:</a:t>
            </a:r>
          </a:p>
          <a:p>
            <a:r>
              <a:rPr lang="en-US" dirty="0"/>
              <a:t>As with most viruses the period of virus excretion from nasal secretions is during the first 10 days following infection before spec-immunity kicks in.  </a:t>
            </a:r>
            <a:endParaRPr lang="tr-TR" dirty="0" smtClean="0"/>
          </a:p>
          <a:p>
            <a:r>
              <a:rPr lang="en-US" dirty="0"/>
              <a:t>Secreted IgA antibodies in horses are important for protection.</a:t>
            </a:r>
          </a:p>
          <a:p>
            <a:r>
              <a:rPr lang="en-US" dirty="0"/>
              <a:t>Vaccinated animals can excrete virus without disease and have carried the virus between countries </a:t>
            </a:r>
            <a:r>
              <a:rPr lang="en-US" dirty="0" err="1"/>
              <a:t>eg</a:t>
            </a:r>
            <a:r>
              <a:rPr lang="en-US" dirty="0"/>
              <a:t> to South Africa from USA.</a:t>
            </a:r>
          </a:p>
          <a:p>
            <a:r>
              <a:rPr lang="en-US" dirty="0"/>
              <a:t>As with other </a:t>
            </a:r>
            <a:r>
              <a:rPr lang="en-US" dirty="0" err="1"/>
              <a:t>resp</a:t>
            </a:r>
            <a:r>
              <a:rPr lang="en-US" dirty="0"/>
              <a:t> viruses spread is by personnel and instruments (which most vets do not </a:t>
            </a:r>
            <a:r>
              <a:rPr lang="en-US" dirty="0" err="1"/>
              <a:t>realise</a:t>
            </a:r>
            <a:r>
              <a:rPr lang="en-US" dirty="0"/>
              <a:t>) as well as by aerosol </a:t>
            </a:r>
            <a:r>
              <a:rPr lang="en-US" dirty="0" err="1"/>
              <a:t>eg</a:t>
            </a:r>
            <a:r>
              <a:rPr lang="en-US" dirty="0"/>
              <a:t> at race meetings.  </a:t>
            </a:r>
            <a:endParaRPr lang="tr-TR" dirty="0" smtClean="0"/>
          </a:p>
          <a:p>
            <a:r>
              <a:rPr lang="en-US" dirty="0" smtClean="0"/>
              <a:t>No </a:t>
            </a:r>
            <a:r>
              <a:rPr lang="en-US" dirty="0"/>
              <a:t>zoonotic risk.</a:t>
            </a:r>
          </a:p>
          <a:p>
            <a:endParaRPr lang="tr-TR" dirty="0"/>
          </a:p>
        </p:txBody>
      </p:sp>
    </p:spTree>
    <p:extLst>
      <p:ext uri="{BB962C8B-B14F-4D97-AF65-F5344CB8AC3E}">
        <p14:creationId xmlns:p14="http://schemas.microsoft.com/office/powerpoint/2010/main" val="33048469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solidFill>
                  <a:srgbClr val="0070C0"/>
                </a:solidFill>
              </a:rPr>
              <a:t>Chemotherapy</a:t>
            </a:r>
            <a:endParaRPr lang="tr-TR" dirty="0">
              <a:solidFill>
                <a:srgbClr val="0070C0"/>
              </a:solidFill>
            </a:endParaRPr>
          </a:p>
        </p:txBody>
      </p:sp>
      <p:sp>
        <p:nvSpPr>
          <p:cNvPr id="3" name="İçerik Yer Tutucusu 2"/>
          <p:cNvSpPr>
            <a:spLocks noGrp="1"/>
          </p:cNvSpPr>
          <p:nvPr>
            <p:ph idx="1"/>
          </p:nvPr>
        </p:nvSpPr>
        <p:spPr/>
        <p:txBody>
          <a:bodyPr/>
          <a:lstStyle/>
          <a:p>
            <a:r>
              <a:rPr lang="en-US" dirty="0"/>
              <a:t>Those who block the membrane </a:t>
            </a:r>
            <a:r>
              <a:rPr lang="en-US" dirty="0" smtClean="0"/>
              <a:t>fusion</a:t>
            </a:r>
            <a:endParaRPr lang="tr-TR" dirty="0" smtClean="0"/>
          </a:p>
          <a:p>
            <a:pPr lvl="1">
              <a:defRPr/>
            </a:pPr>
            <a:r>
              <a:rPr lang="en-US" dirty="0" err="1"/>
              <a:t>Amantidine</a:t>
            </a:r>
            <a:r>
              <a:rPr lang="en-US" dirty="0"/>
              <a:t> (</a:t>
            </a:r>
            <a:r>
              <a:rPr lang="en-US" dirty="0" err="1"/>
              <a:t>Symmetrel</a:t>
            </a:r>
            <a:r>
              <a:rPr lang="en-US" dirty="0"/>
              <a:t>)</a:t>
            </a:r>
          </a:p>
          <a:p>
            <a:pPr lvl="1">
              <a:defRPr/>
            </a:pPr>
            <a:r>
              <a:rPr lang="en-US" dirty="0" err="1"/>
              <a:t>Remantidine</a:t>
            </a:r>
            <a:r>
              <a:rPr lang="en-US" dirty="0"/>
              <a:t> (</a:t>
            </a:r>
            <a:r>
              <a:rPr lang="en-US" dirty="0" err="1"/>
              <a:t>Flumadine</a:t>
            </a:r>
            <a:r>
              <a:rPr lang="en-US" dirty="0" smtClean="0"/>
              <a:t>)</a:t>
            </a:r>
            <a:endParaRPr lang="tr-TR" dirty="0" smtClean="0"/>
          </a:p>
          <a:p>
            <a:pPr lvl="1">
              <a:defRPr/>
            </a:pPr>
            <a:endParaRPr lang="tr-TR" dirty="0" smtClean="0"/>
          </a:p>
          <a:p>
            <a:r>
              <a:rPr lang="en-US" dirty="0"/>
              <a:t>Neuraminidase </a:t>
            </a:r>
            <a:r>
              <a:rPr lang="en-US" dirty="0" smtClean="0"/>
              <a:t>inhibitors</a:t>
            </a:r>
            <a:endParaRPr lang="tr-TR" dirty="0" smtClean="0"/>
          </a:p>
          <a:p>
            <a:pPr lvl="1"/>
            <a:r>
              <a:rPr lang="en-US" dirty="0" err="1" smtClean="0"/>
              <a:t>Zanamivir</a:t>
            </a:r>
            <a:r>
              <a:rPr lang="en-US" dirty="0" smtClean="0"/>
              <a:t> </a:t>
            </a:r>
            <a:r>
              <a:rPr lang="en-US" dirty="0"/>
              <a:t>(Relenza)</a:t>
            </a:r>
          </a:p>
          <a:p>
            <a:pPr lvl="1">
              <a:defRPr/>
            </a:pPr>
            <a:r>
              <a:rPr lang="en-US" dirty="0"/>
              <a:t>Oseltamivir (Tamiflu)</a:t>
            </a:r>
          </a:p>
          <a:p>
            <a:endParaRPr lang="en-US" dirty="0"/>
          </a:p>
          <a:p>
            <a:endParaRPr lang="tr-TR" dirty="0"/>
          </a:p>
        </p:txBody>
      </p:sp>
      <p:pic>
        <p:nvPicPr>
          <p:cNvPr id="4" name="Picture 4">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497" y="4001294"/>
            <a:ext cx="2025650"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67089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0070C0"/>
                </a:solidFill>
              </a:rPr>
              <a:t>Prevention</a:t>
            </a:r>
            <a:r>
              <a:rPr lang="tr-TR" dirty="0" smtClean="0">
                <a:solidFill>
                  <a:srgbClr val="0070C0"/>
                </a:solidFill>
              </a:rPr>
              <a:t> </a:t>
            </a:r>
            <a:r>
              <a:rPr lang="tr-TR" dirty="0" err="1" smtClean="0">
                <a:solidFill>
                  <a:srgbClr val="0070C0"/>
                </a:solidFill>
              </a:rPr>
              <a:t>and</a:t>
            </a:r>
            <a:r>
              <a:rPr lang="tr-TR" dirty="0" smtClean="0">
                <a:solidFill>
                  <a:srgbClr val="0070C0"/>
                </a:solidFill>
              </a:rPr>
              <a:t> Control </a:t>
            </a:r>
            <a:endParaRPr lang="tr-TR" dirty="0">
              <a:solidFill>
                <a:srgbClr val="0070C0"/>
              </a:solidFill>
            </a:endParaRPr>
          </a:p>
        </p:txBody>
      </p:sp>
      <p:sp>
        <p:nvSpPr>
          <p:cNvPr id="3" name="İçerik Yer Tutucusu 2"/>
          <p:cNvSpPr>
            <a:spLocks noGrp="1"/>
          </p:cNvSpPr>
          <p:nvPr>
            <p:ph idx="1"/>
          </p:nvPr>
        </p:nvSpPr>
        <p:spPr/>
        <p:txBody>
          <a:bodyPr>
            <a:normAutofit fontScale="92500" lnSpcReduction="10000"/>
          </a:bodyPr>
          <a:lstStyle/>
          <a:p>
            <a:pPr algn="just">
              <a:lnSpc>
                <a:spcPct val="96000"/>
              </a:lnSpc>
            </a:pPr>
            <a:r>
              <a:rPr lang="en-GB" altLang="tr-TR" dirty="0" smtClean="0"/>
              <a:t>Isolate </a:t>
            </a:r>
            <a:r>
              <a:rPr lang="en-GB" altLang="tr-TR" dirty="0"/>
              <a:t>coughing horses to minimise spread and use disposable syringes when treating them</a:t>
            </a:r>
            <a:r>
              <a:rPr lang="en-GB" altLang="tr-TR" dirty="0" smtClean="0"/>
              <a:t>.</a:t>
            </a:r>
            <a:endParaRPr lang="tr-TR" altLang="tr-TR" dirty="0" smtClean="0"/>
          </a:p>
          <a:p>
            <a:pPr algn="just">
              <a:lnSpc>
                <a:spcPct val="96000"/>
              </a:lnSpc>
            </a:pPr>
            <a:r>
              <a:rPr lang="en-GB" altLang="tr-TR" i="1" dirty="0">
                <a:solidFill>
                  <a:srgbClr val="CC00CC"/>
                </a:solidFill>
              </a:rPr>
              <a:t>Prophylaxis</a:t>
            </a:r>
            <a:r>
              <a:rPr lang="en-GB" altLang="tr-TR" dirty="0">
                <a:solidFill>
                  <a:srgbClr val="CC00CC"/>
                </a:solidFill>
              </a:rPr>
              <a:t> is by vaccination</a:t>
            </a:r>
            <a:r>
              <a:rPr lang="en-GB" altLang="tr-TR" dirty="0" smtClean="0">
                <a:solidFill>
                  <a:srgbClr val="CC00CC"/>
                </a:solidFill>
              </a:rPr>
              <a:t>.</a:t>
            </a:r>
            <a:endParaRPr lang="tr-TR" altLang="tr-TR" dirty="0" smtClean="0">
              <a:solidFill>
                <a:srgbClr val="CC00CC"/>
              </a:solidFill>
            </a:endParaRPr>
          </a:p>
          <a:p>
            <a:pPr algn="just">
              <a:lnSpc>
                <a:spcPct val="96000"/>
              </a:lnSpc>
            </a:pPr>
            <a:r>
              <a:rPr lang="tr-TR" altLang="tr-TR" dirty="0" err="1" smtClean="0"/>
              <a:t>Vaccines</a:t>
            </a:r>
            <a:r>
              <a:rPr lang="tr-TR" altLang="tr-TR" dirty="0" smtClean="0"/>
              <a:t> </a:t>
            </a:r>
            <a:r>
              <a:rPr lang="tr-TR" altLang="tr-TR" dirty="0" err="1" smtClean="0"/>
              <a:t>combination</a:t>
            </a:r>
            <a:r>
              <a:rPr lang="tr-TR" altLang="tr-TR" dirty="0" smtClean="0"/>
              <a:t> of </a:t>
            </a:r>
            <a:r>
              <a:rPr lang="tr-TR" altLang="tr-TR" dirty="0" smtClean="0">
                <a:solidFill>
                  <a:srgbClr val="FF0000"/>
                </a:solidFill>
              </a:rPr>
              <a:t>A/</a:t>
            </a:r>
            <a:r>
              <a:rPr lang="tr-TR" altLang="tr-TR" dirty="0" err="1" smtClean="0">
                <a:solidFill>
                  <a:srgbClr val="FF0000"/>
                </a:solidFill>
              </a:rPr>
              <a:t>Equine</a:t>
            </a:r>
            <a:r>
              <a:rPr lang="tr-TR" altLang="tr-TR" dirty="0" smtClean="0">
                <a:solidFill>
                  <a:srgbClr val="FF0000"/>
                </a:solidFill>
              </a:rPr>
              <a:t> </a:t>
            </a:r>
            <a:r>
              <a:rPr lang="tr-TR" altLang="tr-TR" dirty="0">
                <a:solidFill>
                  <a:srgbClr val="FF0000"/>
                </a:solidFill>
              </a:rPr>
              <a:t>1 (H7N7) ve A/</a:t>
            </a:r>
            <a:r>
              <a:rPr lang="tr-TR" altLang="tr-TR" dirty="0" err="1">
                <a:solidFill>
                  <a:srgbClr val="FF0000"/>
                </a:solidFill>
              </a:rPr>
              <a:t>Equine</a:t>
            </a:r>
            <a:r>
              <a:rPr lang="tr-TR" altLang="tr-TR" dirty="0">
                <a:solidFill>
                  <a:srgbClr val="FF0000"/>
                </a:solidFill>
              </a:rPr>
              <a:t> 2 (H3N8) </a:t>
            </a:r>
            <a:endParaRPr lang="tr-TR" altLang="tr-TR" dirty="0" smtClean="0">
              <a:solidFill>
                <a:srgbClr val="FF0000"/>
              </a:solidFill>
            </a:endParaRPr>
          </a:p>
          <a:p>
            <a:pPr algn="just">
              <a:lnSpc>
                <a:spcPct val="96000"/>
              </a:lnSpc>
            </a:pPr>
            <a:r>
              <a:rPr lang="en-US" dirty="0" smtClean="0"/>
              <a:t>Vaccination </a:t>
            </a:r>
            <a:r>
              <a:rPr lang="en-US" dirty="0"/>
              <a:t>is practiced in most countries. However, due to the variability of the strains of virus in circulation, and the </a:t>
            </a:r>
            <a:r>
              <a:rPr lang="en-US" dirty="0" smtClean="0"/>
              <a:t>difficulty </a:t>
            </a:r>
            <a:r>
              <a:rPr lang="en-US" dirty="0"/>
              <a:t>in matching the vaccine strain to the strains of virus in circulation, vaccination does not always prevent infection although it can reduce the severity of the disease and speed recovery times</a:t>
            </a:r>
            <a:r>
              <a:rPr lang="en-US" dirty="0" smtClean="0"/>
              <a:t>.</a:t>
            </a:r>
            <a:endParaRPr lang="tr-TR" dirty="0" smtClean="0"/>
          </a:p>
          <a:p>
            <a:pPr marL="0" indent="0" algn="just">
              <a:lnSpc>
                <a:spcPct val="96000"/>
              </a:lnSpc>
              <a:buNone/>
            </a:pPr>
            <a:r>
              <a:rPr lang="en-US" altLang="tr-TR" dirty="0"/>
              <a:t>Single vaccination provides protection for 2-3 months. The second vaccination should be done again after </a:t>
            </a:r>
            <a:r>
              <a:rPr lang="en-US" altLang="tr-TR" dirty="0" smtClean="0"/>
              <a:t>6-9</a:t>
            </a:r>
            <a:r>
              <a:rPr lang="tr-TR" altLang="tr-TR" dirty="0" smtClean="0"/>
              <a:t> </a:t>
            </a:r>
            <a:r>
              <a:rPr lang="tr-TR" altLang="tr-TR" dirty="0" err="1" smtClean="0"/>
              <a:t>monts</a:t>
            </a:r>
            <a:r>
              <a:rPr lang="en-US" altLang="tr-TR" dirty="0" smtClean="0"/>
              <a:t>.</a:t>
            </a:r>
            <a:endParaRPr lang="en-GB" altLang="tr-TR" dirty="0"/>
          </a:p>
          <a:p>
            <a:endParaRPr lang="tr-TR" dirty="0"/>
          </a:p>
        </p:txBody>
      </p:sp>
    </p:spTree>
    <p:extLst>
      <p:ext uri="{BB962C8B-B14F-4D97-AF65-F5344CB8AC3E}">
        <p14:creationId xmlns:p14="http://schemas.microsoft.com/office/powerpoint/2010/main" val="834702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9610716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When the disease appears, efforts are placed on movement control and isolation of infected horses. The virus is easily killed by common disinfectants, so thorough cleaning and disinfection is part of biosecurity measures in responding to the disease. Since the disease is most often introduced by an infected animal, isolation of new entries to a farm or stable is paramount to preventing the introduction of disease to a premise. </a:t>
            </a:r>
            <a:endParaRPr lang="tr-TR" dirty="0"/>
          </a:p>
        </p:txBody>
      </p:sp>
    </p:spTree>
    <p:extLst>
      <p:ext uri="{BB962C8B-B14F-4D97-AF65-F5344CB8AC3E}">
        <p14:creationId xmlns:p14="http://schemas.microsoft.com/office/powerpoint/2010/main" val="41774209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dirty="0"/>
          </a:p>
        </p:txBody>
      </p:sp>
      <p:sp>
        <p:nvSpPr>
          <p:cNvPr id="4" name="İçerik Yer Tutucusu 3"/>
          <p:cNvSpPr>
            <a:spLocks noGrp="1"/>
          </p:cNvSpPr>
          <p:nvPr>
            <p:ph idx="1"/>
          </p:nvPr>
        </p:nvSpPr>
        <p:spPr/>
        <p:txBody>
          <a:bodyPr/>
          <a:lstStyle/>
          <a:p>
            <a:r>
              <a:rPr lang="tr-TR" dirty="0">
                <a:hlinkClick r:id="rId2"/>
              </a:rPr>
              <a:t>http://</a:t>
            </a:r>
            <a:r>
              <a:rPr lang="tr-TR" dirty="0" smtClean="0">
                <a:hlinkClick r:id="rId2"/>
              </a:rPr>
              <a:t>www.oie.int/doc/ged/D14001.PDF</a:t>
            </a:r>
            <a:endParaRPr lang="tr-TR" dirty="0" smtClean="0"/>
          </a:p>
          <a:p>
            <a:r>
              <a:rPr lang="en-US" b="1" dirty="0"/>
              <a:t>PETER H. RUSSELL</a:t>
            </a:r>
            <a:r>
              <a:rPr lang="en-US" b="1" i="1" dirty="0"/>
              <a:t>, </a:t>
            </a:r>
            <a:r>
              <a:rPr lang="en-US" b="1" dirty="0" smtClean="0"/>
              <a:t>BVSc</a:t>
            </a:r>
            <a:r>
              <a:rPr lang="en-US" b="1" dirty="0"/>
              <a:t>, PhD, </a:t>
            </a:r>
            <a:r>
              <a:rPr lang="en-US" b="1" dirty="0" err="1"/>
              <a:t>FRCPath</a:t>
            </a:r>
            <a:r>
              <a:rPr lang="en-US" b="1" dirty="0"/>
              <a:t>, </a:t>
            </a:r>
            <a:r>
              <a:rPr lang="en-US" b="1" dirty="0" smtClean="0"/>
              <a:t>MRCVS</a:t>
            </a:r>
            <a:r>
              <a:rPr lang="tr-TR" dirty="0" smtClean="0"/>
              <a:t>, </a:t>
            </a:r>
            <a:r>
              <a:rPr lang="en-US" dirty="0" smtClean="0"/>
              <a:t>Department </a:t>
            </a:r>
            <a:r>
              <a:rPr lang="en-US" dirty="0"/>
              <a:t>of Pathology and Infectious Diseases, The Royal Veterinary College, </a:t>
            </a:r>
            <a:r>
              <a:rPr lang="en-US" dirty="0"/>
              <a:t>http://www.pitt.edu/~super1/Virology/virology.htm</a:t>
            </a:r>
            <a:endParaRPr lang="tr-TR" dirty="0"/>
          </a:p>
        </p:txBody>
      </p:sp>
    </p:spTree>
    <p:extLst>
      <p:ext uri="{BB962C8B-B14F-4D97-AF65-F5344CB8AC3E}">
        <p14:creationId xmlns:p14="http://schemas.microsoft.com/office/powerpoint/2010/main" val="327281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313926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00874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92021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4342834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683</TotalTime>
  <Words>1967</Words>
  <Application>Microsoft Office PowerPoint</Application>
  <PresentationFormat>Geniş ekran</PresentationFormat>
  <Paragraphs>259</Paragraphs>
  <Slides>51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51</vt:i4>
      </vt:variant>
    </vt:vector>
  </HeadingPairs>
  <TitlesOfParts>
    <vt:vector size="58" baseType="lpstr">
      <vt:lpstr>Arial</vt:lpstr>
      <vt:lpstr>Arial Black</vt:lpstr>
      <vt:lpstr>Calibri</vt:lpstr>
      <vt:lpstr>Calibri Light</vt:lpstr>
      <vt:lpstr>Tahoma</vt:lpstr>
      <vt:lpstr>Times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RESPIRATORY SYNCYTIAL VIRUS INFECTION</vt:lpstr>
      <vt:lpstr>PowerPoint Sunusu</vt:lpstr>
      <vt:lpstr>Ethiology</vt:lpstr>
      <vt:lpstr>Transmission</vt:lpstr>
      <vt:lpstr>Pathogenesis and Pathology</vt:lpstr>
      <vt:lpstr>Clinical Signs</vt:lpstr>
      <vt:lpstr>PowerPoint Sunusu</vt:lpstr>
      <vt:lpstr>Diagnosis and Differantial Diagnosis</vt:lpstr>
      <vt:lpstr>Immunology</vt:lpstr>
      <vt:lpstr>Prevention and Control</vt:lpstr>
      <vt:lpstr>PowerPoint Sunusu</vt:lpstr>
      <vt:lpstr>Equine Influenza </vt:lpstr>
      <vt:lpstr>PowerPoint Sunusu</vt:lpstr>
      <vt:lpstr>PowerPoint Sunusu</vt:lpstr>
      <vt:lpstr>PowerPoint Sunusu</vt:lpstr>
      <vt:lpstr>Distribution of HA serotypes in nature</vt:lpstr>
      <vt:lpstr>Distribution of N serotypes in nature</vt:lpstr>
      <vt:lpstr>Significant A-type influenza epidemics</vt:lpstr>
      <vt:lpstr>Ethiology</vt:lpstr>
      <vt:lpstr>Ethiology</vt:lpstr>
      <vt:lpstr>Ethiology</vt:lpstr>
      <vt:lpstr>Antigens</vt:lpstr>
      <vt:lpstr>Transmission</vt:lpstr>
      <vt:lpstr>PowerPoint Sunusu</vt:lpstr>
      <vt:lpstr>Factors Strengthening Epizootics / Epidemics</vt:lpstr>
      <vt:lpstr>PowerPoint Sunusu</vt:lpstr>
      <vt:lpstr>PowerPoint Sunusu</vt:lpstr>
      <vt:lpstr>Reassortment</vt:lpstr>
      <vt:lpstr>PowerPoint Sunusu</vt:lpstr>
      <vt:lpstr>Pathogenesis </vt:lpstr>
      <vt:lpstr>Clinical Signs</vt:lpstr>
      <vt:lpstr>PowerPoint Sunusu</vt:lpstr>
      <vt:lpstr>Diagnosis</vt:lpstr>
      <vt:lpstr>PowerPoint Sunusu</vt:lpstr>
      <vt:lpstr>PowerPoint Sunusu</vt:lpstr>
      <vt:lpstr>Chemotherapy</vt:lpstr>
      <vt:lpstr>Prevention and Control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Viroloji</dc:creator>
  <cp:lastModifiedBy>Viroloji</cp:lastModifiedBy>
  <cp:revision>76</cp:revision>
  <dcterms:created xsi:type="dcterms:W3CDTF">2017-10-30T09:31:04Z</dcterms:created>
  <dcterms:modified xsi:type="dcterms:W3CDTF">2017-10-31T11:33:07Z</dcterms:modified>
</cp:coreProperties>
</file>