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75" r:id="rId6"/>
    <p:sldId id="276" r:id="rId7"/>
    <p:sldId id="260" r:id="rId8"/>
    <p:sldId id="261" r:id="rId9"/>
    <p:sldId id="262" r:id="rId10"/>
    <p:sldId id="284" r:id="rId11"/>
    <p:sldId id="285" r:id="rId12"/>
    <p:sldId id="263" r:id="rId13"/>
    <p:sldId id="277" r:id="rId14"/>
    <p:sldId id="264" r:id="rId15"/>
    <p:sldId id="265" r:id="rId16"/>
    <p:sldId id="286" r:id="rId17"/>
    <p:sldId id="266" r:id="rId18"/>
    <p:sldId id="267" r:id="rId19"/>
    <p:sldId id="268" r:id="rId20"/>
    <p:sldId id="269" r:id="rId21"/>
    <p:sldId id="270" r:id="rId22"/>
    <p:sldId id="271" r:id="rId23"/>
    <p:sldId id="272" r:id="rId24"/>
    <p:sldId id="273" r:id="rId25"/>
    <p:sldId id="278" r:id="rId26"/>
    <p:sldId id="279" r:id="rId27"/>
    <p:sldId id="280" r:id="rId28"/>
    <p:sldId id="281" r:id="rId29"/>
    <p:sldId id="282" r:id="rId30"/>
    <p:sldId id="283" r:id="rId31"/>
    <p:sldId id="274" r:id="rId32"/>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9"/>
    <p:restoredTop sz="94635"/>
  </p:normalViewPr>
  <p:slideViewPr>
    <p:cSldViewPr>
      <p:cViewPr varScale="1">
        <p:scale>
          <a:sx n="115" d="100"/>
          <a:sy n="115" d="100"/>
        </p:scale>
        <p:origin x="648"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400" b="1" i="1">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8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000099"/>
          </a:solidFill>
        </p:spPr>
        <p:txBody>
          <a:bodyPr wrap="square" lIns="0" tIns="0" rIns="0" bIns="0" rtlCol="0"/>
          <a:lstStyle/>
          <a:p>
            <a:endParaRPr/>
          </a:p>
        </p:txBody>
      </p:sp>
      <p:sp>
        <p:nvSpPr>
          <p:cNvPr id="2" name="Holder 2"/>
          <p:cNvSpPr>
            <a:spLocks noGrp="1"/>
          </p:cNvSpPr>
          <p:nvPr>
            <p:ph type="title"/>
          </p:nvPr>
        </p:nvSpPr>
        <p:spPr>
          <a:xfrm>
            <a:off x="4291076" y="1649984"/>
            <a:ext cx="3836034" cy="574039"/>
          </a:xfrm>
          <a:prstGeom prst="rect">
            <a:avLst/>
          </a:prstGeom>
        </p:spPr>
        <p:txBody>
          <a:bodyPr wrap="square" lIns="0" tIns="0" rIns="0" bIns="0">
            <a:spAutoFit/>
          </a:bodyPr>
          <a:lstStyle>
            <a:lvl1pPr>
              <a:defRPr sz="2400" b="1" i="1">
                <a:solidFill>
                  <a:schemeClr val="bg1"/>
                </a:solidFill>
                <a:latin typeface="Arial"/>
                <a:cs typeface="Arial"/>
              </a:defRPr>
            </a:lvl1pPr>
          </a:lstStyle>
          <a:p>
            <a:endParaRPr/>
          </a:p>
        </p:txBody>
      </p:sp>
      <p:sp>
        <p:nvSpPr>
          <p:cNvPr id="3" name="Holder 3"/>
          <p:cNvSpPr>
            <a:spLocks noGrp="1"/>
          </p:cNvSpPr>
          <p:nvPr>
            <p:ph type="body" idx="1"/>
          </p:nvPr>
        </p:nvSpPr>
        <p:spPr>
          <a:xfrm>
            <a:off x="834644" y="2083435"/>
            <a:ext cx="7678420" cy="4294505"/>
          </a:xfrm>
          <a:prstGeom prst="rect">
            <a:avLst/>
          </a:prstGeom>
        </p:spPr>
        <p:txBody>
          <a:bodyPr wrap="square" lIns="0" tIns="0" rIns="0" bIns="0">
            <a:spAutoFit/>
          </a:bodyPr>
          <a:lstStyle>
            <a:lvl1pPr>
              <a:defRPr sz="2800" b="1"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5/23/24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2.jp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7.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2200" y="5715000"/>
            <a:ext cx="3838575" cy="574675"/>
          </a:xfrm>
          <a:prstGeom prst="rect">
            <a:avLst/>
          </a:prstGeom>
        </p:spPr>
        <p:txBody>
          <a:bodyPr vert="horz" wrap="square" lIns="0" tIns="12700" rIns="0" bIns="0" rtlCol="0">
            <a:spAutoFit/>
          </a:bodyPr>
          <a:lstStyle/>
          <a:p>
            <a:pPr marL="12700">
              <a:lnSpc>
                <a:spcPct val="100000"/>
              </a:lnSpc>
              <a:spcBef>
                <a:spcPts val="100"/>
              </a:spcBef>
            </a:pPr>
            <a:r>
              <a:rPr sz="3600" b="1" i="1" dirty="0">
                <a:solidFill>
                  <a:srgbClr val="FFFFFF"/>
                </a:solidFill>
                <a:latin typeface="Arial"/>
                <a:cs typeface="Arial"/>
              </a:rPr>
              <a:t>Musca</a:t>
            </a:r>
            <a:r>
              <a:rPr sz="3600" b="1" i="1" spc="-20" dirty="0">
                <a:solidFill>
                  <a:srgbClr val="FFFFFF"/>
                </a:solidFill>
                <a:latin typeface="Arial"/>
                <a:cs typeface="Arial"/>
              </a:rPr>
              <a:t> </a:t>
            </a:r>
            <a:r>
              <a:rPr sz="3600" b="1" i="1" spc="-10" dirty="0">
                <a:solidFill>
                  <a:srgbClr val="FFFFFF"/>
                </a:solidFill>
                <a:latin typeface="Arial"/>
                <a:cs typeface="Arial"/>
              </a:rPr>
              <a:t>domestica</a:t>
            </a:r>
            <a:endParaRPr sz="3600" dirty="0">
              <a:latin typeface="Arial"/>
              <a:cs typeface="Arial"/>
            </a:endParaRPr>
          </a:p>
        </p:txBody>
      </p:sp>
      <p:pic>
        <p:nvPicPr>
          <p:cNvPr id="3" name="object 3"/>
          <p:cNvPicPr/>
          <p:nvPr/>
        </p:nvPicPr>
        <p:blipFill>
          <a:blip r:embed="rId2" cstate="print"/>
          <a:stretch>
            <a:fillRect/>
          </a:stretch>
        </p:blipFill>
        <p:spPr>
          <a:xfrm>
            <a:off x="1306068" y="1143000"/>
            <a:ext cx="6531864" cy="44226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0E55595-289E-A74D-A310-2A873F4A9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27313" y="3933825"/>
            <a:ext cx="3457575" cy="2589213"/>
          </a:xfrm>
          <a:prstGeom prst="rect">
            <a:avLst/>
          </a:prstGeom>
          <a:noFill/>
        </p:spPr>
      </p:pic>
      <p:pic>
        <p:nvPicPr>
          <p:cNvPr id="3" name="Picture 4">
            <a:extLst>
              <a:ext uri="{FF2B5EF4-FFF2-40B4-BE49-F238E27FC236}">
                <a16:creationId xmlns:a16="http://schemas.microsoft.com/office/drawing/2014/main" id="{0741488F-9100-474D-9F82-D39498E49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149350"/>
            <a:ext cx="3675062"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a:extLst>
              <a:ext uri="{FF2B5EF4-FFF2-40B4-BE49-F238E27FC236}">
                <a16:creationId xmlns:a16="http://schemas.microsoft.com/office/drawing/2014/main" id="{46740B90-048A-2DCD-51D3-F668B495A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255713"/>
            <a:ext cx="3876675" cy="249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3">
            <a:extLst>
              <a:ext uri="{FF2B5EF4-FFF2-40B4-BE49-F238E27FC236}">
                <a16:creationId xmlns:a16="http://schemas.microsoft.com/office/drawing/2014/main" id="{747DDFBF-BD2B-496B-696B-878469EF936E}"/>
              </a:ext>
            </a:extLst>
          </p:cNvPr>
          <p:cNvSpPr txBox="1">
            <a:spLocks noChangeArrowheads="1"/>
          </p:cNvSpPr>
          <p:nvPr/>
        </p:nvSpPr>
        <p:spPr bwMode="auto">
          <a:xfrm>
            <a:off x="611188" y="4149725"/>
            <a:ext cx="1441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tr-TR" altLang="tr-TR" sz="2800" dirty="0">
                <a:solidFill>
                  <a:schemeClr val="bg1"/>
                </a:solidFill>
                <a:latin typeface="Arial" panose="020B0604020202020204" pitchFamily="34" charset="0"/>
              </a:rPr>
              <a:t>erkek</a:t>
            </a:r>
          </a:p>
        </p:txBody>
      </p:sp>
      <p:sp>
        <p:nvSpPr>
          <p:cNvPr id="6" name="Metin kutusu 4">
            <a:extLst>
              <a:ext uri="{FF2B5EF4-FFF2-40B4-BE49-F238E27FC236}">
                <a16:creationId xmlns:a16="http://schemas.microsoft.com/office/drawing/2014/main" id="{7B7249C1-5936-4EF7-099C-B053345B5DA6}"/>
              </a:ext>
            </a:extLst>
          </p:cNvPr>
          <p:cNvSpPr txBox="1">
            <a:spLocks noChangeArrowheads="1"/>
          </p:cNvSpPr>
          <p:nvPr/>
        </p:nvSpPr>
        <p:spPr bwMode="auto">
          <a:xfrm>
            <a:off x="6659563" y="4149725"/>
            <a:ext cx="1296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tr-TR" altLang="tr-TR" sz="2800" dirty="0">
                <a:solidFill>
                  <a:schemeClr val="bg1"/>
                </a:solidFill>
                <a:latin typeface="Arial" panose="020B0604020202020204" pitchFamily="34" charset="0"/>
              </a:rPr>
              <a:t>dişi</a:t>
            </a:r>
          </a:p>
        </p:txBody>
      </p:sp>
    </p:spTree>
    <p:extLst>
      <p:ext uri="{BB962C8B-B14F-4D97-AF65-F5344CB8AC3E}">
        <p14:creationId xmlns:p14="http://schemas.microsoft.com/office/powerpoint/2010/main" val="76232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395AA66-B5F0-7FFD-FDE2-18DD96A74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08075"/>
            <a:ext cx="554355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93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109243"/>
            <a:ext cx="8382000" cy="4685898"/>
          </a:xfrm>
          <a:prstGeom prst="rect">
            <a:avLst/>
          </a:prstGeom>
        </p:spPr>
        <p:txBody>
          <a:bodyPr vert="horz" wrap="square" lIns="0" tIns="195580" rIns="0" bIns="0" rtlCol="0">
            <a:spAutoFit/>
          </a:bodyPr>
          <a:lstStyle/>
          <a:p>
            <a:pPr marL="1710055">
              <a:lnSpc>
                <a:spcPct val="100000"/>
              </a:lnSpc>
              <a:spcBef>
                <a:spcPts val="1540"/>
              </a:spcBef>
            </a:pPr>
            <a:r>
              <a:rPr sz="2800" b="1" spc="-10" dirty="0">
                <a:solidFill>
                  <a:srgbClr val="FF0000"/>
                </a:solidFill>
                <a:latin typeface="Arial"/>
                <a:cs typeface="Arial"/>
              </a:rPr>
              <a:t>KARASİNEKLER</a:t>
            </a:r>
            <a:endParaRPr sz="2800" dirty="0">
              <a:latin typeface="Arial"/>
              <a:cs typeface="Arial"/>
            </a:endParaRPr>
          </a:p>
          <a:p>
            <a:pPr marL="38100" marR="805180" indent="914400">
              <a:lnSpc>
                <a:spcPct val="100000"/>
              </a:lnSpc>
              <a:spcBef>
                <a:spcPts val="1440"/>
              </a:spcBef>
            </a:pPr>
            <a:r>
              <a:rPr sz="2800" b="1" dirty="0">
                <a:solidFill>
                  <a:srgbClr val="FFFFFF"/>
                </a:solidFill>
                <a:latin typeface="Arial"/>
                <a:cs typeface="Arial"/>
              </a:rPr>
              <a:t>Özellikle</a:t>
            </a:r>
            <a:r>
              <a:rPr sz="2800" b="1" spc="-110" dirty="0">
                <a:solidFill>
                  <a:srgbClr val="FFFFFF"/>
                </a:solidFill>
                <a:latin typeface="Arial"/>
                <a:cs typeface="Arial"/>
              </a:rPr>
              <a:t> </a:t>
            </a:r>
            <a:r>
              <a:rPr sz="2800" b="1" dirty="0">
                <a:solidFill>
                  <a:srgbClr val="FFFFFF"/>
                </a:solidFill>
                <a:latin typeface="Arial"/>
                <a:cs typeface="Arial"/>
              </a:rPr>
              <a:t>yaz</a:t>
            </a:r>
            <a:r>
              <a:rPr sz="2800" b="1" spc="-60" dirty="0">
                <a:solidFill>
                  <a:srgbClr val="FFFFFF"/>
                </a:solidFill>
                <a:latin typeface="Arial"/>
                <a:cs typeface="Arial"/>
              </a:rPr>
              <a:t> </a:t>
            </a:r>
            <a:r>
              <a:rPr sz="2800" b="1" dirty="0">
                <a:solidFill>
                  <a:srgbClr val="FFFFFF"/>
                </a:solidFill>
                <a:latin typeface="Arial"/>
                <a:cs typeface="Arial"/>
              </a:rPr>
              <a:t>aylarında</a:t>
            </a:r>
            <a:r>
              <a:rPr sz="2800" b="1" spc="-55" dirty="0">
                <a:solidFill>
                  <a:srgbClr val="FFFFFF"/>
                </a:solidFill>
                <a:latin typeface="Arial"/>
                <a:cs typeface="Arial"/>
              </a:rPr>
              <a:t> </a:t>
            </a:r>
            <a:r>
              <a:rPr sz="2800" b="1" dirty="0">
                <a:solidFill>
                  <a:srgbClr val="FFFFFF"/>
                </a:solidFill>
                <a:latin typeface="Arial"/>
                <a:cs typeface="Arial"/>
              </a:rPr>
              <a:t>3-4</a:t>
            </a:r>
            <a:r>
              <a:rPr sz="2800" b="1" spc="-100" dirty="0">
                <a:solidFill>
                  <a:srgbClr val="FFFFFF"/>
                </a:solidFill>
                <a:latin typeface="Arial"/>
                <a:cs typeface="Arial"/>
              </a:rPr>
              <a:t> </a:t>
            </a:r>
            <a:r>
              <a:rPr sz="2800" b="1" spc="-10" dirty="0">
                <a:solidFill>
                  <a:srgbClr val="FFFFFF"/>
                </a:solidFill>
                <a:latin typeface="Arial"/>
                <a:cs typeface="Arial"/>
              </a:rPr>
              <a:t>haftalık </a:t>
            </a:r>
            <a:r>
              <a:rPr sz="2800" b="1" dirty="0">
                <a:solidFill>
                  <a:srgbClr val="FFFFFF"/>
                </a:solidFill>
                <a:latin typeface="Arial"/>
                <a:cs typeface="Arial"/>
              </a:rPr>
              <a:t>yaşam</a:t>
            </a:r>
            <a:r>
              <a:rPr sz="2800" b="1" spc="-85" dirty="0">
                <a:solidFill>
                  <a:srgbClr val="FFFFFF"/>
                </a:solidFill>
                <a:latin typeface="Arial"/>
                <a:cs typeface="Arial"/>
              </a:rPr>
              <a:t> </a:t>
            </a:r>
            <a:r>
              <a:rPr sz="2800" b="1" dirty="0">
                <a:solidFill>
                  <a:srgbClr val="FFFFFF"/>
                </a:solidFill>
                <a:latin typeface="Arial"/>
                <a:cs typeface="Arial"/>
              </a:rPr>
              <a:t>sürelerinde</a:t>
            </a:r>
            <a:r>
              <a:rPr sz="2800" b="1" spc="-110" dirty="0">
                <a:solidFill>
                  <a:srgbClr val="FFFFFF"/>
                </a:solidFill>
                <a:latin typeface="Arial"/>
                <a:cs typeface="Arial"/>
              </a:rPr>
              <a:t> </a:t>
            </a:r>
            <a:r>
              <a:rPr sz="2800" b="1" dirty="0">
                <a:solidFill>
                  <a:srgbClr val="FFFFFF"/>
                </a:solidFill>
                <a:latin typeface="Arial"/>
                <a:cs typeface="Arial"/>
              </a:rPr>
              <a:t>5-20</a:t>
            </a:r>
            <a:r>
              <a:rPr sz="2800" b="1" spc="-110" dirty="0">
                <a:solidFill>
                  <a:srgbClr val="FFFFFF"/>
                </a:solidFill>
                <a:latin typeface="Arial"/>
                <a:cs typeface="Arial"/>
              </a:rPr>
              <a:t> </a:t>
            </a:r>
            <a:r>
              <a:rPr sz="2800" b="1" dirty="0">
                <a:solidFill>
                  <a:srgbClr val="FFFFFF"/>
                </a:solidFill>
                <a:latin typeface="Arial"/>
                <a:cs typeface="Arial"/>
              </a:rPr>
              <a:t>yumurta</a:t>
            </a:r>
            <a:r>
              <a:rPr sz="2800" b="1" spc="-80" dirty="0">
                <a:solidFill>
                  <a:srgbClr val="FFFFFF"/>
                </a:solidFill>
                <a:latin typeface="Arial"/>
                <a:cs typeface="Arial"/>
              </a:rPr>
              <a:t> </a:t>
            </a:r>
            <a:r>
              <a:rPr sz="2800" b="1" spc="-10" dirty="0">
                <a:solidFill>
                  <a:srgbClr val="FFFFFF"/>
                </a:solidFill>
                <a:latin typeface="Arial"/>
                <a:cs typeface="Arial"/>
              </a:rPr>
              <a:t>yığını </a:t>
            </a:r>
            <a:r>
              <a:rPr sz="2800" b="1" dirty="0">
                <a:solidFill>
                  <a:srgbClr val="FFFFFF"/>
                </a:solidFill>
                <a:latin typeface="Arial"/>
                <a:cs typeface="Arial"/>
              </a:rPr>
              <a:t>bırakabilirler</a:t>
            </a:r>
            <a:r>
              <a:rPr sz="2800" b="1" spc="-85" dirty="0">
                <a:solidFill>
                  <a:srgbClr val="FFFFFF"/>
                </a:solidFill>
                <a:latin typeface="Arial"/>
                <a:cs typeface="Arial"/>
              </a:rPr>
              <a:t> </a:t>
            </a:r>
            <a:r>
              <a:rPr sz="2800" b="1" dirty="0">
                <a:solidFill>
                  <a:srgbClr val="FFFFFF"/>
                </a:solidFill>
                <a:latin typeface="Arial"/>
                <a:cs typeface="Arial"/>
              </a:rPr>
              <a:t>(Bir</a:t>
            </a:r>
            <a:r>
              <a:rPr sz="2800" b="1" spc="-95" dirty="0">
                <a:solidFill>
                  <a:srgbClr val="FFFFFF"/>
                </a:solidFill>
                <a:latin typeface="Arial"/>
                <a:cs typeface="Arial"/>
              </a:rPr>
              <a:t> </a:t>
            </a:r>
            <a:r>
              <a:rPr sz="2800" b="1" dirty="0">
                <a:solidFill>
                  <a:srgbClr val="FFFFFF"/>
                </a:solidFill>
                <a:latin typeface="Arial"/>
                <a:cs typeface="Arial"/>
              </a:rPr>
              <a:t>yığında</a:t>
            </a:r>
            <a:r>
              <a:rPr sz="2800" b="1" spc="-35" dirty="0">
                <a:solidFill>
                  <a:srgbClr val="FFFFFF"/>
                </a:solidFill>
                <a:latin typeface="Arial"/>
                <a:cs typeface="Arial"/>
              </a:rPr>
              <a:t> </a:t>
            </a:r>
            <a:r>
              <a:rPr sz="2800" b="1" spc="-20" dirty="0">
                <a:solidFill>
                  <a:srgbClr val="FFFFFF"/>
                </a:solidFill>
                <a:latin typeface="Arial"/>
                <a:cs typeface="Arial"/>
              </a:rPr>
              <a:t>75-</a:t>
            </a:r>
            <a:r>
              <a:rPr sz="2800" b="1" dirty="0">
                <a:solidFill>
                  <a:srgbClr val="FFFFFF"/>
                </a:solidFill>
                <a:latin typeface="Arial"/>
                <a:cs typeface="Arial"/>
              </a:rPr>
              <a:t>150</a:t>
            </a:r>
            <a:r>
              <a:rPr sz="2800" b="1" spc="-85" dirty="0">
                <a:solidFill>
                  <a:srgbClr val="FFFFFF"/>
                </a:solidFill>
                <a:latin typeface="Arial"/>
                <a:cs typeface="Arial"/>
              </a:rPr>
              <a:t> </a:t>
            </a:r>
            <a:r>
              <a:rPr sz="2800" b="1" spc="-10" dirty="0">
                <a:solidFill>
                  <a:srgbClr val="FFFFFF"/>
                </a:solidFill>
                <a:latin typeface="Arial"/>
                <a:cs typeface="Arial"/>
              </a:rPr>
              <a:t>yumurta </a:t>
            </a:r>
            <a:r>
              <a:rPr sz="2800" b="1" dirty="0">
                <a:solidFill>
                  <a:srgbClr val="FFFFFF"/>
                </a:solidFill>
                <a:latin typeface="Arial"/>
                <a:cs typeface="Arial"/>
              </a:rPr>
              <a:t>bulunur).</a:t>
            </a:r>
            <a:r>
              <a:rPr sz="2800" b="1" spc="-30" dirty="0">
                <a:solidFill>
                  <a:srgbClr val="FFFFFF"/>
                </a:solidFill>
                <a:latin typeface="Arial"/>
                <a:cs typeface="Arial"/>
              </a:rPr>
              <a:t> </a:t>
            </a:r>
            <a:r>
              <a:rPr sz="2800" b="1" spc="-20" dirty="0">
                <a:solidFill>
                  <a:srgbClr val="FFFFFF"/>
                </a:solidFill>
                <a:latin typeface="Arial"/>
                <a:cs typeface="Arial"/>
              </a:rPr>
              <a:t>25-</a:t>
            </a:r>
            <a:r>
              <a:rPr sz="2800" b="1" dirty="0">
                <a:solidFill>
                  <a:srgbClr val="FFFFFF"/>
                </a:solidFill>
                <a:latin typeface="Arial"/>
                <a:cs typeface="Arial"/>
              </a:rPr>
              <a:t>35</a:t>
            </a:r>
            <a:r>
              <a:rPr sz="2800" b="1" spc="-40" dirty="0">
                <a:solidFill>
                  <a:srgbClr val="FFFFFF"/>
                </a:solidFill>
                <a:latin typeface="Arial"/>
                <a:cs typeface="Arial"/>
              </a:rPr>
              <a:t> </a:t>
            </a:r>
            <a:r>
              <a:rPr sz="2775" b="1" baseline="25525" dirty="0">
                <a:solidFill>
                  <a:srgbClr val="FFFFFF"/>
                </a:solidFill>
                <a:latin typeface="Arial"/>
                <a:cs typeface="Arial"/>
              </a:rPr>
              <a:t>o</a:t>
            </a:r>
            <a:r>
              <a:rPr sz="2800" b="1" dirty="0">
                <a:solidFill>
                  <a:srgbClr val="FFFFFF"/>
                </a:solidFill>
                <a:latin typeface="Arial"/>
                <a:cs typeface="Arial"/>
              </a:rPr>
              <a:t>C’de</a:t>
            </a:r>
            <a:r>
              <a:rPr sz="2800" b="1" spc="-60" dirty="0">
                <a:solidFill>
                  <a:srgbClr val="FFFFFF"/>
                </a:solidFill>
                <a:latin typeface="Arial"/>
                <a:cs typeface="Arial"/>
              </a:rPr>
              <a:t> </a:t>
            </a:r>
            <a:r>
              <a:rPr sz="2800" b="1" spc="-10" dirty="0">
                <a:solidFill>
                  <a:srgbClr val="FFFFFF"/>
                </a:solidFill>
                <a:latin typeface="Arial"/>
                <a:cs typeface="Arial"/>
              </a:rPr>
              <a:t>8-</a:t>
            </a:r>
            <a:r>
              <a:rPr sz="2800" b="1" dirty="0">
                <a:solidFill>
                  <a:srgbClr val="FFFFFF"/>
                </a:solidFill>
                <a:latin typeface="Arial"/>
                <a:cs typeface="Arial"/>
              </a:rPr>
              <a:t>12</a:t>
            </a:r>
            <a:r>
              <a:rPr sz="2800" b="1" spc="-45" dirty="0">
                <a:solidFill>
                  <a:srgbClr val="FFFFFF"/>
                </a:solidFill>
                <a:latin typeface="Arial"/>
                <a:cs typeface="Arial"/>
              </a:rPr>
              <a:t> </a:t>
            </a:r>
            <a:r>
              <a:rPr sz="2800" b="1" dirty="0">
                <a:solidFill>
                  <a:srgbClr val="FFFFFF"/>
                </a:solidFill>
                <a:latin typeface="Arial"/>
                <a:cs typeface="Arial"/>
              </a:rPr>
              <a:t>saat</a:t>
            </a:r>
            <a:r>
              <a:rPr sz="2800" b="1" spc="-50" dirty="0">
                <a:solidFill>
                  <a:srgbClr val="FFFFFF"/>
                </a:solidFill>
                <a:latin typeface="Arial"/>
                <a:cs typeface="Arial"/>
              </a:rPr>
              <a:t> </a:t>
            </a:r>
            <a:r>
              <a:rPr sz="2800" b="1" spc="-10" dirty="0">
                <a:solidFill>
                  <a:srgbClr val="FFFFFF"/>
                </a:solidFill>
                <a:latin typeface="Arial"/>
                <a:cs typeface="Arial"/>
              </a:rPr>
              <a:t>içerisinde</a:t>
            </a:r>
            <a:endParaRPr sz="2800" dirty="0">
              <a:latin typeface="Arial"/>
              <a:cs typeface="Arial"/>
            </a:endParaRPr>
          </a:p>
          <a:p>
            <a:pPr marL="38100" marR="30480">
              <a:lnSpc>
                <a:spcPct val="100000"/>
              </a:lnSpc>
            </a:pPr>
            <a:r>
              <a:rPr sz="2800" b="1" dirty="0">
                <a:solidFill>
                  <a:srgbClr val="FFFFFF"/>
                </a:solidFill>
                <a:latin typeface="Arial"/>
                <a:cs typeface="Arial"/>
              </a:rPr>
              <a:t>yumurtadan</a:t>
            </a:r>
            <a:r>
              <a:rPr sz="2800" b="1" spc="-100" dirty="0">
                <a:solidFill>
                  <a:srgbClr val="FFFFFF"/>
                </a:solidFill>
                <a:latin typeface="Arial"/>
                <a:cs typeface="Arial"/>
              </a:rPr>
              <a:t> </a:t>
            </a:r>
            <a:r>
              <a:rPr sz="2800" b="1" dirty="0">
                <a:solidFill>
                  <a:srgbClr val="FFFFFF"/>
                </a:solidFill>
                <a:latin typeface="Arial"/>
                <a:cs typeface="Arial"/>
              </a:rPr>
              <a:t>larvalar</a:t>
            </a:r>
            <a:r>
              <a:rPr sz="2800" b="1" spc="-135" dirty="0">
                <a:solidFill>
                  <a:srgbClr val="FFFFFF"/>
                </a:solidFill>
                <a:latin typeface="Arial"/>
                <a:cs typeface="Arial"/>
              </a:rPr>
              <a:t> </a:t>
            </a:r>
            <a:r>
              <a:rPr sz="2800" b="1" spc="-10" dirty="0">
                <a:solidFill>
                  <a:srgbClr val="FFFFFF"/>
                </a:solidFill>
                <a:latin typeface="Arial"/>
                <a:cs typeface="Arial"/>
              </a:rPr>
              <a:t>çıkar.</a:t>
            </a:r>
            <a:r>
              <a:rPr sz="2800" b="1" spc="-135" dirty="0">
                <a:solidFill>
                  <a:srgbClr val="FFFFFF"/>
                </a:solidFill>
                <a:latin typeface="Arial"/>
                <a:cs typeface="Arial"/>
              </a:rPr>
              <a:t> </a:t>
            </a:r>
            <a:r>
              <a:rPr sz="2800" b="1" dirty="0">
                <a:solidFill>
                  <a:srgbClr val="FFFFFF"/>
                </a:solidFill>
                <a:latin typeface="Arial"/>
                <a:cs typeface="Arial"/>
              </a:rPr>
              <a:t>Larva</a:t>
            </a:r>
            <a:r>
              <a:rPr sz="2800" b="1" spc="-114" dirty="0">
                <a:solidFill>
                  <a:srgbClr val="FFFFFF"/>
                </a:solidFill>
                <a:latin typeface="Arial"/>
                <a:cs typeface="Arial"/>
              </a:rPr>
              <a:t> </a:t>
            </a:r>
            <a:r>
              <a:rPr sz="2800" b="1" dirty="0" err="1">
                <a:solidFill>
                  <a:srgbClr val="FFFFFF"/>
                </a:solidFill>
                <a:latin typeface="Arial"/>
                <a:cs typeface="Arial"/>
              </a:rPr>
              <a:t>dönemi</a:t>
            </a:r>
            <a:r>
              <a:rPr sz="2800" b="1" spc="-120" dirty="0">
                <a:solidFill>
                  <a:srgbClr val="FFFFFF"/>
                </a:solidFill>
                <a:latin typeface="Arial"/>
                <a:cs typeface="Arial"/>
              </a:rPr>
              <a:t> </a:t>
            </a:r>
            <a:r>
              <a:rPr sz="2800" b="1" dirty="0" err="1">
                <a:solidFill>
                  <a:srgbClr val="FFFFFF"/>
                </a:solidFill>
                <a:latin typeface="Arial"/>
                <a:cs typeface="Arial"/>
              </a:rPr>
              <a:t>ortam</a:t>
            </a:r>
            <a:r>
              <a:rPr sz="2800" b="1" spc="-85" dirty="0">
                <a:solidFill>
                  <a:srgbClr val="FFFFFF"/>
                </a:solidFill>
                <a:latin typeface="Arial"/>
                <a:cs typeface="Arial"/>
              </a:rPr>
              <a:t> </a:t>
            </a:r>
            <a:r>
              <a:rPr sz="2800" b="1" dirty="0">
                <a:solidFill>
                  <a:srgbClr val="FFFFFF"/>
                </a:solidFill>
                <a:latin typeface="Arial"/>
                <a:cs typeface="Arial"/>
              </a:rPr>
              <a:t>şartlarına</a:t>
            </a:r>
            <a:r>
              <a:rPr sz="2800" b="1" spc="-85" dirty="0">
                <a:solidFill>
                  <a:srgbClr val="FFFFFF"/>
                </a:solidFill>
                <a:latin typeface="Arial"/>
                <a:cs typeface="Arial"/>
              </a:rPr>
              <a:t> </a:t>
            </a:r>
            <a:r>
              <a:rPr sz="2800" b="1" dirty="0">
                <a:solidFill>
                  <a:srgbClr val="FFFFFF"/>
                </a:solidFill>
                <a:latin typeface="Arial"/>
                <a:cs typeface="Arial"/>
              </a:rPr>
              <a:t>göre</a:t>
            </a:r>
            <a:r>
              <a:rPr sz="2800" b="1" spc="-70" dirty="0">
                <a:solidFill>
                  <a:srgbClr val="FFFFFF"/>
                </a:solidFill>
                <a:latin typeface="Arial"/>
                <a:cs typeface="Arial"/>
              </a:rPr>
              <a:t> </a:t>
            </a:r>
            <a:r>
              <a:rPr sz="2800" b="1" spc="-10" dirty="0">
                <a:solidFill>
                  <a:srgbClr val="FFFFFF"/>
                </a:solidFill>
                <a:latin typeface="Arial"/>
                <a:cs typeface="Arial"/>
              </a:rPr>
              <a:t>8-</a:t>
            </a:r>
            <a:r>
              <a:rPr sz="2800" b="1" dirty="0">
                <a:solidFill>
                  <a:srgbClr val="FFFFFF"/>
                </a:solidFill>
                <a:latin typeface="Arial"/>
                <a:cs typeface="Arial"/>
              </a:rPr>
              <a:t>15</a:t>
            </a:r>
            <a:r>
              <a:rPr sz="2800" b="1" spc="-75" dirty="0">
                <a:solidFill>
                  <a:srgbClr val="FFFFFF"/>
                </a:solidFill>
                <a:latin typeface="Arial"/>
                <a:cs typeface="Arial"/>
              </a:rPr>
              <a:t> </a:t>
            </a:r>
            <a:r>
              <a:rPr sz="2800" b="1" dirty="0">
                <a:solidFill>
                  <a:srgbClr val="FFFFFF"/>
                </a:solidFill>
                <a:latin typeface="Arial"/>
                <a:cs typeface="Arial"/>
              </a:rPr>
              <a:t>gün</a:t>
            </a:r>
            <a:r>
              <a:rPr sz="2800" b="1" spc="-70" dirty="0">
                <a:solidFill>
                  <a:srgbClr val="FFFFFF"/>
                </a:solidFill>
                <a:latin typeface="Arial"/>
                <a:cs typeface="Arial"/>
              </a:rPr>
              <a:t> </a:t>
            </a:r>
            <a:r>
              <a:rPr sz="2800" b="1" spc="-10" dirty="0">
                <a:solidFill>
                  <a:srgbClr val="FFFFFF"/>
                </a:solidFill>
                <a:latin typeface="Arial"/>
                <a:cs typeface="Arial"/>
              </a:rPr>
              <a:t>sürer.</a:t>
            </a:r>
            <a:r>
              <a:rPr sz="2800" b="1" spc="-80" dirty="0">
                <a:solidFill>
                  <a:srgbClr val="FFFFFF"/>
                </a:solidFill>
                <a:latin typeface="Arial"/>
                <a:cs typeface="Arial"/>
              </a:rPr>
              <a:t> </a:t>
            </a:r>
            <a:r>
              <a:rPr sz="2800" b="1" spc="-20" dirty="0">
                <a:solidFill>
                  <a:srgbClr val="FFFFFF"/>
                </a:solidFill>
                <a:latin typeface="Arial"/>
                <a:cs typeface="Arial"/>
              </a:rPr>
              <a:t>Pupa </a:t>
            </a:r>
            <a:r>
              <a:rPr sz="2800" b="1" dirty="0">
                <a:solidFill>
                  <a:srgbClr val="FFFFFF"/>
                </a:solidFill>
                <a:latin typeface="Arial"/>
                <a:cs typeface="Arial"/>
              </a:rPr>
              <a:t>dönemi</a:t>
            </a:r>
            <a:r>
              <a:rPr sz="2800" b="1" spc="-75" dirty="0">
                <a:solidFill>
                  <a:srgbClr val="FFFFFF"/>
                </a:solidFill>
                <a:latin typeface="Arial"/>
                <a:cs typeface="Arial"/>
              </a:rPr>
              <a:t> </a:t>
            </a:r>
            <a:r>
              <a:rPr sz="2800" b="1" dirty="0">
                <a:solidFill>
                  <a:srgbClr val="FFFFFF"/>
                </a:solidFill>
                <a:latin typeface="Arial"/>
                <a:cs typeface="Arial"/>
              </a:rPr>
              <a:t>ise</a:t>
            </a:r>
            <a:r>
              <a:rPr sz="2800" b="1" spc="-90" dirty="0">
                <a:solidFill>
                  <a:srgbClr val="FFFFFF"/>
                </a:solidFill>
                <a:latin typeface="Arial"/>
                <a:cs typeface="Arial"/>
              </a:rPr>
              <a:t> </a:t>
            </a:r>
            <a:r>
              <a:rPr sz="2800" b="1" spc="-10" dirty="0">
                <a:solidFill>
                  <a:srgbClr val="FFFFFF"/>
                </a:solidFill>
                <a:latin typeface="Arial"/>
                <a:cs typeface="Arial"/>
              </a:rPr>
              <a:t>3-</a:t>
            </a:r>
            <a:r>
              <a:rPr sz="2800" b="1" dirty="0">
                <a:solidFill>
                  <a:srgbClr val="FFFFFF"/>
                </a:solidFill>
                <a:latin typeface="Arial"/>
                <a:cs typeface="Arial"/>
              </a:rPr>
              <a:t>5</a:t>
            </a:r>
            <a:r>
              <a:rPr sz="2800" b="1" spc="-80" dirty="0">
                <a:solidFill>
                  <a:srgbClr val="FFFFFF"/>
                </a:solidFill>
                <a:latin typeface="Arial"/>
                <a:cs typeface="Arial"/>
              </a:rPr>
              <a:t> </a:t>
            </a:r>
            <a:r>
              <a:rPr sz="2800" b="1" spc="-10" dirty="0">
                <a:solidFill>
                  <a:srgbClr val="FFFFFF"/>
                </a:solidFill>
                <a:latin typeface="Arial"/>
                <a:cs typeface="Arial"/>
              </a:rPr>
              <a:t>gündür.</a:t>
            </a:r>
            <a:r>
              <a:rPr sz="2800" b="1" spc="-65" dirty="0">
                <a:solidFill>
                  <a:srgbClr val="FFFFFF"/>
                </a:solidFill>
                <a:latin typeface="Arial"/>
                <a:cs typeface="Arial"/>
              </a:rPr>
              <a:t> </a:t>
            </a:r>
            <a:r>
              <a:rPr sz="2800" b="1" dirty="0">
                <a:solidFill>
                  <a:srgbClr val="FF9900"/>
                </a:solidFill>
                <a:latin typeface="Arial"/>
                <a:cs typeface="Arial"/>
              </a:rPr>
              <a:t>Ortam</a:t>
            </a:r>
            <a:r>
              <a:rPr sz="2800" b="1" spc="-95" dirty="0">
                <a:solidFill>
                  <a:srgbClr val="FF9900"/>
                </a:solidFill>
                <a:latin typeface="Arial"/>
                <a:cs typeface="Arial"/>
              </a:rPr>
              <a:t> </a:t>
            </a:r>
            <a:r>
              <a:rPr sz="2800" b="1" dirty="0">
                <a:solidFill>
                  <a:srgbClr val="FF9900"/>
                </a:solidFill>
                <a:latin typeface="Arial"/>
                <a:cs typeface="Arial"/>
              </a:rPr>
              <a:t>koşulları</a:t>
            </a:r>
            <a:r>
              <a:rPr sz="2800" b="1" spc="-95" dirty="0">
                <a:solidFill>
                  <a:srgbClr val="FF9900"/>
                </a:solidFill>
                <a:latin typeface="Arial"/>
                <a:cs typeface="Arial"/>
              </a:rPr>
              <a:t> </a:t>
            </a:r>
            <a:r>
              <a:rPr sz="2800" b="1" spc="-25" dirty="0">
                <a:solidFill>
                  <a:srgbClr val="FF9900"/>
                </a:solidFill>
                <a:latin typeface="Arial"/>
                <a:cs typeface="Arial"/>
              </a:rPr>
              <a:t>iyi </a:t>
            </a:r>
            <a:r>
              <a:rPr sz="2800" b="1" dirty="0">
                <a:solidFill>
                  <a:srgbClr val="FF9900"/>
                </a:solidFill>
                <a:latin typeface="Arial"/>
                <a:cs typeface="Arial"/>
              </a:rPr>
              <a:t>olursa</a:t>
            </a:r>
            <a:r>
              <a:rPr sz="2800" b="1" spc="-105" dirty="0">
                <a:solidFill>
                  <a:srgbClr val="FF9900"/>
                </a:solidFill>
                <a:latin typeface="Arial"/>
                <a:cs typeface="Arial"/>
              </a:rPr>
              <a:t> </a:t>
            </a:r>
            <a:r>
              <a:rPr sz="2800" b="1" spc="-10" dirty="0">
                <a:solidFill>
                  <a:srgbClr val="FF9900"/>
                </a:solidFill>
                <a:latin typeface="Arial"/>
                <a:cs typeface="Arial"/>
              </a:rPr>
              <a:t>7-</a:t>
            </a:r>
            <a:r>
              <a:rPr sz="2800" b="1" dirty="0">
                <a:solidFill>
                  <a:srgbClr val="FF9900"/>
                </a:solidFill>
                <a:latin typeface="Arial"/>
                <a:cs typeface="Arial"/>
              </a:rPr>
              <a:t>10</a:t>
            </a:r>
            <a:r>
              <a:rPr sz="2800" b="1" spc="-105" dirty="0">
                <a:solidFill>
                  <a:srgbClr val="FF9900"/>
                </a:solidFill>
                <a:latin typeface="Arial"/>
                <a:cs typeface="Arial"/>
              </a:rPr>
              <a:t> </a:t>
            </a:r>
            <a:r>
              <a:rPr sz="2800" b="1" dirty="0">
                <a:solidFill>
                  <a:srgbClr val="FF9900"/>
                </a:solidFill>
                <a:latin typeface="Arial"/>
                <a:cs typeface="Arial"/>
              </a:rPr>
              <a:t>günde</a:t>
            </a:r>
            <a:r>
              <a:rPr sz="2800" b="1" spc="-75" dirty="0">
                <a:solidFill>
                  <a:srgbClr val="FF9900"/>
                </a:solidFill>
                <a:latin typeface="Arial"/>
                <a:cs typeface="Arial"/>
              </a:rPr>
              <a:t> </a:t>
            </a:r>
            <a:r>
              <a:rPr sz="2800" b="1" dirty="0">
                <a:solidFill>
                  <a:srgbClr val="FF9900"/>
                </a:solidFill>
                <a:latin typeface="Arial"/>
                <a:cs typeface="Arial"/>
              </a:rPr>
              <a:t>yumurtadan</a:t>
            </a:r>
            <a:r>
              <a:rPr sz="2800" b="1" spc="-55" dirty="0">
                <a:solidFill>
                  <a:srgbClr val="FF9900"/>
                </a:solidFill>
                <a:latin typeface="Arial"/>
                <a:cs typeface="Arial"/>
              </a:rPr>
              <a:t> </a:t>
            </a:r>
            <a:r>
              <a:rPr sz="2800" b="1" spc="-10" dirty="0">
                <a:solidFill>
                  <a:srgbClr val="FF9900"/>
                </a:solidFill>
                <a:latin typeface="Arial"/>
                <a:cs typeface="Arial"/>
              </a:rPr>
              <a:t>erişkinler çıkar.</a:t>
            </a:r>
            <a:r>
              <a:rPr sz="2800" b="1" spc="-110" dirty="0">
                <a:solidFill>
                  <a:srgbClr val="FF9900"/>
                </a:solidFill>
                <a:latin typeface="Arial"/>
                <a:cs typeface="Arial"/>
              </a:rPr>
              <a:t> </a:t>
            </a:r>
            <a:r>
              <a:rPr sz="2800" b="1" dirty="0">
                <a:solidFill>
                  <a:srgbClr val="FF3300"/>
                </a:solidFill>
                <a:latin typeface="Arial"/>
                <a:cs typeface="Arial"/>
              </a:rPr>
              <a:t>Erginler</a:t>
            </a:r>
            <a:r>
              <a:rPr sz="2800" b="1" spc="-100" dirty="0">
                <a:solidFill>
                  <a:srgbClr val="FF3300"/>
                </a:solidFill>
                <a:latin typeface="Arial"/>
                <a:cs typeface="Arial"/>
              </a:rPr>
              <a:t> </a:t>
            </a:r>
            <a:r>
              <a:rPr sz="2800" b="1" spc="-10" dirty="0">
                <a:solidFill>
                  <a:srgbClr val="FF3300"/>
                </a:solidFill>
                <a:latin typeface="Arial"/>
                <a:cs typeface="Arial"/>
              </a:rPr>
              <a:t>15-</a:t>
            </a:r>
            <a:r>
              <a:rPr sz="2800" b="1" dirty="0">
                <a:solidFill>
                  <a:srgbClr val="FF3300"/>
                </a:solidFill>
                <a:latin typeface="Arial"/>
                <a:cs typeface="Arial"/>
              </a:rPr>
              <a:t>25</a:t>
            </a:r>
            <a:r>
              <a:rPr sz="2800" b="1" spc="-90" dirty="0">
                <a:solidFill>
                  <a:srgbClr val="FF3300"/>
                </a:solidFill>
                <a:latin typeface="Arial"/>
                <a:cs typeface="Arial"/>
              </a:rPr>
              <a:t> </a:t>
            </a:r>
            <a:r>
              <a:rPr sz="2800" b="1" dirty="0">
                <a:solidFill>
                  <a:srgbClr val="FF3300"/>
                </a:solidFill>
                <a:latin typeface="Arial"/>
                <a:cs typeface="Arial"/>
              </a:rPr>
              <a:t>gün</a:t>
            </a:r>
            <a:r>
              <a:rPr sz="2800" b="1" spc="-100" dirty="0">
                <a:solidFill>
                  <a:srgbClr val="FF3300"/>
                </a:solidFill>
                <a:latin typeface="Arial"/>
                <a:cs typeface="Arial"/>
              </a:rPr>
              <a:t> </a:t>
            </a:r>
            <a:r>
              <a:rPr sz="2800" b="1" spc="-10" dirty="0">
                <a:solidFill>
                  <a:srgbClr val="FF3300"/>
                </a:solidFill>
                <a:latin typeface="Arial"/>
                <a:cs typeface="Arial"/>
              </a:rPr>
              <a:t>yaşar.</a:t>
            </a:r>
            <a:r>
              <a:rPr sz="2800" b="1" spc="-70" dirty="0">
                <a:solidFill>
                  <a:srgbClr val="FF3300"/>
                </a:solidFill>
                <a:latin typeface="Arial"/>
                <a:cs typeface="Arial"/>
              </a:rPr>
              <a:t> </a:t>
            </a:r>
            <a:r>
              <a:rPr sz="2800" b="1" dirty="0">
                <a:solidFill>
                  <a:srgbClr val="FF3300"/>
                </a:solidFill>
                <a:latin typeface="Arial"/>
                <a:cs typeface="Arial"/>
              </a:rPr>
              <a:t>Kışı</a:t>
            </a:r>
            <a:r>
              <a:rPr sz="2800" b="1" spc="-100" dirty="0">
                <a:solidFill>
                  <a:srgbClr val="FF3300"/>
                </a:solidFill>
                <a:latin typeface="Arial"/>
                <a:cs typeface="Arial"/>
              </a:rPr>
              <a:t> </a:t>
            </a:r>
            <a:r>
              <a:rPr sz="2800" b="1" spc="-10" dirty="0">
                <a:solidFill>
                  <a:srgbClr val="FF3300"/>
                </a:solidFill>
                <a:latin typeface="Arial"/>
                <a:cs typeface="Arial"/>
              </a:rPr>
              <a:t>larva</a:t>
            </a:r>
            <a:r>
              <a:rPr sz="2800" b="1" spc="700" dirty="0">
                <a:solidFill>
                  <a:srgbClr val="FF3300"/>
                </a:solidFill>
                <a:latin typeface="Arial"/>
                <a:cs typeface="Arial"/>
              </a:rPr>
              <a:t> </a:t>
            </a:r>
            <a:r>
              <a:rPr sz="2800" b="1" dirty="0">
                <a:solidFill>
                  <a:srgbClr val="FF3300"/>
                </a:solidFill>
                <a:latin typeface="Arial"/>
                <a:cs typeface="Arial"/>
              </a:rPr>
              <a:t>veya</a:t>
            </a:r>
            <a:r>
              <a:rPr sz="2800" b="1" spc="-80" dirty="0">
                <a:solidFill>
                  <a:srgbClr val="FF3300"/>
                </a:solidFill>
                <a:latin typeface="Arial"/>
                <a:cs typeface="Arial"/>
              </a:rPr>
              <a:t> </a:t>
            </a:r>
            <a:r>
              <a:rPr sz="2800" b="1" dirty="0">
                <a:solidFill>
                  <a:srgbClr val="FF3300"/>
                </a:solidFill>
                <a:latin typeface="Arial"/>
                <a:cs typeface="Arial"/>
              </a:rPr>
              <a:t>pupa</a:t>
            </a:r>
            <a:r>
              <a:rPr sz="2800" b="1" spc="-90" dirty="0">
                <a:solidFill>
                  <a:srgbClr val="FF3300"/>
                </a:solidFill>
                <a:latin typeface="Arial"/>
                <a:cs typeface="Arial"/>
              </a:rPr>
              <a:t> </a:t>
            </a:r>
            <a:r>
              <a:rPr sz="2800" b="1" dirty="0">
                <a:solidFill>
                  <a:srgbClr val="FF3300"/>
                </a:solidFill>
                <a:latin typeface="Arial"/>
                <a:cs typeface="Arial"/>
              </a:rPr>
              <a:t>evresinde</a:t>
            </a:r>
            <a:r>
              <a:rPr sz="2800" b="1" spc="-85" dirty="0">
                <a:solidFill>
                  <a:srgbClr val="FF3300"/>
                </a:solidFill>
                <a:latin typeface="Arial"/>
                <a:cs typeface="Arial"/>
              </a:rPr>
              <a:t> </a:t>
            </a:r>
            <a:r>
              <a:rPr sz="2800" b="1" spc="-10" dirty="0">
                <a:solidFill>
                  <a:srgbClr val="FF3300"/>
                </a:solidFill>
                <a:latin typeface="Arial"/>
                <a:cs typeface="Arial"/>
              </a:rPr>
              <a:t>geçirirler.</a:t>
            </a:r>
            <a:endParaRPr sz="2800" dirty="0">
              <a:latin typeface="Arial"/>
              <a:cs typeface="Arial"/>
            </a:endParaRPr>
          </a:p>
        </p:txBody>
      </p:sp>
      <p:pic>
        <p:nvPicPr>
          <p:cNvPr id="3" name="object 3"/>
          <p:cNvPicPr/>
          <p:nvPr/>
        </p:nvPicPr>
        <p:blipFill>
          <a:blip r:embed="rId2" cstate="print"/>
          <a:stretch>
            <a:fillRect/>
          </a:stretch>
        </p:blipFill>
        <p:spPr>
          <a:xfrm>
            <a:off x="7234428" y="0"/>
            <a:ext cx="1909572" cy="14325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87B01C59-2F4D-5E47-30CB-3F1FBCDDB47F}"/>
              </a:ext>
            </a:extLst>
          </p:cNvPr>
          <p:cNvSpPr>
            <a:spLocks noGrp="1"/>
          </p:cNvSpPr>
          <p:nvPr>
            <p:ph type="body" idx="1"/>
          </p:nvPr>
        </p:nvSpPr>
        <p:spPr>
          <a:xfrm>
            <a:off x="304800" y="381000"/>
            <a:ext cx="8610600" cy="6426375"/>
          </a:xfrm>
        </p:spPr>
        <p:txBody>
          <a:bodyPr/>
          <a:lstStyle/>
          <a:p>
            <a:pPr>
              <a:lnSpc>
                <a:spcPct val="80000"/>
              </a:lnSpc>
              <a:buFont typeface="Wingdings" pitchFamily="2" charset="2"/>
              <a:buChar char="ü"/>
            </a:pPr>
            <a:r>
              <a:rPr lang="tr-TR" altLang="tr-TR" sz="2400" dirty="0">
                <a:latin typeface="Arial" panose="020B0604020202020204" pitchFamily="34" charset="0"/>
                <a:cs typeface="Arial" panose="020B0604020202020204" pitchFamily="34" charset="0"/>
              </a:rPr>
              <a:t>Pupa dönemine girmek için organik atıkların üst kısmına çıkarlar. Pupa dönemi 4 – 5 gün sürer. </a:t>
            </a:r>
          </a:p>
          <a:p>
            <a:pPr>
              <a:lnSpc>
                <a:spcPct val="80000"/>
              </a:lnSpc>
              <a:buFont typeface="Wingdings" pitchFamily="2" charset="2"/>
              <a:buChar char="ü"/>
            </a:pPr>
            <a:endParaRPr lang="tr-TR" altLang="tr-TR" sz="2400" dirty="0">
              <a:latin typeface="Arial" panose="020B0604020202020204" pitchFamily="34" charset="0"/>
              <a:cs typeface="Arial" panose="020B0604020202020204" pitchFamily="34" charset="0"/>
            </a:endParaRPr>
          </a:p>
          <a:p>
            <a:pPr>
              <a:lnSpc>
                <a:spcPct val="80000"/>
              </a:lnSpc>
              <a:buFont typeface="Wingdings" pitchFamily="2" charset="2"/>
              <a:buChar char="ü"/>
            </a:pPr>
            <a:r>
              <a:rPr lang="tr-TR" altLang="tr-TR" sz="2400" dirty="0">
                <a:latin typeface="Arial" panose="020B0604020202020204" pitchFamily="34" charset="0"/>
                <a:cs typeface="Arial" panose="020B0604020202020204" pitchFamily="34" charset="0"/>
              </a:rPr>
              <a:t>Ergin dişiler 4. günde yumurta bırakmaya başlarlar. </a:t>
            </a:r>
          </a:p>
          <a:p>
            <a:pPr>
              <a:lnSpc>
                <a:spcPct val="80000"/>
              </a:lnSpc>
            </a:pPr>
            <a:r>
              <a:rPr lang="tr-TR" altLang="tr-TR" sz="2400" dirty="0">
                <a:latin typeface="Arial" panose="020B0604020202020204" pitchFamily="34" charset="0"/>
                <a:cs typeface="Arial" panose="020B0604020202020204" pitchFamily="34" charset="0"/>
              </a:rPr>
              <a:t>Ergin dişi bireyler her defasında 120-150 yumurta bir arada olacak şekilde beş veya nadiren daha fazla kez yumurta bırakırlar. </a:t>
            </a:r>
          </a:p>
          <a:p>
            <a:r>
              <a:rPr lang="tr-TR" altLang="tr-TR" sz="2400" dirty="0">
                <a:latin typeface="Arial" panose="020B0604020202020204" pitchFamily="34" charset="0"/>
                <a:cs typeface="Arial" panose="020B0604020202020204" pitchFamily="34" charset="0"/>
              </a:rPr>
              <a:t>Karasineklerin erginleri geceleri </a:t>
            </a:r>
            <a:r>
              <a:rPr lang="tr-TR" altLang="tr-TR" sz="2400" dirty="0" err="1">
                <a:latin typeface="Arial" panose="020B0604020202020204" pitchFamily="34" charset="0"/>
                <a:cs typeface="Arial" panose="020B0604020202020204" pitchFamily="34" charset="0"/>
              </a:rPr>
              <a:t>inaktiftirler</a:t>
            </a:r>
            <a:r>
              <a:rPr lang="tr-TR" altLang="tr-TR" sz="2400" dirty="0">
                <a:latin typeface="Arial" panose="020B0604020202020204" pitchFamily="34" charset="0"/>
                <a:cs typeface="Arial" panose="020B0604020202020204" pitchFamily="34" charset="0"/>
              </a:rPr>
              <a:t> ve uygun ortamlarda dinlenirler. Gece dinlendikleri alanlar gündüz üredikleri ve beslendikleri alanlara yakın ve rüzgar almayan bölgelerdir.</a:t>
            </a:r>
          </a:p>
          <a:p>
            <a:r>
              <a:rPr lang="tr-TR" altLang="tr-TR" sz="2400" dirty="0">
                <a:latin typeface="Arial" panose="020B0604020202020204" pitchFamily="34" charset="0"/>
                <a:cs typeface="Arial" panose="020B0604020202020204" pitchFamily="34" charset="0"/>
              </a:rPr>
              <a:t>Ergin popülasyon </a:t>
            </a:r>
            <a:r>
              <a:rPr lang="tr-TR" altLang="tr-TR" sz="2400" dirty="0" err="1">
                <a:latin typeface="Arial" panose="020B0604020202020204" pitchFamily="34" charset="0"/>
                <a:cs typeface="Arial" panose="020B0604020202020204" pitchFamily="34" charset="0"/>
              </a:rPr>
              <a:t>yoğuluğu</a:t>
            </a:r>
            <a:r>
              <a:rPr lang="tr-TR" altLang="tr-TR" sz="2400" dirty="0">
                <a:latin typeface="Arial" panose="020B0604020202020204" pitchFamily="34" charset="0"/>
                <a:cs typeface="Arial" panose="020B0604020202020204" pitchFamily="34" charset="0"/>
              </a:rPr>
              <a:t> 20-30˚C arasında en yüksek değerlerde olmakla birlikte bu değerin üstü veya altına düşmektedir.</a:t>
            </a:r>
          </a:p>
          <a:p>
            <a:r>
              <a:rPr lang="tr-TR" altLang="tr-TR" sz="2400" dirty="0">
                <a:latin typeface="Arial" panose="020B0604020202020204" pitchFamily="34" charset="0"/>
                <a:cs typeface="Arial" panose="020B0604020202020204" pitchFamily="34" charset="0"/>
              </a:rPr>
              <a:t>Yumurtlama, çiftleşme, beslenme ve uçma davranışı 15 ˚C altında durmaktadır. Düşük sıcaklıklarda ergin bireyler ve pupalar durgun duruma geçerler.</a:t>
            </a:r>
          </a:p>
          <a:p>
            <a:pPr>
              <a:lnSpc>
                <a:spcPct val="80000"/>
              </a:lnSpc>
            </a:pPr>
            <a:endParaRPr lang="tr-TR" alt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092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784091"/>
            <a:ext cx="4536948" cy="3073908"/>
          </a:xfrm>
          <a:prstGeom prst="rect">
            <a:avLst/>
          </a:prstGeom>
        </p:spPr>
      </p:pic>
      <p:pic>
        <p:nvPicPr>
          <p:cNvPr id="3" name="object 3"/>
          <p:cNvPicPr/>
          <p:nvPr/>
        </p:nvPicPr>
        <p:blipFill>
          <a:blip r:embed="rId3" cstate="print"/>
          <a:stretch>
            <a:fillRect/>
          </a:stretch>
        </p:blipFill>
        <p:spPr>
          <a:xfrm>
            <a:off x="3707891" y="548640"/>
            <a:ext cx="5401056" cy="3115056"/>
          </a:xfrm>
          <a:prstGeom prst="rect">
            <a:avLst/>
          </a:prstGeom>
        </p:spPr>
      </p:pic>
      <p:pic>
        <p:nvPicPr>
          <p:cNvPr id="4" name="object 4"/>
          <p:cNvPicPr/>
          <p:nvPr/>
        </p:nvPicPr>
        <p:blipFill>
          <a:blip r:embed="rId4" cstate="print"/>
          <a:stretch>
            <a:fillRect/>
          </a:stretch>
        </p:blipFill>
        <p:spPr>
          <a:xfrm>
            <a:off x="4643628" y="3788663"/>
            <a:ext cx="4500372" cy="306933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5051" y="115823"/>
            <a:ext cx="9108947" cy="6553200"/>
            <a:chOff x="35051" y="115823"/>
            <a:chExt cx="9108947" cy="6553200"/>
          </a:xfrm>
        </p:grpSpPr>
        <p:pic>
          <p:nvPicPr>
            <p:cNvPr id="3" name="object 3"/>
            <p:cNvPicPr/>
            <p:nvPr/>
          </p:nvPicPr>
          <p:blipFill>
            <a:blip r:embed="rId2" cstate="print"/>
            <a:stretch>
              <a:fillRect/>
            </a:stretch>
          </p:blipFill>
          <p:spPr>
            <a:xfrm>
              <a:off x="35051" y="2561844"/>
              <a:ext cx="6012180" cy="4107179"/>
            </a:xfrm>
            <a:prstGeom prst="rect">
              <a:avLst/>
            </a:prstGeom>
          </p:spPr>
        </p:pic>
        <p:pic>
          <p:nvPicPr>
            <p:cNvPr id="4" name="object 4"/>
            <p:cNvPicPr/>
            <p:nvPr/>
          </p:nvPicPr>
          <p:blipFill>
            <a:blip r:embed="rId3" cstate="print"/>
            <a:stretch>
              <a:fillRect/>
            </a:stretch>
          </p:blipFill>
          <p:spPr>
            <a:xfrm>
              <a:off x="4860035" y="115823"/>
              <a:ext cx="4283963" cy="2939796"/>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D44CD0B1-ACED-5663-9669-0E7E92BF6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1"/>
            <a:ext cx="4608512"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A7B0B0D8-CFAE-C92E-1781-4E66909A66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2" y="1"/>
            <a:ext cx="4535488" cy="420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ouse_fly02">
            <a:extLst>
              <a:ext uri="{FF2B5EF4-FFF2-40B4-BE49-F238E27FC236}">
                <a16:creationId xmlns:a16="http://schemas.microsoft.com/office/drawing/2014/main" id="{0CD75F39-210E-0A2E-05FF-99D30D346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6200" y="3429000"/>
            <a:ext cx="5358463" cy="3429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02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2065" rIns="0" bIns="0" rtlCol="0">
            <a:spAutoFit/>
          </a:bodyPr>
          <a:lstStyle/>
          <a:p>
            <a:pPr marL="927100" algn="just">
              <a:lnSpc>
                <a:spcPct val="100000"/>
              </a:lnSpc>
              <a:spcBef>
                <a:spcPts val="95"/>
              </a:spcBef>
            </a:pPr>
            <a:r>
              <a:rPr dirty="0"/>
              <a:t>Dişiler</a:t>
            </a:r>
            <a:r>
              <a:rPr spc="-155" dirty="0"/>
              <a:t> </a:t>
            </a:r>
            <a:r>
              <a:rPr dirty="0"/>
              <a:t>yumurtalarını</a:t>
            </a:r>
            <a:r>
              <a:rPr spc="-120" dirty="0"/>
              <a:t> </a:t>
            </a:r>
            <a:r>
              <a:rPr spc="-10" dirty="0"/>
              <a:t>tamamen</a:t>
            </a:r>
          </a:p>
          <a:p>
            <a:pPr marL="12700" marR="899794" algn="just">
              <a:lnSpc>
                <a:spcPct val="100000"/>
              </a:lnSpc>
              <a:spcBef>
                <a:spcPts val="10"/>
              </a:spcBef>
            </a:pPr>
            <a:r>
              <a:rPr dirty="0"/>
              <a:t>kokuşmuş,</a:t>
            </a:r>
            <a:r>
              <a:rPr spc="-130" dirty="0"/>
              <a:t> </a:t>
            </a:r>
            <a:r>
              <a:rPr dirty="0"/>
              <a:t>çürümüş</a:t>
            </a:r>
            <a:r>
              <a:rPr spc="-130" dirty="0"/>
              <a:t> </a:t>
            </a:r>
            <a:r>
              <a:rPr dirty="0"/>
              <a:t>maddelere,</a:t>
            </a:r>
            <a:r>
              <a:rPr spc="-145" dirty="0"/>
              <a:t> </a:t>
            </a:r>
            <a:r>
              <a:rPr spc="-10" dirty="0"/>
              <a:t>hayvan </a:t>
            </a:r>
            <a:r>
              <a:rPr dirty="0"/>
              <a:t>leşleri</a:t>
            </a:r>
            <a:r>
              <a:rPr spc="-95" dirty="0"/>
              <a:t> </a:t>
            </a:r>
            <a:r>
              <a:rPr dirty="0"/>
              <a:t>üzerine</a:t>
            </a:r>
            <a:r>
              <a:rPr spc="-80" dirty="0"/>
              <a:t> </a:t>
            </a:r>
            <a:r>
              <a:rPr spc="-10" dirty="0"/>
              <a:t>bırakırlar.</a:t>
            </a:r>
            <a:r>
              <a:rPr spc="-105" dirty="0"/>
              <a:t> </a:t>
            </a:r>
            <a:r>
              <a:rPr dirty="0"/>
              <a:t>Bir</a:t>
            </a:r>
            <a:r>
              <a:rPr spc="-95" dirty="0"/>
              <a:t> </a:t>
            </a:r>
            <a:r>
              <a:rPr dirty="0"/>
              <a:t>dişi</a:t>
            </a:r>
            <a:r>
              <a:rPr spc="-90" dirty="0"/>
              <a:t> </a:t>
            </a:r>
            <a:r>
              <a:rPr spc="-10" dirty="0"/>
              <a:t>yaşamı </a:t>
            </a:r>
            <a:r>
              <a:rPr dirty="0"/>
              <a:t>süresince</a:t>
            </a:r>
            <a:r>
              <a:rPr spc="-100" dirty="0"/>
              <a:t> </a:t>
            </a:r>
            <a:r>
              <a:rPr spc="-10" dirty="0"/>
              <a:t>500-</a:t>
            </a:r>
            <a:r>
              <a:rPr dirty="0"/>
              <a:t>750</a:t>
            </a:r>
            <a:r>
              <a:rPr spc="-100" dirty="0"/>
              <a:t> </a:t>
            </a:r>
            <a:r>
              <a:rPr dirty="0"/>
              <a:t>yumurta</a:t>
            </a:r>
            <a:r>
              <a:rPr spc="-55" dirty="0"/>
              <a:t> </a:t>
            </a:r>
            <a:r>
              <a:rPr spc="-10" dirty="0"/>
              <a:t>bırakır.</a:t>
            </a:r>
          </a:p>
          <a:p>
            <a:pPr marL="12700" marR="556895" indent="914400">
              <a:lnSpc>
                <a:spcPct val="100000"/>
              </a:lnSpc>
              <a:spcBef>
                <a:spcPts val="5"/>
              </a:spcBef>
            </a:pPr>
            <a:r>
              <a:rPr dirty="0"/>
              <a:t>Uygun</a:t>
            </a:r>
            <a:r>
              <a:rPr spc="-40" dirty="0"/>
              <a:t> </a:t>
            </a:r>
            <a:r>
              <a:rPr dirty="0"/>
              <a:t>şartlarda</a:t>
            </a:r>
            <a:r>
              <a:rPr spc="-90" dirty="0"/>
              <a:t> </a:t>
            </a:r>
            <a:r>
              <a:rPr spc="-10" dirty="0"/>
              <a:t>15-</a:t>
            </a:r>
            <a:r>
              <a:rPr dirty="0"/>
              <a:t>24</a:t>
            </a:r>
            <a:r>
              <a:rPr spc="-80" dirty="0"/>
              <a:t> </a:t>
            </a:r>
            <a:r>
              <a:rPr spc="-10" dirty="0"/>
              <a:t>saatte </a:t>
            </a:r>
            <a:r>
              <a:rPr dirty="0"/>
              <a:t>yumurtadan</a:t>
            </a:r>
            <a:r>
              <a:rPr spc="-75" dirty="0"/>
              <a:t> </a:t>
            </a:r>
            <a:r>
              <a:rPr dirty="0"/>
              <a:t>larva</a:t>
            </a:r>
            <a:r>
              <a:rPr spc="-105" dirty="0"/>
              <a:t> </a:t>
            </a:r>
            <a:r>
              <a:rPr spc="-10" dirty="0"/>
              <a:t>çıkar.</a:t>
            </a:r>
            <a:r>
              <a:rPr spc="-110" dirty="0"/>
              <a:t> </a:t>
            </a:r>
            <a:r>
              <a:rPr spc="-10" dirty="0"/>
              <a:t>3-</a:t>
            </a:r>
            <a:r>
              <a:rPr dirty="0"/>
              <a:t>4</a:t>
            </a:r>
            <a:r>
              <a:rPr spc="-110" dirty="0"/>
              <a:t> </a:t>
            </a:r>
            <a:r>
              <a:rPr dirty="0"/>
              <a:t>günde</a:t>
            </a:r>
            <a:r>
              <a:rPr spc="-95" dirty="0"/>
              <a:t> </a:t>
            </a:r>
            <a:r>
              <a:rPr spc="-10" dirty="0"/>
              <a:t>larva </a:t>
            </a:r>
            <a:r>
              <a:rPr dirty="0"/>
              <a:t>gelişimini</a:t>
            </a:r>
            <a:r>
              <a:rPr spc="-165" dirty="0"/>
              <a:t> </a:t>
            </a:r>
            <a:r>
              <a:rPr dirty="0"/>
              <a:t>tamamlayarak</a:t>
            </a:r>
            <a:r>
              <a:rPr spc="-110" dirty="0"/>
              <a:t> </a:t>
            </a:r>
            <a:r>
              <a:rPr dirty="0"/>
              <a:t>pupa</a:t>
            </a:r>
            <a:r>
              <a:rPr spc="-135" dirty="0"/>
              <a:t> </a:t>
            </a:r>
            <a:r>
              <a:rPr spc="-10" dirty="0"/>
              <a:t>dönemine geçer.</a:t>
            </a:r>
            <a:r>
              <a:rPr spc="-100" dirty="0"/>
              <a:t> </a:t>
            </a:r>
            <a:r>
              <a:rPr dirty="0"/>
              <a:t>Pupadan</a:t>
            </a:r>
            <a:r>
              <a:rPr spc="-70" dirty="0"/>
              <a:t> </a:t>
            </a:r>
            <a:r>
              <a:rPr spc="-10" dirty="0"/>
              <a:t>4-</a:t>
            </a:r>
            <a:r>
              <a:rPr dirty="0"/>
              <a:t>6</a:t>
            </a:r>
            <a:r>
              <a:rPr spc="-100" dirty="0"/>
              <a:t> </a:t>
            </a:r>
            <a:r>
              <a:rPr dirty="0"/>
              <a:t>günde</a:t>
            </a:r>
            <a:r>
              <a:rPr spc="-60" dirty="0"/>
              <a:t> </a:t>
            </a:r>
            <a:r>
              <a:rPr dirty="0"/>
              <a:t>erişkin</a:t>
            </a:r>
            <a:r>
              <a:rPr spc="-100" dirty="0"/>
              <a:t> </a:t>
            </a:r>
            <a:r>
              <a:rPr spc="-10" dirty="0"/>
              <a:t>sinekler </a:t>
            </a:r>
            <a:r>
              <a:rPr dirty="0"/>
              <a:t>oluşarak</a:t>
            </a:r>
            <a:r>
              <a:rPr spc="-105" dirty="0"/>
              <a:t> </a:t>
            </a:r>
            <a:r>
              <a:rPr dirty="0"/>
              <a:t>etrafa</a:t>
            </a:r>
            <a:r>
              <a:rPr spc="-110" dirty="0"/>
              <a:t> </a:t>
            </a:r>
            <a:r>
              <a:rPr spc="-20" dirty="0"/>
              <a:t>dağılırlar.</a:t>
            </a:r>
            <a:r>
              <a:rPr spc="-165" dirty="0"/>
              <a:t> </a:t>
            </a:r>
            <a:r>
              <a:rPr spc="-10" dirty="0"/>
              <a:t>Yaz</a:t>
            </a:r>
            <a:r>
              <a:rPr spc="-114" dirty="0"/>
              <a:t> </a:t>
            </a:r>
            <a:r>
              <a:rPr spc="-10" dirty="0"/>
              <a:t>aylarında</a:t>
            </a:r>
          </a:p>
          <a:p>
            <a:pPr marL="12700">
              <a:lnSpc>
                <a:spcPct val="100000"/>
              </a:lnSpc>
            </a:pPr>
            <a:r>
              <a:rPr dirty="0"/>
              <a:t>yaklaşık</a:t>
            </a:r>
            <a:r>
              <a:rPr spc="-65" dirty="0"/>
              <a:t> </a:t>
            </a:r>
            <a:r>
              <a:rPr dirty="0"/>
              <a:t>10</a:t>
            </a:r>
            <a:r>
              <a:rPr spc="-95" dirty="0"/>
              <a:t> </a:t>
            </a:r>
            <a:r>
              <a:rPr dirty="0"/>
              <a:t>günde</a:t>
            </a:r>
            <a:r>
              <a:rPr spc="-65" dirty="0"/>
              <a:t> </a:t>
            </a:r>
            <a:r>
              <a:rPr dirty="0"/>
              <a:t>bir</a:t>
            </a:r>
            <a:r>
              <a:rPr spc="-105" dirty="0"/>
              <a:t> </a:t>
            </a:r>
            <a:r>
              <a:rPr dirty="0"/>
              <a:t>yeni</a:t>
            </a:r>
            <a:r>
              <a:rPr spc="-65" dirty="0"/>
              <a:t> </a:t>
            </a:r>
            <a:r>
              <a:rPr dirty="0"/>
              <a:t>jenerasyon</a:t>
            </a:r>
            <a:r>
              <a:rPr spc="-55" dirty="0"/>
              <a:t> </a:t>
            </a:r>
            <a:r>
              <a:rPr spc="-10" dirty="0"/>
              <a:t>oluşur.</a:t>
            </a:r>
          </a:p>
        </p:txBody>
      </p:sp>
      <p:pic>
        <p:nvPicPr>
          <p:cNvPr id="3" name="object 3"/>
          <p:cNvPicPr/>
          <p:nvPr/>
        </p:nvPicPr>
        <p:blipFill>
          <a:blip r:embed="rId2" cstate="print"/>
          <a:stretch>
            <a:fillRect/>
          </a:stretch>
        </p:blipFill>
        <p:spPr>
          <a:xfrm>
            <a:off x="6085332" y="0"/>
            <a:ext cx="2663952" cy="2051303"/>
          </a:xfrm>
          <a:prstGeom prst="rect">
            <a:avLst/>
          </a:prstGeom>
        </p:spPr>
      </p:pic>
      <p:sp>
        <p:nvSpPr>
          <p:cNvPr id="4" name="object 4"/>
          <p:cNvSpPr txBox="1">
            <a:spLocks noGrp="1"/>
          </p:cNvSpPr>
          <p:nvPr>
            <p:ph type="title"/>
          </p:nvPr>
        </p:nvSpPr>
        <p:spPr>
          <a:xfrm>
            <a:off x="2406776" y="1289684"/>
            <a:ext cx="2600325" cy="513715"/>
          </a:xfrm>
          <a:prstGeom prst="rect">
            <a:avLst/>
          </a:prstGeom>
        </p:spPr>
        <p:txBody>
          <a:bodyPr vert="horz" wrap="square" lIns="0" tIns="13335" rIns="0" bIns="0" rtlCol="0">
            <a:spAutoFit/>
          </a:bodyPr>
          <a:lstStyle/>
          <a:p>
            <a:pPr marL="12700">
              <a:lnSpc>
                <a:spcPct val="100000"/>
              </a:lnSpc>
              <a:spcBef>
                <a:spcPts val="105"/>
              </a:spcBef>
            </a:pPr>
            <a:r>
              <a:rPr sz="3200" spc="-10" dirty="0">
                <a:solidFill>
                  <a:srgbClr val="FF0000"/>
                </a:solidFill>
              </a:rPr>
              <a:t>Calliphoridae</a:t>
            </a:r>
            <a:endParaRPr sz="3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27376" y="1053083"/>
            <a:ext cx="2880360" cy="2494788"/>
          </a:xfrm>
          <a:prstGeom prst="rect">
            <a:avLst/>
          </a:prstGeom>
        </p:spPr>
      </p:pic>
      <p:pic>
        <p:nvPicPr>
          <p:cNvPr id="3" name="object 3"/>
          <p:cNvPicPr/>
          <p:nvPr/>
        </p:nvPicPr>
        <p:blipFill>
          <a:blip r:embed="rId3" cstate="print"/>
          <a:stretch>
            <a:fillRect/>
          </a:stretch>
        </p:blipFill>
        <p:spPr>
          <a:xfrm>
            <a:off x="4931664" y="3645408"/>
            <a:ext cx="3096767" cy="3023616"/>
          </a:xfrm>
          <a:prstGeom prst="rect">
            <a:avLst/>
          </a:prstGeom>
        </p:spPr>
      </p:pic>
      <p:pic>
        <p:nvPicPr>
          <p:cNvPr id="4" name="object 4"/>
          <p:cNvPicPr/>
          <p:nvPr/>
        </p:nvPicPr>
        <p:blipFill>
          <a:blip r:embed="rId4" cstate="print"/>
          <a:stretch>
            <a:fillRect/>
          </a:stretch>
        </p:blipFill>
        <p:spPr>
          <a:xfrm>
            <a:off x="5795771" y="1053083"/>
            <a:ext cx="3096768" cy="2520696"/>
          </a:xfrm>
          <a:prstGeom prst="rect">
            <a:avLst/>
          </a:prstGeom>
        </p:spPr>
      </p:pic>
      <p:pic>
        <p:nvPicPr>
          <p:cNvPr id="5" name="object 5"/>
          <p:cNvPicPr/>
          <p:nvPr/>
        </p:nvPicPr>
        <p:blipFill>
          <a:blip r:embed="rId5" cstate="print"/>
          <a:stretch>
            <a:fillRect/>
          </a:stretch>
        </p:blipFill>
        <p:spPr>
          <a:xfrm>
            <a:off x="467868" y="3645408"/>
            <a:ext cx="3744467" cy="28681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43628" y="1126236"/>
            <a:ext cx="4283964" cy="3098292"/>
          </a:xfrm>
          <a:prstGeom prst="rect">
            <a:avLst/>
          </a:prstGeom>
        </p:spPr>
      </p:pic>
      <p:sp>
        <p:nvSpPr>
          <p:cNvPr id="3" name="object 3"/>
          <p:cNvSpPr txBox="1"/>
          <p:nvPr/>
        </p:nvSpPr>
        <p:spPr>
          <a:xfrm>
            <a:off x="474065" y="4316933"/>
            <a:ext cx="8093709" cy="1732914"/>
          </a:xfrm>
          <a:prstGeom prst="rect">
            <a:avLst/>
          </a:prstGeom>
        </p:spPr>
        <p:txBody>
          <a:bodyPr vert="horz" wrap="square" lIns="0" tIns="12065" rIns="0" bIns="0" rtlCol="0">
            <a:spAutoFit/>
          </a:bodyPr>
          <a:lstStyle/>
          <a:p>
            <a:pPr marL="12700" marR="5080" algn="just">
              <a:lnSpc>
                <a:spcPct val="100000"/>
              </a:lnSpc>
              <a:spcBef>
                <a:spcPts val="95"/>
              </a:spcBef>
            </a:pPr>
            <a:r>
              <a:rPr sz="2800" b="1" dirty="0">
                <a:solidFill>
                  <a:srgbClr val="FFFFFF"/>
                </a:solidFill>
                <a:latin typeface="Arial"/>
                <a:cs typeface="Arial"/>
              </a:rPr>
              <a:t>Ölü</a:t>
            </a:r>
            <a:r>
              <a:rPr sz="2800" b="1" spc="-120" dirty="0">
                <a:solidFill>
                  <a:srgbClr val="FFFFFF"/>
                </a:solidFill>
                <a:latin typeface="Arial"/>
                <a:cs typeface="Arial"/>
              </a:rPr>
              <a:t> </a:t>
            </a:r>
            <a:r>
              <a:rPr sz="2800" b="1" dirty="0">
                <a:solidFill>
                  <a:srgbClr val="FFFFFF"/>
                </a:solidFill>
                <a:latin typeface="Arial"/>
                <a:cs typeface="Arial"/>
              </a:rPr>
              <a:t>hayvan</a:t>
            </a:r>
            <a:r>
              <a:rPr sz="2800" b="1" spc="-55" dirty="0">
                <a:solidFill>
                  <a:srgbClr val="FFFFFF"/>
                </a:solidFill>
                <a:latin typeface="Arial"/>
                <a:cs typeface="Arial"/>
              </a:rPr>
              <a:t> </a:t>
            </a:r>
            <a:r>
              <a:rPr sz="2800" b="1" dirty="0">
                <a:solidFill>
                  <a:srgbClr val="FFFFFF"/>
                </a:solidFill>
                <a:latin typeface="Arial"/>
                <a:cs typeface="Arial"/>
              </a:rPr>
              <a:t>leşleri</a:t>
            </a:r>
            <a:r>
              <a:rPr sz="2800" b="1" spc="-110" dirty="0">
                <a:solidFill>
                  <a:srgbClr val="FFFFFF"/>
                </a:solidFill>
                <a:latin typeface="Arial"/>
                <a:cs typeface="Arial"/>
              </a:rPr>
              <a:t> </a:t>
            </a:r>
            <a:r>
              <a:rPr sz="2800" b="1" dirty="0">
                <a:solidFill>
                  <a:srgbClr val="FFFFFF"/>
                </a:solidFill>
                <a:latin typeface="Arial"/>
                <a:cs typeface="Arial"/>
              </a:rPr>
              <a:t>üzerine</a:t>
            </a:r>
            <a:r>
              <a:rPr sz="2800" b="1" spc="-110" dirty="0">
                <a:solidFill>
                  <a:srgbClr val="FFFFFF"/>
                </a:solidFill>
                <a:latin typeface="Arial"/>
                <a:cs typeface="Arial"/>
              </a:rPr>
              <a:t> </a:t>
            </a:r>
            <a:r>
              <a:rPr sz="2800" b="1" dirty="0">
                <a:solidFill>
                  <a:srgbClr val="FFFFFF"/>
                </a:solidFill>
                <a:latin typeface="Arial"/>
                <a:cs typeface="Arial"/>
              </a:rPr>
              <a:t>yumurtalarını</a:t>
            </a:r>
            <a:r>
              <a:rPr sz="2800" b="1" spc="-70" dirty="0">
                <a:solidFill>
                  <a:srgbClr val="FFFFFF"/>
                </a:solidFill>
                <a:latin typeface="Arial"/>
                <a:cs typeface="Arial"/>
              </a:rPr>
              <a:t> </a:t>
            </a:r>
            <a:r>
              <a:rPr sz="2800" b="1" spc="-10" dirty="0">
                <a:solidFill>
                  <a:srgbClr val="FFFFFF"/>
                </a:solidFill>
                <a:latin typeface="Arial"/>
                <a:cs typeface="Arial"/>
              </a:rPr>
              <a:t>bırakır. </a:t>
            </a:r>
            <a:r>
              <a:rPr sz="2800" b="1" spc="-20" dirty="0">
                <a:solidFill>
                  <a:srgbClr val="FFFFFF"/>
                </a:solidFill>
                <a:latin typeface="Arial"/>
                <a:cs typeface="Arial"/>
              </a:rPr>
              <a:t>Yumurtadan</a:t>
            </a:r>
            <a:r>
              <a:rPr sz="2800" b="1" spc="-75" dirty="0">
                <a:solidFill>
                  <a:srgbClr val="FFFFFF"/>
                </a:solidFill>
                <a:latin typeface="Arial"/>
                <a:cs typeface="Arial"/>
              </a:rPr>
              <a:t> </a:t>
            </a:r>
            <a:r>
              <a:rPr sz="2800" b="1" dirty="0">
                <a:solidFill>
                  <a:srgbClr val="FFFFFF"/>
                </a:solidFill>
                <a:latin typeface="Arial"/>
                <a:cs typeface="Arial"/>
              </a:rPr>
              <a:t>çıkan</a:t>
            </a:r>
            <a:r>
              <a:rPr sz="2800" b="1" spc="-90" dirty="0">
                <a:solidFill>
                  <a:srgbClr val="FFFFFF"/>
                </a:solidFill>
                <a:latin typeface="Arial"/>
                <a:cs typeface="Arial"/>
              </a:rPr>
              <a:t> </a:t>
            </a:r>
            <a:r>
              <a:rPr sz="2800" b="1" dirty="0">
                <a:solidFill>
                  <a:srgbClr val="FFFFFF"/>
                </a:solidFill>
                <a:latin typeface="Arial"/>
                <a:cs typeface="Arial"/>
              </a:rPr>
              <a:t>larvalar</a:t>
            </a:r>
            <a:r>
              <a:rPr sz="2800" b="1" spc="-110" dirty="0">
                <a:solidFill>
                  <a:srgbClr val="FFFFFF"/>
                </a:solidFill>
                <a:latin typeface="Arial"/>
                <a:cs typeface="Arial"/>
              </a:rPr>
              <a:t> </a:t>
            </a:r>
            <a:r>
              <a:rPr sz="2800" b="1" dirty="0">
                <a:solidFill>
                  <a:srgbClr val="FFFFFF"/>
                </a:solidFill>
                <a:latin typeface="Arial"/>
                <a:cs typeface="Arial"/>
              </a:rPr>
              <a:t>pupa</a:t>
            </a:r>
            <a:r>
              <a:rPr sz="2800" b="1" spc="-90" dirty="0">
                <a:solidFill>
                  <a:srgbClr val="FFFFFF"/>
                </a:solidFill>
                <a:latin typeface="Arial"/>
                <a:cs typeface="Arial"/>
              </a:rPr>
              <a:t> </a:t>
            </a:r>
            <a:r>
              <a:rPr sz="2800" b="1" dirty="0">
                <a:solidFill>
                  <a:srgbClr val="FFFFFF"/>
                </a:solidFill>
                <a:latin typeface="Arial"/>
                <a:cs typeface="Arial"/>
              </a:rPr>
              <a:t>evresine</a:t>
            </a:r>
            <a:r>
              <a:rPr sz="2800" b="1" spc="-90" dirty="0">
                <a:solidFill>
                  <a:srgbClr val="FFFFFF"/>
                </a:solidFill>
                <a:latin typeface="Arial"/>
                <a:cs typeface="Arial"/>
              </a:rPr>
              <a:t> </a:t>
            </a:r>
            <a:r>
              <a:rPr sz="2800" b="1" spc="-10" dirty="0">
                <a:solidFill>
                  <a:srgbClr val="FFFFFF"/>
                </a:solidFill>
                <a:latin typeface="Arial"/>
                <a:cs typeface="Arial"/>
              </a:rPr>
              <a:t>geçer </a:t>
            </a:r>
            <a:r>
              <a:rPr sz="2800" b="1" dirty="0">
                <a:solidFill>
                  <a:srgbClr val="FFFFFF"/>
                </a:solidFill>
                <a:latin typeface="Arial"/>
                <a:cs typeface="Arial"/>
              </a:rPr>
              <a:t>ve</a:t>
            </a:r>
            <a:r>
              <a:rPr sz="2800" b="1" spc="-90" dirty="0">
                <a:solidFill>
                  <a:srgbClr val="FFFFFF"/>
                </a:solidFill>
                <a:latin typeface="Arial"/>
                <a:cs typeface="Arial"/>
              </a:rPr>
              <a:t> </a:t>
            </a:r>
            <a:r>
              <a:rPr sz="2800" b="1" dirty="0">
                <a:solidFill>
                  <a:srgbClr val="FFFFFF"/>
                </a:solidFill>
                <a:latin typeface="Arial"/>
                <a:cs typeface="Arial"/>
              </a:rPr>
              <a:t>erişkin</a:t>
            </a:r>
            <a:r>
              <a:rPr sz="2800" b="1" spc="-100" dirty="0">
                <a:solidFill>
                  <a:srgbClr val="FFFFFF"/>
                </a:solidFill>
                <a:latin typeface="Arial"/>
                <a:cs typeface="Arial"/>
              </a:rPr>
              <a:t> </a:t>
            </a:r>
            <a:r>
              <a:rPr sz="2800" b="1" dirty="0">
                <a:solidFill>
                  <a:srgbClr val="FFFFFF"/>
                </a:solidFill>
                <a:latin typeface="Arial"/>
                <a:cs typeface="Arial"/>
              </a:rPr>
              <a:t>haline</a:t>
            </a:r>
            <a:r>
              <a:rPr sz="2800" b="1" spc="-90" dirty="0">
                <a:solidFill>
                  <a:srgbClr val="FFFFFF"/>
                </a:solidFill>
                <a:latin typeface="Arial"/>
                <a:cs typeface="Arial"/>
              </a:rPr>
              <a:t> </a:t>
            </a:r>
            <a:r>
              <a:rPr sz="2800" b="1" dirty="0">
                <a:solidFill>
                  <a:srgbClr val="FFFFFF"/>
                </a:solidFill>
                <a:latin typeface="Arial"/>
                <a:cs typeface="Arial"/>
              </a:rPr>
              <a:t>gelince</a:t>
            </a:r>
            <a:r>
              <a:rPr sz="2800" b="1" spc="-80" dirty="0">
                <a:solidFill>
                  <a:srgbClr val="FFFFFF"/>
                </a:solidFill>
                <a:latin typeface="Arial"/>
                <a:cs typeface="Arial"/>
              </a:rPr>
              <a:t> </a:t>
            </a:r>
            <a:r>
              <a:rPr sz="2800" b="1" dirty="0">
                <a:solidFill>
                  <a:srgbClr val="FFFFFF"/>
                </a:solidFill>
                <a:latin typeface="Arial"/>
                <a:cs typeface="Arial"/>
              </a:rPr>
              <a:t>pupadan</a:t>
            </a:r>
            <a:r>
              <a:rPr sz="2800" b="1" spc="-60" dirty="0">
                <a:solidFill>
                  <a:srgbClr val="FFFFFF"/>
                </a:solidFill>
                <a:latin typeface="Arial"/>
                <a:cs typeface="Arial"/>
              </a:rPr>
              <a:t> </a:t>
            </a:r>
            <a:r>
              <a:rPr sz="2800" b="1" dirty="0">
                <a:solidFill>
                  <a:srgbClr val="FFFFFF"/>
                </a:solidFill>
                <a:latin typeface="Arial"/>
                <a:cs typeface="Arial"/>
              </a:rPr>
              <a:t>çıkarak</a:t>
            </a:r>
            <a:r>
              <a:rPr sz="2800" b="1" spc="-95" dirty="0">
                <a:solidFill>
                  <a:srgbClr val="FFFFFF"/>
                </a:solidFill>
                <a:latin typeface="Arial"/>
                <a:cs typeface="Arial"/>
              </a:rPr>
              <a:t> </a:t>
            </a:r>
            <a:r>
              <a:rPr sz="2800" b="1" spc="-10" dirty="0">
                <a:solidFill>
                  <a:srgbClr val="FFFFFF"/>
                </a:solidFill>
                <a:latin typeface="Arial"/>
                <a:cs typeface="Arial"/>
              </a:rPr>
              <a:t>etrafa dağılır.</a:t>
            </a:r>
            <a:endParaRPr sz="2800">
              <a:latin typeface="Arial"/>
              <a:cs typeface="Arial"/>
            </a:endParaRPr>
          </a:p>
        </p:txBody>
      </p:sp>
      <p:pic>
        <p:nvPicPr>
          <p:cNvPr id="4" name="object 4"/>
          <p:cNvPicPr/>
          <p:nvPr/>
        </p:nvPicPr>
        <p:blipFill>
          <a:blip r:embed="rId3" cstate="print"/>
          <a:stretch>
            <a:fillRect/>
          </a:stretch>
        </p:blipFill>
        <p:spPr>
          <a:xfrm>
            <a:off x="251459" y="1773935"/>
            <a:ext cx="3204972" cy="24079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915667"/>
            <a:ext cx="9144000" cy="4942840"/>
            <a:chOff x="0" y="1915667"/>
            <a:chExt cx="9144000" cy="4942840"/>
          </a:xfrm>
        </p:grpSpPr>
        <p:pic>
          <p:nvPicPr>
            <p:cNvPr id="3" name="object 3"/>
            <p:cNvPicPr/>
            <p:nvPr/>
          </p:nvPicPr>
          <p:blipFill>
            <a:blip r:embed="rId2" cstate="print"/>
            <a:stretch>
              <a:fillRect/>
            </a:stretch>
          </p:blipFill>
          <p:spPr>
            <a:xfrm>
              <a:off x="4139184" y="3102863"/>
              <a:ext cx="5004815" cy="3755135"/>
            </a:xfrm>
            <a:prstGeom prst="rect">
              <a:avLst/>
            </a:prstGeom>
          </p:spPr>
        </p:pic>
        <p:pic>
          <p:nvPicPr>
            <p:cNvPr id="4" name="object 4"/>
            <p:cNvPicPr/>
            <p:nvPr/>
          </p:nvPicPr>
          <p:blipFill>
            <a:blip r:embed="rId3" cstate="print"/>
            <a:stretch>
              <a:fillRect/>
            </a:stretch>
          </p:blipFill>
          <p:spPr>
            <a:xfrm>
              <a:off x="0" y="1915667"/>
              <a:ext cx="4140708" cy="4140708"/>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3600" dirty="0"/>
              <a:t>Musca</a:t>
            </a:r>
            <a:r>
              <a:rPr sz="3600" spc="-20" dirty="0"/>
              <a:t> </a:t>
            </a:r>
            <a:r>
              <a:rPr sz="3600" spc="-10" dirty="0"/>
              <a:t>domestica</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72745">
              <a:lnSpc>
                <a:spcPct val="100000"/>
              </a:lnSpc>
              <a:spcBef>
                <a:spcPts val="100"/>
              </a:spcBef>
            </a:pPr>
            <a:r>
              <a:rPr dirty="0"/>
              <a:t>Calliphoridae</a:t>
            </a:r>
            <a:r>
              <a:rPr spc="-100" dirty="0"/>
              <a:t> </a:t>
            </a:r>
            <a:r>
              <a:rPr i="0" spc="-10" dirty="0">
                <a:latin typeface="Arial"/>
                <a:cs typeface="Arial"/>
              </a:rPr>
              <a:t>larvaları</a:t>
            </a:r>
          </a:p>
        </p:txBody>
      </p:sp>
      <p:pic>
        <p:nvPicPr>
          <p:cNvPr id="3" name="object 3"/>
          <p:cNvPicPr/>
          <p:nvPr/>
        </p:nvPicPr>
        <p:blipFill>
          <a:blip r:embed="rId2" cstate="print"/>
          <a:stretch>
            <a:fillRect/>
          </a:stretch>
        </p:blipFill>
        <p:spPr>
          <a:xfrm>
            <a:off x="4212335" y="3429000"/>
            <a:ext cx="3816096" cy="2758440"/>
          </a:xfrm>
          <a:prstGeom prst="rect">
            <a:avLst/>
          </a:prstGeom>
        </p:spPr>
      </p:pic>
      <p:pic>
        <p:nvPicPr>
          <p:cNvPr id="4" name="object 4"/>
          <p:cNvPicPr/>
          <p:nvPr/>
        </p:nvPicPr>
        <p:blipFill>
          <a:blip r:embed="rId3" cstate="print"/>
          <a:stretch>
            <a:fillRect/>
          </a:stretch>
        </p:blipFill>
        <p:spPr>
          <a:xfrm>
            <a:off x="179831" y="2491739"/>
            <a:ext cx="3816096" cy="28117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557527"/>
            <a:ext cx="3395472" cy="2546604"/>
          </a:xfrm>
          <a:prstGeom prst="rect">
            <a:avLst/>
          </a:prstGeom>
        </p:spPr>
      </p:pic>
      <p:pic>
        <p:nvPicPr>
          <p:cNvPr id="3" name="object 3"/>
          <p:cNvPicPr/>
          <p:nvPr/>
        </p:nvPicPr>
        <p:blipFill>
          <a:blip r:embed="rId3" cstate="print"/>
          <a:stretch>
            <a:fillRect/>
          </a:stretch>
        </p:blipFill>
        <p:spPr>
          <a:xfrm>
            <a:off x="4716779" y="477012"/>
            <a:ext cx="4032504" cy="2688336"/>
          </a:xfrm>
          <a:prstGeom prst="rect">
            <a:avLst/>
          </a:prstGeom>
        </p:spPr>
      </p:pic>
      <p:sp>
        <p:nvSpPr>
          <p:cNvPr id="4" name="object 4"/>
          <p:cNvSpPr txBox="1">
            <a:spLocks noGrp="1"/>
          </p:cNvSpPr>
          <p:nvPr>
            <p:ph type="title"/>
          </p:nvPr>
        </p:nvSpPr>
        <p:spPr>
          <a:xfrm>
            <a:off x="4506848" y="20523"/>
            <a:ext cx="3952240" cy="514350"/>
          </a:xfrm>
          <a:prstGeom prst="rect">
            <a:avLst/>
          </a:prstGeom>
        </p:spPr>
        <p:txBody>
          <a:bodyPr vert="horz" wrap="square" lIns="0" tIns="13335" rIns="0" bIns="0" rtlCol="0">
            <a:spAutoFit/>
          </a:bodyPr>
          <a:lstStyle/>
          <a:p>
            <a:pPr marL="12700">
              <a:lnSpc>
                <a:spcPct val="100000"/>
              </a:lnSpc>
              <a:spcBef>
                <a:spcPts val="105"/>
              </a:spcBef>
            </a:pPr>
            <a:r>
              <a:rPr sz="3200" b="0" dirty="0">
                <a:latin typeface="Arial"/>
                <a:cs typeface="Arial"/>
              </a:rPr>
              <a:t>Calliphoridae</a:t>
            </a:r>
            <a:r>
              <a:rPr sz="3200" b="0" spc="-125" dirty="0">
                <a:latin typeface="Arial"/>
                <a:cs typeface="Arial"/>
              </a:rPr>
              <a:t> </a:t>
            </a:r>
            <a:r>
              <a:rPr sz="3200" b="0" i="0" spc="-10" dirty="0">
                <a:latin typeface="Arial"/>
                <a:cs typeface="Arial"/>
              </a:rPr>
              <a:t>erginleri</a:t>
            </a:r>
            <a:endParaRPr sz="3200">
              <a:latin typeface="Arial"/>
              <a:cs typeface="Arial"/>
            </a:endParaRPr>
          </a:p>
        </p:txBody>
      </p:sp>
      <p:grpSp>
        <p:nvGrpSpPr>
          <p:cNvPr id="5" name="object 5"/>
          <p:cNvGrpSpPr/>
          <p:nvPr/>
        </p:nvGrpSpPr>
        <p:grpSpPr>
          <a:xfrm>
            <a:off x="0" y="2491739"/>
            <a:ext cx="9144000" cy="4366257"/>
            <a:chOff x="0" y="2491739"/>
            <a:chExt cx="9144000" cy="4366257"/>
          </a:xfrm>
        </p:grpSpPr>
        <p:pic>
          <p:nvPicPr>
            <p:cNvPr id="6" name="object 6"/>
            <p:cNvPicPr/>
            <p:nvPr/>
          </p:nvPicPr>
          <p:blipFill>
            <a:blip r:embed="rId4" cstate="print"/>
            <a:stretch>
              <a:fillRect/>
            </a:stretch>
          </p:blipFill>
          <p:spPr>
            <a:xfrm>
              <a:off x="0" y="4224527"/>
              <a:ext cx="3421379" cy="2633469"/>
            </a:xfrm>
            <a:prstGeom prst="rect">
              <a:avLst/>
            </a:prstGeom>
          </p:spPr>
        </p:pic>
        <p:pic>
          <p:nvPicPr>
            <p:cNvPr id="7" name="object 7"/>
            <p:cNvPicPr/>
            <p:nvPr/>
          </p:nvPicPr>
          <p:blipFill>
            <a:blip r:embed="rId5" cstate="print"/>
            <a:stretch>
              <a:fillRect/>
            </a:stretch>
          </p:blipFill>
          <p:spPr>
            <a:xfrm>
              <a:off x="5472684" y="3829811"/>
              <a:ext cx="3671316" cy="3028185"/>
            </a:xfrm>
            <a:prstGeom prst="rect">
              <a:avLst/>
            </a:prstGeom>
          </p:spPr>
        </p:pic>
        <p:pic>
          <p:nvPicPr>
            <p:cNvPr id="8" name="object 8"/>
            <p:cNvPicPr/>
            <p:nvPr/>
          </p:nvPicPr>
          <p:blipFill>
            <a:blip r:embed="rId6" cstate="print"/>
            <a:stretch>
              <a:fillRect/>
            </a:stretch>
          </p:blipFill>
          <p:spPr>
            <a:xfrm>
              <a:off x="2916935" y="2491739"/>
              <a:ext cx="3168395" cy="3034283"/>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371844" y="0"/>
            <a:ext cx="2449068" cy="1530096"/>
          </a:xfrm>
          <a:prstGeom prst="rect">
            <a:avLst/>
          </a:prstGeom>
        </p:spPr>
      </p:pic>
      <p:sp>
        <p:nvSpPr>
          <p:cNvPr id="3" name="object 3"/>
          <p:cNvSpPr txBox="1">
            <a:spLocks noGrp="1"/>
          </p:cNvSpPr>
          <p:nvPr>
            <p:ph type="title"/>
          </p:nvPr>
        </p:nvSpPr>
        <p:spPr>
          <a:xfrm>
            <a:off x="1604517" y="1434210"/>
            <a:ext cx="2870835" cy="574040"/>
          </a:xfrm>
          <a:prstGeom prst="rect">
            <a:avLst/>
          </a:prstGeom>
        </p:spPr>
        <p:txBody>
          <a:bodyPr vert="horz" wrap="square" lIns="0" tIns="12700" rIns="0" bIns="0" rtlCol="0">
            <a:spAutoFit/>
          </a:bodyPr>
          <a:lstStyle/>
          <a:p>
            <a:pPr marL="12700">
              <a:lnSpc>
                <a:spcPct val="100000"/>
              </a:lnSpc>
              <a:spcBef>
                <a:spcPts val="100"/>
              </a:spcBef>
            </a:pPr>
            <a:r>
              <a:rPr sz="3600" spc="-10" dirty="0">
                <a:solidFill>
                  <a:srgbClr val="FF0000"/>
                </a:solidFill>
              </a:rPr>
              <a:t>Stomoxyinae</a:t>
            </a:r>
            <a:endParaRPr sz="3600"/>
          </a:p>
        </p:txBody>
      </p:sp>
      <p:sp>
        <p:nvSpPr>
          <p:cNvPr id="4" name="object 4"/>
          <p:cNvSpPr txBox="1"/>
          <p:nvPr/>
        </p:nvSpPr>
        <p:spPr>
          <a:xfrm>
            <a:off x="690168" y="1982851"/>
            <a:ext cx="7988934" cy="4937890"/>
          </a:xfrm>
          <a:prstGeom prst="rect">
            <a:avLst/>
          </a:prstGeom>
        </p:spPr>
        <p:txBody>
          <a:bodyPr vert="horz" wrap="square" lIns="0" tIns="13335" rIns="0" bIns="0" rtlCol="0">
            <a:spAutoFit/>
          </a:bodyPr>
          <a:lstStyle/>
          <a:p>
            <a:pPr marL="926465">
              <a:lnSpc>
                <a:spcPct val="100000"/>
              </a:lnSpc>
              <a:spcBef>
                <a:spcPts val="105"/>
              </a:spcBef>
            </a:pPr>
            <a:r>
              <a:rPr sz="3200" b="1" i="1" dirty="0">
                <a:solidFill>
                  <a:srgbClr val="FF0000"/>
                </a:solidFill>
                <a:latin typeface="Arial"/>
                <a:cs typeface="Arial"/>
              </a:rPr>
              <a:t>Stomoxis</a:t>
            </a:r>
            <a:r>
              <a:rPr sz="3200" b="1" i="1" spc="-80" dirty="0">
                <a:solidFill>
                  <a:srgbClr val="FF0000"/>
                </a:solidFill>
                <a:latin typeface="Arial"/>
                <a:cs typeface="Arial"/>
              </a:rPr>
              <a:t> </a:t>
            </a:r>
            <a:r>
              <a:rPr sz="3200" b="1" i="1" spc="-10" dirty="0">
                <a:solidFill>
                  <a:srgbClr val="FF0000"/>
                </a:solidFill>
                <a:latin typeface="Arial"/>
                <a:cs typeface="Arial"/>
              </a:rPr>
              <a:t>calcitrans:</a:t>
            </a:r>
            <a:endParaRPr sz="3200" dirty="0">
              <a:latin typeface="Arial"/>
              <a:cs typeface="Arial"/>
            </a:endParaRPr>
          </a:p>
          <a:p>
            <a:pPr marL="12700" marR="123189">
              <a:lnSpc>
                <a:spcPct val="100000"/>
              </a:lnSpc>
            </a:pPr>
            <a:r>
              <a:rPr sz="3200" b="1" dirty="0">
                <a:solidFill>
                  <a:srgbClr val="FFFFFF"/>
                </a:solidFill>
                <a:latin typeface="Arial"/>
                <a:cs typeface="Arial"/>
              </a:rPr>
              <a:t>Ağız</a:t>
            </a:r>
            <a:r>
              <a:rPr sz="3200" b="1" spc="-70" dirty="0">
                <a:solidFill>
                  <a:srgbClr val="FFFFFF"/>
                </a:solidFill>
                <a:latin typeface="Arial"/>
                <a:cs typeface="Arial"/>
              </a:rPr>
              <a:t> </a:t>
            </a:r>
            <a:r>
              <a:rPr sz="3200" b="1" dirty="0">
                <a:solidFill>
                  <a:srgbClr val="FFFFFF"/>
                </a:solidFill>
                <a:latin typeface="Arial"/>
                <a:cs typeface="Arial"/>
              </a:rPr>
              <a:t>yapıları</a:t>
            </a:r>
            <a:r>
              <a:rPr sz="3200" b="1" spc="-50" dirty="0">
                <a:solidFill>
                  <a:srgbClr val="FFFFFF"/>
                </a:solidFill>
                <a:latin typeface="Arial"/>
                <a:cs typeface="Arial"/>
              </a:rPr>
              <a:t> </a:t>
            </a:r>
            <a:r>
              <a:rPr sz="3200" b="1" dirty="0">
                <a:solidFill>
                  <a:srgbClr val="FFFFFF"/>
                </a:solidFill>
                <a:latin typeface="Arial"/>
                <a:cs typeface="Arial"/>
              </a:rPr>
              <a:t>diğer</a:t>
            </a:r>
            <a:r>
              <a:rPr sz="3200" b="1" spc="-55" dirty="0">
                <a:solidFill>
                  <a:srgbClr val="FFFFFF"/>
                </a:solidFill>
                <a:latin typeface="Arial"/>
                <a:cs typeface="Arial"/>
              </a:rPr>
              <a:t> </a:t>
            </a:r>
            <a:r>
              <a:rPr sz="3200" b="1" dirty="0">
                <a:solidFill>
                  <a:srgbClr val="FFFFFF"/>
                </a:solidFill>
                <a:latin typeface="Arial"/>
                <a:cs typeface="Arial"/>
              </a:rPr>
              <a:t>karasineklerin</a:t>
            </a:r>
            <a:r>
              <a:rPr sz="3200" b="1" spc="-80" dirty="0">
                <a:solidFill>
                  <a:srgbClr val="FFFFFF"/>
                </a:solidFill>
                <a:latin typeface="Arial"/>
                <a:cs typeface="Arial"/>
              </a:rPr>
              <a:t> </a:t>
            </a:r>
            <a:r>
              <a:rPr sz="3200" b="1" spc="-10" dirty="0" err="1">
                <a:solidFill>
                  <a:srgbClr val="FFFFFF"/>
                </a:solidFill>
                <a:latin typeface="Arial"/>
                <a:cs typeface="Arial"/>
              </a:rPr>
              <a:t>aksine</a:t>
            </a:r>
            <a:r>
              <a:rPr sz="3200" b="1" spc="-10" dirty="0">
                <a:solidFill>
                  <a:srgbClr val="FFFFFF"/>
                </a:solidFill>
                <a:latin typeface="Arial"/>
                <a:cs typeface="Arial"/>
              </a:rPr>
              <a:t> </a:t>
            </a:r>
            <a:r>
              <a:rPr lang="tr-TR" sz="3200" b="1" spc="-10" dirty="0">
                <a:solidFill>
                  <a:srgbClr val="FFFFFF"/>
                </a:solidFill>
                <a:latin typeface="Arial"/>
                <a:cs typeface="Arial"/>
              </a:rPr>
              <a:t>sokucu</a:t>
            </a:r>
            <a:r>
              <a:rPr sz="3200" b="1" spc="-10" dirty="0">
                <a:solidFill>
                  <a:srgbClr val="FFFFFF"/>
                </a:solidFill>
                <a:latin typeface="Arial"/>
                <a:cs typeface="Arial"/>
              </a:rPr>
              <a:t>-</a:t>
            </a:r>
            <a:r>
              <a:rPr sz="3200" b="1" dirty="0" err="1">
                <a:solidFill>
                  <a:srgbClr val="FFFFFF"/>
                </a:solidFill>
                <a:latin typeface="Arial"/>
                <a:cs typeface="Arial"/>
              </a:rPr>
              <a:t>emici</a:t>
            </a:r>
            <a:r>
              <a:rPr sz="3200" b="1" spc="-55" dirty="0">
                <a:solidFill>
                  <a:srgbClr val="FFFFFF"/>
                </a:solidFill>
                <a:latin typeface="Arial"/>
                <a:cs typeface="Arial"/>
              </a:rPr>
              <a:t> </a:t>
            </a:r>
            <a:r>
              <a:rPr sz="3200" b="1" spc="-10" dirty="0">
                <a:solidFill>
                  <a:srgbClr val="FFFFFF"/>
                </a:solidFill>
                <a:latin typeface="Arial"/>
                <a:cs typeface="Arial"/>
              </a:rPr>
              <a:t>özelliğindedir.</a:t>
            </a:r>
            <a:r>
              <a:rPr sz="3200" b="1" spc="-70" dirty="0">
                <a:solidFill>
                  <a:srgbClr val="FFFFFF"/>
                </a:solidFill>
                <a:latin typeface="Arial"/>
                <a:cs typeface="Arial"/>
              </a:rPr>
              <a:t> </a:t>
            </a:r>
            <a:r>
              <a:rPr sz="3200" b="1" dirty="0">
                <a:solidFill>
                  <a:srgbClr val="FFFFFF"/>
                </a:solidFill>
                <a:latin typeface="Arial"/>
                <a:cs typeface="Arial"/>
              </a:rPr>
              <a:t>Bu</a:t>
            </a:r>
            <a:r>
              <a:rPr sz="3200" b="1" spc="-30" dirty="0">
                <a:solidFill>
                  <a:srgbClr val="FFFFFF"/>
                </a:solidFill>
                <a:latin typeface="Arial"/>
                <a:cs typeface="Arial"/>
              </a:rPr>
              <a:t> </a:t>
            </a:r>
            <a:r>
              <a:rPr sz="3200" b="1" spc="-10" dirty="0">
                <a:solidFill>
                  <a:srgbClr val="FFFFFF"/>
                </a:solidFill>
                <a:latin typeface="Arial"/>
                <a:cs typeface="Arial"/>
              </a:rPr>
              <a:t>nedenle </a:t>
            </a:r>
            <a:r>
              <a:rPr sz="3200" b="1" dirty="0">
                <a:solidFill>
                  <a:srgbClr val="FFFFFF"/>
                </a:solidFill>
                <a:latin typeface="Arial"/>
                <a:cs typeface="Arial"/>
              </a:rPr>
              <a:t>gündüzleri</a:t>
            </a:r>
            <a:r>
              <a:rPr sz="3200" b="1" spc="-105" dirty="0">
                <a:solidFill>
                  <a:srgbClr val="FFFFFF"/>
                </a:solidFill>
                <a:latin typeface="Arial"/>
                <a:cs typeface="Arial"/>
              </a:rPr>
              <a:t> </a:t>
            </a:r>
            <a:r>
              <a:rPr sz="3200" b="1" dirty="0">
                <a:solidFill>
                  <a:srgbClr val="FFFFFF"/>
                </a:solidFill>
                <a:latin typeface="Arial"/>
                <a:cs typeface="Arial"/>
              </a:rPr>
              <a:t>buldukları</a:t>
            </a:r>
            <a:r>
              <a:rPr sz="3200" b="1" spc="-95" dirty="0">
                <a:solidFill>
                  <a:srgbClr val="FFFFFF"/>
                </a:solidFill>
                <a:latin typeface="Arial"/>
                <a:cs typeface="Arial"/>
              </a:rPr>
              <a:t> </a:t>
            </a:r>
            <a:r>
              <a:rPr sz="3200" b="1" dirty="0">
                <a:solidFill>
                  <a:srgbClr val="FFFFFF"/>
                </a:solidFill>
                <a:latin typeface="Arial"/>
                <a:cs typeface="Arial"/>
              </a:rPr>
              <a:t>hayvanlardan</a:t>
            </a:r>
            <a:r>
              <a:rPr sz="3200" b="1" spc="-110" dirty="0">
                <a:solidFill>
                  <a:srgbClr val="FFFFFF"/>
                </a:solidFill>
                <a:latin typeface="Arial"/>
                <a:cs typeface="Arial"/>
              </a:rPr>
              <a:t> </a:t>
            </a:r>
            <a:r>
              <a:rPr sz="3200" b="1" spc="-20" dirty="0">
                <a:solidFill>
                  <a:srgbClr val="FFFFFF"/>
                </a:solidFill>
                <a:latin typeface="Arial"/>
                <a:cs typeface="Arial"/>
              </a:rPr>
              <a:t>veya </a:t>
            </a:r>
            <a:r>
              <a:rPr sz="3200" b="1" dirty="0">
                <a:solidFill>
                  <a:srgbClr val="FFFFFF"/>
                </a:solidFill>
                <a:latin typeface="Arial"/>
                <a:cs typeface="Arial"/>
              </a:rPr>
              <a:t>insanlardan</a:t>
            </a:r>
            <a:r>
              <a:rPr sz="3200" b="1" spc="-65" dirty="0">
                <a:solidFill>
                  <a:srgbClr val="FFFFFF"/>
                </a:solidFill>
                <a:latin typeface="Arial"/>
                <a:cs typeface="Arial"/>
              </a:rPr>
              <a:t> </a:t>
            </a:r>
            <a:r>
              <a:rPr sz="3200" b="1" dirty="0">
                <a:solidFill>
                  <a:srgbClr val="FFFFFF"/>
                </a:solidFill>
                <a:latin typeface="Arial"/>
                <a:cs typeface="Arial"/>
              </a:rPr>
              <a:t>kan</a:t>
            </a:r>
            <a:r>
              <a:rPr sz="3200" b="1" spc="-45" dirty="0">
                <a:solidFill>
                  <a:srgbClr val="FFFFFF"/>
                </a:solidFill>
                <a:latin typeface="Arial"/>
                <a:cs typeface="Arial"/>
              </a:rPr>
              <a:t> </a:t>
            </a:r>
            <a:r>
              <a:rPr sz="3200" b="1" dirty="0">
                <a:solidFill>
                  <a:srgbClr val="FFFFFF"/>
                </a:solidFill>
                <a:latin typeface="Arial"/>
                <a:cs typeface="Arial"/>
              </a:rPr>
              <a:t>emmek</a:t>
            </a:r>
            <a:r>
              <a:rPr sz="3200" b="1" spc="-30" dirty="0">
                <a:solidFill>
                  <a:srgbClr val="FFFFFF"/>
                </a:solidFill>
                <a:latin typeface="Arial"/>
                <a:cs typeface="Arial"/>
              </a:rPr>
              <a:t> </a:t>
            </a:r>
            <a:r>
              <a:rPr sz="3200" b="1" dirty="0">
                <a:solidFill>
                  <a:srgbClr val="FFFFFF"/>
                </a:solidFill>
                <a:latin typeface="Arial"/>
                <a:cs typeface="Arial"/>
              </a:rPr>
              <a:t>için</a:t>
            </a:r>
            <a:r>
              <a:rPr sz="3200" b="1" spc="-55" dirty="0">
                <a:solidFill>
                  <a:srgbClr val="FFFFFF"/>
                </a:solidFill>
                <a:latin typeface="Arial"/>
                <a:cs typeface="Arial"/>
              </a:rPr>
              <a:t> </a:t>
            </a:r>
            <a:r>
              <a:rPr sz="3200" b="1" spc="-20" dirty="0">
                <a:solidFill>
                  <a:srgbClr val="FFFFFF"/>
                </a:solidFill>
                <a:latin typeface="Arial"/>
                <a:cs typeface="Arial"/>
              </a:rPr>
              <a:t>ağız</a:t>
            </a:r>
            <a:endParaRPr sz="3200" dirty="0">
              <a:latin typeface="Arial"/>
              <a:cs typeface="Arial"/>
            </a:endParaRPr>
          </a:p>
          <a:p>
            <a:pPr marL="12700" marR="5080">
              <a:lnSpc>
                <a:spcPct val="100000"/>
              </a:lnSpc>
            </a:pPr>
            <a:r>
              <a:rPr lang="tr-TR" sz="3200" b="1" dirty="0">
                <a:solidFill>
                  <a:srgbClr val="FFFFFF"/>
                </a:solidFill>
                <a:latin typeface="Arial"/>
                <a:cs typeface="Arial"/>
              </a:rPr>
              <a:t>parçalarını</a:t>
            </a:r>
            <a:r>
              <a:rPr sz="3200" b="1" spc="-45" dirty="0">
                <a:solidFill>
                  <a:srgbClr val="FFFFFF"/>
                </a:solidFill>
                <a:latin typeface="Arial"/>
                <a:cs typeface="Arial"/>
              </a:rPr>
              <a:t> </a:t>
            </a:r>
            <a:r>
              <a:rPr sz="3200" b="1" dirty="0">
                <a:solidFill>
                  <a:srgbClr val="FFFFFF"/>
                </a:solidFill>
                <a:latin typeface="Arial"/>
                <a:cs typeface="Arial"/>
              </a:rPr>
              <a:t>deriye</a:t>
            </a:r>
            <a:r>
              <a:rPr sz="3200" b="1" spc="-50" dirty="0">
                <a:solidFill>
                  <a:srgbClr val="FFFFFF"/>
                </a:solidFill>
                <a:latin typeface="Arial"/>
                <a:cs typeface="Arial"/>
              </a:rPr>
              <a:t> </a:t>
            </a:r>
            <a:r>
              <a:rPr sz="3200" b="1" dirty="0">
                <a:solidFill>
                  <a:srgbClr val="FFFFFF"/>
                </a:solidFill>
                <a:latin typeface="Arial"/>
                <a:cs typeface="Arial"/>
              </a:rPr>
              <a:t>sokarak</a:t>
            </a:r>
            <a:r>
              <a:rPr sz="3200" b="1" spc="-65" dirty="0">
                <a:solidFill>
                  <a:srgbClr val="FFFFFF"/>
                </a:solidFill>
                <a:latin typeface="Arial"/>
                <a:cs typeface="Arial"/>
              </a:rPr>
              <a:t> </a:t>
            </a:r>
            <a:r>
              <a:rPr sz="3200" b="1" dirty="0">
                <a:solidFill>
                  <a:srgbClr val="FFFFFF"/>
                </a:solidFill>
                <a:latin typeface="Arial"/>
                <a:cs typeface="Arial"/>
              </a:rPr>
              <a:t>acı</a:t>
            </a:r>
            <a:r>
              <a:rPr sz="3200" b="1" spc="-30" dirty="0">
                <a:solidFill>
                  <a:srgbClr val="FFFFFF"/>
                </a:solidFill>
                <a:latin typeface="Arial"/>
                <a:cs typeface="Arial"/>
              </a:rPr>
              <a:t> </a:t>
            </a:r>
            <a:r>
              <a:rPr sz="3200" b="1" dirty="0">
                <a:solidFill>
                  <a:srgbClr val="FFFFFF"/>
                </a:solidFill>
                <a:latin typeface="Arial"/>
                <a:cs typeface="Arial"/>
              </a:rPr>
              <a:t>ve</a:t>
            </a:r>
            <a:r>
              <a:rPr sz="3200" b="1" spc="-25" dirty="0">
                <a:solidFill>
                  <a:srgbClr val="FFFFFF"/>
                </a:solidFill>
                <a:latin typeface="Arial"/>
                <a:cs typeface="Arial"/>
              </a:rPr>
              <a:t> </a:t>
            </a:r>
            <a:r>
              <a:rPr sz="3200" b="1" spc="-10" dirty="0">
                <a:solidFill>
                  <a:srgbClr val="FFFFFF"/>
                </a:solidFill>
                <a:latin typeface="Arial"/>
                <a:cs typeface="Arial"/>
              </a:rPr>
              <a:t>rahatsızlık verirler.</a:t>
            </a:r>
            <a:r>
              <a:rPr sz="3200" b="1" spc="-60" dirty="0">
                <a:solidFill>
                  <a:srgbClr val="FFFFFF"/>
                </a:solidFill>
                <a:latin typeface="Arial"/>
                <a:cs typeface="Arial"/>
              </a:rPr>
              <a:t> </a:t>
            </a:r>
            <a:r>
              <a:rPr sz="3200" b="1" dirty="0">
                <a:solidFill>
                  <a:srgbClr val="FFFFFF"/>
                </a:solidFill>
                <a:latin typeface="Arial"/>
                <a:cs typeface="Arial"/>
              </a:rPr>
              <a:t>Halk</a:t>
            </a:r>
            <a:r>
              <a:rPr sz="3200" b="1" spc="-55" dirty="0">
                <a:solidFill>
                  <a:srgbClr val="FFFFFF"/>
                </a:solidFill>
                <a:latin typeface="Arial"/>
                <a:cs typeface="Arial"/>
              </a:rPr>
              <a:t> </a:t>
            </a:r>
            <a:r>
              <a:rPr sz="3200" b="1" dirty="0">
                <a:solidFill>
                  <a:srgbClr val="FFFFFF"/>
                </a:solidFill>
                <a:latin typeface="Arial"/>
                <a:cs typeface="Arial"/>
              </a:rPr>
              <a:t>arasında</a:t>
            </a:r>
            <a:r>
              <a:rPr sz="3200" b="1" spc="-80" dirty="0">
                <a:solidFill>
                  <a:srgbClr val="FFFFFF"/>
                </a:solidFill>
                <a:latin typeface="Arial"/>
                <a:cs typeface="Arial"/>
              </a:rPr>
              <a:t> </a:t>
            </a:r>
            <a:r>
              <a:rPr sz="3200" b="1" dirty="0">
                <a:solidFill>
                  <a:srgbClr val="CC3300"/>
                </a:solidFill>
                <a:latin typeface="Arial"/>
                <a:cs typeface="Arial"/>
              </a:rPr>
              <a:t>sakar</a:t>
            </a:r>
            <a:r>
              <a:rPr sz="3200" b="1" spc="-70" dirty="0">
                <a:solidFill>
                  <a:srgbClr val="CC3300"/>
                </a:solidFill>
                <a:latin typeface="Arial"/>
                <a:cs typeface="Arial"/>
              </a:rPr>
              <a:t> </a:t>
            </a:r>
            <a:r>
              <a:rPr sz="3200" b="1" dirty="0">
                <a:solidFill>
                  <a:srgbClr val="CC3300"/>
                </a:solidFill>
                <a:latin typeface="Arial"/>
                <a:cs typeface="Arial"/>
              </a:rPr>
              <a:t>sinek</a:t>
            </a:r>
            <a:r>
              <a:rPr sz="3200" b="1" spc="-65" dirty="0">
                <a:solidFill>
                  <a:srgbClr val="CC3300"/>
                </a:solidFill>
                <a:latin typeface="Arial"/>
                <a:cs typeface="Arial"/>
              </a:rPr>
              <a:t> </a:t>
            </a:r>
            <a:r>
              <a:rPr sz="3200" b="1" spc="-10" dirty="0">
                <a:solidFill>
                  <a:srgbClr val="FFFFFF"/>
                </a:solidFill>
                <a:latin typeface="Arial"/>
                <a:cs typeface="Arial"/>
              </a:rPr>
              <a:t>olarak bilinir.</a:t>
            </a:r>
            <a:r>
              <a:rPr sz="3200" b="1" spc="-70" dirty="0">
                <a:solidFill>
                  <a:srgbClr val="FFFFFF"/>
                </a:solidFill>
                <a:latin typeface="Arial"/>
                <a:cs typeface="Arial"/>
              </a:rPr>
              <a:t> </a:t>
            </a:r>
            <a:r>
              <a:rPr sz="3200" b="1" dirty="0">
                <a:solidFill>
                  <a:srgbClr val="FFFFFF"/>
                </a:solidFill>
                <a:latin typeface="Arial"/>
                <a:cs typeface="Arial"/>
              </a:rPr>
              <a:t>Vücudunda</a:t>
            </a:r>
            <a:r>
              <a:rPr sz="3200" b="1" spc="-110" dirty="0">
                <a:solidFill>
                  <a:srgbClr val="FFFFFF"/>
                </a:solidFill>
                <a:latin typeface="Arial"/>
                <a:cs typeface="Arial"/>
              </a:rPr>
              <a:t> </a:t>
            </a:r>
            <a:r>
              <a:rPr sz="3200" b="1" dirty="0">
                <a:solidFill>
                  <a:srgbClr val="FFFFFF"/>
                </a:solidFill>
                <a:latin typeface="Arial"/>
                <a:cs typeface="Arial"/>
              </a:rPr>
              <a:t>bol</a:t>
            </a:r>
            <a:r>
              <a:rPr sz="3200" b="1" spc="-70" dirty="0">
                <a:solidFill>
                  <a:srgbClr val="FFFFFF"/>
                </a:solidFill>
                <a:latin typeface="Arial"/>
                <a:cs typeface="Arial"/>
              </a:rPr>
              <a:t> </a:t>
            </a:r>
            <a:r>
              <a:rPr sz="3200" b="1" dirty="0">
                <a:solidFill>
                  <a:srgbClr val="FFFFFF"/>
                </a:solidFill>
                <a:latin typeface="Arial"/>
                <a:cs typeface="Arial"/>
              </a:rPr>
              <a:t>miktarda</a:t>
            </a:r>
            <a:r>
              <a:rPr sz="3200" b="1" spc="-80" dirty="0">
                <a:solidFill>
                  <a:srgbClr val="FFFFFF"/>
                </a:solidFill>
                <a:latin typeface="Arial"/>
                <a:cs typeface="Arial"/>
              </a:rPr>
              <a:t> </a:t>
            </a:r>
            <a:r>
              <a:rPr sz="3200" b="1" spc="-10" dirty="0">
                <a:solidFill>
                  <a:srgbClr val="FFFFFF"/>
                </a:solidFill>
                <a:latin typeface="Arial"/>
                <a:cs typeface="Arial"/>
              </a:rPr>
              <a:t>beyaz </a:t>
            </a:r>
            <a:r>
              <a:rPr sz="3200" b="1" dirty="0">
                <a:solidFill>
                  <a:srgbClr val="FFFFFF"/>
                </a:solidFill>
                <a:latin typeface="Arial"/>
                <a:cs typeface="Arial"/>
              </a:rPr>
              <a:t>benekler</a:t>
            </a:r>
            <a:r>
              <a:rPr sz="3200" b="1" spc="-55" dirty="0">
                <a:solidFill>
                  <a:srgbClr val="FFFFFF"/>
                </a:solidFill>
                <a:latin typeface="Arial"/>
                <a:cs typeface="Arial"/>
              </a:rPr>
              <a:t> </a:t>
            </a:r>
            <a:r>
              <a:rPr sz="3200" b="1" dirty="0">
                <a:solidFill>
                  <a:srgbClr val="FFFFFF"/>
                </a:solidFill>
                <a:latin typeface="Arial"/>
                <a:cs typeface="Arial"/>
              </a:rPr>
              <a:t>ve</a:t>
            </a:r>
            <a:r>
              <a:rPr sz="3200" b="1" spc="-45" dirty="0">
                <a:solidFill>
                  <a:srgbClr val="FFFFFF"/>
                </a:solidFill>
                <a:latin typeface="Arial"/>
                <a:cs typeface="Arial"/>
              </a:rPr>
              <a:t> </a:t>
            </a:r>
            <a:r>
              <a:rPr sz="3200" b="1" dirty="0">
                <a:solidFill>
                  <a:srgbClr val="FFFFFF"/>
                </a:solidFill>
                <a:latin typeface="Arial"/>
                <a:cs typeface="Arial"/>
              </a:rPr>
              <a:t>çizgiler</a:t>
            </a:r>
            <a:r>
              <a:rPr sz="3200" b="1" spc="-70" dirty="0">
                <a:solidFill>
                  <a:srgbClr val="FFFFFF"/>
                </a:solidFill>
                <a:latin typeface="Arial"/>
                <a:cs typeface="Arial"/>
              </a:rPr>
              <a:t> </a:t>
            </a:r>
            <a:r>
              <a:rPr sz="3200" b="1" spc="-10" dirty="0">
                <a:solidFill>
                  <a:srgbClr val="FFFFFF"/>
                </a:solidFill>
                <a:latin typeface="Arial"/>
                <a:cs typeface="Arial"/>
              </a:rPr>
              <a:t>vardır.</a:t>
            </a:r>
            <a:endParaRPr sz="3200" dirty="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24455" y="1267967"/>
            <a:ext cx="6263640" cy="4700016"/>
          </a:xfrm>
          <a:prstGeom prst="rect">
            <a:avLst/>
          </a:prstGeom>
        </p:spPr>
      </p:pic>
      <p:sp>
        <p:nvSpPr>
          <p:cNvPr id="3" name="object 3"/>
          <p:cNvSpPr txBox="1"/>
          <p:nvPr/>
        </p:nvSpPr>
        <p:spPr>
          <a:xfrm>
            <a:off x="3355975" y="5898591"/>
            <a:ext cx="4345305" cy="574675"/>
          </a:xfrm>
          <a:prstGeom prst="rect">
            <a:avLst/>
          </a:prstGeom>
        </p:spPr>
        <p:txBody>
          <a:bodyPr vert="horz" wrap="square" lIns="0" tIns="12700" rIns="0" bIns="0" rtlCol="0">
            <a:spAutoFit/>
          </a:bodyPr>
          <a:lstStyle/>
          <a:p>
            <a:pPr marL="12700">
              <a:lnSpc>
                <a:spcPct val="100000"/>
              </a:lnSpc>
              <a:spcBef>
                <a:spcPts val="100"/>
              </a:spcBef>
            </a:pPr>
            <a:r>
              <a:rPr sz="3600" b="1" i="1" dirty="0">
                <a:solidFill>
                  <a:srgbClr val="FFFFFF"/>
                </a:solidFill>
                <a:latin typeface="Arial"/>
                <a:cs typeface="Arial"/>
              </a:rPr>
              <a:t>Stomoxis</a:t>
            </a:r>
            <a:r>
              <a:rPr sz="3600" b="1" i="1" spc="-25" dirty="0">
                <a:solidFill>
                  <a:srgbClr val="FFFFFF"/>
                </a:solidFill>
                <a:latin typeface="Arial"/>
                <a:cs typeface="Arial"/>
              </a:rPr>
              <a:t> </a:t>
            </a:r>
            <a:r>
              <a:rPr sz="3600" b="1" i="1" spc="-10" dirty="0">
                <a:solidFill>
                  <a:srgbClr val="FFFFFF"/>
                </a:solidFill>
                <a:latin typeface="Arial"/>
                <a:cs typeface="Arial"/>
              </a:rPr>
              <a:t>calcitrans</a:t>
            </a:r>
            <a:endParaRPr sz="36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12179" y="242315"/>
            <a:ext cx="2447544" cy="1531619"/>
          </a:xfrm>
          <a:prstGeom prst="rect">
            <a:avLst/>
          </a:prstGeom>
        </p:spPr>
      </p:pic>
      <p:pic>
        <p:nvPicPr>
          <p:cNvPr id="3" name="object 3"/>
          <p:cNvPicPr/>
          <p:nvPr/>
        </p:nvPicPr>
        <p:blipFill>
          <a:blip r:embed="rId3" cstate="print"/>
          <a:stretch>
            <a:fillRect/>
          </a:stretch>
        </p:blipFill>
        <p:spPr>
          <a:xfrm>
            <a:off x="394715" y="2313432"/>
            <a:ext cx="3916679" cy="3060192"/>
          </a:xfrm>
          <a:prstGeom prst="rect">
            <a:avLst/>
          </a:prstGeom>
        </p:spPr>
      </p:pic>
      <p:pic>
        <p:nvPicPr>
          <p:cNvPr id="4" name="object 4"/>
          <p:cNvPicPr/>
          <p:nvPr/>
        </p:nvPicPr>
        <p:blipFill>
          <a:blip r:embed="rId4" cstate="print"/>
          <a:stretch>
            <a:fillRect/>
          </a:stretch>
        </p:blipFill>
        <p:spPr>
          <a:xfrm>
            <a:off x="4643628" y="2337816"/>
            <a:ext cx="3816096" cy="3035807"/>
          </a:xfrm>
          <a:prstGeom prst="rect">
            <a:avLst/>
          </a:prstGeom>
        </p:spPr>
      </p:pic>
      <p:sp>
        <p:nvSpPr>
          <p:cNvPr id="5" name="object 5"/>
          <p:cNvSpPr txBox="1"/>
          <p:nvPr/>
        </p:nvSpPr>
        <p:spPr>
          <a:xfrm>
            <a:off x="1987042" y="5611164"/>
            <a:ext cx="4345940" cy="574675"/>
          </a:xfrm>
          <a:prstGeom prst="rect">
            <a:avLst/>
          </a:prstGeom>
        </p:spPr>
        <p:txBody>
          <a:bodyPr vert="horz" wrap="square" lIns="0" tIns="12700" rIns="0" bIns="0" rtlCol="0">
            <a:spAutoFit/>
          </a:bodyPr>
          <a:lstStyle/>
          <a:p>
            <a:pPr marL="12700">
              <a:lnSpc>
                <a:spcPct val="100000"/>
              </a:lnSpc>
              <a:spcBef>
                <a:spcPts val="100"/>
              </a:spcBef>
            </a:pPr>
            <a:r>
              <a:rPr sz="3600" b="1" i="1" dirty="0">
                <a:solidFill>
                  <a:srgbClr val="FFFFFF"/>
                </a:solidFill>
                <a:latin typeface="Arial"/>
                <a:cs typeface="Arial"/>
              </a:rPr>
              <a:t>Stomoxis</a:t>
            </a:r>
            <a:r>
              <a:rPr sz="3600" b="1" i="1" spc="-35" dirty="0">
                <a:solidFill>
                  <a:srgbClr val="FFFFFF"/>
                </a:solidFill>
                <a:latin typeface="Arial"/>
                <a:cs typeface="Arial"/>
              </a:rPr>
              <a:t> </a:t>
            </a:r>
            <a:r>
              <a:rPr sz="3600" b="1" i="1" spc="-10" dirty="0">
                <a:solidFill>
                  <a:srgbClr val="FFFFFF"/>
                </a:solidFill>
                <a:latin typeface="Arial"/>
                <a:cs typeface="Arial"/>
              </a:rPr>
              <a:t>calcitrans</a:t>
            </a:r>
            <a:endParaRPr sz="36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CE7279-B97A-7C30-2B0D-EB603DB571D9}"/>
              </a:ext>
            </a:extLst>
          </p:cNvPr>
          <p:cNvSpPr>
            <a:spLocks noGrp="1"/>
          </p:cNvSpPr>
          <p:nvPr>
            <p:ph type="title"/>
          </p:nvPr>
        </p:nvSpPr>
        <p:spPr>
          <a:xfrm>
            <a:off x="990600" y="304800"/>
            <a:ext cx="7522464" cy="861774"/>
          </a:xfrm>
        </p:spPr>
        <p:txBody>
          <a:bodyPr/>
          <a:lstStyle/>
          <a:p>
            <a:r>
              <a:rPr lang="tr-TR" altLang="tr-TR" sz="2800" b="1" i="0" dirty="0">
                <a:solidFill>
                  <a:srgbClr val="FF0000"/>
                </a:solidFill>
              </a:rPr>
              <a:t>KARASİNEKLERLE SAVAŞIM YÖNTEMLERİ</a:t>
            </a:r>
            <a:endParaRPr lang="tr-TR" sz="2800" i="0" dirty="0">
              <a:solidFill>
                <a:srgbClr val="FF0000"/>
              </a:solidFill>
            </a:endParaRPr>
          </a:p>
        </p:txBody>
      </p:sp>
      <p:sp>
        <p:nvSpPr>
          <p:cNvPr id="3" name="Metin Yer Tutucusu 2">
            <a:extLst>
              <a:ext uri="{FF2B5EF4-FFF2-40B4-BE49-F238E27FC236}">
                <a16:creationId xmlns:a16="http://schemas.microsoft.com/office/drawing/2014/main" id="{F9826B79-F953-BE79-7DF0-FC43C1FE5ED5}"/>
              </a:ext>
            </a:extLst>
          </p:cNvPr>
          <p:cNvSpPr>
            <a:spLocks noGrp="1"/>
          </p:cNvSpPr>
          <p:nvPr>
            <p:ph type="body" idx="1"/>
          </p:nvPr>
        </p:nvSpPr>
        <p:spPr>
          <a:xfrm>
            <a:off x="342900" y="1066800"/>
            <a:ext cx="8458200" cy="5256824"/>
          </a:xfrm>
        </p:spPr>
        <p:txBody>
          <a:bodyPr/>
          <a:lstStyle/>
          <a:p>
            <a:pPr marL="342900" indent="-342900">
              <a:lnSpc>
                <a:spcPct val="80000"/>
              </a:lnSpc>
              <a:spcBef>
                <a:spcPct val="20000"/>
              </a:spcBef>
              <a:buClr>
                <a:schemeClr val="tx1"/>
              </a:buClr>
              <a:buFont typeface="Wingdings" pitchFamily="2" charset="2"/>
              <a:buChar char="Ø"/>
            </a:pPr>
            <a:r>
              <a:rPr lang="tr-TR" altLang="tr-TR" sz="2800" dirty="0">
                <a:latin typeface="Arial" panose="020B0604020202020204" pitchFamily="34" charset="0"/>
                <a:cs typeface="Arial" panose="020B0604020202020204" pitchFamily="34" charset="0"/>
              </a:rPr>
              <a:t>Günümüzde Karasineklerle; Fiziksel (Mekanik), kimyasal, kültürel ve biyolojik savaşım yöntemleri uygulanarak mücadeleye çalışılmaktadır.</a:t>
            </a:r>
          </a:p>
          <a:p>
            <a:pPr marL="342900" indent="-342900">
              <a:lnSpc>
                <a:spcPct val="80000"/>
              </a:lnSpc>
              <a:spcBef>
                <a:spcPct val="20000"/>
              </a:spcBef>
              <a:buClr>
                <a:schemeClr val="tx1"/>
              </a:buClr>
              <a:buFont typeface="Wingdings" pitchFamily="2" charset="2"/>
              <a:buChar char="Ø"/>
            </a:pPr>
            <a:endParaRPr lang="tr-TR" altLang="tr-TR" sz="2800" dirty="0">
              <a:latin typeface="Arial" panose="020B0604020202020204" pitchFamily="34" charset="0"/>
              <a:cs typeface="Arial" panose="020B0604020202020204" pitchFamily="34" charset="0"/>
            </a:endParaRPr>
          </a:p>
          <a:p>
            <a:pPr marL="342900" indent="-342900">
              <a:lnSpc>
                <a:spcPct val="80000"/>
              </a:lnSpc>
              <a:spcBef>
                <a:spcPct val="20000"/>
              </a:spcBef>
              <a:buClr>
                <a:schemeClr val="tx1"/>
              </a:buClr>
              <a:buFont typeface="Wingdings" pitchFamily="2" charset="2"/>
              <a:buChar char="Ø"/>
            </a:pPr>
            <a:r>
              <a:rPr lang="tr-TR" altLang="tr-TR" sz="2800" dirty="0">
                <a:latin typeface="Arial" panose="020B0604020202020204" pitchFamily="34" charset="0"/>
                <a:cs typeface="Arial" panose="020B0604020202020204" pitchFamily="34" charset="0"/>
              </a:rPr>
              <a:t>Karasineklerin tamamen yok edilmesi mümkün değildir. Ancak kontrol altında tutulmaları mümkündür.</a:t>
            </a:r>
          </a:p>
          <a:p>
            <a:pPr marL="342900" indent="-342900">
              <a:lnSpc>
                <a:spcPct val="80000"/>
              </a:lnSpc>
              <a:spcBef>
                <a:spcPct val="20000"/>
              </a:spcBef>
              <a:buClr>
                <a:schemeClr val="tx1"/>
              </a:buClr>
              <a:buFont typeface="Wingdings" pitchFamily="2" charset="2"/>
              <a:buChar char="Ø"/>
            </a:pPr>
            <a:endParaRPr lang="tr-TR" altLang="tr-TR" sz="2800" dirty="0">
              <a:latin typeface="Arial" panose="020B0604020202020204" pitchFamily="34" charset="0"/>
              <a:cs typeface="Arial" panose="020B0604020202020204" pitchFamily="34" charset="0"/>
            </a:endParaRPr>
          </a:p>
          <a:p>
            <a:pPr marL="342900" indent="-342900">
              <a:lnSpc>
                <a:spcPct val="80000"/>
              </a:lnSpc>
              <a:spcBef>
                <a:spcPct val="20000"/>
              </a:spcBef>
              <a:buClr>
                <a:schemeClr val="tx1"/>
              </a:buClr>
              <a:buFont typeface="Wingdings" pitchFamily="2" charset="2"/>
              <a:buChar char="Ø"/>
            </a:pPr>
            <a:r>
              <a:rPr lang="tr-TR" altLang="tr-TR" sz="2800" dirty="0">
                <a:latin typeface="Arial" panose="020B0604020202020204" pitchFamily="34" charset="0"/>
                <a:cs typeface="Arial" panose="020B0604020202020204" pitchFamily="34" charset="0"/>
              </a:rPr>
              <a:t>Karasineklerle mücadelede kimyasal savaşım en son düşünülmelidir. Mutlaka kullanılması gerekiyorsa yerinde, zamanında ve yeterli miktarda olmalıdır. </a:t>
            </a:r>
          </a:p>
          <a:p>
            <a:endParaRPr lang="tr-TR" dirty="0"/>
          </a:p>
        </p:txBody>
      </p:sp>
    </p:spTree>
    <p:extLst>
      <p:ext uri="{BB962C8B-B14F-4D97-AF65-F5344CB8AC3E}">
        <p14:creationId xmlns:p14="http://schemas.microsoft.com/office/powerpoint/2010/main" val="1952682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5D262F6C-4448-5EC8-55D8-16F3AAA351FB}"/>
              </a:ext>
            </a:extLst>
          </p:cNvPr>
          <p:cNvSpPr>
            <a:spLocks noGrp="1"/>
          </p:cNvSpPr>
          <p:nvPr>
            <p:ph type="body" idx="1"/>
          </p:nvPr>
        </p:nvSpPr>
        <p:spPr>
          <a:xfrm>
            <a:off x="533400" y="762000"/>
            <a:ext cx="8229600" cy="5773888"/>
          </a:xfrm>
        </p:spPr>
        <p:txBody>
          <a:bodyPr/>
          <a:lstStyle/>
          <a:p>
            <a:pPr marL="342900" indent="-342900">
              <a:lnSpc>
                <a:spcPct val="80000"/>
              </a:lnSpc>
              <a:spcBef>
                <a:spcPct val="20000"/>
              </a:spcBef>
              <a:buFont typeface="Wingdings" pitchFamily="2" charset="2"/>
              <a:buChar char="Ø"/>
            </a:pPr>
            <a:r>
              <a:rPr lang="tr-TR" altLang="tr-TR" sz="2800" b="1" dirty="0">
                <a:solidFill>
                  <a:srgbClr val="FF0000"/>
                </a:solidFill>
                <a:latin typeface="Arial" panose="020B0604020202020204" pitchFamily="34" charset="0"/>
                <a:cs typeface="Arial" panose="020B0604020202020204" pitchFamily="34" charset="0"/>
              </a:rPr>
              <a:t>Kültürel Savaşım  </a:t>
            </a:r>
          </a:p>
          <a:p>
            <a:pPr marL="342900" indent="-342900">
              <a:lnSpc>
                <a:spcPct val="80000"/>
              </a:lnSpc>
              <a:spcBef>
                <a:spcPct val="20000"/>
              </a:spcBef>
              <a:buFont typeface="Wingdings" pitchFamily="2" charset="2"/>
              <a:buNone/>
            </a:pPr>
            <a:r>
              <a:rPr lang="tr-TR" altLang="tr-TR" sz="2800" dirty="0">
                <a:latin typeface="Arial" panose="020B0604020202020204" pitchFamily="34" charset="0"/>
                <a:cs typeface="Arial" panose="020B0604020202020204" pitchFamily="34" charset="0"/>
              </a:rPr>
              <a:t>      Zararlının (Karasinek) biyolojisi, yaşam biçimi ve savaşım yollarının, özellikle temel eğitimde ve değişik iletişim araçları ile halka tanıtımının sağlanması </a:t>
            </a:r>
          </a:p>
          <a:p>
            <a:pPr marL="342900" indent="-342900">
              <a:lnSpc>
                <a:spcPct val="80000"/>
              </a:lnSpc>
              <a:spcBef>
                <a:spcPct val="20000"/>
              </a:spcBef>
              <a:buFont typeface="Wingdings" pitchFamily="2" charset="2"/>
              <a:buNone/>
            </a:pPr>
            <a:endParaRPr lang="tr-TR" altLang="tr-TR" sz="2800" dirty="0">
              <a:latin typeface="Arial" panose="020B0604020202020204" pitchFamily="34" charset="0"/>
              <a:cs typeface="Arial" panose="020B0604020202020204" pitchFamily="34" charset="0"/>
            </a:endParaRPr>
          </a:p>
          <a:p>
            <a:pPr marL="342900" indent="-342900">
              <a:lnSpc>
                <a:spcPct val="80000"/>
              </a:lnSpc>
              <a:spcBef>
                <a:spcPct val="20000"/>
              </a:spcBef>
              <a:buFont typeface="Wingdings" pitchFamily="2" charset="2"/>
              <a:buChar char="Ø"/>
            </a:pPr>
            <a:r>
              <a:rPr lang="tr-TR" altLang="tr-TR" sz="2800" b="1" dirty="0">
                <a:solidFill>
                  <a:srgbClr val="FF0000"/>
                </a:solidFill>
                <a:latin typeface="Arial" panose="020B0604020202020204" pitchFamily="34" charset="0"/>
                <a:cs typeface="Arial" panose="020B0604020202020204" pitchFamily="34" charset="0"/>
              </a:rPr>
              <a:t>Fiziksel (Mekanik) Savaşım </a:t>
            </a:r>
          </a:p>
          <a:p>
            <a:pPr marL="342900" indent="-342900">
              <a:lnSpc>
                <a:spcPct val="80000"/>
              </a:lnSpc>
              <a:spcBef>
                <a:spcPct val="20000"/>
              </a:spcBef>
              <a:buFont typeface="Wingdings" pitchFamily="2" charset="2"/>
              <a:buNone/>
            </a:pPr>
            <a:r>
              <a:rPr lang="tr-TR" altLang="tr-TR" sz="2800" dirty="0">
                <a:latin typeface="Arial" panose="020B0604020202020204" pitchFamily="34" charset="0"/>
                <a:cs typeface="Arial" panose="020B0604020202020204" pitchFamily="34" charset="0"/>
              </a:rPr>
              <a:t>      Zararlının (Karasinek) üreme ve beslenme yerlerinin ortadan kaldırılmasıdır. </a:t>
            </a:r>
          </a:p>
          <a:p>
            <a:pPr marL="342900" indent="-342900">
              <a:lnSpc>
                <a:spcPct val="80000"/>
              </a:lnSpc>
              <a:spcBef>
                <a:spcPct val="20000"/>
              </a:spcBef>
              <a:buFont typeface="Wingdings" pitchFamily="2" charset="2"/>
              <a:buNone/>
            </a:pPr>
            <a:r>
              <a:rPr lang="tr-TR" altLang="tr-TR" sz="2800" dirty="0">
                <a:latin typeface="Arial" panose="020B0604020202020204" pitchFamily="34" charset="0"/>
                <a:cs typeface="Arial" panose="020B0604020202020204" pitchFamily="34" charset="0"/>
              </a:rPr>
              <a:t>      Karasinek mücadelesi yerel yönetimlerin en büyük sorunlarından biridir. </a:t>
            </a:r>
          </a:p>
          <a:p>
            <a:pPr marL="342900" indent="-342900">
              <a:lnSpc>
                <a:spcPct val="80000"/>
              </a:lnSpc>
              <a:spcBef>
                <a:spcPct val="20000"/>
              </a:spcBef>
              <a:buFont typeface="Wingdings" pitchFamily="2" charset="2"/>
              <a:buNone/>
            </a:pPr>
            <a:r>
              <a:rPr lang="tr-TR" altLang="tr-TR" sz="2800" dirty="0">
                <a:latin typeface="Arial" panose="020B0604020202020204" pitchFamily="34" charset="0"/>
                <a:cs typeface="Arial" panose="020B0604020202020204" pitchFamily="34" charset="0"/>
              </a:rPr>
              <a:t>      Bu sorun, poşet uygulaması çöplerin gece toplanması ve çöplerin gömülmesi yoluyla çözülmeye çalışılmaktadır.</a:t>
            </a: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464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7D0486F1-6106-3840-5F77-8A34773D8735}"/>
              </a:ext>
            </a:extLst>
          </p:cNvPr>
          <p:cNvSpPr>
            <a:spLocks noGrp="1"/>
          </p:cNvSpPr>
          <p:nvPr>
            <p:ph type="body" idx="1"/>
          </p:nvPr>
        </p:nvSpPr>
        <p:spPr>
          <a:xfrm>
            <a:off x="609599" y="533400"/>
            <a:ext cx="5331019" cy="5133713"/>
          </a:xfrm>
        </p:spPr>
        <p:txBody>
          <a:bodyPr/>
          <a:lstStyle/>
          <a:p>
            <a:r>
              <a:rPr lang="tr-TR" altLang="tr-TR" sz="2400" dirty="0">
                <a:latin typeface="Arial" panose="020B0604020202020204" pitchFamily="34" charset="0"/>
                <a:cs typeface="Arial" panose="020B0604020202020204" pitchFamily="34" charset="0"/>
              </a:rPr>
              <a:t>Karasinekler yumurtalarını organik atıkların (Çöp, gübre </a:t>
            </a:r>
            <a:r>
              <a:rPr lang="tr-TR" altLang="tr-TR" sz="2400" dirty="0" err="1">
                <a:latin typeface="Arial" panose="020B0604020202020204" pitchFamily="34" charset="0"/>
                <a:cs typeface="Arial" panose="020B0604020202020204" pitchFamily="34" charset="0"/>
              </a:rPr>
              <a:t>vb</a:t>
            </a:r>
            <a:r>
              <a:rPr lang="tr-TR" altLang="tr-TR" sz="2400" dirty="0">
                <a:latin typeface="Arial" panose="020B0604020202020204" pitchFamily="34" charset="0"/>
                <a:cs typeface="Arial" panose="020B0604020202020204" pitchFamily="34" charset="0"/>
              </a:rPr>
              <a:t>) içine bırakırlar.</a:t>
            </a:r>
          </a:p>
          <a:p>
            <a:r>
              <a:rPr lang="tr-TR" altLang="tr-TR" sz="2400" dirty="0">
                <a:latin typeface="Arial" panose="020B0604020202020204" pitchFamily="34" charset="0"/>
                <a:cs typeface="Arial" panose="020B0604020202020204" pitchFamily="34" charset="0"/>
              </a:rPr>
              <a:t>Larvalar bu atıklar  içinde gelişirler.</a:t>
            </a:r>
          </a:p>
          <a:p>
            <a:endParaRPr lang="tr-TR" altLang="tr-TR" sz="2400" dirty="0">
              <a:latin typeface="Arial" panose="020B0604020202020204" pitchFamily="34" charset="0"/>
              <a:cs typeface="Arial" panose="020B0604020202020204" pitchFamily="34" charset="0"/>
            </a:endParaRPr>
          </a:p>
          <a:p>
            <a:pPr marL="342900" indent="-342900">
              <a:lnSpc>
                <a:spcPct val="90000"/>
              </a:lnSpc>
              <a:spcBef>
                <a:spcPct val="20000"/>
              </a:spcBef>
              <a:buClr>
                <a:srgbClr val="000066"/>
              </a:buClr>
              <a:buFont typeface="Wingdings" pitchFamily="2" charset="2"/>
              <a:buNone/>
            </a:pPr>
            <a:r>
              <a:rPr lang="tr-TR" altLang="tr-TR" sz="2400" dirty="0">
                <a:latin typeface="Arial" panose="020B0604020202020204" pitchFamily="34" charset="0"/>
                <a:cs typeface="Arial" panose="020B0604020202020204" pitchFamily="34" charset="0"/>
              </a:rPr>
              <a:t>Organik atıkların mekanik olarak yok edilmesi Karasineklerin kesinlikle üremesini önleyecektir. </a:t>
            </a:r>
          </a:p>
          <a:p>
            <a:pPr marL="342900" indent="-342900">
              <a:lnSpc>
                <a:spcPct val="90000"/>
              </a:lnSpc>
              <a:spcBef>
                <a:spcPct val="20000"/>
              </a:spcBef>
              <a:buClr>
                <a:srgbClr val="000066"/>
              </a:buClr>
              <a:buFont typeface="Wingdings" pitchFamily="2" charset="2"/>
              <a:buChar char="ü"/>
            </a:pPr>
            <a:endParaRPr lang="tr-TR" altLang="tr-TR" sz="2400" dirty="0">
              <a:latin typeface="Arial" panose="020B0604020202020204" pitchFamily="34" charset="0"/>
              <a:cs typeface="Arial" panose="020B0604020202020204" pitchFamily="34" charset="0"/>
            </a:endParaRPr>
          </a:p>
          <a:p>
            <a:pPr marL="342900" indent="-342900">
              <a:lnSpc>
                <a:spcPct val="90000"/>
              </a:lnSpc>
              <a:spcBef>
                <a:spcPct val="20000"/>
              </a:spcBef>
              <a:buClr>
                <a:srgbClr val="000066"/>
              </a:buClr>
              <a:buFont typeface="Wingdings" pitchFamily="2" charset="2"/>
              <a:buNone/>
            </a:pPr>
            <a:r>
              <a:rPr lang="tr-TR" altLang="tr-TR" sz="2400" dirty="0">
                <a:latin typeface="Arial" panose="020B0604020202020204" pitchFamily="34" charset="0"/>
                <a:cs typeface="Arial" panose="020B0604020202020204" pitchFamily="34" charset="0"/>
              </a:rPr>
              <a:t>    Organik atıkların basit olarak üzerlerinin toprakla örtülmesi zorunludur.</a:t>
            </a:r>
          </a:p>
          <a:p>
            <a:endParaRPr lang="tr-TR" alt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graphicFrame>
        <p:nvGraphicFramePr>
          <p:cNvPr id="4" name="Object 14">
            <a:extLst>
              <a:ext uri="{FF2B5EF4-FFF2-40B4-BE49-F238E27FC236}">
                <a16:creationId xmlns:a16="http://schemas.microsoft.com/office/drawing/2014/main" id="{3C518B75-C54A-6EB2-6A0A-7063EF1251E7}"/>
              </a:ext>
            </a:extLst>
          </p:cNvPr>
          <p:cNvGraphicFramePr>
            <a:graphicFrameLocks noChangeAspect="1"/>
          </p:cNvGraphicFramePr>
          <p:nvPr>
            <p:extLst>
              <p:ext uri="{D42A27DB-BD31-4B8C-83A1-F6EECF244321}">
                <p14:modId xmlns:p14="http://schemas.microsoft.com/office/powerpoint/2010/main" val="3479906727"/>
              </p:ext>
            </p:extLst>
          </p:nvPr>
        </p:nvGraphicFramePr>
        <p:xfrm>
          <a:off x="5961063" y="0"/>
          <a:ext cx="3182937" cy="2057400"/>
        </p:xfrm>
        <a:graphic>
          <a:graphicData uri="http://schemas.openxmlformats.org/presentationml/2006/ole">
            <mc:AlternateContent xmlns:mc="http://schemas.openxmlformats.org/markup-compatibility/2006">
              <mc:Choice xmlns:v="urn:schemas-microsoft-com:vml" Requires="v">
                <p:oleObj name="Bit Eşlem Resmi" r:id="rId2" imgW="2927350" imgH="1892300" progId="Paint.Picture">
                  <p:embed/>
                </p:oleObj>
              </mc:Choice>
              <mc:Fallback>
                <p:oleObj name="Bit Eşlem Resmi" r:id="rId2" imgW="2927350" imgH="1892300" progId="Paint.Picture">
                  <p:embed/>
                  <p:pic>
                    <p:nvPicPr>
                      <p:cNvPr id="10254" name="Object 14">
                        <a:extLst>
                          <a:ext uri="{FF2B5EF4-FFF2-40B4-BE49-F238E27FC236}">
                            <a16:creationId xmlns:a16="http://schemas.microsoft.com/office/drawing/2014/main" id="{666D9362-F133-C722-51FF-B4BA38537BFC}"/>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063" y="0"/>
                        <a:ext cx="31829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15">
            <a:extLst>
              <a:ext uri="{FF2B5EF4-FFF2-40B4-BE49-F238E27FC236}">
                <a16:creationId xmlns:a16="http://schemas.microsoft.com/office/drawing/2014/main" id="{E628C2E7-4D5D-BB24-1C39-FE3B0FA2AF4B}"/>
              </a:ext>
            </a:extLst>
          </p:cNvPr>
          <p:cNvGraphicFramePr>
            <a:graphicFrameLocks noChangeAspect="1"/>
          </p:cNvGraphicFramePr>
          <p:nvPr>
            <p:extLst>
              <p:ext uri="{D42A27DB-BD31-4B8C-83A1-F6EECF244321}">
                <p14:modId xmlns:p14="http://schemas.microsoft.com/office/powerpoint/2010/main" val="2965032337"/>
              </p:ext>
            </p:extLst>
          </p:nvPr>
        </p:nvGraphicFramePr>
        <p:xfrm>
          <a:off x="6016432" y="2059259"/>
          <a:ext cx="3148012" cy="2057400"/>
        </p:xfrm>
        <a:graphic>
          <a:graphicData uri="http://schemas.openxmlformats.org/presentationml/2006/ole">
            <mc:AlternateContent xmlns:mc="http://schemas.openxmlformats.org/markup-compatibility/2006">
              <mc:Choice xmlns:v="urn:schemas-microsoft-com:vml" Requires="v">
                <p:oleObj name="Bit Eşlem Resmi" r:id="rId4" imgW="3041650" imgH="1987550" progId="Paint.Picture">
                  <p:embed/>
                </p:oleObj>
              </mc:Choice>
              <mc:Fallback>
                <p:oleObj name="Bit Eşlem Resmi" r:id="rId4" imgW="3041650" imgH="1987550" progId="Paint.Picture">
                  <p:embed/>
                  <p:pic>
                    <p:nvPicPr>
                      <p:cNvPr id="10255" name="Object 15">
                        <a:extLst>
                          <a:ext uri="{FF2B5EF4-FFF2-40B4-BE49-F238E27FC236}">
                            <a16:creationId xmlns:a16="http://schemas.microsoft.com/office/drawing/2014/main" id="{1FE61BA2-2792-F4EF-7296-714FB3B9F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432" y="2059259"/>
                        <a:ext cx="314801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4">
            <a:extLst>
              <a:ext uri="{FF2B5EF4-FFF2-40B4-BE49-F238E27FC236}">
                <a16:creationId xmlns:a16="http://schemas.microsoft.com/office/drawing/2014/main" id="{174DB969-55CD-7684-FDB1-9D8830BDFE93}"/>
              </a:ext>
            </a:extLst>
          </p:cNvPr>
          <p:cNvGraphicFramePr>
            <a:graphicFrameLocks noChangeAspect="1"/>
          </p:cNvGraphicFramePr>
          <p:nvPr>
            <p:extLst>
              <p:ext uri="{D42A27DB-BD31-4B8C-83A1-F6EECF244321}">
                <p14:modId xmlns:p14="http://schemas.microsoft.com/office/powerpoint/2010/main" val="3564852762"/>
              </p:ext>
            </p:extLst>
          </p:nvPr>
        </p:nvGraphicFramePr>
        <p:xfrm>
          <a:off x="5992271" y="4116659"/>
          <a:ext cx="3130550" cy="2181225"/>
        </p:xfrm>
        <a:graphic>
          <a:graphicData uri="http://schemas.openxmlformats.org/presentationml/2006/ole">
            <mc:AlternateContent xmlns:mc="http://schemas.openxmlformats.org/markup-compatibility/2006">
              <mc:Choice xmlns:v="urn:schemas-microsoft-com:vml" Requires="v">
                <p:oleObj name="Bit Eşlem Resmi" r:id="rId6" imgW="2997200" imgH="2025650" progId="Paint.Picture">
                  <p:embed/>
                </p:oleObj>
              </mc:Choice>
              <mc:Fallback>
                <p:oleObj name="Bit Eşlem Resmi" r:id="rId6" imgW="2997200" imgH="2025650" progId="Paint.Picture">
                  <p:embed/>
                  <p:pic>
                    <p:nvPicPr>
                      <p:cNvPr id="215044" name="Object 4">
                        <a:extLst>
                          <a:ext uri="{FF2B5EF4-FFF2-40B4-BE49-F238E27FC236}">
                            <a16:creationId xmlns:a16="http://schemas.microsoft.com/office/drawing/2014/main" id="{4CE0E97C-728A-85CE-379A-F3DA920CCE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2271" y="4116659"/>
                        <a:ext cx="31305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40716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C2960EB-2350-CA44-FC8E-B39A536ED501}"/>
              </a:ext>
            </a:extLst>
          </p:cNvPr>
          <p:cNvSpPr>
            <a:spLocks noGrp="1"/>
          </p:cNvSpPr>
          <p:nvPr>
            <p:ph type="body" idx="1"/>
          </p:nvPr>
        </p:nvSpPr>
        <p:spPr>
          <a:xfrm>
            <a:off x="304800" y="533400"/>
            <a:ext cx="8534400" cy="5195268"/>
          </a:xfrm>
        </p:spPr>
        <p:txBody>
          <a:bodyPr/>
          <a:lstStyle/>
          <a:p>
            <a:r>
              <a:rPr lang="tr-TR" altLang="tr-TR" sz="2400" dirty="0">
                <a:latin typeface="Arial" panose="020B0604020202020204" pitchFamily="34" charset="0"/>
                <a:cs typeface="Arial" panose="020B0604020202020204" pitchFamily="34" charset="0"/>
              </a:rPr>
              <a:t>Kapı ve pencere gibi yapılarda kullanılacak olan sineklikler, ışık tuzakları, yapışkan tuzaklar mekaniksel olarak korunmada büyük başarı sağlamaktadır.</a:t>
            </a:r>
          </a:p>
          <a:p>
            <a:pPr>
              <a:lnSpc>
                <a:spcPct val="90000"/>
              </a:lnSpc>
              <a:buClr>
                <a:srgbClr val="000066"/>
              </a:buClr>
              <a:buFont typeface="Wingdings" pitchFamily="2" charset="2"/>
              <a:buChar char="ü"/>
            </a:pPr>
            <a:endParaRPr lang="tr-TR" altLang="tr-TR" sz="2400" dirty="0">
              <a:latin typeface="Arial" panose="020B0604020202020204" pitchFamily="34" charset="0"/>
              <a:cs typeface="Arial" panose="020B0604020202020204" pitchFamily="34" charset="0"/>
            </a:endParaRPr>
          </a:p>
          <a:p>
            <a:pPr>
              <a:lnSpc>
                <a:spcPct val="90000"/>
              </a:lnSpc>
              <a:buClr>
                <a:srgbClr val="000066"/>
              </a:buClr>
              <a:buFont typeface="Wingdings" pitchFamily="2" charset="2"/>
              <a:buChar char="ü"/>
            </a:pPr>
            <a:r>
              <a:rPr lang="tr-TR" altLang="tr-TR" sz="2400" dirty="0">
                <a:latin typeface="Arial" panose="020B0604020202020204" pitchFamily="34" charset="0"/>
                <a:cs typeface="Arial" panose="020B0604020202020204" pitchFamily="34" charset="0"/>
              </a:rPr>
              <a:t>Kapalı alan içindeki kırık, dökük ve çatlak yerleri onarmak,</a:t>
            </a:r>
          </a:p>
          <a:p>
            <a:pPr>
              <a:lnSpc>
                <a:spcPct val="90000"/>
              </a:lnSpc>
              <a:buClr>
                <a:srgbClr val="000066"/>
              </a:buClr>
              <a:buFont typeface="Wingdings" pitchFamily="2" charset="2"/>
              <a:buChar char="ü"/>
            </a:pPr>
            <a:endParaRPr lang="tr-TR" altLang="tr-TR" sz="2400" dirty="0">
              <a:latin typeface="Arial" panose="020B0604020202020204" pitchFamily="34" charset="0"/>
              <a:cs typeface="Arial" panose="020B0604020202020204" pitchFamily="34" charset="0"/>
            </a:endParaRPr>
          </a:p>
          <a:p>
            <a:pPr>
              <a:lnSpc>
                <a:spcPct val="90000"/>
              </a:lnSpc>
              <a:buClr>
                <a:srgbClr val="000066"/>
              </a:buClr>
              <a:buFont typeface="Wingdings" pitchFamily="2" charset="2"/>
              <a:buChar char="ü"/>
            </a:pPr>
            <a:r>
              <a:rPr lang="tr-TR" altLang="tr-TR" sz="2400" dirty="0">
                <a:latin typeface="Arial" panose="020B0604020202020204" pitchFamily="34" charset="0"/>
                <a:cs typeface="Arial" panose="020B0604020202020204" pitchFamily="34" charset="0"/>
              </a:rPr>
              <a:t>Dolap içlerinde ve açıkta yiyecek ve kirli boş kapları açıkta bırakmamak,</a:t>
            </a:r>
          </a:p>
          <a:p>
            <a:pPr>
              <a:lnSpc>
                <a:spcPct val="90000"/>
              </a:lnSpc>
              <a:buClr>
                <a:srgbClr val="000066"/>
              </a:buClr>
              <a:buFont typeface="Wingdings" pitchFamily="2" charset="2"/>
              <a:buChar char="ü"/>
            </a:pPr>
            <a:endParaRPr lang="tr-TR" altLang="tr-TR" sz="2400" dirty="0">
              <a:latin typeface="Arial" panose="020B0604020202020204" pitchFamily="34" charset="0"/>
              <a:cs typeface="Arial" panose="020B0604020202020204" pitchFamily="34" charset="0"/>
            </a:endParaRPr>
          </a:p>
          <a:p>
            <a:pPr>
              <a:lnSpc>
                <a:spcPct val="90000"/>
              </a:lnSpc>
              <a:buClr>
                <a:srgbClr val="000066"/>
              </a:buClr>
              <a:buFont typeface="Wingdings" pitchFamily="2" charset="2"/>
              <a:buChar char="ü"/>
            </a:pPr>
            <a:r>
              <a:rPr lang="tr-TR" altLang="tr-TR" sz="2400" dirty="0">
                <a:latin typeface="Arial" panose="020B0604020202020204" pitchFamily="34" charset="0"/>
                <a:cs typeface="Arial" panose="020B0604020202020204" pitchFamily="34" charset="0"/>
              </a:rPr>
              <a:t>Çöp kovalarını muntazam dökmek ve içlerinde uzun süreli çöp bırakmamak çöpleri naylon torbada toplamak,</a:t>
            </a:r>
          </a:p>
          <a:p>
            <a:pPr>
              <a:lnSpc>
                <a:spcPct val="90000"/>
              </a:lnSpc>
              <a:buClr>
                <a:srgbClr val="000066"/>
              </a:buClr>
              <a:buFont typeface="Wingdings" pitchFamily="2" charset="2"/>
              <a:buChar char="ü"/>
            </a:pPr>
            <a:endParaRPr lang="tr-TR" altLang="tr-TR" sz="2400" dirty="0">
              <a:latin typeface="Arial" panose="020B0604020202020204" pitchFamily="34" charset="0"/>
              <a:cs typeface="Arial" panose="020B0604020202020204" pitchFamily="34" charset="0"/>
            </a:endParaRPr>
          </a:p>
          <a:p>
            <a:pPr>
              <a:lnSpc>
                <a:spcPct val="90000"/>
              </a:lnSpc>
              <a:buClr>
                <a:srgbClr val="000066"/>
              </a:buClr>
              <a:buFont typeface="Wingdings" pitchFamily="2" charset="2"/>
              <a:buChar char="ü"/>
            </a:pPr>
            <a:r>
              <a:rPr lang="tr-TR" altLang="tr-TR" sz="2400" dirty="0">
                <a:latin typeface="Arial" panose="020B0604020202020204" pitchFamily="34" charset="0"/>
                <a:cs typeface="Arial" panose="020B0604020202020204" pitchFamily="34" charset="0"/>
              </a:rPr>
              <a:t>Kapı ve pencerelere sineklik takmak,</a:t>
            </a:r>
          </a:p>
          <a:p>
            <a:endParaRPr lang="tr-TR" dirty="0"/>
          </a:p>
        </p:txBody>
      </p:sp>
    </p:spTree>
    <p:extLst>
      <p:ext uri="{BB962C8B-B14F-4D97-AF65-F5344CB8AC3E}">
        <p14:creationId xmlns:p14="http://schemas.microsoft.com/office/powerpoint/2010/main" val="2519646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8DD6BC3-BB8B-5A01-A29E-D3591C3FE7B9}"/>
              </a:ext>
            </a:extLst>
          </p:cNvPr>
          <p:cNvSpPr>
            <a:spLocks noGrp="1"/>
          </p:cNvSpPr>
          <p:nvPr>
            <p:ph type="body" idx="1"/>
          </p:nvPr>
        </p:nvSpPr>
        <p:spPr>
          <a:xfrm>
            <a:off x="457200" y="838200"/>
            <a:ext cx="8153400" cy="4727448"/>
          </a:xfrm>
        </p:spPr>
        <p:txBody>
          <a:bodyPr/>
          <a:lstStyle/>
          <a:p>
            <a:pPr marL="342900" indent="-342900">
              <a:spcBef>
                <a:spcPct val="20000"/>
              </a:spcBef>
              <a:buFont typeface="Times New Roman" panose="02020603050405020304" pitchFamily="18" charset="0"/>
              <a:buNone/>
            </a:pPr>
            <a:r>
              <a:rPr lang="tr-TR" altLang="tr-TR" sz="2400" b="1" dirty="0">
                <a:solidFill>
                  <a:srgbClr val="FF0000"/>
                </a:solidFill>
                <a:latin typeface="Arial" panose="020B0604020202020204" pitchFamily="34" charset="0"/>
                <a:cs typeface="Arial" panose="020B0604020202020204" pitchFamily="34" charset="0"/>
              </a:rPr>
              <a:t>Kimyasal Savaşım</a:t>
            </a:r>
            <a:r>
              <a:rPr lang="tr-TR" altLang="tr-TR" sz="2400" dirty="0">
                <a:solidFill>
                  <a:srgbClr val="FF0000"/>
                </a:solidFill>
                <a:latin typeface="Arial" panose="020B0604020202020204" pitchFamily="34" charset="0"/>
                <a:cs typeface="Arial" panose="020B0604020202020204" pitchFamily="34" charset="0"/>
              </a:rPr>
              <a:t> </a:t>
            </a:r>
            <a:endParaRPr lang="tr-TR" altLang="tr-TR" sz="2400" b="1" dirty="0">
              <a:solidFill>
                <a:srgbClr val="FF0000"/>
              </a:solidFill>
              <a:latin typeface="Arial" panose="020B0604020202020204" pitchFamily="34" charset="0"/>
              <a:cs typeface="Arial" panose="020B0604020202020204" pitchFamily="34" charset="0"/>
            </a:endParaRPr>
          </a:p>
          <a:p>
            <a:pPr marL="342900" indent="-342900">
              <a:spcBef>
                <a:spcPct val="20000"/>
              </a:spcBef>
              <a:buClr>
                <a:schemeClr val="tx2"/>
              </a:buClr>
              <a:buFont typeface="Wingdings" pitchFamily="2" charset="2"/>
              <a:buNone/>
            </a:pPr>
            <a:r>
              <a:rPr lang="tr-TR" altLang="tr-TR" sz="2400" dirty="0">
                <a:latin typeface="Arial" panose="020B0604020202020204" pitchFamily="34" charset="0"/>
                <a:cs typeface="Arial" panose="020B0604020202020204" pitchFamily="34" charset="0"/>
              </a:rPr>
              <a:t>   Karasineklerin mücadelesinde kimyasal savaşım en son düşünülmelidir.</a:t>
            </a:r>
          </a:p>
          <a:p>
            <a:pPr marL="342900" indent="-342900">
              <a:spcBef>
                <a:spcPct val="20000"/>
              </a:spcBef>
              <a:buClr>
                <a:schemeClr val="tx2"/>
              </a:buClr>
              <a:buFont typeface="Wingdings" pitchFamily="2" charset="2"/>
              <a:buChar char="Ø"/>
            </a:pPr>
            <a:endParaRPr lang="tr-TR" altLang="tr-TR" sz="2400" dirty="0">
              <a:latin typeface="Arial" panose="020B0604020202020204" pitchFamily="34" charset="0"/>
              <a:cs typeface="Arial" panose="020B0604020202020204" pitchFamily="34" charset="0"/>
            </a:endParaRPr>
          </a:p>
          <a:p>
            <a:pPr marL="342900" indent="-342900">
              <a:spcBef>
                <a:spcPct val="20000"/>
              </a:spcBef>
              <a:buClr>
                <a:schemeClr val="tx2"/>
              </a:buClr>
              <a:buFont typeface="Wingdings" pitchFamily="2" charset="2"/>
              <a:buNone/>
            </a:pPr>
            <a:r>
              <a:rPr lang="tr-TR" altLang="tr-TR" sz="2400" dirty="0">
                <a:latin typeface="Arial" panose="020B0604020202020204" pitchFamily="34" charset="0"/>
                <a:cs typeface="Arial" panose="020B0604020202020204" pitchFamily="34" charset="0"/>
              </a:rPr>
              <a:t>    Mutlaka kullanılması gerekiyorsa yerinde zamanında ve yeterli miktarda olmalıdır. </a:t>
            </a:r>
          </a:p>
          <a:p>
            <a:pPr marL="342900" indent="-342900">
              <a:spcBef>
                <a:spcPct val="20000"/>
              </a:spcBef>
              <a:buClr>
                <a:schemeClr val="tx2"/>
              </a:buClr>
              <a:buFont typeface="Wingdings" pitchFamily="2" charset="2"/>
              <a:buChar char="Ø"/>
            </a:pPr>
            <a:r>
              <a:rPr lang="tr-TR" altLang="tr-TR" sz="2400" dirty="0">
                <a:latin typeface="Arial" panose="020B0604020202020204" pitchFamily="34" charset="0"/>
                <a:cs typeface="Arial" panose="020B0604020202020204" pitchFamily="34" charset="0"/>
              </a:rPr>
              <a:t>Halk Sağlığı açısından önem taşıyan, bizlerle yakın temasta olan, gerek kan emerek ve gerekse mekanik yolla (ağız yapılarıyla ve bacakları) ile önemli hastalıkların taşınmasında rol oynayan karasinek öldürmek, bayıltmak ve kaçırmak amacıyla biyosidaller kullanılmaktadır</a:t>
            </a: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623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459422"/>
            <a:ext cx="3258820" cy="513715"/>
          </a:xfrm>
          <a:prstGeom prst="rect">
            <a:avLst/>
          </a:prstGeom>
        </p:spPr>
        <p:txBody>
          <a:bodyPr vert="horz" wrap="square" lIns="0" tIns="13335" rIns="0" bIns="0" rtlCol="0">
            <a:spAutoFit/>
          </a:bodyPr>
          <a:lstStyle/>
          <a:p>
            <a:pPr marL="12700">
              <a:lnSpc>
                <a:spcPct val="100000"/>
              </a:lnSpc>
              <a:spcBef>
                <a:spcPts val="105"/>
              </a:spcBef>
            </a:pPr>
            <a:r>
              <a:rPr sz="3200" i="0" spc="-10" dirty="0">
                <a:solidFill>
                  <a:srgbClr val="FF0000"/>
                </a:solidFill>
                <a:latin typeface="Arial"/>
                <a:cs typeface="Arial"/>
              </a:rPr>
              <a:t>KARASİNEKLER</a:t>
            </a:r>
            <a:endParaRPr sz="3200" dirty="0">
              <a:latin typeface="Arial"/>
              <a:cs typeface="Arial"/>
            </a:endParaRPr>
          </a:p>
        </p:txBody>
      </p:sp>
      <p:sp>
        <p:nvSpPr>
          <p:cNvPr id="3" name="object 3"/>
          <p:cNvSpPr txBox="1"/>
          <p:nvPr/>
        </p:nvSpPr>
        <p:spPr>
          <a:xfrm>
            <a:off x="381000" y="1432560"/>
            <a:ext cx="8153400" cy="5626540"/>
          </a:xfrm>
          <a:prstGeom prst="rect">
            <a:avLst/>
          </a:prstGeom>
        </p:spPr>
        <p:txBody>
          <a:bodyPr vert="horz" wrap="square" lIns="0" tIns="12065" rIns="0" bIns="0" rtlCol="0">
            <a:spAutoFit/>
          </a:bodyPr>
          <a:lstStyle/>
          <a:p>
            <a:pPr marL="12700" marR="66675" indent="914400">
              <a:lnSpc>
                <a:spcPct val="100000"/>
              </a:lnSpc>
              <a:spcBef>
                <a:spcPts val="95"/>
              </a:spcBef>
            </a:pPr>
            <a:r>
              <a:rPr lang="tr-TR" sz="2800" b="1" dirty="0" err="1">
                <a:solidFill>
                  <a:srgbClr val="FFFFFF"/>
                </a:solidFill>
                <a:latin typeface="Arial"/>
                <a:cs typeface="Arial"/>
              </a:rPr>
              <a:t>Diptera</a:t>
            </a:r>
            <a:r>
              <a:rPr lang="tr-TR" sz="2800" b="1" dirty="0">
                <a:solidFill>
                  <a:srgbClr val="FFFFFF"/>
                </a:solidFill>
                <a:latin typeface="Arial"/>
                <a:cs typeface="Arial"/>
              </a:rPr>
              <a:t>, </a:t>
            </a:r>
            <a:r>
              <a:rPr lang="tr-TR" sz="2800" b="1" dirty="0" err="1">
                <a:solidFill>
                  <a:srgbClr val="FFFFFF"/>
                </a:solidFill>
                <a:latin typeface="Arial"/>
                <a:cs typeface="Arial"/>
              </a:rPr>
              <a:t>Muscidae</a:t>
            </a:r>
            <a:r>
              <a:rPr lang="tr-TR" sz="2800" b="1" dirty="0">
                <a:solidFill>
                  <a:srgbClr val="FFFFFF"/>
                </a:solidFill>
                <a:latin typeface="Arial"/>
                <a:cs typeface="Arial"/>
              </a:rPr>
              <a:t> familyası </a:t>
            </a:r>
            <a:r>
              <a:rPr sz="2800" b="1" dirty="0" err="1">
                <a:solidFill>
                  <a:srgbClr val="FFFFFF"/>
                </a:solidFill>
                <a:latin typeface="Arial"/>
                <a:cs typeface="Arial"/>
              </a:rPr>
              <a:t>içerisinde</a:t>
            </a:r>
            <a:r>
              <a:rPr sz="2800" b="1" spc="-95" dirty="0">
                <a:solidFill>
                  <a:srgbClr val="FFFFFF"/>
                </a:solidFill>
                <a:latin typeface="Arial"/>
                <a:cs typeface="Arial"/>
              </a:rPr>
              <a:t> </a:t>
            </a:r>
            <a:r>
              <a:rPr sz="2800" b="1" dirty="0">
                <a:solidFill>
                  <a:srgbClr val="FFFFFF"/>
                </a:solidFill>
                <a:latin typeface="Arial"/>
                <a:cs typeface="Arial"/>
              </a:rPr>
              <a:t>yer</a:t>
            </a:r>
            <a:r>
              <a:rPr sz="2800" b="1" spc="-70" dirty="0">
                <a:solidFill>
                  <a:srgbClr val="FFFFFF"/>
                </a:solidFill>
                <a:latin typeface="Arial"/>
                <a:cs typeface="Arial"/>
              </a:rPr>
              <a:t> </a:t>
            </a:r>
            <a:r>
              <a:rPr sz="2800" b="1" spc="-20" dirty="0" err="1">
                <a:solidFill>
                  <a:srgbClr val="FFFFFF"/>
                </a:solidFill>
                <a:latin typeface="Arial"/>
                <a:cs typeface="Arial"/>
              </a:rPr>
              <a:t>alan</a:t>
            </a:r>
            <a:r>
              <a:rPr sz="2800" b="1" spc="-20" dirty="0">
                <a:solidFill>
                  <a:srgbClr val="FFFFFF"/>
                </a:solidFill>
                <a:latin typeface="Arial"/>
                <a:cs typeface="Arial"/>
              </a:rPr>
              <a:t> </a:t>
            </a:r>
            <a:r>
              <a:rPr sz="2800" b="1" spc="-10" dirty="0" err="1">
                <a:solidFill>
                  <a:srgbClr val="FFFFFF"/>
                </a:solidFill>
                <a:latin typeface="Arial"/>
                <a:cs typeface="Arial"/>
              </a:rPr>
              <a:t>karasinekler</a:t>
            </a:r>
            <a:r>
              <a:rPr sz="2800" b="1" spc="-50" dirty="0">
                <a:solidFill>
                  <a:srgbClr val="FFFFFF"/>
                </a:solidFill>
                <a:latin typeface="Arial"/>
                <a:cs typeface="Arial"/>
              </a:rPr>
              <a:t> </a:t>
            </a:r>
            <a:r>
              <a:rPr sz="2800" b="1" dirty="0">
                <a:solidFill>
                  <a:srgbClr val="FFFFFF"/>
                </a:solidFill>
                <a:latin typeface="Arial"/>
                <a:cs typeface="Arial"/>
              </a:rPr>
              <a:t>7</a:t>
            </a:r>
            <a:r>
              <a:rPr sz="2800" b="1" spc="-35" dirty="0">
                <a:solidFill>
                  <a:srgbClr val="FFFFFF"/>
                </a:solidFill>
                <a:latin typeface="Arial"/>
                <a:cs typeface="Arial"/>
              </a:rPr>
              <a:t> </a:t>
            </a:r>
            <a:r>
              <a:rPr lang="tr-TR" sz="2800" b="1" dirty="0" err="1">
                <a:solidFill>
                  <a:srgbClr val="FFFFFF"/>
                </a:solidFill>
                <a:latin typeface="Arial"/>
                <a:cs typeface="Arial"/>
              </a:rPr>
              <a:t>familada</a:t>
            </a:r>
            <a:r>
              <a:rPr lang="tr-TR" sz="2800" b="1" dirty="0">
                <a:solidFill>
                  <a:srgbClr val="FFFFFF"/>
                </a:solidFill>
                <a:latin typeface="Arial"/>
                <a:cs typeface="Arial"/>
              </a:rPr>
              <a:t> yer almaktadır</a:t>
            </a:r>
            <a:r>
              <a:rPr sz="2800" b="1" spc="-45" dirty="0">
                <a:solidFill>
                  <a:srgbClr val="FFFFFF"/>
                </a:solidFill>
                <a:latin typeface="Arial"/>
                <a:cs typeface="Arial"/>
              </a:rPr>
              <a:t> </a:t>
            </a:r>
            <a:r>
              <a:rPr sz="2800" b="1" spc="-30" dirty="0">
                <a:solidFill>
                  <a:srgbClr val="FFFFFF"/>
                </a:solidFill>
                <a:latin typeface="Arial"/>
                <a:cs typeface="Arial"/>
              </a:rPr>
              <a:t>vardır.</a:t>
            </a:r>
            <a:r>
              <a:rPr sz="2800" b="1" spc="-140" dirty="0">
                <a:solidFill>
                  <a:srgbClr val="FFFFFF"/>
                </a:solidFill>
                <a:latin typeface="Arial"/>
                <a:cs typeface="Arial"/>
              </a:rPr>
              <a:t> </a:t>
            </a:r>
            <a:r>
              <a:rPr sz="2800" b="1" spc="-10" dirty="0">
                <a:solidFill>
                  <a:srgbClr val="FFFFFF"/>
                </a:solidFill>
                <a:latin typeface="Arial"/>
                <a:cs typeface="Arial"/>
              </a:rPr>
              <a:t>Ancak </a:t>
            </a:r>
            <a:r>
              <a:rPr sz="2800" b="1" dirty="0">
                <a:solidFill>
                  <a:srgbClr val="FFFFFF"/>
                </a:solidFill>
                <a:latin typeface="Arial"/>
                <a:cs typeface="Arial"/>
              </a:rPr>
              <a:t>bunlardan</a:t>
            </a:r>
            <a:r>
              <a:rPr sz="2800" b="1" spc="-75" dirty="0">
                <a:solidFill>
                  <a:srgbClr val="FFFFFF"/>
                </a:solidFill>
                <a:latin typeface="Arial"/>
                <a:cs typeface="Arial"/>
              </a:rPr>
              <a:t> </a:t>
            </a:r>
            <a:r>
              <a:rPr sz="2800" b="1" dirty="0" err="1">
                <a:solidFill>
                  <a:srgbClr val="FFFFFF"/>
                </a:solidFill>
                <a:latin typeface="Arial"/>
                <a:cs typeface="Arial"/>
              </a:rPr>
              <a:t>üç</a:t>
            </a:r>
            <a:r>
              <a:rPr sz="2800" b="1" spc="-100" dirty="0">
                <a:solidFill>
                  <a:srgbClr val="FFFFFF"/>
                </a:solidFill>
                <a:latin typeface="Arial"/>
                <a:cs typeface="Arial"/>
              </a:rPr>
              <a:t> </a:t>
            </a:r>
            <a:r>
              <a:rPr lang="tr-TR" sz="2800" b="1" dirty="0">
                <a:solidFill>
                  <a:srgbClr val="FFFFFF"/>
                </a:solidFill>
                <a:latin typeface="Arial"/>
                <a:cs typeface="Arial"/>
              </a:rPr>
              <a:t>gruptakiler</a:t>
            </a:r>
            <a:r>
              <a:rPr sz="2800" b="1" spc="-105" dirty="0">
                <a:solidFill>
                  <a:srgbClr val="FFFFFF"/>
                </a:solidFill>
                <a:latin typeface="Arial"/>
                <a:cs typeface="Arial"/>
              </a:rPr>
              <a:t> </a:t>
            </a:r>
            <a:r>
              <a:rPr sz="2800" b="1" dirty="0">
                <a:solidFill>
                  <a:srgbClr val="FFFFFF"/>
                </a:solidFill>
                <a:latin typeface="Arial"/>
                <a:cs typeface="Arial"/>
              </a:rPr>
              <a:t>(</a:t>
            </a:r>
            <a:r>
              <a:rPr sz="2800" b="1" i="1" dirty="0">
                <a:solidFill>
                  <a:srgbClr val="FF0000"/>
                </a:solidFill>
                <a:latin typeface="Arial"/>
                <a:cs typeface="Arial"/>
              </a:rPr>
              <a:t>Muscinae,</a:t>
            </a:r>
            <a:r>
              <a:rPr sz="2800" b="1" i="1" spc="-50" dirty="0">
                <a:solidFill>
                  <a:srgbClr val="FF0000"/>
                </a:solidFill>
                <a:latin typeface="Arial"/>
                <a:cs typeface="Arial"/>
              </a:rPr>
              <a:t> </a:t>
            </a:r>
            <a:r>
              <a:rPr sz="2800" b="1" i="1" spc="-10" dirty="0">
                <a:solidFill>
                  <a:srgbClr val="FF0000"/>
                </a:solidFill>
                <a:latin typeface="Arial"/>
                <a:cs typeface="Arial"/>
              </a:rPr>
              <a:t>Fanninae, Stomoxyinae</a:t>
            </a:r>
            <a:r>
              <a:rPr sz="2800" b="1" spc="-10" dirty="0">
                <a:solidFill>
                  <a:srgbClr val="FFFFFF"/>
                </a:solidFill>
                <a:latin typeface="Arial"/>
                <a:cs typeface="Arial"/>
              </a:rPr>
              <a:t>)</a:t>
            </a:r>
            <a:r>
              <a:rPr sz="2800" b="1" spc="-65" dirty="0">
                <a:solidFill>
                  <a:srgbClr val="FFFFFF"/>
                </a:solidFill>
                <a:latin typeface="Arial"/>
                <a:cs typeface="Arial"/>
              </a:rPr>
              <a:t> </a:t>
            </a:r>
            <a:r>
              <a:rPr sz="2800" b="1" dirty="0">
                <a:solidFill>
                  <a:srgbClr val="FFFFFF"/>
                </a:solidFill>
                <a:latin typeface="Arial"/>
                <a:cs typeface="Arial"/>
              </a:rPr>
              <a:t>tıbbi</a:t>
            </a:r>
            <a:r>
              <a:rPr sz="2800" b="1" spc="-95" dirty="0">
                <a:solidFill>
                  <a:srgbClr val="FFFFFF"/>
                </a:solidFill>
                <a:latin typeface="Arial"/>
                <a:cs typeface="Arial"/>
              </a:rPr>
              <a:t> </a:t>
            </a:r>
            <a:r>
              <a:rPr sz="2800" b="1" dirty="0">
                <a:solidFill>
                  <a:srgbClr val="FFFFFF"/>
                </a:solidFill>
                <a:latin typeface="Arial"/>
                <a:cs typeface="Arial"/>
              </a:rPr>
              <a:t>açıdan</a:t>
            </a:r>
            <a:r>
              <a:rPr sz="2800" b="1" spc="-95" dirty="0">
                <a:solidFill>
                  <a:srgbClr val="FFFFFF"/>
                </a:solidFill>
                <a:latin typeface="Arial"/>
                <a:cs typeface="Arial"/>
              </a:rPr>
              <a:t> </a:t>
            </a:r>
            <a:r>
              <a:rPr sz="2800" b="1" dirty="0">
                <a:solidFill>
                  <a:srgbClr val="FFFFFF"/>
                </a:solidFill>
                <a:latin typeface="Arial"/>
                <a:cs typeface="Arial"/>
              </a:rPr>
              <a:t>oldukça</a:t>
            </a:r>
            <a:r>
              <a:rPr sz="2800" b="1" spc="-65" dirty="0">
                <a:solidFill>
                  <a:srgbClr val="FFFFFF"/>
                </a:solidFill>
                <a:latin typeface="Arial"/>
                <a:cs typeface="Arial"/>
              </a:rPr>
              <a:t> </a:t>
            </a:r>
            <a:r>
              <a:rPr sz="2800" b="1" spc="-10" dirty="0">
                <a:solidFill>
                  <a:srgbClr val="FFFFFF"/>
                </a:solidFill>
                <a:latin typeface="Arial"/>
                <a:cs typeface="Arial"/>
              </a:rPr>
              <a:t>önemlidir.</a:t>
            </a:r>
            <a:endParaRPr sz="2800" dirty="0">
              <a:latin typeface="Arial"/>
              <a:cs typeface="Arial"/>
            </a:endParaRPr>
          </a:p>
          <a:p>
            <a:pPr>
              <a:lnSpc>
                <a:spcPct val="100000"/>
              </a:lnSpc>
              <a:spcBef>
                <a:spcPts val="140"/>
              </a:spcBef>
            </a:pPr>
            <a:endParaRPr sz="2800" dirty="0">
              <a:latin typeface="Arial"/>
              <a:cs typeface="Arial"/>
            </a:endParaRPr>
          </a:p>
          <a:p>
            <a:pPr marL="12700" marR="5080">
              <a:lnSpc>
                <a:spcPct val="100000"/>
              </a:lnSpc>
              <a:spcBef>
                <a:spcPts val="5"/>
              </a:spcBef>
            </a:pPr>
            <a:r>
              <a:rPr sz="2800" b="1" i="1" dirty="0" err="1">
                <a:solidFill>
                  <a:srgbClr val="FFFFFF"/>
                </a:solidFill>
                <a:latin typeface="Arial"/>
                <a:cs typeface="Arial"/>
              </a:rPr>
              <a:t>Muscinae</a:t>
            </a:r>
            <a:r>
              <a:rPr lang="tr-TR" sz="2800" b="1" i="1" dirty="0">
                <a:solidFill>
                  <a:srgbClr val="FFFFFF"/>
                </a:solidFill>
                <a:latin typeface="Arial"/>
                <a:cs typeface="Arial"/>
              </a:rPr>
              <a:t>’den</a:t>
            </a:r>
            <a:r>
              <a:rPr sz="2800" b="1" i="1" spc="-90" dirty="0">
                <a:solidFill>
                  <a:srgbClr val="FFFFFF"/>
                </a:solidFill>
                <a:latin typeface="Arial"/>
                <a:cs typeface="Arial"/>
              </a:rPr>
              <a:t> </a:t>
            </a:r>
            <a:r>
              <a:rPr sz="2800" b="1" i="1" dirty="0">
                <a:solidFill>
                  <a:srgbClr val="FF0000"/>
                </a:solidFill>
                <a:latin typeface="Arial"/>
                <a:cs typeface="Arial"/>
              </a:rPr>
              <a:t>Musca</a:t>
            </a:r>
            <a:r>
              <a:rPr sz="2800" b="1" i="1" spc="-100" dirty="0">
                <a:solidFill>
                  <a:srgbClr val="FF0000"/>
                </a:solidFill>
                <a:latin typeface="Arial"/>
                <a:cs typeface="Arial"/>
              </a:rPr>
              <a:t> </a:t>
            </a:r>
            <a:r>
              <a:rPr sz="2800" b="1" i="1" spc="-10" dirty="0">
                <a:solidFill>
                  <a:srgbClr val="FF0000"/>
                </a:solidFill>
                <a:latin typeface="Arial"/>
                <a:cs typeface="Arial"/>
              </a:rPr>
              <a:t>domestica </a:t>
            </a:r>
            <a:r>
              <a:rPr sz="2800" b="1" i="1" dirty="0" err="1">
                <a:solidFill>
                  <a:srgbClr val="FFFFFF"/>
                </a:solidFill>
                <a:latin typeface="Arial"/>
                <a:cs typeface="Arial"/>
              </a:rPr>
              <a:t>Fanninae</a:t>
            </a:r>
            <a:r>
              <a:rPr lang="tr-TR" sz="2800" b="1" i="1" spc="-90" dirty="0">
                <a:solidFill>
                  <a:srgbClr val="FFFFFF"/>
                </a:solidFill>
                <a:latin typeface="Arial"/>
                <a:cs typeface="Arial"/>
              </a:rPr>
              <a:t>’den </a:t>
            </a:r>
            <a:r>
              <a:rPr sz="2800" b="1" i="1" dirty="0" err="1">
                <a:solidFill>
                  <a:srgbClr val="FF0000"/>
                </a:solidFill>
                <a:latin typeface="Arial"/>
                <a:cs typeface="Arial"/>
              </a:rPr>
              <a:t>Fannia</a:t>
            </a:r>
            <a:r>
              <a:rPr sz="2800" b="1" i="1" spc="-110" dirty="0">
                <a:solidFill>
                  <a:srgbClr val="FF0000"/>
                </a:solidFill>
                <a:latin typeface="Arial"/>
                <a:cs typeface="Arial"/>
              </a:rPr>
              <a:t> </a:t>
            </a:r>
            <a:r>
              <a:rPr sz="2800" b="1" i="1" spc="-10" dirty="0">
                <a:solidFill>
                  <a:srgbClr val="FF0000"/>
                </a:solidFill>
                <a:latin typeface="Arial"/>
                <a:cs typeface="Arial"/>
              </a:rPr>
              <a:t>canicularis, </a:t>
            </a:r>
            <a:r>
              <a:rPr sz="2800" b="1" i="1" dirty="0">
                <a:solidFill>
                  <a:srgbClr val="FF0000"/>
                </a:solidFill>
                <a:latin typeface="Arial"/>
                <a:cs typeface="Arial"/>
              </a:rPr>
              <a:t>Fannia</a:t>
            </a:r>
            <a:r>
              <a:rPr sz="2800" b="1" i="1" spc="-90" dirty="0">
                <a:solidFill>
                  <a:srgbClr val="FF0000"/>
                </a:solidFill>
                <a:latin typeface="Arial"/>
                <a:cs typeface="Arial"/>
              </a:rPr>
              <a:t> </a:t>
            </a:r>
            <a:r>
              <a:rPr sz="2800" b="1" i="1" dirty="0">
                <a:solidFill>
                  <a:srgbClr val="FF0000"/>
                </a:solidFill>
                <a:latin typeface="Arial"/>
                <a:cs typeface="Arial"/>
              </a:rPr>
              <a:t>scalaris</a:t>
            </a:r>
            <a:r>
              <a:rPr sz="2800" b="1" i="1" spc="-100" dirty="0">
                <a:solidFill>
                  <a:srgbClr val="FF0000"/>
                </a:solidFill>
                <a:latin typeface="Arial"/>
                <a:cs typeface="Arial"/>
              </a:rPr>
              <a:t> </a:t>
            </a:r>
            <a:r>
              <a:rPr sz="2800" b="1" dirty="0" err="1">
                <a:solidFill>
                  <a:srgbClr val="FFFFFF"/>
                </a:solidFill>
                <a:latin typeface="Arial"/>
                <a:cs typeface="Arial"/>
              </a:rPr>
              <a:t>türleri</a:t>
            </a:r>
            <a:r>
              <a:rPr sz="2800" b="1" spc="-110" dirty="0">
                <a:solidFill>
                  <a:srgbClr val="FFFFFF"/>
                </a:solidFill>
                <a:latin typeface="Arial"/>
                <a:cs typeface="Arial"/>
              </a:rPr>
              <a:t> </a:t>
            </a:r>
            <a:r>
              <a:rPr sz="2800" b="1" spc="-10" dirty="0">
                <a:solidFill>
                  <a:srgbClr val="CC3300"/>
                </a:solidFill>
                <a:latin typeface="Arial"/>
                <a:cs typeface="Arial"/>
              </a:rPr>
              <a:t>myiasis </a:t>
            </a:r>
            <a:r>
              <a:rPr sz="2800" b="1" spc="-10" dirty="0" err="1">
                <a:solidFill>
                  <a:srgbClr val="FFFFFF"/>
                </a:solidFill>
                <a:latin typeface="Arial"/>
                <a:cs typeface="Arial"/>
              </a:rPr>
              <a:t>etkenidir</a:t>
            </a:r>
            <a:r>
              <a:rPr sz="2800" b="1" spc="-10" dirty="0">
                <a:solidFill>
                  <a:srgbClr val="FFFFFF"/>
                </a:solidFill>
                <a:latin typeface="Arial"/>
                <a:cs typeface="Arial"/>
              </a:rPr>
              <a:t>.</a:t>
            </a:r>
            <a:endParaRPr sz="2800" dirty="0">
              <a:latin typeface="Arial"/>
              <a:cs typeface="Arial"/>
            </a:endParaRPr>
          </a:p>
          <a:p>
            <a:pPr marL="12700">
              <a:lnSpc>
                <a:spcPct val="100000"/>
              </a:lnSpc>
            </a:pPr>
            <a:r>
              <a:rPr sz="2800" b="1" i="1" dirty="0" err="1">
                <a:solidFill>
                  <a:srgbClr val="FFFFFF"/>
                </a:solidFill>
                <a:latin typeface="Arial"/>
                <a:cs typeface="Arial"/>
              </a:rPr>
              <a:t>Stomoxyinae</a:t>
            </a:r>
            <a:r>
              <a:rPr sz="2800" b="1" i="1" spc="-50" dirty="0">
                <a:solidFill>
                  <a:srgbClr val="FFFFFF"/>
                </a:solidFill>
                <a:latin typeface="Arial"/>
                <a:cs typeface="Arial"/>
              </a:rPr>
              <a:t> </a:t>
            </a:r>
            <a:r>
              <a:rPr lang="tr-TR" sz="2800" b="1" i="1" spc="-50" dirty="0">
                <a:solidFill>
                  <a:srgbClr val="FFFFFF"/>
                </a:solidFill>
                <a:latin typeface="Arial"/>
                <a:cs typeface="Arial"/>
              </a:rPr>
              <a:t>ise </a:t>
            </a:r>
            <a:r>
              <a:rPr sz="2800" b="1" dirty="0" err="1">
                <a:solidFill>
                  <a:srgbClr val="FFFFFF"/>
                </a:solidFill>
                <a:latin typeface="Arial"/>
                <a:cs typeface="Arial"/>
              </a:rPr>
              <a:t>kan</a:t>
            </a:r>
            <a:r>
              <a:rPr sz="2800" b="1" spc="-95" dirty="0">
                <a:solidFill>
                  <a:srgbClr val="FFFFFF"/>
                </a:solidFill>
                <a:latin typeface="Arial"/>
                <a:cs typeface="Arial"/>
              </a:rPr>
              <a:t> </a:t>
            </a:r>
            <a:r>
              <a:rPr sz="2800" b="1" dirty="0">
                <a:solidFill>
                  <a:srgbClr val="FFFFFF"/>
                </a:solidFill>
                <a:latin typeface="Arial"/>
                <a:cs typeface="Arial"/>
              </a:rPr>
              <a:t>emici</a:t>
            </a:r>
            <a:r>
              <a:rPr sz="2800" b="1" spc="-90" dirty="0">
                <a:solidFill>
                  <a:srgbClr val="FFFFFF"/>
                </a:solidFill>
                <a:latin typeface="Arial"/>
                <a:cs typeface="Arial"/>
              </a:rPr>
              <a:t> </a:t>
            </a:r>
            <a:r>
              <a:rPr sz="2800" b="1" spc="-10" dirty="0" err="1">
                <a:solidFill>
                  <a:srgbClr val="FFFFFF"/>
                </a:solidFill>
                <a:latin typeface="Arial"/>
                <a:cs typeface="Arial"/>
              </a:rPr>
              <a:t>karasineklerdir</a:t>
            </a:r>
            <a:r>
              <a:rPr sz="2800" b="1" spc="-10" dirty="0">
                <a:solidFill>
                  <a:srgbClr val="FFFFFF"/>
                </a:solidFill>
                <a:latin typeface="Arial"/>
                <a:cs typeface="Arial"/>
              </a:rPr>
              <a:t>.</a:t>
            </a:r>
            <a:endParaRPr lang="tr-TR" sz="2800" b="1" spc="-10" dirty="0">
              <a:solidFill>
                <a:srgbClr val="FFFFFF"/>
              </a:solidFill>
              <a:latin typeface="Arial"/>
              <a:cs typeface="Arial"/>
            </a:endParaRPr>
          </a:p>
          <a:p>
            <a:pPr marL="12700"/>
            <a:r>
              <a:rPr lang="tr-TR" altLang="tr-TR" sz="2800" b="1" spc="-10" dirty="0">
                <a:solidFill>
                  <a:srgbClr val="FFFFFF"/>
                </a:solidFill>
                <a:latin typeface="Arial"/>
                <a:cs typeface="Arial"/>
              </a:rPr>
              <a:t>Karasinekler insan topluluklarının bir parçası olarak dünyanın tümüne yayılmıştır. </a:t>
            </a:r>
          </a:p>
          <a:p>
            <a:pPr marL="12700">
              <a:lnSpc>
                <a:spcPct val="100000"/>
              </a:lnSpc>
            </a:pPr>
            <a:endParaRPr sz="2800" dirty="0">
              <a:latin typeface="Arial"/>
              <a:cs typeface="Arial"/>
            </a:endParaRPr>
          </a:p>
        </p:txBody>
      </p:sp>
      <p:pic>
        <p:nvPicPr>
          <p:cNvPr id="4" name="object 4"/>
          <p:cNvPicPr/>
          <p:nvPr/>
        </p:nvPicPr>
        <p:blipFill>
          <a:blip r:embed="rId2" cstate="print"/>
          <a:stretch>
            <a:fillRect/>
          </a:stretch>
        </p:blipFill>
        <p:spPr>
          <a:xfrm>
            <a:off x="7234428" y="0"/>
            <a:ext cx="1909572" cy="14325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5FBD79A5-FEA9-DDEC-B657-50C93FA0C003}"/>
              </a:ext>
            </a:extLst>
          </p:cNvPr>
          <p:cNvSpPr>
            <a:spLocks noGrp="1"/>
          </p:cNvSpPr>
          <p:nvPr>
            <p:ph type="body" idx="1"/>
          </p:nvPr>
        </p:nvSpPr>
        <p:spPr>
          <a:xfrm>
            <a:off x="762000" y="1143000"/>
            <a:ext cx="7954010" cy="3877985"/>
          </a:xfrm>
        </p:spPr>
        <p:txBody>
          <a:bodyPr/>
          <a:lstStyle/>
          <a:p>
            <a:r>
              <a:rPr lang="tr-TR" altLang="tr-TR" sz="2800" dirty="0">
                <a:latin typeface="Arial" panose="020B0604020202020204" pitchFamily="34" charset="0"/>
                <a:cs typeface="Arial" panose="020B0604020202020204" pitchFamily="34" charset="0"/>
              </a:rPr>
              <a:t>Karasineklerin mücadelesinde kullanılan insektisitlerden en fazla göze çarpan sentetik </a:t>
            </a:r>
            <a:r>
              <a:rPr lang="tr-TR" altLang="tr-TR" sz="2800" dirty="0" err="1">
                <a:latin typeface="Arial" panose="020B0604020202020204" pitchFamily="34" charset="0"/>
                <a:cs typeface="Arial" panose="020B0604020202020204" pitchFamily="34" charset="0"/>
              </a:rPr>
              <a:t>pyretroitlerdir</a:t>
            </a:r>
            <a:r>
              <a:rPr lang="tr-TR" altLang="tr-TR" sz="2800" dirty="0">
                <a:latin typeface="Arial" panose="020B0604020202020204" pitchFamily="34" charset="0"/>
                <a:cs typeface="Arial" panose="020B0604020202020204" pitchFamily="34" charset="0"/>
              </a:rPr>
              <a:t>.</a:t>
            </a:r>
          </a:p>
          <a:p>
            <a:endParaRPr lang="tr-TR" altLang="tr-TR" sz="2800" dirty="0">
              <a:latin typeface="Arial" panose="020B0604020202020204" pitchFamily="34" charset="0"/>
              <a:cs typeface="Arial" panose="020B0604020202020204" pitchFamily="34" charset="0"/>
            </a:endParaRPr>
          </a:p>
          <a:p>
            <a:endParaRPr lang="tr-TR" altLang="tr-TR" sz="2800" dirty="0">
              <a:latin typeface="Arial" panose="020B0604020202020204" pitchFamily="34" charset="0"/>
              <a:cs typeface="Arial" panose="020B0604020202020204" pitchFamily="34" charset="0"/>
            </a:endParaRPr>
          </a:p>
          <a:p>
            <a:r>
              <a:rPr lang="tr-TR" altLang="tr-TR" sz="2800" dirty="0">
                <a:latin typeface="Arial" panose="020B0604020202020204" pitchFamily="34" charset="0"/>
                <a:cs typeface="Arial" panose="020B0604020202020204" pitchFamily="34" charset="0"/>
              </a:rPr>
              <a:t>Karasinek mücadelesi, erginlere karşı yapılan soğuk sisleme (ULV) ve sıcak sisleme (TF) çalışmalarıyla yürütülmektedir.</a:t>
            </a:r>
          </a:p>
          <a:p>
            <a:endParaRPr lang="tr-TR" dirty="0"/>
          </a:p>
        </p:txBody>
      </p:sp>
    </p:spTree>
    <p:extLst>
      <p:ext uri="{BB962C8B-B14F-4D97-AF65-F5344CB8AC3E}">
        <p14:creationId xmlns:p14="http://schemas.microsoft.com/office/powerpoint/2010/main" val="202454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C7C3DD-056C-F990-4520-1AFE9680F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52463"/>
            <a:ext cx="76200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5967" y="1967611"/>
            <a:ext cx="7031355" cy="4172296"/>
          </a:xfrm>
          <a:prstGeom prst="rect">
            <a:avLst/>
          </a:prstGeom>
        </p:spPr>
        <p:txBody>
          <a:bodyPr vert="horz" wrap="square" lIns="0" tIns="12065" rIns="0" bIns="0" rtlCol="0">
            <a:spAutoFit/>
          </a:bodyPr>
          <a:lstStyle/>
          <a:p>
            <a:pPr marL="927100">
              <a:lnSpc>
                <a:spcPct val="100000"/>
              </a:lnSpc>
              <a:spcBef>
                <a:spcPts val="95"/>
              </a:spcBef>
            </a:pPr>
            <a:r>
              <a:rPr sz="2800" b="1" i="1" dirty="0">
                <a:solidFill>
                  <a:srgbClr val="FF0000"/>
                </a:solidFill>
                <a:latin typeface="Arial"/>
                <a:cs typeface="Arial"/>
              </a:rPr>
              <a:t>Musca</a:t>
            </a:r>
            <a:r>
              <a:rPr sz="2800" b="1" i="1" spc="-70" dirty="0">
                <a:solidFill>
                  <a:srgbClr val="FF0000"/>
                </a:solidFill>
                <a:latin typeface="Arial"/>
                <a:cs typeface="Arial"/>
              </a:rPr>
              <a:t> </a:t>
            </a:r>
            <a:r>
              <a:rPr sz="2800" b="1" i="1" dirty="0">
                <a:solidFill>
                  <a:srgbClr val="FF0000"/>
                </a:solidFill>
                <a:latin typeface="Arial"/>
                <a:cs typeface="Arial"/>
              </a:rPr>
              <a:t>domestica</a:t>
            </a:r>
            <a:r>
              <a:rPr sz="2800" b="1" i="1" spc="-90" dirty="0">
                <a:solidFill>
                  <a:srgbClr val="FF0000"/>
                </a:solidFill>
                <a:latin typeface="Arial"/>
                <a:cs typeface="Arial"/>
              </a:rPr>
              <a:t> </a:t>
            </a:r>
            <a:r>
              <a:rPr sz="2800" b="1" dirty="0">
                <a:solidFill>
                  <a:srgbClr val="FF0000"/>
                </a:solidFill>
                <a:latin typeface="Arial"/>
                <a:cs typeface="Arial"/>
              </a:rPr>
              <a:t>(</a:t>
            </a:r>
            <a:r>
              <a:rPr lang="tr-TR" sz="2800" b="1" dirty="0">
                <a:solidFill>
                  <a:srgbClr val="FF0000"/>
                </a:solidFill>
                <a:latin typeface="Arial"/>
                <a:cs typeface="Arial"/>
              </a:rPr>
              <a:t>Evsel</a:t>
            </a:r>
            <a:r>
              <a:rPr sz="2800" b="1" spc="-114" dirty="0">
                <a:solidFill>
                  <a:srgbClr val="FF0000"/>
                </a:solidFill>
                <a:latin typeface="Arial"/>
                <a:cs typeface="Arial"/>
              </a:rPr>
              <a:t> </a:t>
            </a:r>
            <a:r>
              <a:rPr sz="2800" b="1" spc="-10" dirty="0">
                <a:solidFill>
                  <a:srgbClr val="FF0000"/>
                </a:solidFill>
                <a:latin typeface="Arial"/>
                <a:cs typeface="Arial"/>
              </a:rPr>
              <a:t>karasinek)</a:t>
            </a:r>
            <a:endParaRPr sz="2800" dirty="0">
              <a:latin typeface="Arial"/>
              <a:cs typeface="Arial"/>
            </a:endParaRPr>
          </a:p>
          <a:p>
            <a:pPr marL="927100">
              <a:lnSpc>
                <a:spcPct val="100000"/>
              </a:lnSpc>
              <a:spcBef>
                <a:spcPts val="2170"/>
              </a:spcBef>
            </a:pPr>
            <a:r>
              <a:rPr sz="2800" b="1" dirty="0">
                <a:solidFill>
                  <a:srgbClr val="FFFFFF"/>
                </a:solidFill>
                <a:latin typeface="Arial"/>
                <a:cs typeface="Arial"/>
              </a:rPr>
              <a:t>İnsanlar</a:t>
            </a:r>
            <a:r>
              <a:rPr sz="2800" b="1" spc="-80" dirty="0">
                <a:solidFill>
                  <a:srgbClr val="FFFFFF"/>
                </a:solidFill>
                <a:latin typeface="Arial"/>
                <a:cs typeface="Arial"/>
              </a:rPr>
              <a:t> </a:t>
            </a:r>
            <a:r>
              <a:rPr sz="2800" b="1" dirty="0">
                <a:solidFill>
                  <a:srgbClr val="FFFFFF"/>
                </a:solidFill>
                <a:latin typeface="Arial"/>
                <a:cs typeface="Arial"/>
              </a:rPr>
              <a:t>açısından</a:t>
            </a:r>
            <a:r>
              <a:rPr sz="2800" b="1" spc="-65" dirty="0">
                <a:solidFill>
                  <a:srgbClr val="FFFFFF"/>
                </a:solidFill>
                <a:latin typeface="Arial"/>
                <a:cs typeface="Arial"/>
              </a:rPr>
              <a:t> </a:t>
            </a:r>
            <a:r>
              <a:rPr sz="2800" b="1" dirty="0">
                <a:solidFill>
                  <a:srgbClr val="FFFFFF"/>
                </a:solidFill>
                <a:latin typeface="Arial"/>
                <a:cs typeface="Arial"/>
              </a:rPr>
              <a:t>en</a:t>
            </a:r>
            <a:r>
              <a:rPr sz="2800" b="1" spc="-70" dirty="0">
                <a:solidFill>
                  <a:srgbClr val="FFFFFF"/>
                </a:solidFill>
                <a:latin typeface="Arial"/>
                <a:cs typeface="Arial"/>
              </a:rPr>
              <a:t> </a:t>
            </a:r>
            <a:r>
              <a:rPr sz="2800" b="1" dirty="0">
                <a:solidFill>
                  <a:srgbClr val="FFFFFF"/>
                </a:solidFill>
                <a:latin typeface="Arial"/>
                <a:cs typeface="Arial"/>
              </a:rPr>
              <a:t>önemli</a:t>
            </a:r>
            <a:r>
              <a:rPr sz="2800" b="1" spc="-80" dirty="0">
                <a:solidFill>
                  <a:srgbClr val="FFFFFF"/>
                </a:solidFill>
                <a:latin typeface="Arial"/>
                <a:cs typeface="Arial"/>
              </a:rPr>
              <a:t> </a:t>
            </a:r>
            <a:r>
              <a:rPr sz="2800" b="1" spc="-10" dirty="0">
                <a:solidFill>
                  <a:srgbClr val="FFFFFF"/>
                </a:solidFill>
                <a:latin typeface="Arial"/>
                <a:cs typeface="Arial"/>
              </a:rPr>
              <a:t>türdür.</a:t>
            </a:r>
            <a:endParaRPr sz="2800" dirty="0">
              <a:latin typeface="Arial"/>
              <a:cs typeface="Arial"/>
            </a:endParaRPr>
          </a:p>
          <a:p>
            <a:pPr marL="12700" marR="13335">
              <a:lnSpc>
                <a:spcPct val="100000"/>
              </a:lnSpc>
            </a:pPr>
            <a:r>
              <a:rPr sz="2800" b="1" spc="-20" dirty="0">
                <a:solidFill>
                  <a:srgbClr val="FFFFFF"/>
                </a:solidFill>
                <a:latin typeface="Arial"/>
                <a:cs typeface="Arial"/>
              </a:rPr>
              <a:t>6-</a:t>
            </a:r>
            <a:r>
              <a:rPr sz="2800" b="1" dirty="0">
                <a:solidFill>
                  <a:srgbClr val="FFFFFF"/>
                </a:solidFill>
                <a:latin typeface="Arial"/>
                <a:cs typeface="Arial"/>
              </a:rPr>
              <a:t>9</a:t>
            </a:r>
            <a:r>
              <a:rPr sz="2800" b="1" spc="-70" dirty="0">
                <a:solidFill>
                  <a:srgbClr val="FFFFFF"/>
                </a:solidFill>
                <a:latin typeface="Arial"/>
                <a:cs typeface="Arial"/>
              </a:rPr>
              <a:t> </a:t>
            </a:r>
            <a:r>
              <a:rPr sz="2800" b="1" dirty="0">
                <a:solidFill>
                  <a:srgbClr val="FFFFFF"/>
                </a:solidFill>
                <a:latin typeface="Arial"/>
                <a:cs typeface="Arial"/>
              </a:rPr>
              <a:t>mm</a:t>
            </a:r>
            <a:r>
              <a:rPr sz="2800" b="1" spc="-70" dirty="0">
                <a:solidFill>
                  <a:srgbClr val="FFFFFF"/>
                </a:solidFill>
                <a:latin typeface="Arial"/>
                <a:cs typeface="Arial"/>
              </a:rPr>
              <a:t> </a:t>
            </a:r>
            <a:r>
              <a:rPr sz="2800" b="1" dirty="0">
                <a:solidFill>
                  <a:srgbClr val="FFFFFF"/>
                </a:solidFill>
                <a:latin typeface="Arial"/>
                <a:cs typeface="Arial"/>
              </a:rPr>
              <a:t>büyüklüğünde</a:t>
            </a:r>
            <a:r>
              <a:rPr sz="2800" b="1" spc="-10" dirty="0">
                <a:solidFill>
                  <a:srgbClr val="FFFFFF"/>
                </a:solidFill>
                <a:latin typeface="Arial"/>
                <a:cs typeface="Arial"/>
              </a:rPr>
              <a:t> </a:t>
            </a:r>
            <a:r>
              <a:rPr sz="2800" b="1" spc="-20" dirty="0">
                <a:solidFill>
                  <a:srgbClr val="FFFFFF"/>
                </a:solidFill>
                <a:latin typeface="Arial"/>
                <a:cs typeface="Arial"/>
              </a:rPr>
              <a:t>esmer-</a:t>
            </a:r>
            <a:r>
              <a:rPr sz="2800" b="1" spc="-10" dirty="0">
                <a:solidFill>
                  <a:srgbClr val="FFFFFF"/>
                </a:solidFill>
                <a:latin typeface="Arial"/>
                <a:cs typeface="Arial"/>
              </a:rPr>
              <a:t>siyahımsı </a:t>
            </a:r>
            <a:r>
              <a:rPr sz="2800" b="1" dirty="0">
                <a:solidFill>
                  <a:srgbClr val="FFFFFF"/>
                </a:solidFill>
                <a:latin typeface="Arial"/>
                <a:cs typeface="Arial"/>
              </a:rPr>
              <a:t>renkli</a:t>
            </a:r>
            <a:r>
              <a:rPr sz="2800" b="1" spc="-85" dirty="0">
                <a:solidFill>
                  <a:srgbClr val="FFFFFF"/>
                </a:solidFill>
                <a:latin typeface="Arial"/>
                <a:cs typeface="Arial"/>
              </a:rPr>
              <a:t> </a:t>
            </a:r>
            <a:r>
              <a:rPr sz="2800" b="1" spc="-20" dirty="0">
                <a:solidFill>
                  <a:srgbClr val="FFFFFF"/>
                </a:solidFill>
                <a:latin typeface="Arial"/>
                <a:cs typeface="Arial"/>
              </a:rPr>
              <a:t>sineklerdir.</a:t>
            </a:r>
            <a:r>
              <a:rPr sz="2800" b="1" spc="-85" dirty="0">
                <a:solidFill>
                  <a:srgbClr val="FFFFFF"/>
                </a:solidFill>
                <a:latin typeface="Arial"/>
                <a:cs typeface="Arial"/>
              </a:rPr>
              <a:t> </a:t>
            </a:r>
            <a:r>
              <a:rPr sz="2800" b="1" dirty="0">
                <a:solidFill>
                  <a:srgbClr val="FFFFFF"/>
                </a:solidFill>
                <a:latin typeface="Arial"/>
                <a:cs typeface="Arial"/>
              </a:rPr>
              <a:t>Başın</a:t>
            </a:r>
            <a:r>
              <a:rPr sz="2800" b="1" spc="-70" dirty="0">
                <a:solidFill>
                  <a:srgbClr val="FFFFFF"/>
                </a:solidFill>
                <a:latin typeface="Arial"/>
                <a:cs typeface="Arial"/>
              </a:rPr>
              <a:t> </a:t>
            </a:r>
            <a:r>
              <a:rPr sz="2800" b="1" dirty="0">
                <a:solidFill>
                  <a:srgbClr val="FFFFFF"/>
                </a:solidFill>
                <a:latin typeface="Arial"/>
                <a:cs typeface="Arial"/>
              </a:rPr>
              <a:t>hemen</a:t>
            </a:r>
            <a:r>
              <a:rPr sz="2800" b="1" spc="-55" dirty="0">
                <a:solidFill>
                  <a:srgbClr val="FFFFFF"/>
                </a:solidFill>
                <a:latin typeface="Arial"/>
                <a:cs typeface="Arial"/>
              </a:rPr>
              <a:t> </a:t>
            </a:r>
            <a:r>
              <a:rPr sz="2800" b="1" spc="-10" dirty="0" err="1">
                <a:solidFill>
                  <a:srgbClr val="FFFFFF"/>
                </a:solidFill>
                <a:latin typeface="Arial"/>
                <a:cs typeface="Arial"/>
              </a:rPr>
              <a:t>arkasında</a:t>
            </a:r>
            <a:r>
              <a:rPr sz="2800" b="1" spc="-10" dirty="0">
                <a:solidFill>
                  <a:srgbClr val="FFFFFF"/>
                </a:solidFill>
                <a:latin typeface="Arial"/>
                <a:cs typeface="Arial"/>
              </a:rPr>
              <a:t> </a:t>
            </a:r>
            <a:r>
              <a:rPr lang="tr-TR" sz="2800" b="1" dirty="0" err="1">
                <a:solidFill>
                  <a:srgbClr val="FFFFFF"/>
                </a:solidFill>
                <a:latin typeface="Arial"/>
                <a:cs typeface="Arial"/>
              </a:rPr>
              <a:t>thoraks</a:t>
            </a:r>
            <a:r>
              <a:rPr sz="2800" b="1" spc="-50" dirty="0">
                <a:solidFill>
                  <a:srgbClr val="FFFFFF"/>
                </a:solidFill>
                <a:latin typeface="Arial"/>
                <a:cs typeface="Arial"/>
              </a:rPr>
              <a:t> </a:t>
            </a:r>
            <a:r>
              <a:rPr sz="2800" b="1" dirty="0">
                <a:solidFill>
                  <a:srgbClr val="FFFFFF"/>
                </a:solidFill>
                <a:latin typeface="Arial"/>
                <a:cs typeface="Arial"/>
              </a:rPr>
              <a:t>üzerinde</a:t>
            </a:r>
            <a:r>
              <a:rPr sz="2800" b="1" spc="-75" dirty="0">
                <a:solidFill>
                  <a:srgbClr val="FFFFFF"/>
                </a:solidFill>
                <a:latin typeface="Arial"/>
                <a:cs typeface="Arial"/>
              </a:rPr>
              <a:t> </a:t>
            </a:r>
            <a:r>
              <a:rPr sz="2800" b="1" dirty="0">
                <a:solidFill>
                  <a:srgbClr val="FFFFFF"/>
                </a:solidFill>
                <a:latin typeface="Arial"/>
                <a:cs typeface="Arial"/>
              </a:rPr>
              <a:t>4</a:t>
            </a:r>
            <a:r>
              <a:rPr sz="2800" b="1" spc="-85" dirty="0">
                <a:solidFill>
                  <a:srgbClr val="FFFFFF"/>
                </a:solidFill>
                <a:latin typeface="Arial"/>
                <a:cs typeface="Arial"/>
              </a:rPr>
              <a:t> </a:t>
            </a:r>
            <a:r>
              <a:rPr sz="2800" b="1" dirty="0">
                <a:solidFill>
                  <a:srgbClr val="FFFFFF"/>
                </a:solidFill>
                <a:latin typeface="Arial"/>
                <a:cs typeface="Arial"/>
              </a:rPr>
              <a:t>adet</a:t>
            </a:r>
            <a:r>
              <a:rPr sz="2800" b="1" spc="-70" dirty="0">
                <a:solidFill>
                  <a:srgbClr val="FFFFFF"/>
                </a:solidFill>
                <a:latin typeface="Arial"/>
                <a:cs typeface="Arial"/>
              </a:rPr>
              <a:t> </a:t>
            </a:r>
            <a:r>
              <a:rPr sz="2800" b="1" dirty="0">
                <a:solidFill>
                  <a:srgbClr val="FFFFFF"/>
                </a:solidFill>
                <a:latin typeface="Arial"/>
                <a:cs typeface="Arial"/>
              </a:rPr>
              <a:t>koyu</a:t>
            </a:r>
            <a:r>
              <a:rPr sz="2800" b="1" spc="-35" dirty="0">
                <a:solidFill>
                  <a:srgbClr val="FFFFFF"/>
                </a:solidFill>
                <a:latin typeface="Arial"/>
                <a:cs typeface="Arial"/>
              </a:rPr>
              <a:t> </a:t>
            </a:r>
            <a:r>
              <a:rPr sz="2800" b="1" spc="-10" dirty="0">
                <a:solidFill>
                  <a:srgbClr val="FFFFFF"/>
                </a:solidFill>
                <a:latin typeface="Arial"/>
                <a:cs typeface="Arial"/>
              </a:rPr>
              <a:t>renkli </a:t>
            </a:r>
            <a:r>
              <a:rPr sz="2800" b="1" dirty="0">
                <a:solidFill>
                  <a:srgbClr val="FFFFFF"/>
                </a:solidFill>
                <a:latin typeface="Arial"/>
                <a:cs typeface="Arial"/>
              </a:rPr>
              <a:t>boyuna</a:t>
            </a:r>
            <a:r>
              <a:rPr sz="2800" b="1" spc="-50" dirty="0">
                <a:solidFill>
                  <a:srgbClr val="FFFFFF"/>
                </a:solidFill>
                <a:latin typeface="Arial"/>
                <a:cs typeface="Arial"/>
              </a:rPr>
              <a:t> </a:t>
            </a:r>
            <a:r>
              <a:rPr sz="2800" b="1" dirty="0">
                <a:solidFill>
                  <a:srgbClr val="FFFFFF"/>
                </a:solidFill>
                <a:latin typeface="Arial"/>
                <a:cs typeface="Arial"/>
              </a:rPr>
              <a:t>çizgiler</a:t>
            </a:r>
            <a:r>
              <a:rPr sz="2800" b="1" spc="-80" dirty="0">
                <a:solidFill>
                  <a:srgbClr val="FFFFFF"/>
                </a:solidFill>
                <a:latin typeface="Arial"/>
                <a:cs typeface="Arial"/>
              </a:rPr>
              <a:t> </a:t>
            </a:r>
            <a:r>
              <a:rPr sz="2800" b="1" spc="-30" dirty="0">
                <a:solidFill>
                  <a:srgbClr val="FFFFFF"/>
                </a:solidFill>
                <a:latin typeface="Arial"/>
                <a:cs typeface="Arial"/>
              </a:rPr>
              <a:t>vardır.</a:t>
            </a:r>
            <a:r>
              <a:rPr sz="2800" b="1" spc="-165" dirty="0">
                <a:solidFill>
                  <a:srgbClr val="FFFFFF"/>
                </a:solidFill>
                <a:latin typeface="Arial"/>
                <a:cs typeface="Arial"/>
              </a:rPr>
              <a:t> </a:t>
            </a:r>
            <a:r>
              <a:rPr sz="2800" b="1" dirty="0">
                <a:solidFill>
                  <a:srgbClr val="FFFFFF"/>
                </a:solidFill>
                <a:latin typeface="Arial"/>
                <a:cs typeface="Arial"/>
              </a:rPr>
              <a:t>Ağız</a:t>
            </a:r>
            <a:r>
              <a:rPr sz="2800" b="1" spc="-90" dirty="0">
                <a:solidFill>
                  <a:srgbClr val="FFFFFF"/>
                </a:solidFill>
                <a:latin typeface="Arial"/>
                <a:cs typeface="Arial"/>
              </a:rPr>
              <a:t> </a:t>
            </a:r>
            <a:r>
              <a:rPr sz="2800" b="1" spc="-10" dirty="0" err="1">
                <a:solidFill>
                  <a:srgbClr val="FFFFFF"/>
                </a:solidFill>
                <a:latin typeface="Arial"/>
                <a:cs typeface="Arial"/>
              </a:rPr>
              <a:t>yapıları</a:t>
            </a:r>
            <a:r>
              <a:rPr sz="2800" b="1" spc="-10" dirty="0">
                <a:solidFill>
                  <a:srgbClr val="FFFFFF"/>
                </a:solidFill>
                <a:latin typeface="Arial"/>
                <a:cs typeface="Arial"/>
              </a:rPr>
              <a:t> </a:t>
            </a:r>
            <a:r>
              <a:rPr lang="tr-TR" sz="2800" b="1" spc="-10" dirty="0">
                <a:solidFill>
                  <a:srgbClr val="FFFFFF"/>
                </a:solidFill>
                <a:latin typeface="Arial"/>
                <a:cs typeface="Arial"/>
              </a:rPr>
              <a:t>iki iğneli </a:t>
            </a:r>
            <a:r>
              <a:rPr lang="tr-TR" sz="2800" b="1" dirty="0">
                <a:solidFill>
                  <a:srgbClr val="FFFFFF"/>
                </a:solidFill>
                <a:latin typeface="Arial"/>
                <a:cs typeface="Arial"/>
              </a:rPr>
              <a:t>sokucu</a:t>
            </a:r>
            <a:r>
              <a:rPr sz="2800" b="1" spc="-70" dirty="0">
                <a:solidFill>
                  <a:srgbClr val="FFFFFF"/>
                </a:solidFill>
                <a:latin typeface="Arial"/>
                <a:cs typeface="Arial"/>
              </a:rPr>
              <a:t> </a:t>
            </a:r>
            <a:r>
              <a:rPr sz="2800" b="1" dirty="0" err="1">
                <a:solidFill>
                  <a:srgbClr val="FFFFFF"/>
                </a:solidFill>
                <a:latin typeface="Arial"/>
                <a:cs typeface="Arial"/>
              </a:rPr>
              <a:t>emici</a:t>
            </a:r>
            <a:r>
              <a:rPr sz="2800" b="1" spc="-95" dirty="0">
                <a:solidFill>
                  <a:srgbClr val="FFFFFF"/>
                </a:solidFill>
                <a:latin typeface="Arial"/>
                <a:cs typeface="Arial"/>
              </a:rPr>
              <a:t> </a:t>
            </a:r>
            <a:r>
              <a:rPr sz="2800" b="1" spc="-10" dirty="0" err="1">
                <a:solidFill>
                  <a:srgbClr val="FFFFFF"/>
                </a:solidFill>
                <a:latin typeface="Arial"/>
                <a:cs typeface="Arial"/>
              </a:rPr>
              <a:t>tipdedir</a:t>
            </a:r>
            <a:r>
              <a:rPr lang="tr-TR" sz="2800" b="1" spc="-10" dirty="0">
                <a:solidFill>
                  <a:srgbClr val="FFFFFF"/>
                </a:solidFill>
                <a:latin typeface="Arial"/>
                <a:cs typeface="Arial"/>
              </a:rPr>
              <a:t>, fakat yapı </a:t>
            </a:r>
            <a:r>
              <a:rPr lang="tr-TR" sz="2800" b="1" spc="-10" dirty="0" err="1">
                <a:solidFill>
                  <a:srgbClr val="FFFFFF"/>
                </a:solidFill>
                <a:latin typeface="Arial"/>
                <a:cs typeface="Arial"/>
              </a:rPr>
              <a:t>tamamiyle</a:t>
            </a:r>
            <a:r>
              <a:rPr lang="tr-TR" sz="2800" b="1" spc="-10" dirty="0">
                <a:solidFill>
                  <a:srgbClr val="FFFFFF"/>
                </a:solidFill>
                <a:latin typeface="Arial"/>
                <a:cs typeface="Arial"/>
              </a:rPr>
              <a:t> değişmiş ve sokucu iğne bulunmaz</a:t>
            </a:r>
            <a:r>
              <a:rPr sz="2800" b="1" spc="-10" dirty="0">
                <a:solidFill>
                  <a:srgbClr val="FFFFFF"/>
                </a:solidFill>
                <a:latin typeface="Arial"/>
                <a:cs typeface="Arial"/>
              </a:rPr>
              <a:t>.</a:t>
            </a:r>
            <a:endParaRPr sz="2800" dirty="0">
              <a:latin typeface="Arial"/>
              <a:cs typeface="Arial"/>
            </a:endParaRPr>
          </a:p>
        </p:txBody>
      </p:sp>
      <p:pic>
        <p:nvPicPr>
          <p:cNvPr id="3" name="object 3"/>
          <p:cNvPicPr/>
          <p:nvPr/>
        </p:nvPicPr>
        <p:blipFill>
          <a:blip r:embed="rId2" cstate="print"/>
          <a:stretch>
            <a:fillRect/>
          </a:stretch>
        </p:blipFill>
        <p:spPr>
          <a:xfrm>
            <a:off x="7234428" y="0"/>
            <a:ext cx="1909572" cy="14325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B78A6BA-5E26-289F-D9A2-B8D784542B62}"/>
              </a:ext>
            </a:extLst>
          </p:cNvPr>
          <p:cNvSpPr txBox="1"/>
          <p:nvPr/>
        </p:nvSpPr>
        <p:spPr>
          <a:xfrm>
            <a:off x="228600" y="1219200"/>
            <a:ext cx="8763000" cy="5521512"/>
          </a:xfrm>
          <a:prstGeom prst="rect">
            <a:avLst/>
          </a:prstGeom>
          <a:noFill/>
        </p:spPr>
        <p:txBody>
          <a:bodyPr wrap="square">
            <a:spAutoFit/>
          </a:bodyPr>
          <a:lstStyle/>
          <a:p>
            <a:r>
              <a:rPr lang="tr-TR" altLang="tr-TR" sz="2800" b="1" dirty="0">
                <a:solidFill>
                  <a:schemeClr val="bg1"/>
                </a:solidFill>
                <a:latin typeface="Arial" panose="020B0604020202020204" pitchFamily="34" charset="0"/>
                <a:cs typeface="Arial" panose="020B0604020202020204" pitchFamily="34" charset="0"/>
              </a:rPr>
              <a:t>Karasineklerde kursak geçici olarak besin deposu görevi de yapar. Kursak içeriği hortumun ucuna gelerek küçük damlacıklar şeklinde zemine damlar.</a:t>
            </a:r>
          </a:p>
          <a:p>
            <a:endParaRPr lang="tr-TR" sz="2800" b="1" dirty="0">
              <a:solidFill>
                <a:schemeClr val="bg1"/>
              </a:solidFill>
              <a:latin typeface="Arial" panose="020B0604020202020204" pitchFamily="34" charset="0"/>
              <a:cs typeface="Arial" panose="020B0604020202020204" pitchFamily="34" charset="0"/>
            </a:endParaRPr>
          </a:p>
          <a:p>
            <a:pPr marL="342900" indent="-342900">
              <a:spcBef>
                <a:spcPct val="20000"/>
              </a:spcBef>
              <a:buClr>
                <a:schemeClr val="tx1"/>
              </a:buClr>
              <a:buFont typeface="Wingdings" pitchFamily="2" charset="2"/>
              <a:buNone/>
            </a:pPr>
            <a:r>
              <a:rPr lang="tr-TR" altLang="tr-TR" sz="2800" b="1" dirty="0">
                <a:solidFill>
                  <a:schemeClr val="bg1"/>
                </a:solidFill>
                <a:latin typeface="Arial" panose="020B0604020202020204" pitchFamily="34" charset="0"/>
                <a:cs typeface="Arial" panose="020B0604020202020204" pitchFamily="34" charset="0"/>
              </a:rPr>
              <a:t>Bu damlatma işlemi hastalıkların yayılmasının başlıca nedenidir.</a:t>
            </a:r>
          </a:p>
          <a:p>
            <a:pPr marL="342900" indent="-342900">
              <a:spcBef>
                <a:spcPct val="20000"/>
              </a:spcBef>
              <a:buClr>
                <a:schemeClr val="tx1"/>
              </a:buClr>
              <a:buFont typeface="Wingdings" pitchFamily="2" charset="2"/>
              <a:buNone/>
            </a:pPr>
            <a:endParaRPr lang="tr-TR" altLang="tr-TR" sz="2800" b="1" dirty="0">
              <a:solidFill>
                <a:schemeClr val="bg1"/>
              </a:solidFill>
              <a:latin typeface="Arial" panose="020B0604020202020204" pitchFamily="34" charset="0"/>
              <a:cs typeface="Arial" panose="020B0604020202020204" pitchFamily="34" charset="0"/>
            </a:endParaRPr>
          </a:p>
          <a:p>
            <a:pPr marL="342900" indent="-342900">
              <a:spcBef>
                <a:spcPct val="20000"/>
              </a:spcBef>
              <a:buClr>
                <a:schemeClr val="tx1"/>
              </a:buClr>
              <a:buFont typeface="Wingdings" pitchFamily="2" charset="2"/>
              <a:buNone/>
            </a:pPr>
            <a:r>
              <a:rPr lang="tr-TR" altLang="tr-TR" sz="2800" b="1" dirty="0">
                <a:solidFill>
                  <a:schemeClr val="bg1"/>
                </a:solidFill>
                <a:latin typeface="Arial" panose="020B0604020202020204" pitchFamily="34" charset="0"/>
                <a:cs typeface="Arial" panose="020B0604020202020204" pitchFamily="34" charset="0"/>
              </a:rPr>
              <a:t>    Böylece ;insan ve hayvan dışkısı, çöp, gübre, atık maddeler ve bozulmakta olan besinlerden alınan hastalık etmenleri insanlara doğrudan ya da besinler aracılığıyla bulaştırılır. </a:t>
            </a:r>
            <a:endParaRPr lang="tr-TR"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05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BF389DAB-4E1B-1782-AAE4-ED0D11583401}"/>
              </a:ext>
            </a:extLst>
          </p:cNvPr>
          <p:cNvSpPr>
            <a:spLocks noGrp="1"/>
          </p:cNvSpPr>
          <p:nvPr>
            <p:ph type="body" idx="1"/>
          </p:nvPr>
        </p:nvSpPr>
        <p:spPr>
          <a:xfrm>
            <a:off x="732790" y="1145298"/>
            <a:ext cx="7678420" cy="4567404"/>
          </a:xfrm>
        </p:spPr>
        <p:txBody>
          <a:bodyPr/>
          <a:lstStyle/>
          <a:p>
            <a:endParaRPr lang="tr-TR" dirty="0">
              <a:latin typeface="Arial" panose="020B0604020202020204" pitchFamily="34" charset="0"/>
              <a:cs typeface="Arial" panose="020B0604020202020204" pitchFamily="34" charset="0"/>
            </a:endParaRPr>
          </a:p>
          <a:p>
            <a:pPr marL="342900" indent="-342900">
              <a:spcBef>
                <a:spcPct val="20000"/>
              </a:spcBef>
              <a:buFont typeface="Wingdings" pitchFamily="2" charset="2"/>
              <a:buNone/>
            </a:pPr>
            <a:r>
              <a:rPr lang="tr-TR" altLang="tr-TR" sz="2800" dirty="0">
                <a:latin typeface="Arial" panose="020B0604020202020204" pitchFamily="34" charset="0"/>
                <a:cs typeface="Arial" panose="020B0604020202020204" pitchFamily="34" charset="0"/>
              </a:rPr>
              <a:t>Ayrıca çok kıllı ve tüylü vücutları da mikropların taşınması için uygun bir ortam oluşturur.</a:t>
            </a:r>
          </a:p>
          <a:p>
            <a:pPr marL="342900" indent="-342900">
              <a:spcBef>
                <a:spcPct val="20000"/>
              </a:spcBef>
              <a:buFont typeface="Wingdings" pitchFamily="2" charset="2"/>
              <a:buChar char="ü"/>
            </a:pPr>
            <a:endParaRPr lang="tr-TR" altLang="tr-TR" sz="2800" dirty="0">
              <a:latin typeface="Arial" panose="020B0604020202020204" pitchFamily="34" charset="0"/>
              <a:cs typeface="Arial" panose="020B0604020202020204" pitchFamily="34" charset="0"/>
            </a:endParaRPr>
          </a:p>
          <a:p>
            <a:pPr marL="342900" indent="-342900">
              <a:spcBef>
                <a:spcPct val="20000"/>
              </a:spcBef>
              <a:buFont typeface="Wingdings" pitchFamily="2" charset="2"/>
              <a:buNone/>
            </a:pPr>
            <a:r>
              <a:rPr lang="tr-TR" altLang="tr-TR" sz="2800" dirty="0">
                <a:latin typeface="Arial" panose="020B0604020202020204" pitchFamily="34" charset="0"/>
                <a:cs typeface="Arial" panose="020B0604020202020204" pitchFamily="34" charset="0"/>
              </a:rPr>
              <a:t>    Halk sağlığında büyük önem taşıyan </a:t>
            </a:r>
            <a:r>
              <a:rPr lang="tr-TR" altLang="tr-TR" sz="2800" dirty="0" err="1">
                <a:latin typeface="Arial" panose="020B0604020202020204" pitchFamily="34" charset="0"/>
                <a:cs typeface="Arial" panose="020B0604020202020204" pitchFamily="34" charset="0"/>
              </a:rPr>
              <a:t>Musca</a:t>
            </a:r>
            <a:r>
              <a:rPr lang="tr-TR" altLang="tr-TR" sz="2800" dirty="0">
                <a:latin typeface="Arial" panose="020B0604020202020204" pitchFamily="34" charset="0"/>
                <a:cs typeface="Arial" panose="020B0604020202020204" pitchFamily="34" charset="0"/>
              </a:rPr>
              <a:t> domestica (karasinek) </a:t>
            </a:r>
            <a:r>
              <a:rPr lang="tr-TR" altLang="tr-TR" sz="2800" b="1" dirty="0">
                <a:solidFill>
                  <a:srgbClr val="0000CC"/>
                </a:solidFill>
                <a:latin typeface="Arial" panose="020B0604020202020204" pitchFamily="34" charset="0"/>
                <a:cs typeface="Arial" panose="020B0604020202020204" pitchFamily="34" charset="0"/>
              </a:rPr>
              <a:t>Tifo, Kolera, </a:t>
            </a:r>
            <a:r>
              <a:rPr lang="tr-TR" altLang="tr-TR" sz="2800" b="1" dirty="0">
                <a:latin typeface="Arial" panose="020B0604020202020204" pitchFamily="34" charset="0"/>
                <a:cs typeface="Arial" panose="020B0604020202020204" pitchFamily="34" charset="0"/>
              </a:rPr>
              <a:t>Dizanteri</a:t>
            </a:r>
            <a:r>
              <a:rPr lang="tr-TR" altLang="tr-TR" sz="2800" dirty="0">
                <a:latin typeface="Arial" panose="020B0604020202020204" pitchFamily="34" charset="0"/>
                <a:cs typeface="Arial" panose="020B0604020202020204" pitchFamily="34" charset="0"/>
              </a:rPr>
              <a:t> gibi başlıca hastalıkların yayılmasında önemli rol oynayan bir vektördür.</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464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55748" y="548640"/>
            <a:ext cx="6048755" cy="4032504"/>
          </a:xfrm>
          <a:prstGeom prst="rect">
            <a:avLst/>
          </a:prstGeom>
        </p:spPr>
      </p:pic>
      <p:sp>
        <p:nvSpPr>
          <p:cNvPr id="3" name="object 3"/>
          <p:cNvSpPr txBox="1"/>
          <p:nvPr/>
        </p:nvSpPr>
        <p:spPr>
          <a:xfrm>
            <a:off x="259791" y="4605985"/>
            <a:ext cx="8645525" cy="1732280"/>
          </a:xfrm>
          <a:prstGeom prst="rect">
            <a:avLst/>
          </a:prstGeom>
        </p:spPr>
        <p:txBody>
          <a:bodyPr vert="horz" wrap="square" lIns="0" tIns="12065" rIns="0" bIns="0" rtlCol="0">
            <a:spAutoFit/>
          </a:bodyPr>
          <a:lstStyle/>
          <a:p>
            <a:pPr marL="12700">
              <a:lnSpc>
                <a:spcPct val="100000"/>
              </a:lnSpc>
              <a:spcBef>
                <a:spcPts val="95"/>
              </a:spcBef>
            </a:pPr>
            <a:r>
              <a:rPr sz="2800" b="1" i="1" dirty="0">
                <a:solidFill>
                  <a:srgbClr val="FF0000"/>
                </a:solidFill>
                <a:latin typeface="Arial"/>
                <a:cs typeface="Arial"/>
              </a:rPr>
              <a:t>Musca</a:t>
            </a:r>
            <a:r>
              <a:rPr sz="2800" b="1" i="1" spc="-75" dirty="0">
                <a:solidFill>
                  <a:srgbClr val="FF0000"/>
                </a:solidFill>
                <a:latin typeface="Arial"/>
                <a:cs typeface="Arial"/>
              </a:rPr>
              <a:t> </a:t>
            </a:r>
            <a:r>
              <a:rPr sz="2800" b="1" i="1" dirty="0">
                <a:solidFill>
                  <a:srgbClr val="FF0000"/>
                </a:solidFill>
                <a:latin typeface="Arial"/>
                <a:cs typeface="Arial"/>
              </a:rPr>
              <a:t>domestica</a:t>
            </a:r>
            <a:r>
              <a:rPr sz="2800" b="1" i="1" spc="-80" dirty="0">
                <a:solidFill>
                  <a:srgbClr val="FF0000"/>
                </a:solidFill>
                <a:latin typeface="Arial"/>
                <a:cs typeface="Arial"/>
              </a:rPr>
              <a:t> </a:t>
            </a:r>
            <a:r>
              <a:rPr sz="2800" b="1" dirty="0">
                <a:solidFill>
                  <a:srgbClr val="FF0000"/>
                </a:solidFill>
                <a:latin typeface="Arial"/>
                <a:cs typeface="Arial"/>
              </a:rPr>
              <a:t>(</a:t>
            </a:r>
            <a:r>
              <a:rPr lang="tr-TR" sz="2800" b="1" dirty="0">
                <a:solidFill>
                  <a:srgbClr val="FF0000"/>
                </a:solidFill>
                <a:latin typeface="Arial"/>
                <a:cs typeface="Arial"/>
              </a:rPr>
              <a:t>Evsel</a:t>
            </a:r>
            <a:r>
              <a:rPr sz="2800" b="1" spc="-125" dirty="0">
                <a:solidFill>
                  <a:srgbClr val="FF0000"/>
                </a:solidFill>
                <a:latin typeface="Arial"/>
                <a:cs typeface="Arial"/>
              </a:rPr>
              <a:t> </a:t>
            </a:r>
            <a:r>
              <a:rPr sz="2800" b="1" spc="-10" dirty="0">
                <a:solidFill>
                  <a:srgbClr val="FF0000"/>
                </a:solidFill>
                <a:latin typeface="Arial"/>
                <a:cs typeface="Arial"/>
              </a:rPr>
              <a:t>karasinek):</a:t>
            </a:r>
            <a:endParaRPr sz="2800" dirty="0">
              <a:latin typeface="Arial"/>
              <a:cs typeface="Arial"/>
            </a:endParaRPr>
          </a:p>
          <a:p>
            <a:pPr marL="12700" marR="5080">
              <a:lnSpc>
                <a:spcPct val="100000"/>
              </a:lnSpc>
              <a:spcBef>
                <a:spcPts val="5"/>
              </a:spcBef>
            </a:pPr>
            <a:r>
              <a:rPr sz="2800" b="1" spc="-10" dirty="0">
                <a:solidFill>
                  <a:srgbClr val="FF0000"/>
                </a:solidFill>
                <a:latin typeface="Arial"/>
                <a:cs typeface="Arial"/>
              </a:rPr>
              <a:t>Yumurtaları</a:t>
            </a:r>
            <a:r>
              <a:rPr sz="2800" b="1" spc="-65" dirty="0">
                <a:solidFill>
                  <a:srgbClr val="FF0000"/>
                </a:solidFill>
                <a:latin typeface="Arial"/>
                <a:cs typeface="Arial"/>
              </a:rPr>
              <a:t> </a:t>
            </a:r>
            <a:r>
              <a:rPr sz="2800" b="1" dirty="0">
                <a:solidFill>
                  <a:srgbClr val="FFFFFF"/>
                </a:solidFill>
                <a:latin typeface="Arial"/>
                <a:cs typeface="Arial"/>
              </a:rPr>
              <a:t>beyaz,</a:t>
            </a:r>
            <a:r>
              <a:rPr sz="2800" b="1" spc="-55" dirty="0">
                <a:solidFill>
                  <a:srgbClr val="FFFFFF"/>
                </a:solidFill>
                <a:latin typeface="Arial"/>
                <a:cs typeface="Arial"/>
              </a:rPr>
              <a:t> </a:t>
            </a:r>
            <a:r>
              <a:rPr sz="2800" b="1" dirty="0">
                <a:solidFill>
                  <a:srgbClr val="FF0000"/>
                </a:solidFill>
                <a:latin typeface="Arial"/>
                <a:cs typeface="Arial"/>
              </a:rPr>
              <a:t>Larvaları</a:t>
            </a:r>
            <a:r>
              <a:rPr sz="2800" b="1" spc="-100" dirty="0">
                <a:solidFill>
                  <a:srgbClr val="FF0000"/>
                </a:solidFill>
                <a:latin typeface="Arial"/>
                <a:cs typeface="Arial"/>
              </a:rPr>
              <a:t> </a:t>
            </a:r>
            <a:r>
              <a:rPr sz="2800" b="1" dirty="0">
                <a:solidFill>
                  <a:srgbClr val="FFFFFF"/>
                </a:solidFill>
                <a:latin typeface="Arial"/>
                <a:cs typeface="Arial"/>
              </a:rPr>
              <a:t>uzun</a:t>
            </a:r>
            <a:r>
              <a:rPr sz="2800" b="1" spc="-75" dirty="0">
                <a:solidFill>
                  <a:srgbClr val="FFFFFF"/>
                </a:solidFill>
                <a:latin typeface="Arial"/>
                <a:cs typeface="Arial"/>
              </a:rPr>
              <a:t> </a:t>
            </a:r>
            <a:r>
              <a:rPr sz="2800" b="1" dirty="0">
                <a:solidFill>
                  <a:srgbClr val="FFFFFF"/>
                </a:solidFill>
                <a:latin typeface="Arial"/>
                <a:cs typeface="Arial"/>
              </a:rPr>
              <a:t>iğ</a:t>
            </a:r>
            <a:r>
              <a:rPr sz="2800" b="1" spc="-95" dirty="0">
                <a:solidFill>
                  <a:srgbClr val="FFFFFF"/>
                </a:solidFill>
                <a:latin typeface="Arial"/>
                <a:cs typeface="Arial"/>
              </a:rPr>
              <a:t> </a:t>
            </a:r>
            <a:r>
              <a:rPr sz="2800" b="1" spc="-20" dirty="0">
                <a:solidFill>
                  <a:srgbClr val="FFFFFF"/>
                </a:solidFill>
                <a:latin typeface="Arial"/>
                <a:cs typeface="Arial"/>
              </a:rPr>
              <a:t>şeklindedir.</a:t>
            </a:r>
            <a:r>
              <a:rPr sz="2800" b="1" spc="-95" dirty="0">
                <a:solidFill>
                  <a:srgbClr val="FFFFFF"/>
                </a:solidFill>
                <a:latin typeface="Arial"/>
                <a:cs typeface="Arial"/>
              </a:rPr>
              <a:t> </a:t>
            </a:r>
            <a:r>
              <a:rPr sz="2800" b="1" spc="-25" dirty="0">
                <a:solidFill>
                  <a:srgbClr val="FFFFFF"/>
                </a:solidFill>
                <a:latin typeface="Arial"/>
                <a:cs typeface="Arial"/>
              </a:rPr>
              <a:t>İlk </a:t>
            </a:r>
            <a:r>
              <a:rPr sz="2800" b="1" dirty="0">
                <a:solidFill>
                  <a:srgbClr val="FFFFFF"/>
                </a:solidFill>
                <a:latin typeface="Arial"/>
                <a:cs typeface="Arial"/>
              </a:rPr>
              <a:t>segment</a:t>
            </a:r>
            <a:r>
              <a:rPr sz="2800" b="1" spc="-55" dirty="0">
                <a:solidFill>
                  <a:srgbClr val="FFFFFF"/>
                </a:solidFill>
                <a:latin typeface="Arial"/>
                <a:cs typeface="Arial"/>
              </a:rPr>
              <a:t> </a:t>
            </a:r>
            <a:r>
              <a:rPr sz="2800" b="1" dirty="0">
                <a:solidFill>
                  <a:srgbClr val="FFFFFF"/>
                </a:solidFill>
                <a:latin typeface="Arial"/>
                <a:cs typeface="Arial"/>
              </a:rPr>
              <a:t>dar</a:t>
            </a:r>
            <a:r>
              <a:rPr sz="2800" b="1" spc="-75" dirty="0">
                <a:solidFill>
                  <a:srgbClr val="FFFFFF"/>
                </a:solidFill>
                <a:latin typeface="Arial"/>
                <a:cs typeface="Arial"/>
              </a:rPr>
              <a:t> </a:t>
            </a:r>
            <a:r>
              <a:rPr sz="2800" b="1" dirty="0">
                <a:solidFill>
                  <a:srgbClr val="FFFFFF"/>
                </a:solidFill>
                <a:latin typeface="Arial"/>
                <a:cs typeface="Arial"/>
              </a:rPr>
              <a:t>sivri,</a:t>
            </a:r>
            <a:r>
              <a:rPr sz="2800" b="1" spc="-75" dirty="0">
                <a:solidFill>
                  <a:srgbClr val="FFFFFF"/>
                </a:solidFill>
                <a:latin typeface="Arial"/>
                <a:cs typeface="Arial"/>
              </a:rPr>
              <a:t> </a:t>
            </a:r>
            <a:r>
              <a:rPr sz="2800" b="1" dirty="0">
                <a:solidFill>
                  <a:srgbClr val="FFFFFF"/>
                </a:solidFill>
                <a:latin typeface="Arial"/>
                <a:cs typeface="Arial"/>
              </a:rPr>
              <a:t>son</a:t>
            </a:r>
            <a:r>
              <a:rPr sz="2800" b="1" spc="-75" dirty="0">
                <a:solidFill>
                  <a:srgbClr val="FFFFFF"/>
                </a:solidFill>
                <a:latin typeface="Arial"/>
                <a:cs typeface="Arial"/>
              </a:rPr>
              <a:t> </a:t>
            </a:r>
            <a:r>
              <a:rPr sz="2800" b="1" dirty="0">
                <a:solidFill>
                  <a:srgbClr val="FFFFFF"/>
                </a:solidFill>
                <a:latin typeface="Arial"/>
                <a:cs typeface="Arial"/>
              </a:rPr>
              <a:t>segment</a:t>
            </a:r>
            <a:r>
              <a:rPr sz="2800" b="1" spc="-50" dirty="0">
                <a:solidFill>
                  <a:srgbClr val="FFFFFF"/>
                </a:solidFill>
                <a:latin typeface="Arial"/>
                <a:cs typeface="Arial"/>
              </a:rPr>
              <a:t> </a:t>
            </a:r>
            <a:r>
              <a:rPr sz="2800" b="1" dirty="0" err="1">
                <a:solidFill>
                  <a:srgbClr val="FFFFFF"/>
                </a:solidFill>
                <a:latin typeface="Arial"/>
                <a:cs typeface="Arial"/>
              </a:rPr>
              <a:t>geniş</a:t>
            </a:r>
            <a:r>
              <a:rPr lang="tr-TR" sz="2800" b="1" dirty="0">
                <a:solidFill>
                  <a:srgbClr val="FFFFFF"/>
                </a:solidFill>
                <a:latin typeface="Arial"/>
                <a:cs typeface="Arial"/>
              </a:rPr>
              <a:t>tir</a:t>
            </a:r>
            <a:r>
              <a:rPr sz="2800" b="1" spc="-10" dirty="0">
                <a:solidFill>
                  <a:srgbClr val="FFFFFF"/>
                </a:solidFill>
                <a:latin typeface="Arial"/>
                <a:cs typeface="Arial"/>
              </a:rPr>
              <a:t>.</a:t>
            </a:r>
            <a:endParaRPr sz="2800" dirty="0">
              <a:latin typeface="Arial"/>
              <a:cs typeface="Arial"/>
            </a:endParaRPr>
          </a:p>
          <a:p>
            <a:pPr marL="12700">
              <a:lnSpc>
                <a:spcPct val="100000"/>
              </a:lnSpc>
            </a:pPr>
            <a:r>
              <a:rPr sz="2800" b="1" dirty="0">
                <a:solidFill>
                  <a:srgbClr val="FF0000"/>
                </a:solidFill>
                <a:latin typeface="Arial"/>
                <a:cs typeface="Arial"/>
              </a:rPr>
              <a:t>Pupa</a:t>
            </a:r>
            <a:r>
              <a:rPr sz="2800" b="1" spc="-60" dirty="0">
                <a:solidFill>
                  <a:srgbClr val="FF0000"/>
                </a:solidFill>
                <a:latin typeface="Arial"/>
                <a:cs typeface="Arial"/>
              </a:rPr>
              <a:t> </a:t>
            </a:r>
            <a:r>
              <a:rPr sz="2800" b="1" dirty="0">
                <a:solidFill>
                  <a:srgbClr val="FFFFFF"/>
                </a:solidFill>
                <a:latin typeface="Arial"/>
                <a:cs typeface="Arial"/>
              </a:rPr>
              <a:t>esmer</a:t>
            </a:r>
            <a:r>
              <a:rPr sz="2800" b="1" spc="-55" dirty="0">
                <a:solidFill>
                  <a:srgbClr val="FFFFFF"/>
                </a:solidFill>
                <a:latin typeface="Arial"/>
                <a:cs typeface="Arial"/>
              </a:rPr>
              <a:t> </a:t>
            </a:r>
            <a:r>
              <a:rPr sz="2800" b="1" dirty="0">
                <a:solidFill>
                  <a:srgbClr val="FFFFFF"/>
                </a:solidFill>
                <a:latin typeface="Arial"/>
                <a:cs typeface="Arial"/>
              </a:rPr>
              <a:t>renkte</a:t>
            </a:r>
            <a:r>
              <a:rPr sz="2800" b="1" spc="-65" dirty="0">
                <a:solidFill>
                  <a:srgbClr val="FFFFFF"/>
                </a:solidFill>
                <a:latin typeface="Arial"/>
                <a:cs typeface="Arial"/>
              </a:rPr>
              <a:t> </a:t>
            </a:r>
            <a:r>
              <a:rPr sz="2800" b="1" dirty="0">
                <a:solidFill>
                  <a:srgbClr val="FFFFFF"/>
                </a:solidFill>
                <a:latin typeface="Arial"/>
                <a:cs typeface="Arial"/>
              </a:rPr>
              <a:t>4-6</a:t>
            </a:r>
            <a:r>
              <a:rPr sz="2800" b="1" spc="-75" dirty="0">
                <a:solidFill>
                  <a:srgbClr val="FFFFFF"/>
                </a:solidFill>
                <a:latin typeface="Arial"/>
                <a:cs typeface="Arial"/>
              </a:rPr>
              <a:t> </a:t>
            </a:r>
            <a:r>
              <a:rPr sz="2800" b="1" dirty="0">
                <a:solidFill>
                  <a:srgbClr val="FFFFFF"/>
                </a:solidFill>
                <a:latin typeface="Arial"/>
                <a:cs typeface="Arial"/>
              </a:rPr>
              <a:t>mm</a:t>
            </a:r>
            <a:r>
              <a:rPr sz="2800" b="1" spc="-55" dirty="0">
                <a:solidFill>
                  <a:srgbClr val="FFFFFF"/>
                </a:solidFill>
                <a:latin typeface="Arial"/>
                <a:cs typeface="Arial"/>
              </a:rPr>
              <a:t> </a:t>
            </a:r>
            <a:r>
              <a:rPr sz="2800" b="1" spc="-10" dirty="0">
                <a:solidFill>
                  <a:srgbClr val="FFFFFF"/>
                </a:solidFill>
                <a:latin typeface="Arial"/>
                <a:cs typeface="Arial"/>
              </a:rPr>
              <a:t>buyundadır.</a:t>
            </a:r>
            <a:endParaRPr sz="28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205227"/>
            <a:ext cx="3924300" cy="3924300"/>
          </a:xfrm>
          <a:prstGeom prst="rect">
            <a:avLst/>
          </a:prstGeom>
        </p:spPr>
      </p:pic>
      <p:sp>
        <p:nvSpPr>
          <p:cNvPr id="3" name="object 3"/>
          <p:cNvSpPr txBox="1"/>
          <p:nvPr/>
        </p:nvSpPr>
        <p:spPr>
          <a:xfrm>
            <a:off x="4074921" y="716406"/>
            <a:ext cx="4878070" cy="4719955"/>
          </a:xfrm>
          <a:prstGeom prst="rect">
            <a:avLst/>
          </a:prstGeom>
        </p:spPr>
        <p:txBody>
          <a:bodyPr vert="horz" wrap="square" lIns="0" tIns="12065" rIns="0" bIns="0" rtlCol="0">
            <a:spAutoFit/>
          </a:bodyPr>
          <a:lstStyle/>
          <a:p>
            <a:pPr marL="12700" marR="5080">
              <a:lnSpc>
                <a:spcPct val="100000"/>
              </a:lnSpc>
              <a:spcBef>
                <a:spcPts val="95"/>
              </a:spcBef>
            </a:pPr>
            <a:r>
              <a:rPr sz="2800" b="1" i="1" dirty="0">
                <a:solidFill>
                  <a:srgbClr val="FF0000"/>
                </a:solidFill>
                <a:latin typeface="Arial"/>
                <a:cs typeface="Arial"/>
              </a:rPr>
              <a:t>M.</a:t>
            </a:r>
            <a:r>
              <a:rPr sz="2800" b="1" i="1" spc="-95" dirty="0">
                <a:solidFill>
                  <a:srgbClr val="FF0000"/>
                </a:solidFill>
                <a:latin typeface="Arial"/>
                <a:cs typeface="Arial"/>
              </a:rPr>
              <a:t> </a:t>
            </a:r>
            <a:r>
              <a:rPr sz="2800" b="1" i="1" dirty="0">
                <a:solidFill>
                  <a:srgbClr val="FF0000"/>
                </a:solidFill>
                <a:latin typeface="Arial"/>
                <a:cs typeface="Arial"/>
              </a:rPr>
              <a:t>domestica’</a:t>
            </a:r>
            <a:r>
              <a:rPr sz="2800" b="1" dirty="0">
                <a:solidFill>
                  <a:srgbClr val="FF0000"/>
                </a:solidFill>
                <a:latin typeface="Arial"/>
                <a:cs typeface="Arial"/>
              </a:rPr>
              <a:t>nın</a:t>
            </a:r>
            <a:r>
              <a:rPr sz="2800" b="1" spc="-105" dirty="0">
                <a:solidFill>
                  <a:srgbClr val="FF0000"/>
                </a:solidFill>
                <a:latin typeface="Arial"/>
                <a:cs typeface="Arial"/>
              </a:rPr>
              <a:t> </a:t>
            </a:r>
            <a:r>
              <a:rPr sz="2800" b="1" spc="-10" dirty="0">
                <a:solidFill>
                  <a:srgbClr val="FF0000"/>
                </a:solidFill>
                <a:latin typeface="Arial"/>
                <a:cs typeface="Arial"/>
              </a:rPr>
              <a:t>yaşam </a:t>
            </a:r>
            <a:r>
              <a:rPr sz="2800" b="1" dirty="0">
                <a:solidFill>
                  <a:srgbClr val="FF0000"/>
                </a:solidFill>
                <a:latin typeface="Arial"/>
                <a:cs typeface="Arial"/>
              </a:rPr>
              <a:t>döngüsü:</a:t>
            </a:r>
            <a:r>
              <a:rPr sz="2800" b="1" spc="-65" dirty="0">
                <a:solidFill>
                  <a:srgbClr val="FF0000"/>
                </a:solidFill>
                <a:latin typeface="Arial"/>
                <a:cs typeface="Arial"/>
              </a:rPr>
              <a:t> </a:t>
            </a:r>
            <a:r>
              <a:rPr sz="2800" b="1" dirty="0">
                <a:solidFill>
                  <a:srgbClr val="FFFFFF"/>
                </a:solidFill>
                <a:latin typeface="Arial"/>
                <a:cs typeface="Arial"/>
              </a:rPr>
              <a:t>Çiftleşmiş</a:t>
            </a:r>
            <a:r>
              <a:rPr sz="2800" b="1" spc="-110" dirty="0">
                <a:solidFill>
                  <a:srgbClr val="FFFFFF"/>
                </a:solidFill>
                <a:latin typeface="Arial"/>
                <a:cs typeface="Arial"/>
              </a:rPr>
              <a:t> </a:t>
            </a:r>
            <a:r>
              <a:rPr sz="2800" b="1" dirty="0">
                <a:solidFill>
                  <a:srgbClr val="FFFFFF"/>
                </a:solidFill>
                <a:latin typeface="Arial"/>
                <a:cs typeface="Arial"/>
              </a:rPr>
              <a:t>bir</a:t>
            </a:r>
            <a:r>
              <a:rPr sz="2800" b="1" spc="-114" dirty="0">
                <a:solidFill>
                  <a:srgbClr val="FFFFFF"/>
                </a:solidFill>
                <a:latin typeface="Arial"/>
                <a:cs typeface="Arial"/>
              </a:rPr>
              <a:t> </a:t>
            </a:r>
            <a:r>
              <a:rPr sz="2800" b="1" spc="-20" dirty="0">
                <a:solidFill>
                  <a:srgbClr val="FFFFFF"/>
                </a:solidFill>
                <a:latin typeface="Arial"/>
                <a:cs typeface="Arial"/>
              </a:rPr>
              <a:t>dişi </a:t>
            </a:r>
            <a:r>
              <a:rPr sz="2800" b="1" dirty="0">
                <a:solidFill>
                  <a:srgbClr val="FFFFFF"/>
                </a:solidFill>
                <a:latin typeface="Arial"/>
                <a:cs typeface="Arial"/>
              </a:rPr>
              <a:t>karasinek</a:t>
            </a:r>
            <a:r>
              <a:rPr sz="2800" b="1" spc="-70" dirty="0">
                <a:solidFill>
                  <a:srgbClr val="FFFFFF"/>
                </a:solidFill>
                <a:latin typeface="Arial"/>
                <a:cs typeface="Arial"/>
              </a:rPr>
              <a:t> </a:t>
            </a:r>
            <a:r>
              <a:rPr sz="2800" b="1" dirty="0">
                <a:solidFill>
                  <a:srgbClr val="FFFFFF"/>
                </a:solidFill>
                <a:latin typeface="Arial"/>
                <a:cs typeface="Arial"/>
              </a:rPr>
              <a:t>bir</a:t>
            </a:r>
            <a:r>
              <a:rPr sz="2800" b="1" spc="-100" dirty="0">
                <a:solidFill>
                  <a:srgbClr val="FFFFFF"/>
                </a:solidFill>
                <a:latin typeface="Arial"/>
                <a:cs typeface="Arial"/>
              </a:rPr>
              <a:t> </a:t>
            </a:r>
            <a:r>
              <a:rPr sz="2800" b="1" dirty="0">
                <a:solidFill>
                  <a:srgbClr val="FFFFFF"/>
                </a:solidFill>
                <a:latin typeface="Arial"/>
                <a:cs typeface="Arial"/>
              </a:rPr>
              <a:t>defada</a:t>
            </a:r>
            <a:r>
              <a:rPr sz="2800" b="1" spc="-75" dirty="0">
                <a:solidFill>
                  <a:srgbClr val="FFFFFF"/>
                </a:solidFill>
                <a:latin typeface="Arial"/>
                <a:cs typeface="Arial"/>
              </a:rPr>
              <a:t> </a:t>
            </a:r>
            <a:r>
              <a:rPr sz="2800" b="1" spc="-10" dirty="0">
                <a:solidFill>
                  <a:srgbClr val="FFFFFF"/>
                </a:solidFill>
                <a:latin typeface="Arial"/>
                <a:cs typeface="Arial"/>
              </a:rPr>
              <a:t>100-</a:t>
            </a:r>
            <a:r>
              <a:rPr sz="2800" b="1" spc="-25" dirty="0">
                <a:solidFill>
                  <a:srgbClr val="FFFFFF"/>
                </a:solidFill>
                <a:latin typeface="Arial"/>
                <a:cs typeface="Arial"/>
              </a:rPr>
              <a:t>150 </a:t>
            </a:r>
            <a:r>
              <a:rPr sz="2800" b="1" dirty="0">
                <a:solidFill>
                  <a:srgbClr val="FFFFFF"/>
                </a:solidFill>
                <a:latin typeface="Arial"/>
                <a:cs typeface="Arial"/>
              </a:rPr>
              <a:t>yumurtayı</a:t>
            </a:r>
            <a:r>
              <a:rPr sz="2800" b="1" spc="-114" dirty="0">
                <a:solidFill>
                  <a:srgbClr val="FFFFFF"/>
                </a:solidFill>
                <a:latin typeface="Arial"/>
                <a:cs typeface="Arial"/>
              </a:rPr>
              <a:t> </a:t>
            </a:r>
            <a:r>
              <a:rPr sz="2800" b="1" dirty="0">
                <a:solidFill>
                  <a:srgbClr val="FFFFFF"/>
                </a:solidFill>
                <a:latin typeface="Arial"/>
                <a:cs typeface="Arial"/>
              </a:rPr>
              <a:t>organik</a:t>
            </a:r>
            <a:r>
              <a:rPr sz="2800" b="1" spc="-125" dirty="0">
                <a:solidFill>
                  <a:srgbClr val="FFFFFF"/>
                </a:solidFill>
                <a:latin typeface="Arial"/>
                <a:cs typeface="Arial"/>
              </a:rPr>
              <a:t> </a:t>
            </a:r>
            <a:r>
              <a:rPr sz="2800" b="1" spc="-10" dirty="0">
                <a:solidFill>
                  <a:srgbClr val="FFFFFF"/>
                </a:solidFill>
                <a:latin typeface="Arial"/>
                <a:cs typeface="Arial"/>
              </a:rPr>
              <a:t>artıkların </a:t>
            </a:r>
            <a:r>
              <a:rPr sz="2800" b="1" dirty="0">
                <a:solidFill>
                  <a:srgbClr val="FFFFFF"/>
                </a:solidFill>
                <a:latin typeface="Arial"/>
                <a:cs typeface="Arial"/>
              </a:rPr>
              <a:t>üzerine,</a:t>
            </a:r>
            <a:r>
              <a:rPr sz="2800" b="1" spc="-85" dirty="0">
                <a:solidFill>
                  <a:srgbClr val="FFFFFF"/>
                </a:solidFill>
                <a:latin typeface="Arial"/>
                <a:cs typeface="Arial"/>
              </a:rPr>
              <a:t> </a:t>
            </a:r>
            <a:r>
              <a:rPr sz="2800" b="1" dirty="0">
                <a:solidFill>
                  <a:srgbClr val="FFFFFF"/>
                </a:solidFill>
                <a:latin typeface="Arial"/>
                <a:cs typeface="Arial"/>
              </a:rPr>
              <a:t>taze</a:t>
            </a:r>
            <a:r>
              <a:rPr sz="2800" b="1" spc="-80" dirty="0">
                <a:solidFill>
                  <a:srgbClr val="FFFFFF"/>
                </a:solidFill>
                <a:latin typeface="Arial"/>
                <a:cs typeface="Arial"/>
              </a:rPr>
              <a:t> </a:t>
            </a:r>
            <a:r>
              <a:rPr sz="2800" b="1" dirty="0">
                <a:solidFill>
                  <a:srgbClr val="FFFFFF"/>
                </a:solidFill>
                <a:latin typeface="Arial"/>
                <a:cs typeface="Arial"/>
              </a:rPr>
              <a:t>insan</a:t>
            </a:r>
            <a:r>
              <a:rPr sz="2800" b="1" spc="-80" dirty="0">
                <a:solidFill>
                  <a:srgbClr val="FFFFFF"/>
                </a:solidFill>
                <a:latin typeface="Arial"/>
                <a:cs typeface="Arial"/>
              </a:rPr>
              <a:t> </a:t>
            </a:r>
            <a:r>
              <a:rPr sz="2800" b="1" spc="-25" dirty="0">
                <a:solidFill>
                  <a:srgbClr val="FFFFFF"/>
                </a:solidFill>
                <a:latin typeface="Arial"/>
                <a:cs typeface="Arial"/>
              </a:rPr>
              <a:t>ve </a:t>
            </a:r>
            <a:r>
              <a:rPr sz="2800" b="1" dirty="0">
                <a:solidFill>
                  <a:srgbClr val="FFFFFF"/>
                </a:solidFill>
                <a:latin typeface="Arial"/>
                <a:cs typeface="Arial"/>
              </a:rPr>
              <a:t>hayvan</a:t>
            </a:r>
            <a:r>
              <a:rPr sz="2800" b="1" spc="-90" dirty="0">
                <a:solidFill>
                  <a:srgbClr val="FFFFFF"/>
                </a:solidFill>
                <a:latin typeface="Arial"/>
                <a:cs typeface="Arial"/>
              </a:rPr>
              <a:t> </a:t>
            </a:r>
            <a:r>
              <a:rPr sz="2800" b="1" dirty="0">
                <a:solidFill>
                  <a:srgbClr val="FFFFFF"/>
                </a:solidFill>
                <a:latin typeface="Arial"/>
                <a:cs typeface="Arial"/>
              </a:rPr>
              <a:t>dışkısına,</a:t>
            </a:r>
            <a:r>
              <a:rPr sz="2800" b="1" spc="-110" dirty="0">
                <a:solidFill>
                  <a:srgbClr val="FFFFFF"/>
                </a:solidFill>
                <a:latin typeface="Arial"/>
                <a:cs typeface="Arial"/>
              </a:rPr>
              <a:t> </a:t>
            </a:r>
            <a:r>
              <a:rPr sz="2800" b="1" spc="-10" dirty="0">
                <a:solidFill>
                  <a:srgbClr val="FFFFFF"/>
                </a:solidFill>
                <a:latin typeface="Arial"/>
                <a:cs typeface="Arial"/>
              </a:rPr>
              <a:t>hayvan </a:t>
            </a:r>
            <a:r>
              <a:rPr sz="2800" b="1" dirty="0">
                <a:solidFill>
                  <a:srgbClr val="FFFFFF"/>
                </a:solidFill>
                <a:latin typeface="Arial"/>
                <a:cs typeface="Arial"/>
              </a:rPr>
              <a:t>gübrelerinin</a:t>
            </a:r>
            <a:r>
              <a:rPr sz="2800" b="1" spc="-155" dirty="0">
                <a:solidFill>
                  <a:srgbClr val="FFFFFF"/>
                </a:solidFill>
                <a:latin typeface="Arial"/>
                <a:cs typeface="Arial"/>
              </a:rPr>
              <a:t> </a:t>
            </a:r>
            <a:r>
              <a:rPr sz="2800" b="1" spc="-10" dirty="0">
                <a:solidFill>
                  <a:srgbClr val="FFFFFF"/>
                </a:solidFill>
                <a:latin typeface="Arial"/>
                <a:cs typeface="Arial"/>
              </a:rPr>
              <a:t>toplandığı </a:t>
            </a:r>
            <a:r>
              <a:rPr sz="2800" b="1" dirty="0">
                <a:solidFill>
                  <a:srgbClr val="FFFFFF"/>
                </a:solidFill>
                <a:latin typeface="Arial"/>
                <a:cs typeface="Arial"/>
              </a:rPr>
              <a:t>yerlere,</a:t>
            </a:r>
            <a:r>
              <a:rPr sz="2800" b="1" spc="-85" dirty="0">
                <a:solidFill>
                  <a:srgbClr val="FFFFFF"/>
                </a:solidFill>
                <a:latin typeface="Arial"/>
                <a:cs typeface="Arial"/>
              </a:rPr>
              <a:t> </a:t>
            </a:r>
            <a:r>
              <a:rPr sz="2800" b="1" dirty="0">
                <a:solidFill>
                  <a:srgbClr val="FFFFFF"/>
                </a:solidFill>
                <a:latin typeface="Arial"/>
                <a:cs typeface="Arial"/>
              </a:rPr>
              <a:t>leşlere,</a:t>
            </a:r>
            <a:r>
              <a:rPr sz="2800" b="1" spc="-114" dirty="0">
                <a:solidFill>
                  <a:srgbClr val="FFFFFF"/>
                </a:solidFill>
                <a:latin typeface="Arial"/>
                <a:cs typeface="Arial"/>
              </a:rPr>
              <a:t> </a:t>
            </a:r>
            <a:r>
              <a:rPr sz="2800" b="1" spc="-10" dirty="0">
                <a:solidFill>
                  <a:srgbClr val="FFFFFF"/>
                </a:solidFill>
                <a:latin typeface="Arial"/>
                <a:cs typeface="Arial"/>
              </a:rPr>
              <a:t>evlerde dinlendirmek</a:t>
            </a:r>
            <a:r>
              <a:rPr sz="2800" b="1" spc="-70" dirty="0">
                <a:solidFill>
                  <a:srgbClr val="FFFFFF"/>
                </a:solidFill>
                <a:latin typeface="Arial"/>
                <a:cs typeface="Arial"/>
              </a:rPr>
              <a:t> </a:t>
            </a:r>
            <a:r>
              <a:rPr sz="2800" b="1" dirty="0">
                <a:solidFill>
                  <a:srgbClr val="FFFFFF"/>
                </a:solidFill>
                <a:latin typeface="Arial"/>
                <a:cs typeface="Arial"/>
              </a:rPr>
              <a:t>üzere</a:t>
            </a:r>
            <a:r>
              <a:rPr sz="2800" b="1" spc="-100" dirty="0">
                <a:solidFill>
                  <a:srgbClr val="FFFFFF"/>
                </a:solidFill>
                <a:latin typeface="Arial"/>
                <a:cs typeface="Arial"/>
              </a:rPr>
              <a:t> </a:t>
            </a:r>
            <a:r>
              <a:rPr sz="2800" b="1" spc="-10" dirty="0">
                <a:solidFill>
                  <a:srgbClr val="FFFFFF"/>
                </a:solidFill>
                <a:latin typeface="Arial"/>
                <a:cs typeface="Arial"/>
              </a:rPr>
              <a:t>asılan </a:t>
            </a:r>
            <a:r>
              <a:rPr sz="2800" b="1" dirty="0">
                <a:solidFill>
                  <a:srgbClr val="FFFFFF"/>
                </a:solidFill>
                <a:latin typeface="Arial"/>
                <a:cs typeface="Arial"/>
              </a:rPr>
              <a:t>etlerin</a:t>
            </a:r>
            <a:r>
              <a:rPr sz="2800" b="1" spc="-105" dirty="0">
                <a:solidFill>
                  <a:srgbClr val="FFFFFF"/>
                </a:solidFill>
                <a:latin typeface="Arial"/>
                <a:cs typeface="Arial"/>
              </a:rPr>
              <a:t> </a:t>
            </a:r>
            <a:r>
              <a:rPr sz="2800" b="1" dirty="0">
                <a:solidFill>
                  <a:srgbClr val="FFFFFF"/>
                </a:solidFill>
                <a:latin typeface="Arial"/>
                <a:cs typeface="Arial"/>
              </a:rPr>
              <a:t>üzerine</a:t>
            </a:r>
            <a:r>
              <a:rPr sz="2800" b="1" spc="-80" dirty="0">
                <a:solidFill>
                  <a:srgbClr val="FFFFFF"/>
                </a:solidFill>
                <a:latin typeface="Arial"/>
                <a:cs typeface="Arial"/>
              </a:rPr>
              <a:t> </a:t>
            </a:r>
            <a:r>
              <a:rPr sz="2800" b="1" dirty="0">
                <a:solidFill>
                  <a:srgbClr val="FFFFFF"/>
                </a:solidFill>
                <a:latin typeface="Arial"/>
                <a:cs typeface="Arial"/>
              </a:rPr>
              <a:t>yığın</a:t>
            </a:r>
            <a:r>
              <a:rPr sz="2800" b="1" spc="-75" dirty="0">
                <a:solidFill>
                  <a:srgbClr val="FFFFFF"/>
                </a:solidFill>
                <a:latin typeface="Arial"/>
                <a:cs typeface="Arial"/>
              </a:rPr>
              <a:t> </a:t>
            </a:r>
            <a:r>
              <a:rPr sz="2800" b="1" spc="-10" dirty="0">
                <a:solidFill>
                  <a:srgbClr val="FFFFFF"/>
                </a:solidFill>
                <a:latin typeface="Arial"/>
                <a:cs typeface="Arial"/>
              </a:rPr>
              <a:t>halinde bırakır.</a:t>
            </a:r>
            <a:endParaRPr sz="2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9590" y="5683097"/>
            <a:ext cx="8460740" cy="513715"/>
          </a:xfrm>
          <a:prstGeom prst="rect">
            <a:avLst/>
          </a:prstGeom>
        </p:spPr>
        <p:txBody>
          <a:bodyPr vert="horz" wrap="square" lIns="0" tIns="12700" rIns="0" bIns="0" rtlCol="0">
            <a:spAutoFit/>
          </a:bodyPr>
          <a:lstStyle/>
          <a:p>
            <a:pPr marL="12700">
              <a:lnSpc>
                <a:spcPct val="100000"/>
              </a:lnSpc>
              <a:spcBef>
                <a:spcPts val="100"/>
              </a:spcBef>
            </a:pPr>
            <a:r>
              <a:rPr sz="3200" b="1" i="1" dirty="0">
                <a:solidFill>
                  <a:srgbClr val="FFFFFF"/>
                </a:solidFill>
                <a:latin typeface="Arial"/>
                <a:cs typeface="Arial"/>
              </a:rPr>
              <a:t>M.</a:t>
            </a:r>
            <a:r>
              <a:rPr sz="3200" b="1" i="1" spc="-35" dirty="0">
                <a:solidFill>
                  <a:srgbClr val="FFFFFF"/>
                </a:solidFill>
                <a:latin typeface="Arial"/>
                <a:cs typeface="Arial"/>
              </a:rPr>
              <a:t> </a:t>
            </a:r>
            <a:r>
              <a:rPr sz="3200" b="1" i="1" dirty="0">
                <a:solidFill>
                  <a:srgbClr val="FFFFFF"/>
                </a:solidFill>
                <a:latin typeface="Arial"/>
                <a:cs typeface="Arial"/>
              </a:rPr>
              <a:t>domestica</a:t>
            </a:r>
            <a:r>
              <a:rPr sz="3200" b="1" i="1" spc="-45" dirty="0">
                <a:solidFill>
                  <a:srgbClr val="FFFFFF"/>
                </a:solidFill>
                <a:latin typeface="Arial"/>
                <a:cs typeface="Arial"/>
              </a:rPr>
              <a:t> </a:t>
            </a:r>
            <a:r>
              <a:rPr sz="3200" b="1" dirty="0">
                <a:solidFill>
                  <a:srgbClr val="FFFFFF"/>
                </a:solidFill>
                <a:latin typeface="Arial"/>
                <a:cs typeface="Arial"/>
              </a:rPr>
              <a:t>yumurta,</a:t>
            </a:r>
            <a:r>
              <a:rPr sz="3200" b="1" spc="-40" dirty="0">
                <a:solidFill>
                  <a:srgbClr val="FFFFFF"/>
                </a:solidFill>
                <a:latin typeface="Arial"/>
                <a:cs typeface="Arial"/>
              </a:rPr>
              <a:t> </a:t>
            </a:r>
            <a:r>
              <a:rPr sz="3200" b="1" dirty="0">
                <a:solidFill>
                  <a:srgbClr val="FFFFFF"/>
                </a:solidFill>
                <a:latin typeface="Arial"/>
                <a:cs typeface="Arial"/>
              </a:rPr>
              <a:t>larva,</a:t>
            </a:r>
            <a:r>
              <a:rPr sz="3200" b="1" spc="-35" dirty="0">
                <a:solidFill>
                  <a:srgbClr val="FFFFFF"/>
                </a:solidFill>
                <a:latin typeface="Arial"/>
                <a:cs typeface="Arial"/>
              </a:rPr>
              <a:t> </a:t>
            </a:r>
            <a:r>
              <a:rPr sz="3200" b="1" dirty="0">
                <a:solidFill>
                  <a:srgbClr val="FFFFFF"/>
                </a:solidFill>
                <a:latin typeface="Arial"/>
                <a:cs typeface="Arial"/>
              </a:rPr>
              <a:t>pupa</a:t>
            </a:r>
            <a:r>
              <a:rPr sz="3200" b="1" spc="-45" dirty="0">
                <a:solidFill>
                  <a:srgbClr val="FFFFFF"/>
                </a:solidFill>
                <a:latin typeface="Arial"/>
                <a:cs typeface="Arial"/>
              </a:rPr>
              <a:t> </a:t>
            </a:r>
            <a:r>
              <a:rPr sz="3200" b="1" dirty="0">
                <a:solidFill>
                  <a:srgbClr val="FFFFFF"/>
                </a:solidFill>
                <a:latin typeface="Arial"/>
                <a:cs typeface="Arial"/>
              </a:rPr>
              <a:t>ve</a:t>
            </a:r>
            <a:r>
              <a:rPr sz="3200" b="1" spc="-40" dirty="0">
                <a:solidFill>
                  <a:srgbClr val="FFFFFF"/>
                </a:solidFill>
                <a:latin typeface="Arial"/>
                <a:cs typeface="Arial"/>
              </a:rPr>
              <a:t> </a:t>
            </a:r>
            <a:r>
              <a:rPr sz="3200" b="1" spc="-10" dirty="0">
                <a:solidFill>
                  <a:srgbClr val="FFFFFF"/>
                </a:solidFill>
                <a:latin typeface="Arial"/>
                <a:cs typeface="Arial"/>
              </a:rPr>
              <a:t>ergini</a:t>
            </a:r>
            <a:endParaRPr sz="3200">
              <a:latin typeface="Arial"/>
              <a:cs typeface="Arial"/>
            </a:endParaRPr>
          </a:p>
        </p:txBody>
      </p:sp>
      <p:pic>
        <p:nvPicPr>
          <p:cNvPr id="3" name="object 3"/>
          <p:cNvPicPr/>
          <p:nvPr/>
        </p:nvPicPr>
        <p:blipFill>
          <a:blip r:embed="rId2" cstate="print"/>
          <a:stretch>
            <a:fillRect/>
          </a:stretch>
        </p:blipFill>
        <p:spPr>
          <a:xfrm>
            <a:off x="2051304" y="1484375"/>
            <a:ext cx="6912864" cy="421690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TotalTime>
  <Words>931</Words>
  <Application>Microsoft Macintosh PowerPoint</Application>
  <PresentationFormat>Ekran Gösterisi (4:3)</PresentationFormat>
  <Paragraphs>88</Paragraphs>
  <Slides>31</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31</vt:i4>
      </vt:variant>
    </vt:vector>
  </HeadingPairs>
  <TitlesOfParts>
    <vt:vector size="36" baseType="lpstr">
      <vt:lpstr>Arial</vt:lpstr>
      <vt:lpstr>Times New Roman</vt:lpstr>
      <vt:lpstr>Wingdings</vt:lpstr>
      <vt:lpstr>Office Theme</vt:lpstr>
      <vt:lpstr>Bit Eşlem Resmi</vt:lpstr>
      <vt:lpstr>PowerPoint Sunusu</vt:lpstr>
      <vt:lpstr>Musca domestica</vt:lpstr>
      <vt:lpstr>KARASİNEKLER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Calliphoridae</vt:lpstr>
      <vt:lpstr>PowerPoint Sunusu</vt:lpstr>
      <vt:lpstr>PowerPoint Sunusu</vt:lpstr>
      <vt:lpstr>Calliphoridae larvaları</vt:lpstr>
      <vt:lpstr>Calliphoridae erginleri</vt:lpstr>
      <vt:lpstr>Stomoxyinae</vt:lpstr>
      <vt:lpstr>PowerPoint Sunusu</vt:lpstr>
      <vt:lpstr>PowerPoint Sunusu</vt:lpstr>
      <vt:lpstr>KARASİNEKLERLE SAVAŞIM YÖNTEMLERİ</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Davut ALPTEKİN</dc:creator>
  <cp:lastModifiedBy>Ahmet Güray Ferizli</cp:lastModifiedBy>
  <cp:revision>5</cp:revision>
  <dcterms:created xsi:type="dcterms:W3CDTF">2024-05-22T07:58:17Z</dcterms:created>
  <dcterms:modified xsi:type="dcterms:W3CDTF">2024-05-23T06:15:28Z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2016-06-29T00:00:00Z</vt:filetime>
  </property>
  <property fmtid="{D5CDD505-2E9C-101B-9397-08002B2CF9AE}" pid="3" name="Creator">
    <vt:lpwstr>Microsoft® PowerPoint® 2016</vt:lpwstr>
  </property>
  <property fmtid="{D5CDD505-2E9C-101B-9397-08002B2CF9AE}" pid="4" name="LastSaved">
    <vt:filetime>2024-05-22T00:00:00Z</vt:filetime>
  </property>
  <property fmtid="{D5CDD505-2E9C-101B-9397-08002B2CF9AE}" pid="5" name="Producer">
    <vt:lpwstr>Microsoft® PowerPoint® 2016</vt:lpwstr>
  </property>
</Properties>
</file>