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7671796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2800" dirty="0" err="1" smtClean="0">
                <a:solidFill>
                  <a:schemeClr val="tx1"/>
                </a:solidFill>
              </a:rPr>
              <a:t>Süpervizyonda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güncel konular ve Yenilikler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8229600" cy="5000660"/>
          </a:xfrm>
        </p:spPr>
        <p:txBody>
          <a:bodyPr/>
          <a:lstStyle/>
          <a:p>
            <a:pPr algn="just"/>
            <a:endParaRPr lang="tr-TR" b="1" dirty="0" smtClean="0"/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/>
              <a:t>Problemler </a:t>
            </a:r>
            <a:r>
              <a:rPr lang="tr-TR" b="1" dirty="0" smtClean="0"/>
              <a:t>ve Yenilikler </a:t>
            </a:r>
          </a:p>
          <a:p>
            <a:pPr algn="just"/>
            <a:r>
              <a:rPr lang="tr-TR" dirty="0" smtClean="0"/>
              <a:t>Süpervizör</a:t>
            </a:r>
            <a:r>
              <a:rPr lang="tr-TR" dirty="0" smtClean="0"/>
              <a:t>, çoğu zaman </a:t>
            </a:r>
            <a:r>
              <a:rPr lang="tr-TR" dirty="0" err="1" smtClean="0"/>
              <a:t>süpervizyon</a:t>
            </a:r>
            <a:r>
              <a:rPr lang="tr-TR" dirty="0" smtClean="0"/>
              <a:t> alan kişinin çalışmasını onun kendi algısı ve yazılı tanımı vasıtasıyla ikinci </a:t>
            </a:r>
            <a:r>
              <a:rPr lang="tr-TR" dirty="0" smtClean="0"/>
              <a:t>elden </a:t>
            </a:r>
            <a:r>
              <a:rPr lang="tr-TR" dirty="0" smtClean="0"/>
              <a:t>gözlemler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Süpervizöre çarpıtılmış raporlar sunulabilir </a:t>
            </a:r>
            <a:r>
              <a:rPr lang="tr-TR" dirty="0" smtClean="0"/>
              <a:t>ve </a:t>
            </a:r>
            <a:r>
              <a:rPr lang="tr-TR" dirty="0" smtClean="0"/>
              <a:t>süpervizörden bilgi saklanabilir.</a:t>
            </a:r>
            <a:r>
              <a:rPr lang="tr-TR" b="1" dirty="0" smtClean="0"/>
              <a:t> </a:t>
            </a:r>
          </a:p>
          <a:p>
            <a:pPr algn="just"/>
            <a:r>
              <a:rPr lang="tr-TR" dirty="0" smtClean="0"/>
              <a:t>Siber teknoloji ile birlikte </a:t>
            </a:r>
            <a:r>
              <a:rPr lang="tr-TR" dirty="0" err="1" smtClean="0"/>
              <a:t>çevirimiçi</a:t>
            </a:r>
            <a:r>
              <a:rPr lang="tr-TR" dirty="0" smtClean="0"/>
              <a:t> ve </a:t>
            </a:r>
            <a:r>
              <a:rPr lang="tr-TR" dirty="0" err="1" smtClean="0"/>
              <a:t>telesağlık</a:t>
            </a:r>
            <a:r>
              <a:rPr lang="tr-TR" dirty="0" smtClean="0"/>
              <a:t> </a:t>
            </a:r>
            <a:r>
              <a:rPr lang="tr-TR" dirty="0" err="1" smtClean="0"/>
              <a:t>süpervizyonu</a:t>
            </a:r>
            <a:r>
              <a:rPr lang="tr-TR" dirty="0" smtClean="0"/>
              <a:t> gibi terimler ortaya çıkmıştır.</a:t>
            </a:r>
          </a:p>
          <a:p>
            <a:pPr algn="just"/>
            <a:endParaRPr lang="tr-TR" b="1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Performansın Doğrudan </a:t>
            </a:r>
            <a:r>
              <a:rPr lang="tr-TR" sz="3200" b="1" dirty="0" smtClean="0"/>
              <a:t>Gözlemi</a:t>
            </a:r>
          </a:p>
          <a:p>
            <a:pPr algn="just"/>
            <a:endParaRPr lang="tr-TR" sz="3200" dirty="0" smtClean="0"/>
          </a:p>
          <a:p>
            <a:pPr algn="just"/>
            <a:r>
              <a:rPr lang="tr-TR" sz="3200" b="1" i="1" dirty="0" smtClean="0"/>
              <a:t>Tek Taraflı </a:t>
            </a:r>
            <a:r>
              <a:rPr lang="tr-TR" sz="3200" b="1" i="1" dirty="0" smtClean="0"/>
              <a:t>Ayna</a:t>
            </a:r>
          </a:p>
          <a:p>
            <a:pPr algn="just"/>
            <a:endParaRPr lang="tr-TR" sz="3200" b="1" i="1" dirty="0" smtClean="0"/>
          </a:p>
          <a:p>
            <a:pPr algn="just"/>
            <a:r>
              <a:rPr lang="tr-TR" sz="3200" b="1" i="1" dirty="0" smtClean="0"/>
              <a:t>Ortak Terapi </a:t>
            </a:r>
            <a:r>
              <a:rPr lang="tr-TR" sz="3200" b="1" i="1" dirty="0" err="1" smtClean="0"/>
              <a:t>Süpervizyonu</a:t>
            </a:r>
            <a:endParaRPr lang="tr-TR" sz="3200" b="1" i="1" dirty="0" smtClean="0"/>
          </a:p>
          <a:p>
            <a:pPr algn="just"/>
            <a:endParaRPr lang="tr-TR" sz="3200" b="1" i="1" dirty="0" smtClean="0"/>
          </a:p>
          <a:p>
            <a:pPr algn="just"/>
            <a:r>
              <a:rPr lang="tr-TR" sz="3200" b="1" dirty="0" smtClean="0"/>
              <a:t>Performansın Dolaylı Gözlemi- kayıt ile gözlem</a:t>
            </a:r>
            <a:endParaRPr lang="tr-TR" sz="3200" dirty="0" smtClean="0"/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229600" cy="3736072"/>
          </a:xfrm>
        </p:spPr>
        <p:txBody>
          <a:bodyPr>
            <a:normAutofit fontScale="92500"/>
          </a:bodyPr>
          <a:lstStyle/>
          <a:p>
            <a:pPr algn="just"/>
            <a:r>
              <a:rPr lang="tr-TR" b="1" i="1" dirty="0" smtClean="0"/>
              <a:t>Müracaatçı Geri Dönütlerinin </a:t>
            </a:r>
            <a:r>
              <a:rPr lang="tr-TR" b="1" i="1" dirty="0" err="1" smtClean="0"/>
              <a:t>Süpervizyonda</a:t>
            </a:r>
            <a:r>
              <a:rPr lang="tr-TR" b="1" i="1" dirty="0" smtClean="0"/>
              <a:t> </a:t>
            </a:r>
            <a:r>
              <a:rPr lang="tr-TR" b="1" i="1" dirty="0" smtClean="0"/>
              <a:t>Kullanımı</a:t>
            </a:r>
          </a:p>
          <a:p>
            <a:pPr algn="just"/>
            <a:r>
              <a:rPr lang="tr-TR" dirty="0" err="1" smtClean="0"/>
              <a:t>Süpervizyonun</a:t>
            </a:r>
            <a:r>
              <a:rPr lang="tr-TR" dirty="0" smtClean="0"/>
              <a:t> en büyük problemi süpervizörün </a:t>
            </a:r>
            <a:r>
              <a:rPr lang="tr-TR" dirty="0" err="1" smtClean="0"/>
              <a:t>süpervizyon</a:t>
            </a:r>
            <a:r>
              <a:rPr lang="tr-TR" dirty="0" smtClean="0"/>
              <a:t> alan </a:t>
            </a:r>
            <a:r>
              <a:rPr lang="tr-TR" dirty="0" smtClean="0"/>
              <a:t>kişinin performansına </a:t>
            </a:r>
            <a:r>
              <a:rPr lang="tr-TR" dirty="0" smtClean="0"/>
              <a:t>erişimidir. </a:t>
            </a:r>
            <a:endParaRPr lang="tr-TR" dirty="0" smtClean="0"/>
          </a:p>
          <a:p>
            <a:pPr algn="just"/>
            <a:r>
              <a:rPr lang="tr-TR" dirty="0" smtClean="0"/>
              <a:t>Müracaatçıların </a:t>
            </a:r>
            <a:r>
              <a:rPr lang="tr-TR" dirty="0" smtClean="0"/>
              <a:t>ilişki tatminleri ve tedavi başarıları hakkındaki algılarının </a:t>
            </a:r>
            <a:r>
              <a:rPr lang="tr-TR" dirty="0" smtClean="0"/>
              <a:t>belirlenmesi için </a:t>
            </a:r>
            <a:r>
              <a:rPr lang="tr-TR" dirty="0" err="1" smtClean="0"/>
              <a:t>geridönüt</a:t>
            </a:r>
            <a:r>
              <a:rPr lang="tr-TR" dirty="0" smtClean="0"/>
              <a:t> önemlidir.</a:t>
            </a:r>
          </a:p>
          <a:p>
            <a:pPr algn="just"/>
            <a:r>
              <a:rPr lang="tr-TR" dirty="0" err="1" smtClean="0"/>
              <a:t>Geridönüt</a:t>
            </a:r>
            <a:r>
              <a:rPr lang="tr-TR" dirty="0" smtClean="0"/>
              <a:t>, süren </a:t>
            </a:r>
            <a:r>
              <a:rPr lang="tr-TR" dirty="0" smtClean="0"/>
              <a:t>tedavinin gözlemlenmesi işbirliğinin kurulması, ilişkinin geliştirilmesi, teknik stratejilerin değiştirilmesi ve erken tedavi sonlandırılmasından kaçınılması için fırsatlar </a:t>
            </a:r>
            <a:r>
              <a:rPr lang="tr-TR" dirty="0" smtClean="0"/>
              <a:t>yaratmaktadır.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3200" b="1" dirty="0" smtClean="0"/>
              <a:t>Sürekli </a:t>
            </a:r>
            <a:r>
              <a:rPr lang="tr-TR" sz="3200" b="1" dirty="0" err="1" smtClean="0"/>
              <a:t>Süpervizyon</a:t>
            </a:r>
            <a:r>
              <a:rPr lang="tr-TR" sz="3200" b="1" dirty="0" smtClean="0"/>
              <a:t> </a:t>
            </a:r>
            <a:r>
              <a:rPr lang="tr-TR" sz="3200" b="1" dirty="0" smtClean="0"/>
              <a:t>Problemi</a:t>
            </a:r>
          </a:p>
          <a:p>
            <a:pPr algn="just">
              <a:buNone/>
            </a:pPr>
            <a:endParaRPr lang="tr-TR" sz="3200" dirty="0" smtClean="0"/>
          </a:p>
          <a:p>
            <a:pPr algn="just"/>
            <a:r>
              <a:rPr lang="tr-TR" sz="3200" dirty="0" smtClean="0"/>
              <a:t>Otonomi problemi</a:t>
            </a:r>
          </a:p>
          <a:p>
            <a:pPr algn="just"/>
            <a:r>
              <a:rPr lang="tr-TR" sz="3200" dirty="0" smtClean="0"/>
              <a:t>Bağımlılığı tetikleme</a:t>
            </a:r>
          </a:p>
          <a:p>
            <a:pPr algn="just"/>
            <a:r>
              <a:rPr lang="tr-TR" sz="3200" dirty="0" smtClean="0"/>
              <a:t>Kişisel gelişimi kısıtlama</a:t>
            </a:r>
          </a:p>
          <a:p>
            <a:pPr algn="just"/>
            <a:r>
              <a:rPr lang="tr-TR" sz="3200" dirty="0" smtClean="0"/>
              <a:t>Profesyonel statüden uzaklaştırma</a:t>
            </a:r>
          </a:p>
          <a:p>
            <a:pPr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</TotalTime>
  <Words>149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16</cp:revision>
  <dcterms:created xsi:type="dcterms:W3CDTF">2017-04-26T08:36:58Z</dcterms:created>
  <dcterms:modified xsi:type="dcterms:W3CDTF">2017-12-12T10:48:01Z</dcterms:modified>
</cp:coreProperties>
</file>