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66F385C-C9C9-4EE8-8582-092C2AFEF4DA}"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361680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F385C-C9C9-4EE8-8582-092C2AFEF4DA}"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939501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F385C-C9C9-4EE8-8582-092C2AFEF4DA}"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2595146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6F385C-C9C9-4EE8-8582-092C2AFEF4DA}"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1747885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66F385C-C9C9-4EE8-8582-092C2AFEF4DA}"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4167285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6F385C-C9C9-4EE8-8582-092C2AFEF4DA}"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3802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6F385C-C9C9-4EE8-8582-092C2AFEF4DA}"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2378957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6F385C-C9C9-4EE8-8582-092C2AFEF4DA}"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3661347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6F385C-C9C9-4EE8-8582-092C2AFEF4DA}"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348946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6F385C-C9C9-4EE8-8582-092C2AFEF4DA}"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210770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66F385C-C9C9-4EE8-8582-092C2AFEF4DA}"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12724CA-D480-433A-9DA7-1C211E705AD7}" type="slidenum">
              <a:rPr lang="tr-TR" smtClean="0"/>
              <a:t>‹#›</a:t>
            </a:fld>
            <a:endParaRPr lang="tr-TR"/>
          </a:p>
        </p:txBody>
      </p:sp>
    </p:spTree>
    <p:extLst>
      <p:ext uri="{BB962C8B-B14F-4D97-AF65-F5344CB8AC3E}">
        <p14:creationId xmlns:p14="http://schemas.microsoft.com/office/powerpoint/2010/main" val="1078091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6F385C-C9C9-4EE8-8582-092C2AFEF4DA}"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2724CA-D480-433A-9DA7-1C211E705AD7}" type="slidenum">
              <a:rPr lang="tr-TR" smtClean="0"/>
              <a:t>‹#›</a:t>
            </a:fld>
            <a:endParaRPr lang="tr-TR"/>
          </a:p>
        </p:txBody>
      </p:sp>
    </p:spTree>
    <p:extLst>
      <p:ext uri="{BB962C8B-B14F-4D97-AF65-F5344CB8AC3E}">
        <p14:creationId xmlns:p14="http://schemas.microsoft.com/office/powerpoint/2010/main" val="1369680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873440"/>
          </a:xfrm>
        </p:spPr>
        <p:txBody>
          <a:bodyPr/>
          <a:lstStyle/>
          <a:p>
            <a:r>
              <a:rPr lang="tr-TR" b="1" dirty="0" smtClean="0"/>
              <a:t>Sembolizm</a:t>
            </a:r>
            <a:endParaRPr lang="tr-TR" b="1" dirty="0"/>
          </a:p>
        </p:txBody>
      </p:sp>
    </p:spTree>
    <p:extLst>
      <p:ext uri="{BB962C8B-B14F-4D97-AF65-F5344CB8AC3E}">
        <p14:creationId xmlns:p14="http://schemas.microsoft.com/office/powerpoint/2010/main" val="617370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1885-1902 yılları arasında egemen olmuş bir edebiyat akımıdır.</a:t>
            </a:r>
          </a:p>
          <a:p>
            <a:r>
              <a:rPr lang="tr-TR" dirty="0" smtClean="0"/>
              <a:t>Türkçede «Simgecilik» sözcüğü ile de karşılanmaktadır.</a:t>
            </a:r>
          </a:p>
          <a:p>
            <a:r>
              <a:rPr lang="tr-TR" dirty="0" smtClean="0"/>
              <a:t>Akımın adı, 1886’da bildirisini hazırlayan Jean </a:t>
            </a:r>
            <a:r>
              <a:rPr lang="tr-TR" dirty="0" err="1" smtClean="0"/>
              <a:t>Moreas</a:t>
            </a:r>
            <a:r>
              <a:rPr lang="tr-TR" dirty="0" smtClean="0"/>
              <a:t> tarafından konulmuştur.</a:t>
            </a:r>
          </a:p>
          <a:p>
            <a:r>
              <a:rPr lang="tr-TR" dirty="0" smtClean="0"/>
              <a:t>1870’li yıllarda </a:t>
            </a:r>
            <a:r>
              <a:rPr lang="tr-TR" dirty="0" err="1" smtClean="0"/>
              <a:t>Parnasizm</a:t>
            </a:r>
            <a:r>
              <a:rPr lang="tr-TR" dirty="0" smtClean="0"/>
              <a:t> içinde yer alan bazı şairler de bu akıma katılarak akımın ilk örneklerini verenlerden olmuşlardır.</a:t>
            </a:r>
          </a:p>
          <a:p>
            <a:r>
              <a:rPr lang="tr-TR" dirty="0" smtClean="0"/>
              <a:t>Fransa’da «Le </a:t>
            </a:r>
            <a:r>
              <a:rPr lang="tr-TR" dirty="0" err="1" smtClean="0"/>
              <a:t>Decadent</a:t>
            </a:r>
            <a:r>
              <a:rPr lang="tr-TR" dirty="0" smtClean="0"/>
              <a:t>» adlı dergide bir araya gelen ve «Dekadanlar» olarak adlandırılan bir grup şairin de Sembolizmin oluşumunda önemli katkıları olmuştur.</a:t>
            </a:r>
          </a:p>
        </p:txBody>
      </p:sp>
    </p:spTree>
    <p:extLst>
      <p:ext uri="{BB962C8B-B14F-4D97-AF65-F5344CB8AC3E}">
        <p14:creationId xmlns:p14="http://schemas.microsoft.com/office/powerpoint/2010/main" val="3151170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r>
              <a:rPr lang="tr-TR" dirty="0" smtClean="0"/>
              <a:t>Sembolizm; büyük oranda Realizm, Natüralizm ve </a:t>
            </a:r>
            <a:r>
              <a:rPr lang="tr-TR" dirty="0" err="1" smtClean="0"/>
              <a:t>Parnasizme</a:t>
            </a:r>
            <a:r>
              <a:rPr lang="tr-TR" dirty="0" smtClean="0"/>
              <a:t> tepki olarak doğmuştur.</a:t>
            </a:r>
          </a:p>
          <a:p>
            <a:r>
              <a:rPr lang="tr-TR" dirty="0" smtClean="0"/>
              <a:t>Sezgiye ve yaratıcı imgeleme büyük önem vermişlerdir.</a:t>
            </a:r>
          </a:p>
          <a:p>
            <a:r>
              <a:rPr lang="tr-TR" dirty="0" smtClean="0"/>
              <a:t>Felsefi planda beslendikleri adların başında Alman filozof </a:t>
            </a:r>
            <a:r>
              <a:rPr lang="tr-TR" dirty="0" err="1" smtClean="0"/>
              <a:t>Immanuel</a:t>
            </a:r>
            <a:r>
              <a:rPr lang="tr-TR" dirty="0" smtClean="0"/>
              <a:t> Kant gelmektedir. Kant’ın öznellik ve görecelilik konusundaki yaklaşımları yanında yaratıcı imgeleme yaptığı vurgu bakımından önemli etkileri olmuştur.</a:t>
            </a:r>
          </a:p>
          <a:p>
            <a:r>
              <a:rPr lang="tr-TR" dirty="0" smtClean="0"/>
              <a:t>Yine Alman filozof Arthur </a:t>
            </a:r>
            <a:r>
              <a:rPr lang="tr-TR" dirty="0" err="1" smtClean="0"/>
              <a:t>Schopenhauer</a:t>
            </a:r>
            <a:r>
              <a:rPr lang="tr-TR" dirty="0" smtClean="0"/>
              <a:t> de bu bakımdan anılması gereken adların başında gelir. </a:t>
            </a:r>
            <a:endParaRPr lang="tr-TR" dirty="0"/>
          </a:p>
          <a:p>
            <a:r>
              <a:rPr lang="tr-TR" dirty="0" smtClean="0"/>
              <a:t>Akımın felsefi dayanakları bakımından önemle anılması gereken bir başka ad, Fransız filozof </a:t>
            </a:r>
            <a:r>
              <a:rPr lang="tr-TR" dirty="0" err="1" smtClean="0"/>
              <a:t>Henri</a:t>
            </a:r>
            <a:r>
              <a:rPr lang="tr-TR" dirty="0" smtClean="0"/>
              <a:t> </a:t>
            </a:r>
            <a:r>
              <a:rPr lang="tr-TR" dirty="0" err="1" smtClean="0"/>
              <a:t>Bergson’dur</a:t>
            </a:r>
            <a:r>
              <a:rPr lang="tr-TR" dirty="0" smtClean="0"/>
              <a:t>.</a:t>
            </a:r>
          </a:p>
          <a:p>
            <a:r>
              <a:rPr lang="tr-TR" dirty="0" smtClean="0"/>
              <a:t>Bu düşünürler; gerçeği kavrama ve bilgiye ulaşmada sezgiye, hayal gücüne özel bir önem atfetmişlerdir.</a:t>
            </a:r>
            <a:endParaRPr lang="tr-TR" dirty="0"/>
          </a:p>
        </p:txBody>
      </p:sp>
    </p:spTree>
    <p:extLst>
      <p:ext uri="{BB962C8B-B14F-4D97-AF65-F5344CB8AC3E}">
        <p14:creationId xmlns:p14="http://schemas.microsoft.com/office/powerpoint/2010/main" val="24754734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Sembolistlere göre asıl gerçek, görünenden farklı ve görünenin ardında gizlidir. Dış görünüşe takılıp kalmak, insan düşüncesini doğru sonuçlara ulaştırmaz ve insanı gerçeğe yaklaştırmaz. Asıl gerçekliği yakalamak için sadece gözlem ve deneyle sınırlı kalmamalı, bunları aşan noktalarda mutlaka sezgiye ve yaratıcı hayal gücüne başvurulmalıdır. Varlık ve olaylar, ancak onların derinlerine nüfuz edebilecek bir </a:t>
            </a:r>
            <a:r>
              <a:rPr lang="tr-TR" dirty="0" err="1" smtClean="0"/>
              <a:t>sezgisellik</a:t>
            </a:r>
            <a:r>
              <a:rPr lang="tr-TR" dirty="0" smtClean="0"/>
              <a:t> içinde yaratıcı hayal gücünü devreye sokabilen bireyler tarafından gerçek anlamıyla anlaşılabilir. İnsanın ulaşabileceği bilgi, onun beş duyu alanıyla sınırlanamayacak özelliktedir. Duyuların sınırlarını zorlayarak ve aşarak bu bilgiyi elde etmek olanaklıdır.</a:t>
            </a:r>
            <a:endParaRPr lang="tr-TR" dirty="0"/>
          </a:p>
        </p:txBody>
      </p:sp>
    </p:spTree>
    <p:extLst>
      <p:ext uri="{BB962C8B-B14F-4D97-AF65-F5344CB8AC3E}">
        <p14:creationId xmlns:p14="http://schemas.microsoft.com/office/powerpoint/2010/main" val="175540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smtClean="0"/>
              <a:t>Sembolizmin bildirisini yazmış olan Jean </a:t>
            </a:r>
            <a:r>
              <a:rPr lang="tr-TR" dirty="0" err="1" smtClean="0"/>
              <a:t>Moreas</a:t>
            </a:r>
            <a:r>
              <a:rPr lang="tr-TR" dirty="0" smtClean="0"/>
              <a:t>, akım hakkında önemli </a:t>
            </a:r>
            <a:r>
              <a:rPr lang="tr-TR" dirty="0" err="1" smtClean="0"/>
              <a:t>ifuçları</a:t>
            </a:r>
            <a:r>
              <a:rPr lang="tr-TR" dirty="0" smtClean="0"/>
              <a:t> barındıran şu sözleri söyler:</a:t>
            </a:r>
          </a:p>
          <a:p>
            <a:r>
              <a:rPr lang="tr-TR" dirty="0" smtClean="0"/>
              <a:t>«Sembolist şiir Fikri (İdea) duygusal bir biçimde örter. Aslında, amacı sadece duygusal bir biçim değildir. Bu duygusal </a:t>
            </a:r>
            <a:r>
              <a:rPr lang="tr-TR" dirty="0" err="1" smtClean="0"/>
              <a:t>bçim</a:t>
            </a:r>
            <a:r>
              <a:rPr lang="tr-TR" dirty="0" smtClean="0"/>
              <a:t> hem fikri ifade etmeli, hem de bağımlı kalmalıdır. Fikri de, aynı şekilde, dış benzerliklerin göz alıcı giysilerinden yoksun bir biçimde görünmemelidir. Çünkü sembolik sanatın belli başlı karakteri, bizzat doğa tabloları, insanların hareketleri, bütün somut olaylar kendiliklerinden ortaya çıkmamalıdır. Bunlar, bir şeylerin esas fikirle olan anlaşılması güç ilişkilerini göstermeyi amaçlayan, algılanabilen dış görüntülerdir.» (Çev. Cemil Göker, Fransa’da Edebiyat Akımları, s. 71)</a:t>
            </a:r>
            <a:endParaRPr lang="tr-TR" dirty="0"/>
          </a:p>
        </p:txBody>
      </p:sp>
    </p:spTree>
    <p:extLst>
      <p:ext uri="{BB962C8B-B14F-4D97-AF65-F5344CB8AC3E}">
        <p14:creationId xmlns:p14="http://schemas.microsoft.com/office/powerpoint/2010/main" val="2106886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Sembolizmin başlıca özellik ve ilkelerini şöyle sıralayabiliriz:</a:t>
            </a:r>
          </a:p>
          <a:p>
            <a:r>
              <a:rPr lang="tr-TR" dirty="0" smtClean="0"/>
              <a:t>Sezgisel ve simgesel gerçeklik</a:t>
            </a:r>
          </a:p>
          <a:p>
            <a:r>
              <a:rPr lang="tr-TR" dirty="0" err="1" smtClean="0"/>
              <a:t>Sinestezik</a:t>
            </a:r>
            <a:r>
              <a:rPr lang="tr-TR" dirty="0" smtClean="0"/>
              <a:t> kavrayış</a:t>
            </a:r>
          </a:p>
          <a:p>
            <a:r>
              <a:rPr lang="tr-TR" dirty="0" smtClean="0"/>
              <a:t>Yaratıcı imgelem</a:t>
            </a:r>
          </a:p>
          <a:p>
            <a:r>
              <a:rPr lang="tr-TR" dirty="0" smtClean="0"/>
              <a:t>Kapalılık ve belirsizlik</a:t>
            </a:r>
          </a:p>
          <a:p>
            <a:r>
              <a:rPr lang="tr-TR" dirty="0" smtClean="0"/>
              <a:t>Müzikalite ve ahenk</a:t>
            </a:r>
          </a:p>
          <a:p>
            <a:r>
              <a:rPr lang="tr-TR" dirty="0" smtClean="0"/>
              <a:t>Biçimsel serbestlik</a:t>
            </a:r>
          </a:p>
          <a:p>
            <a:r>
              <a:rPr lang="tr-TR" dirty="0" err="1" smtClean="0"/>
              <a:t>Bireyselcilik</a:t>
            </a:r>
            <a:r>
              <a:rPr lang="tr-TR" dirty="0" smtClean="0"/>
              <a:t> ve lirizm</a:t>
            </a:r>
          </a:p>
          <a:p>
            <a:endParaRPr lang="tr-TR" dirty="0"/>
          </a:p>
        </p:txBody>
      </p:sp>
    </p:spTree>
    <p:extLst>
      <p:ext uri="{BB962C8B-B14F-4D97-AF65-F5344CB8AC3E}">
        <p14:creationId xmlns:p14="http://schemas.microsoft.com/office/powerpoint/2010/main" val="2531769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r>
              <a:rPr lang="tr-TR" b="1" dirty="0" smtClean="0"/>
              <a:t>Sembolizmin Başlıca Temsilcileri</a:t>
            </a:r>
            <a:r>
              <a:rPr lang="tr-TR" dirty="0" smtClean="0"/>
              <a:t>:</a:t>
            </a:r>
          </a:p>
          <a:p>
            <a:r>
              <a:rPr lang="tr-TR" dirty="0" smtClean="0"/>
              <a:t>Charles Baudelaire</a:t>
            </a:r>
          </a:p>
          <a:p>
            <a:r>
              <a:rPr lang="tr-TR" dirty="0" err="1" smtClean="0"/>
              <a:t>Stephane</a:t>
            </a:r>
            <a:r>
              <a:rPr lang="tr-TR" dirty="0" smtClean="0"/>
              <a:t> </a:t>
            </a:r>
            <a:r>
              <a:rPr lang="tr-TR" dirty="0" err="1" smtClean="0"/>
              <a:t>Mallerme</a:t>
            </a:r>
            <a:endParaRPr lang="tr-TR" dirty="0" smtClean="0"/>
          </a:p>
          <a:p>
            <a:r>
              <a:rPr lang="tr-TR" dirty="0" smtClean="0"/>
              <a:t>Paul </a:t>
            </a:r>
            <a:r>
              <a:rPr lang="tr-TR" dirty="0" err="1" smtClean="0"/>
              <a:t>Verlaine</a:t>
            </a:r>
            <a:endParaRPr lang="tr-TR" dirty="0" smtClean="0"/>
          </a:p>
          <a:p>
            <a:r>
              <a:rPr lang="tr-TR" dirty="0" smtClean="0"/>
              <a:t>Arthur </a:t>
            </a:r>
            <a:r>
              <a:rPr lang="tr-TR" dirty="0" err="1" smtClean="0"/>
              <a:t>Rimbaud</a:t>
            </a:r>
            <a:endParaRPr lang="tr-TR" dirty="0" smtClean="0"/>
          </a:p>
          <a:p>
            <a:r>
              <a:rPr lang="tr-TR" dirty="0" smtClean="0"/>
              <a:t>Emile </a:t>
            </a:r>
            <a:r>
              <a:rPr lang="tr-TR" dirty="0" err="1" smtClean="0"/>
              <a:t>Verhaeren</a:t>
            </a:r>
            <a:endParaRPr lang="tr-TR" dirty="0" smtClean="0"/>
          </a:p>
          <a:p>
            <a:r>
              <a:rPr lang="tr-TR" dirty="0" smtClean="0"/>
              <a:t>Edgar </a:t>
            </a:r>
            <a:r>
              <a:rPr lang="tr-TR" dirty="0" err="1" smtClean="0"/>
              <a:t>Allen</a:t>
            </a:r>
            <a:r>
              <a:rPr lang="tr-TR" dirty="0" smtClean="0"/>
              <a:t> Poe</a:t>
            </a:r>
          </a:p>
          <a:p>
            <a:r>
              <a:rPr lang="tr-TR" dirty="0" smtClean="0"/>
              <a:t>Maurice </a:t>
            </a:r>
            <a:r>
              <a:rPr lang="tr-TR" dirty="0" err="1" smtClean="0"/>
              <a:t>Maeterlinck</a:t>
            </a:r>
            <a:endParaRPr lang="tr-TR" dirty="0" smtClean="0"/>
          </a:p>
          <a:p>
            <a:r>
              <a:rPr lang="tr-TR" dirty="0" smtClean="0"/>
              <a:t>Paul Valery</a:t>
            </a:r>
          </a:p>
          <a:p>
            <a:r>
              <a:rPr lang="tr-TR" dirty="0" smtClean="0"/>
              <a:t>Jean </a:t>
            </a:r>
            <a:r>
              <a:rPr lang="tr-TR" dirty="0" err="1" smtClean="0"/>
              <a:t>Moreas</a:t>
            </a:r>
            <a:endParaRPr lang="tr-TR" dirty="0" smtClean="0"/>
          </a:p>
          <a:p>
            <a:r>
              <a:rPr lang="tr-TR" dirty="0" err="1" smtClean="0"/>
              <a:t>Henri</a:t>
            </a:r>
            <a:r>
              <a:rPr lang="tr-TR" dirty="0" smtClean="0"/>
              <a:t> de </a:t>
            </a:r>
            <a:r>
              <a:rPr lang="tr-TR" dirty="0" err="1" smtClean="0"/>
              <a:t>Regnier</a:t>
            </a:r>
            <a:endParaRPr lang="tr-TR" dirty="0"/>
          </a:p>
        </p:txBody>
      </p:sp>
    </p:spTree>
    <p:extLst>
      <p:ext uri="{BB962C8B-B14F-4D97-AF65-F5344CB8AC3E}">
        <p14:creationId xmlns:p14="http://schemas.microsoft.com/office/powerpoint/2010/main" val="3601385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028343"/>
            <a:ext cx="6096000" cy="5078313"/>
          </a:xfrm>
          <a:prstGeom prst="rect">
            <a:avLst/>
          </a:prstGeom>
        </p:spPr>
        <p:txBody>
          <a:bodyPr>
            <a:spAutoFit/>
          </a:bodyPr>
          <a:lstStyle/>
          <a:p>
            <a:r>
              <a:rPr lang="tr-TR" b="1" dirty="0" smtClean="0"/>
              <a:t>Örnek Metinler:</a:t>
            </a:r>
          </a:p>
          <a:p>
            <a:endParaRPr lang="tr-TR" dirty="0" smtClean="0"/>
          </a:p>
          <a:p>
            <a:r>
              <a:rPr lang="tr-TR" sz="1600" dirty="0" smtClean="0"/>
              <a:t>DENİZ MELTEMİ / STEPHANE MALLARME</a:t>
            </a:r>
          </a:p>
          <a:p>
            <a:endParaRPr lang="tr-TR" sz="1600" dirty="0" smtClean="0"/>
          </a:p>
          <a:p>
            <a:r>
              <a:rPr lang="tr-TR" sz="1600" dirty="0" smtClean="0"/>
              <a:t>Hayır yok tenden artık; hatmedildi kitaplar.</a:t>
            </a:r>
          </a:p>
          <a:p>
            <a:r>
              <a:rPr lang="tr-TR" sz="1600" dirty="0" smtClean="0"/>
              <a:t>Ah! </a:t>
            </a:r>
            <a:r>
              <a:rPr lang="tr-TR" sz="1600" dirty="0" err="1" smtClean="0"/>
              <a:t>Bi</a:t>
            </a:r>
            <a:r>
              <a:rPr lang="tr-TR" sz="1600" dirty="0" smtClean="0"/>
              <a:t> kaçsam! bilirim, o mest kuşlara diyar,</a:t>
            </a:r>
          </a:p>
          <a:p>
            <a:r>
              <a:rPr lang="tr-TR" sz="1600" dirty="0" smtClean="0"/>
              <a:t>Bir </a:t>
            </a:r>
            <a:r>
              <a:rPr lang="tr-TR" sz="1600" dirty="0" err="1" smtClean="0"/>
              <a:t>akl'almaz</a:t>
            </a:r>
            <a:r>
              <a:rPr lang="tr-TR" sz="1600" dirty="0" smtClean="0"/>
              <a:t> köpükle göklerin arasında.</a:t>
            </a:r>
          </a:p>
          <a:p>
            <a:r>
              <a:rPr lang="tr-TR" sz="1600" dirty="0" smtClean="0"/>
              <a:t>Bir şey tutamaz gayrı, gözlerin aynasında</a:t>
            </a:r>
          </a:p>
          <a:p>
            <a:r>
              <a:rPr lang="tr-TR" sz="1600" dirty="0" smtClean="0"/>
              <a:t>Yanan bahçeler bile, bu deniz kokan gönlü;</a:t>
            </a:r>
          </a:p>
          <a:p>
            <a:r>
              <a:rPr lang="tr-TR" sz="1600" dirty="0" smtClean="0"/>
              <a:t>Tutamaz ne geceler, ne duran o hüzünlü</a:t>
            </a:r>
          </a:p>
          <a:p>
            <a:r>
              <a:rPr lang="tr-TR" sz="1600" dirty="0" smtClean="0"/>
              <a:t>Boş kâğıtlar üstüne </a:t>
            </a:r>
            <a:r>
              <a:rPr lang="tr-TR" sz="1600" dirty="0" err="1" smtClean="0"/>
              <a:t>iğilmiş</a:t>
            </a:r>
            <a:r>
              <a:rPr lang="tr-TR" sz="1600" dirty="0" smtClean="0"/>
              <a:t> kandil öyle;</a:t>
            </a:r>
          </a:p>
          <a:p>
            <a:r>
              <a:rPr lang="tr-TR" sz="1600" dirty="0" smtClean="0"/>
              <a:t>Tutamaz o çocuğunu emziren taze bile,</a:t>
            </a:r>
          </a:p>
          <a:p>
            <a:r>
              <a:rPr lang="tr-TR" sz="1600" dirty="0" smtClean="0"/>
              <a:t>Gidiyoruz! Kalk, gemi! Yalpanı vur şöyle bir,</a:t>
            </a:r>
          </a:p>
          <a:p>
            <a:r>
              <a:rPr lang="tr-TR" sz="1600" dirty="0" smtClean="0"/>
              <a:t>Ve sonra al bir </a:t>
            </a:r>
            <a:r>
              <a:rPr lang="tr-TR" sz="1600" dirty="0" err="1" smtClean="0"/>
              <a:t>günâ</a:t>
            </a:r>
            <a:r>
              <a:rPr lang="tr-TR" sz="1600" dirty="0" smtClean="0"/>
              <a:t> âleme doğru demir!</a:t>
            </a:r>
          </a:p>
          <a:p>
            <a:r>
              <a:rPr lang="tr-TR" sz="1600" dirty="0" smtClean="0"/>
              <a:t>Ümitten onca çekmiş sıkıntı şimdi, dersin,</a:t>
            </a:r>
          </a:p>
          <a:p>
            <a:r>
              <a:rPr lang="tr-TR" sz="1600" dirty="0" smtClean="0"/>
              <a:t>Hayır duasına mı kanmakta mendillerin?</a:t>
            </a:r>
          </a:p>
          <a:p>
            <a:r>
              <a:rPr lang="tr-TR" sz="1600" dirty="0" smtClean="0"/>
              <a:t>Belki de bu direkler, fırtınalara davet,</a:t>
            </a:r>
          </a:p>
          <a:p>
            <a:r>
              <a:rPr lang="tr-TR" sz="1600" dirty="0" err="1" smtClean="0"/>
              <a:t>Nâçar</a:t>
            </a:r>
            <a:r>
              <a:rPr lang="tr-TR" sz="1600" dirty="0" smtClean="0"/>
              <a:t> bir gün yığılır güverteye...Ne imdat,</a:t>
            </a:r>
          </a:p>
          <a:p>
            <a:r>
              <a:rPr lang="tr-TR" sz="1600" dirty="0" smtClean="0"/>
              <a:t>Ne görünürde ada ve ne kürek ne yelken;</a:t>
            </a:r>
          </a:p>
          <a:p>
            <a:r>
              <a:rPr lang="tr-TR" sz="1600" dirty="0" smtClean="0"/>
              <a:t>Ama sen geçme </a:t>
            </a:r>
            <a:r>
              <a:rPr lang="tr-TR" sz="1600" dirty="0" err="1" smtClean="0"/>
              <a:t>gine</a:t>
            </a:r>
            <a:r>
              <a:rPr lang="tr-TR" sz="1600" dirty="0" smtClean="0"/>
              <a:t> gemici türküsünden! (Çev. Can Yücel)</a:t>
            </a:r>
            <a:endParaRPr lang="tr-TR" sz="1600" dirty="0"/>
          </a:p>
        </p:txBody>
      </p:sp>
    </p:spTree>
    <p:extLst>
      <p:ext uri="{BB962C8B-B14F-4D97-AF65-F5344CB8AC3E}">
        <p14:creationId xmlns:p14="http://schemas.microsoft.com/office/powerpoint/2010/main" val="2751298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889844"/>
            <a:ext cx="6096000" cy="4832092"/>
          </a:xfrm>
          <a:prstGeom prst="rect">
            <a:avLst/>
          </a:prstGeom>
        </p:spPr>
        <p:txBody>
          <a:bodyPr>
            <a:spAutoFit/>
          </a:bodyPr>
          <a:lstStyle/>
          <a:p>
            <a:r>
              <a:rPr lang="tr-TR" dirty="0" smtClean="0"/>
              <a:t>İÇE KAPANIŞ / CHARLES BAUDELAIRE</a:t>
            </a:r>
          </a:p>
          <a:p>
            <a:endParaRPr lang="tr-TR" dirty="0" smtClean="0"/>
          </a:p>
          <a:p>
            <a:r>
              <a:rPr lang="tr-TR" sz="1600" dirty="0" smtClean="0"/>
              <a:t>Derdim: yeter, sakin ol, dinlen biraz artık;</a:t>
            </a:r>
          </a:p>
          <a:p>
            <a:r>
              <a:rPr lang="tr-TR" sz="1600" dirty="0" smtClean="0"/>
              <a:t>Akşam olsa diyordun, işte oldu akşam,</a:t>
            </a:r>
          </a:p>
          <a:p>
            <a:r>
              <a:rPr lang="tr-TR" sz="1600" dirty="0" smtClean="0"/>
              <a:t>Siyah örtülere sardı şehri karanlık;</a:t>
            </a:r>
          </a:p>
          <a:p>
            <a:r>
              <a:rPr lang="tr-TR" sz="1600" dirty="0" smtClean="0"/>
              <a:t>Kimine huzur iner gökten, kimine gam.</a:t>
            </a:r>
          </a:p>
          <a:p>
            <a:endParaRPr lang="tr-TR" sz="1600" dirty="0" smtClean="0"/>
          </a:p>
          <a:p>
            <a:r>
              <a:rPr lang="tr-TR" sz="1600" dirty="0" smtClean="0"/>
              <a:t>Bırak, şehrin iğrenç kalabalığı gitsin,</a:t>
            </a:r>
          </a:p>
          <a:p>
            <a:r>
              <a:rPr lang="tr-TR" sz="1600" dirty="0" smtClean="0"/>
              <a:t>Yesin kamçısını hazzın sefil cümbüşte;</a:t>
            </a:r>
          </a:p>
          <a:p>
            <a:r>
              <a:rPr lang="tr-TR" sz="1600" dirty="0" smtClean="0"/>
              <a:t>Toplasın acı meyvesini nedametin</a:t>
            </a:r>
          </a:p>
          <a:p>
            <a:r>
              <a:rPr lang="tr-TR" sz="1600" dirty="0" smtClean="0"/>
              <a:t>Sen gel, derdim, ver elini bana, gel şöyle.</a:t>
            </a:r>
          </a:p>
          <a:p>
            <a:endParaRPr lang="tr-TR" sz="1600" dirty="0" smtClean="0"/>
          </a:p>
          <a:p>
            <a:r>
              <a:rPr lang="tr-TR" sz="1600" dirty="0" smtClean="0"/>
              <a:t>Bak göğün balkonlarından, geçmiş seneler</a:t>
            </a:r>
          </a:p>
          <a:p>
            <a:r>
              <a:rPr lang="tr-TR" sz="1600" dirty="0" smtClean="0"/>
              <a:t>Eski zaman </a:t>
            </a:r>
            <a:r>
              <a:rPr lang="tr-TR" sz="1600" dirty="0" err="1" smtClean="0"/>
              <a:t>esvaplariyle</a:t>
            </a:r>
            <a:r>
              <a:rPr lang="tr-TR" sz="1600" dirty="0" smtClean="0"/>
              <a:t> eğilmişler;</a:t>
            </a:r>
          </a:p>
          <a:p>
            <a:r>
              <a:rPr lang="tr-TR" sz="1600" dirty="0" smtClean="0"/>
              <a:t>Hüzün yükseliyor, </a:t>
            </a:r>
            <a:r>
              <a:rPr lang="tr-TR" sz="1600" dirty="0" err="1" smtClean="0"/>
              <a:t>güleryüzle</a:t>
            </a:r>
            <a:r>
              <a:rPr lang="tr-TR" sz="1600" dirty="0" smtClean="0"/>
              <a:t>, sulardan.</a:t>
            </a:r>
          </a:p>
          <a:p>
            <a:endParaRPr lang="tr-TR" sz="1600" dirty="0" smtClean="0"/>
          </a:p>
          <a:p>
            <a:r>
              <a:rPr lang="tr-TR" sz="1600" dirty="0" smtClean="0"/>
              <a:t>Seyret bir kemerde yorgun ölen güneşi</a:t>
            </a:r>
          </a:p>
          <a:p>
            <a:r>
              <a:rPr lang="tr-TR" sz="1600" dirty="0" smtClean="0"/>
              <a:t>Ve uzun bir kefen gibi doğuyu saran</a:t>
            </a:r>
          </a:p>
          <a:p>
            <a:r>
              <a:rPr lang="tr-TR" sz="1600" dirty="0" smtClean="0"/>
              <a:t>Geceyi dinle, yürüyen tatlı geceyi. (Çev. Sabahattin Eyuboğlu)</a:t>
            </a:r>
            <a:endParaRPr lang="tr-TR" sz="1600" dirty="0"/>
          </a:p>
        </p:txBody>
      </p:sp>
    </p:spTree>
    <p:extLst>
      <p:ext uri="{BB962C8B-B14F-4D97-AF65-F5344CB8AC3E}">
        <p14:creationId xmlns:p14="http://schemas.microsoft.com/office/powerpoint/2010/main" val="12135371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690</Words>
  <Application>Microsoft Office PowerPoint</Application>
  <PresentationFormat>Geniş ekran</PresentationFormat>
  <Paragraphs>73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Sembolizm</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Sembolizm</dc:title>
  <dc:creator>w7</dc:creator>
  <cp:lastModifiedBy>w7</cp:lastModifiedBy>
  <cp:revision>10</cp:revision>
  <dcterms:created xsi:type="dcterms:W3CDTF">2019-02-16T23:01:35Z</dcterms:created>
  <dcterms:modified xsi:type="dcterms:W3CDTF">2019-02-18T19:58:06Z</dcterms:modified>
</cp:coreProperties>
</file>