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9"/>
  </p:notesMasterIdLst>
  <p:sldIdLst>
    <p:sldId id="256" r:id="rId3"/>
    <p:sldId id="369" r:id="rId4"/>
    <p:sldId id="396" r:id="rId5"/>
    <p:sldId id="373" r:id="rId6"/>
    <p:sldId id="375" r:id="rId7"/>
    <p:sldId id="380" r:id="rId8"/>
    <p:sldId id="381" r:id="rId9"/>
    <p:sldId id="385" r:id="rId10"/>
    <p:sldId id="383" r:id="rId11"/>
    <p:sldId id="387" r:id="rId12"/>
    <p:sldId id="447" r:id="rId13"/>
    <p:sldId id="448" r:id="rId14"/>
    <p:sldId id="449" r:id="rId15"/>
    <p:sldId id="450" r:id="rId16"/>
    <p:sldId id="452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65" r:id="rId29"/>
    <p:sldId id="466" r:id="rId30"/>
    <p:sldId id="467" r:id="rId31"/>
    <p:sldId id="378" r:id="rId32"/>
    <p:sldId id="379" r:id="rId33"/>
    <p:sldId id="404" r:id="rId34"/>
    <p:sldId id="405" r:id="rId35"/>
    <p:sldId id="323" r:id="rId36"/>
    <p:sldId id="324" r:id="rId37"/>
    <p:sldId id="446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833" autoAdjust="0"/>
  </p:normalViewPr>
  <p:slideViewPr>
    <p:cSldViewPr>
      <p:cViewPr varScale="1">
        <p:scale>
          <a:sx n="80" d="100"/>
          <a:sy n="80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D343-35B1-4C2C-B876-A31E804D327F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7473-E3DE-4969-8220-CB8292C8EF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84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5E70-8D8D-444E-AD98-37EAF5685A63}" type="datetimeFigureOut">
              <a:rPr lang="tr-TR" smtClean="0"/>
              <a:pPr/>
              <a:t>27.11.2018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5329-6C9B-4BFB-8C22-B1B69159D4B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58200" cy="2160240"/>
          </a:xfrm>
        </p:spPr>
        <p:txBody>
          <a:bodyPr>
            <a:normAutofit fontScale="90000"/>
          </a:bodyPr>
          <a:lstStyle/>
          <a:p>
            <a:pPr algn="r">
              <a:lnSpc>
                <a:spcPct val="20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İlk </a:t>
            </a:r>
            <a:r>
              <a:rPr lang="tr-TR" b="1" dirty="0" smtClean="0">
                <a:solidFill>
                  <a:srgbClr val="FF0000"/>
                </a:solidFill>
              </a:rPr>
              <a:t>Okuma </a:t>
            </a:r>
            <a:r>
              <a:rPr lang="tr-TR" b="1" dirty="0" smtClean="0">
                <a:solidFill>
                  <a:srgbClr val="FF0000"/>
                </a:solidFill>
              </a:rPr>
              <a:t>Yazma Öğretimi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Materyal Örnekleri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örüntünün olası içeriği: bir veya daha fazla kiş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"/>
            <a:ext cx="9144000" cy="686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8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örüntünün olası içeriği: 11 kişi, gülümseyen insanlar, şap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" y="0"/>
            <a:ext cx="9140008" cy="68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7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7" y="10525"/>
            <a:ext cx="9129965" cy="68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8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örüntünün olası içeriği: bir veya daha fazla kiş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4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örüntünün olası içeriği: bir veya daha fazla kişi ve oturan insan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"/>
            <a:ext cx="7339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31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89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6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LG\AppData\Local\Microsoft\Windows\Temporary Internet Files\Content.Word\20150504_1633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59024" y="1359024"/>
            <a:ext cx="6858000" cy="4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LG\AppData\Local\Microsoft\Windows\Temporary Internet Files\Content.Word\20150504_1701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4984" y="998984"/>
            <a:ext cx="6858000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örüntünün olası içeriği: yiyec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6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3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9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9854"/>
            <a:ext cx="5616624" cy="68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örüntünün olası içeriği: meyve ve yiyec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28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18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örüntünün olası içeriği: bir veya daha fazla kişi ve ayakta duran insan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"/>
            <a:ext cx="914400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26"/>
            <a:ext cx="9144000" cy="68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3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tomatik alternatif metin yo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5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C:\Users\yoyo\Desktop\indir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LG\Desktop\e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713" y="36808"/>
            <a:ext cx="5398573" cy="678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yoyo\Desktop\11095410_10153170639922346_84885257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53400" cy="990600"/>
          </a:xfrm>
        </p:spPr>
        <p:txBody>
          <a:bodyPr/>
          <a:lstStyle/>
          <a:p>
            <a:r>
              <a:rPr lang="tr-TR" dirty="0" smtClean="0">
                <a:solidFill>
                  <a:srgbClr val="FF33CC"/>
                </a:solidFill>
              </a:rPr>
              <a:t>Son olarak…</a:t>
            </a:r>
          </a:p>
        </p:txBody>
      </p:sp>
      <p:sp>
        <p:nvSpPr>
          <p:cNvPr id="80899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8370639" cy="2952328"/>
          </a:xfrm>
        </p:spPr>
        <p:txBody>
          <a:bodyPr/>
          <a:lstStyle/>
          <a:p>
            <a:pPr eaLnBrk="1" hangingPunct="1"/>
            <a:r>
              <a:rPr lang="tr-TR" sz="2000" dirty="0" smtClean="0"/>
              <a:t>Öğrencilerin bu çalışmalar sırasında </a:t>
            </a:r>
            <a:r>
              <a:rPr lang="tr-TR" sz="2000" b="1" dirty="0" smtClean="0"/>
              <a:t>hataları </a:t>
            </a:r>
            <a:r>
              <a:rPr lang="tr-TR" sz="2000" dirty="0" smtClean="0"/>
              <a:t>(harfi yanlış yapma, eksik ya da fazla harf kullanma) </a:t>
            </a:r>
            <a:r>
              <a:rPr lang="tr-TR" sz="2000" b="1" dirty="0" smtClean="0"/>
              <a:t>anında düzeltilmelidir. 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Düzeltme işi önce </a:t>
            </a:r>
            <a:r>
              <a:rPr lang="tr-TR" sz="2000" b="1" dirty="0" smtClean="0"/>
              <a:t>öğrencinin kendisine yaptırılmalı</a:t>
            </a:r>
            <a:r>
              <a:rPr lang="tr-TR" sz="2000" dirty="0" smtClean="0"/>
              <a:t>, düzeltememişse öğretmen tarafından doğrusu gösterilmelidir.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Öğretmen öğrencinin defterine </a:t>
            </a:r>
            <a:r>
              <a:rPr lang="tr-TR" sz="2000" b="1" dirty="0" smtClean="0"/>
              <a:t>kırmızı kalemle bir örnek </a:t>
            </a:r>
            <a:r>
              <a:rPr lang="tr-TR" sz="2000" dirty="0" smtClean="0"/>
              <a:t>yapmalıdır.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423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53400" cy="9906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33CC"/>
                </a:solidFill>
              </a:rPr>
              <a:t>Son olarak…</a:t>
            </a:r>
          </a:p>
        </p:txBody>
      </p:sp>
      <p:sp>
        <p:nvSpPr>
          <p:cNvPr id="81923" name="2 İçerik Yer Tutucusu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eaLnBrk="1" hangingPunct="1"/>
            <a:endParaRPr lang="tr-TR" dirty="0" smtClean="0"/>
          </a:p>
          <a:p>
            <a:pPr eaLnBrk="1" hangingPunct="1"/>
            <a:r>
              <a:rPr lang="tr-TR" sz="2000" dirty="0" smtClean="0"/>
              <a:t>Öğretmen, öğrenci defterlerini kontrol ederken sayfanın görülebilecek bir yerine </a:t>
            </a:r>
            <a:r>
              <a:rPr lang="tr-TR" sz="2000" b="1" dirty="0" smtClean="0"/>
              <a:t>küçük bir paraf</a:t>
            </a:r>
            <a:r>
              <a:rPr lang="tr-TR" sz="2000" dirty="0" smtClean="0"/>
              <a:t> atarak yapılan çalışmaları denetlediğini bildirir.</a:t>
            </a:r>
          </a:p>
          <a:p>
            <a:pPr eaLnBrk="1" hangingPunct="1">
              <a:buNone/>
            </a:pPr>
            <a:endParaRPr lang="tr-TR" sz="2000" dirty="0" smtClean="0"/>
          </a:p>
          <a:p>
            <a:pPr eaLnBrk="1" hangingPunct="1"/>
            <a:r>
              <a:rPr lang="tr-TR" sz="2000" dirty="0" smtClean="0"/>
              <a:t>Atılacak olan paraf, öğrencinin yazısını karalamayacak şekilde ve küçük olmalıdır.</a:t>
            </a:r>
          </a:p>
          <a:p>
            <a:pPr eaLnBrk="1" hangingPunct="1"/>
            <a:endParaRPr lang="tr-TR" sz="2000" dirty="0" smtClean="0"/>
          </a:p>
          <a:p>
            <a:pPr eaLnBrk="1" hangingPunct="1"/>
            <a:r>
              <a:rPr lang="tr-TR" sz="2000" dirty="0" smtClean="0"/>
              <a:t>Yalnız yazılar değil; </a:t>
            </a:r>
            <a:r>
              <a:rPr lang="tr-TR" sz="2000" b="1" dirty="0" smtClean="0"/>
              <a:t>noktalama işaretleri de denetlenmelidir</a:t>
            </a:r>
            <a:r>
              <a:rPr lang="tr-T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6206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İlköğretim 1. Sınıf Öğrencilerinin Okuma Hataları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12716"/>
            <a:ext cx="8424936" cy="564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3"/>
            <a:ext cx="8712968" cy="525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971600" y="9807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İlköğretim 1. Sınıf Öğrencilerinin Yazma Hataları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12165"/>
            <a:ext cx="4283968" cy="5881840"/>
          </a:xfrm>
        </p:spPr>
        <p:txBody>
          <a:bodyPr/>
          <a:lstStyle/>
          <a:p>
            <a:pPr marL="109728" indent="0">
              <a:buNone/>
            </a:pPr>
            <a:r>
              <a:rPr lang="tr-TR" dirty="0"/>
              <a:t>Ağrı'da bir köy okulu... </a:t>
            </a:r>
            <a:endParaRPr lang="tr-TR" dirty="0" smtClean="0"/>
          </a:p>
          <a:p>
            <a:pPr marL="109728" indent="0">
              <a:buNone/>
            </a:pPr>
            <a:r>
              <a:rPr lang="tr-TR" dirty="0" smtClean="0"/>
              <a:t>-</a:t>
            </a:r>
            <a:r>
              <a:rPr lang="tr-TR" dirty="0" err="1"/>
              <a:t>Üğretmenim</a:t>
            </a:r>
            <a:r>
              <a:rPr lang="tr-TR" dirty="0"/>
              <a:t> bunu sana getirdim. Adı fındıktır. İçindekini kırıp ye tamam mı? </a:t>
            </a:r>
            <a:endParaRPr lang="tr-TR" dirty="0" smtClean="0"/>
          </a:p>
          <a:p>
            <a:pPr marL="109728" indent="0">
              <a:buNone/>
            </a:pPr>
            <a:r>
              <a:rPr lang="tr-TR" dirty="0" smtClean="0"/>
              <a:t>(</a:t>
            </a:r>
            <a:r>
              <a:rPr lang="tr-TR" dirty="0"/>
              <a:t>Ordulu öğretmen gülmemek için kendini zor tutar.) </a:t>
            </a:r>
            <a:endParaRPr lang="tr-TR" dirty="0" smtClean="0"/>
          </a:p>
          <a:p>
            <a:pPr marL="109728" indent="0">
              <a:buNone/>
            </a:pPr>
            <a:r>
              <a:rPr lang="tr-TR" dirty="0" smtClean="0"/>
              <a:t>+ </a:t>
            </a:r>
            <a:r>
              <a:rPr lang="tr-TR" dirty="0"/>
              <a:t>Tamam oğlum. Ne güzel şeydir bu</a:t>
            </a:r>
            <a:r>
              <a:rPr lang="tr-TR" dirty="0" smtClean="0"/>
              <a:t>. Nasıl </a:t>
            </a:r>
            <a:r>
              <a:rPr lang="tr-TR" dirty="0"/>
              <a:t>kırılıyor gösterir misin bir kere? </a:t>
            </a:r>
          </a:p>
        </p:txBody>
      </p:sp>
      <p:pic>
        <p:nvPicPr>
          <p:cNvPr id="1030" name="Picture 6" descr="Görüntünün olası içeriği: bir veya daha fazla kişi ve yiyec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9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LG\AppData\Local\Microsoft\Windows\Temporary Internet Files\Content.Word\20150520_1353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LG\AppData\Local\Microsoft\Windows\Temporary Internet Files\Content.Word\20150527_081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317200" y="1373679"/>
            <a:ext cx="6974848" cy="42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LG\AppData\Local\Microsoft\Windows\Temporary Internet Files\Content.Word\20150527_0812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29001" y="1143000"/>
            <a:ext cx="6857998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yoyo\Desktop\fotoğraf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359024" y="1359022"/>
            <a:ext cx="6858001" cy="413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yoyo\Desktop\fotoğraf 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C:\Users\yoyo\Desktop\fotoğraf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336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Resim" descr="C:\Users\yoyo\Desktop\fotoğraf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60841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ownloads\20150520_1329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Samsung\Desktop\harfler\v harfi\le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1359</TotalTime>
  <Words>147</Words>
  <Application>Microsoft Office PowerPoint</Application>
  <PresentationFormat>Ekran Gösterisi (4:3)</PresentationFormat>
  <Paragraphs>20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Trebuchet MS</vt:lpstr>
      <vt:lpstr>Wingdings 2</vt:lpstr>
      <vt:lpstr>Şehir Hayatı</vt:lpstr>
      <vt:lpstr>Ofis Teması</vt:lpstr>
      <vt:lpstr>  İlk Okuma Yazma Öğretimi Materyal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 olarak…</vt:lpstr>
      <vt:lpstr>Son olarak…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İlkokuma ve Yazmaya Başlama  ve İlerleme</dc:title>
  <dc:creator>A E</dc:creator>
  <cp:lastModifiedBy>ALİYE</cp:lastModifiedBy>
  <cp:revision>165</cp:revision>
  <dcterms:created xsi:type="dcterms:W3CDTF">2013-12-02T17:44:35Z</dcterms:created>
  <dcterms:modified xsi:type="dcterms:W3CDTF">2018-11-27T09:57:40Z</dcterms:modified>
</cp:coreProperties>
</file>