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5" r:id="rId2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image" Target="../media/image1.png"/></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157A6DDF-67F5-49F9-9C77-DC16462EE7CA}" type="datetimeFigureOut">
              <a:rPr lang="tr-TR" smtClean="0"/>
              <a:pPr/>
              <a:t>10.4.2018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914FEA6-EF22-4F00-8729-7B69EC3C53AC}"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57A6DDF-67F5-49F9-9C77-DC16462EE7CA}" type="datetimeFigureOut">
              <a:rPr lang="tr-TR" smtClean="0"/>
              <a:pPr/>
              <a:t>10.4.2018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914FEA6-EF22-4F00-8729-7B69EC3C53AC}"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57A6DDF-67F5-49F9-9C77-DC16462EE7CA}" type="datetimeFigureOut">
              <a:rPr lang="tr-TR" smtClean="0"/>
              <a:pPr/>
              <a:t>10.4.2018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914FEA6-EF22-4F00-8729-7B69EC3C53AC}" type="slidenum">
              <a:rPr lang="tr-TR" smtClean="0"/>
              <a:pPr/>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cSld name="Başlık, Metin ve 2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457200" y="1600200"/>
            <a:ext cx="40386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quarter" idx="2"/>
          </p:nvPr>
        </p:nvSpPr>
        <p:spPr>
          <a:xfrm>
            <a:off x="4648200" y="1600200"/>
            <a:ext cx="4038600" cy="21859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İçerik Yer Tutucusu"/>
          <p:cNvSpPr>
            <a:spLocks noGrp="1"/>
          </p:cNvSpPr>
          <p:nvPr>
            <p:ph sz="quarter" idx="3"/>
          </p:nvPr>
        </p:nvSpPr>
        <p:spPr>
          <a:xfrm>
            <a:off x="4648200" y="3938588"/>
            <a:ext cx="4038600" cy="218757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Rectangle 4"/>
          <p:cNvSpPr>
            <a:spLocks noGrp="1" noChangeArrowheads="1"/>
          </p:cNvSpPr>
          <p:nvPr>
            <p:ph type="dt" sz="half" idx="10"/>
          </p:nvPr>
        </p:nvSpPr>
        <p:spPr>
          <a:ln/>
        </p:spPr>
        <p:txBody>
          <a:bodyPr/>
          <a:lstStyle>
            <a:lvl1pPr>
              <a:defRPr/>
            </a:lvl1pPr>
          </a:lstStyle>
          <a:p>
            <a:pPr>
              <a:defRPr/>
            </a:pPr>
            <a:endParaRPr lang="tr-TR"/>
          </a:p>
        </p:txBody>
      </p:sp>
      <p:sp>
        <p:nvSpPr>
          <p:cNvPr id="7" name="Rectangle 5"/>
          <p:cNvSpPr>
            <a:spLocks noGrp="1" noChangeArrowheads="1"/>
          </p:cNvSpPr>
          <p:nvPr>
            <p:ph type="ftr" sz="quarter" idx="11"/>
          </p:nvPr>
        </p:nvSpPr>
        <p:spPr>
          <a:ln/>
        </p:spPr>
        <p:txBody>
          <a:bodyPr/>
          <a:lstStyle>
            <a:lvl1pPr>
              <a:defRPr/>
            </a:lvl1pPr>
          </a:lstStyle>
          <a:p>
            <a:pPr>
              <a:defRPr/>
            </a:pPr>
            <a:endParaRPr lang="tr-TR"/>
          </a:p>
        </p:txBody>
      </p:sp>
      <p:sp>
        <p:nvSpPr>
          <p:cNvPr id="8" name="Rectangle 6"/>
          <p:cNvSpPr>
            <a:spLocks noGrp="1" noChangeArrowheads="1"/>
          </p:cNvSpPr>
          <p:nvPr>
            <p:ph type="sldNum" sz="quarter" idx="12"/>
          </p:nvPr>
        </p:nvSpPr>
        <p:spPr>
          <a:ln/>
        </p:spPr>
        <p:txBody>
          <a:bodyPr/>
          <a:lstStyle>
            <a:lvl1pPr>
              <a:defRPr/>
            </a:lvl1pPr>
          </a:lstStyle>
          <a:p>
            <a:pPr>
              <a:defRPr/>
            </a:pPr>
            <a:fld id="{19C27242-9F7E-457A-91C0-F6DAA2634639}"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57A6DDF-67F5-49F9-9C77-DC16462EE7CA}" type="datetimeFigureOut">
              <a:rPr lang="tr-TR" smtClean="0"/>
              <a:pPr/>
              <a:t>10.4.2018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914FEA6-EF22-4F00-8729-7B69EC3C53AC}"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157A6DDF-67F5-49F9-9C77-DC16462EE7CA}" type="datetimeFigureOut">
              <a:rPr lang="tr-TR" smtClean="0"/>
              <a:pPr/>
              <a:t>10.4.2018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914FEA6-EF22-4F00-8729-7B69EC3C53AC}"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157A6DDF-67F5-49F9-9C77-DC16462EE7CA}" type="datetimeFigureOut">
              <a:rPr lang="tr-TR" smtClean="0"/>
              <a:pPr/>
              <a:t>10.4.2018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914FEA6-EF22-4F00-8729-7B69EC3C53AC}"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157A6DDF-67F5-49F9-9C77-DC16462EE7CA}" type="datetimeFigureOut">
              <a:rPr lang="tr-TR" smtClean="0"/>
              <a:pPr/>
              <a:t>10.4.2018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0914FEA6-EF22-4F00-8729-7B69EC3C53AC}"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157A6DDF-67F5-49F9-9C77-DC16462EE7CA}" type="datetimeFigureOut">
              <a:rPr lang="tr-TR" smtClean="0"/>
              <a:pPr/>
              <a:t>10.4.2018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0914FEA6-EF22-4F00-8729-7B69EC3C53AC}"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157A6DDF-67F5-49F9-9C77-DC16462EE7CA}" type="datetimeFigureOut">
              <a:rPr lang="tr-TR" smtClean="0"/>
              <a:pPr/>
              <a:t>10.4.2018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0914FEA6-EF22-4F00-8729-7B69EC3C53AC}"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157A6DDF-67F5-49F9-9C77-DC16462EE7CA}" type="datetimeFigureOut">
              <a:rPr lang="tr-TR" smtClean="0"/>
              <a:pPr/>
              <a:t>10.4.2018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914FEA6-EF22-4F00-8729-7B69EC3C53AC}"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157A6DDF-67F5-49F9-9C77-DC16462EE7CA}" type="datetimeFigureOut">
              <a:rPr lang="tr-TR" smtClean="0"/>
              <a:pPr/>
              <a:t>10.4.2018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914FEA6-EF22-4F00-8729-7B69EC3C53AC}"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7A6DDF-67F5-49F9-9C77-DC16462EE7CA}" type="datetimeFigureOut">
              <a:rPr lang="tr-TR" smtClean="0"/>
              <a:pPr/>
              <a:t>10.4.2018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14FEA6-EF22-4F00-8729-7B69EC3C53AC}"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2.xml"/><Relationship Id="rId1" Type="http://schemas.openxmlformats.org/officeDocument/2006/relationships/vmlDrawing" Target="../drawings/vmlDrawing1.vml"/><Relationship Id="rId6" Type="http://schemas.openxmlformats.org/officeDocument/2006/relationships/image" Target="../media/image2.png"/><Relationship Id="rId5" Type="http://schemas.openxmlformats.org/officeDocument/2006/relationships/oleObject" Target="../embeddings/oleObject2.bin"/><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1" name="Rectangle 3"/>
          <p:cNvSpPr>
            <a:spLocks noGrp="1" noChangeArrowheads="1"/>
          </p:cNvSpPr>
          <p:nvPr>
            <p:ph type="body" sz="half" idx="1"/>
          </p:nvPr>
        </p:nvSpPr>
        <p:spPr>
          <a:xfrm>
            <a:off x="323850" y="908050"/>
            <a:ext cx="5256213" cy="5761038"/>
          </a:xfrm>
        </p:spPr>
        <p:txBody>
          <a:bodyPr>
            <a:normAutofit fontScale="92500"/>
          </a:bodyPr>
          <a:lstStyle/>
          <a:p>
            <a:pPr eaLnBrk="1" hangingPunct="1">
              <a:buFont typeface="Wingdings" pitchFamily="2" charset="2"/>
              <a:buChar char="ü"/>
            </a:pPr>
            <a:r>
              <a:rPr lang="tr-TR" sz="2400" dirty="0" smtClean="0"/>
              <a:t>Katı cisimler doğada iki şekilde bulunurlar,</a:t>
            </a:r>
          </a:p>
          <a:p>
            <a:pPr eaLnBrk="1" hangingPunct="1">
              <a:buFont typeface="Wingdings" pitchFamily="2" charset="2"/>
              <a:buNone/>
            </a:pPr>
            <a:r>
              <a:rPr lang="tr-TR" sz="2400" dirty="0" smtClean="0"/>
              <a:t>    bunlar; </a:t>
            </a:r>
            <a:r>
              <a:rPr lang="tr-TR" sz="2400" u="sng" dirty="0" smtClean="0"/>
              <a:t>Kristal</a:t>
            </a:r>
            <a:r>
              <a:rPr lang="tr-TR" sz="2400" dirty="0" smtClean="0"/>
              <a:t> ve </a:t>
            </a:r>
            <a:r>
              <a:rPr lang="tr-TR" sz="2400" u="sng" dirty="0" smtClean="0"/>
              <a:t> Amorf</a:t>
            </a:r>
            <a:r>
              <a:rPr lang="tr-TR" sz="2400" dirty="0" smtClean="0"/>
              <a:t> yapılardır.</a:t>
            </a:r>
          </a:p>
          <a:p>
            <a:pPr eaLnBrk="1" hangingPunct="1">
              <a:buFont typeface="Wingdings" pitchFamily="2" charset="2"/>
              <a:buNone/>
            </a:pPr>
            <a:endParaRPr lang="tr-TR" sz="2400" dirty="0" smtClean="0"/>
          </a:p>
          <a:p>
            <a:pPr eaLnBrk="1" hangingPunct="1">
              <a:buFont typeface="Wingdings" pitchFamily="2" charset="2"/>
              <a:buChar char="ü"/>
            </a:pPr>
            <a:r>
              <a:rPr lang="tr-TR" sz="2400" dirty="0" smtClean="0"/>
              <a:t> Atom,molekül veya  atom ve molekül gruplarının uzayda üç boyutlu </a:t>
            </a:r>
            <a:r>
              <a:rPr lang="tr-TR" sz="2400" dirty="0" err="1" smtClean="0"/>
              <a:t>peryodik</a:t>
            </a:r>
            <a:r>
              <a:rPr lang="tr-TR" sz="2400" dirty="0" smtClean="0"/>
              <a:t> olarak düzenlenerek birikmiş hallerine </a:t>
            </a:r>
            <a:r>
              <a:rPr lang="tr-TR" sz="2400" b="1" dirty="0" smtClean="0"/>
              <a:t>KRİSTAL</a:t>
            </a:r>
            <a:r>
              <a:rPr lang="tr-TR" sz="2400" dirty="0" smtClean="0"/>
              <a:t> denir.</a:t>
            </a:r>
          </a:p>
          <a:p>
            <a:pPr eaLnBrk="1" hangingPunct="1">
              <a:buFont typeface="Wingdings" pitchFamily="2" charset="2"/>
              <a:buChar char="ü"/>
            </a:pPr>
            <a:endParaRPr lang="tr-TR" sz="2400" dirty="0" smtClean="0"/>
          </a:p>
          <a:p>
            <a:pPr>
              <a:buFont typeface="Wingdings" pitchFamily="2" charset="2"/>
              <a:buChar char="ü"/>
            </a:pPr>
            <a:r>
              <a:rPr lang="tr-TR" sz="2400" b="1" dirty="0" smtClean="0">
                <a:latin typeface="Times New Roman" pitchFamily="18" charset="0"/>
                <a:cs typeface="Times New Roman" pitchFamily="18" charset="0"/>
              </a:rPr>
              <a:t>Kristal</a:t>
            </a:r>
            <a:r>
              <a:rPr lang="tr-TR" sz="2400" dirty="0" smtClean="0">
                <a:latin typeface="Times New Roman" pitchFamily="18" charset="0"/>
                <a:cs typeface="Times New Roman" pitchFamily="18" charset="0"/>
              </a:rPr>
              <a:t> sözcüğü  düzgün geometrik dış yüzeylere sahip katıları ifade etmek için kullanılmaktadır.</a:t>
            </a:r>
            <a:endParaRPr lang="tr-TR" sz="2400" dirty="0" smtClean="0"/>
          </a:p>
          <a:p>
            <a:pPr eaLnBrk="1" hangingPunct="1">
              <a:buFont typeface="Wingdings" pitchFamily="2" charset="2"/>
              <a:buChar char="ü"/>
            </a:pPr>
            <a:endParaRPr lang="tr-TR" sz="2400" dirty="0" smtClean="0"/>
          </a:p>
          <a:p>
            <a:pPr eaLnBrk="1" hangingPunct="1">
              <a:buFont typeface="Wingdings" pitchFamily="2" charset="2"/>
              <a:buChar char="ü"/>
            </a:pPr>
            <a:r>
              <a:rPr lang="tr-TR" sz="2400" dirty="0" smtClean="0"/>
              <a:t> Maddenin yapısında böyle </a:t>
            </a:r>
            <a:r>
              <a:rPr lang="tr-TR" sz="2400" dirty="0" err="1" smtClean="0"/>
              <a:t>peryodik</a:t>
            </a:r>
            <a:r>
              <a:rPr lang="tr-TR" sz="2400" dirty="0" smtClean="0"/>
              <a:t> bir dizilme yoksa bunlarda amorf yapı denir.</a:t>
            </a:r>
          </a:p>
        </p:txBody>
      </p:sp>
      <p:graphicFrame>
        <p:nvGraphicFramePr>
          <p:cNvPr id="1026" name="Object 9"/>
          <p:cNvGraphicFramePr>
            <a:graphicFrameLocks noGrp="1" noChangeAspect="1"/>
          </p:cNvGraphicFramePr>
          <p:nvPr>
            <p:ph sz="quarter" idx="2"/>
          </p:nvPr>
        </p:nvGraphicFramePr>
        <p:xfrm>
          <a:off x="5795963" y="1052513"/>
          <a:ext cx="3097212" cy="2663825"/>
        </p:xfrm>
        <a:graphic>
          <a:graphicData uri="http://schemas.openxmlformats.org/presentationml/2006/ole">
            <mc:AlternateContent xmlns:mc="http://schemas.openxmlformats.org/markup-compatibility/2006">
              <mc:Choice xmlns:v="urn:schemas-microsoft-com:vml" Requires="v">
                <p:oleObj spid="_x0000_s1034" name="Bit Eşlem Resmi" r:id="rId3" imgW="2857899" imgH="2514286" progId="PBrush">
                  <p:embed/>
                </p:oleObj>
              </mc:Choice>
              <mc:Fallback>
                <p:oleObj name="Bit Eşlem Resmi" r:id="rId3" imgW="2857899" imgH="2514286" progId="PBrush">
                  <p:embed/>
                  <p:pic>
                    <p:nvPicPr>
                      <p:cNvPr id="0" name="Object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95963" y="1052513"/>
                        <a:ext cx="3097212" cy="2663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30" name="AutoShape 5" descr="image001"/>
          <p:cNvSpPr>
            <a:spLocks noChangeAspect="1" noChangeArrowheads="1"/>
          </p:cNvSpPr>
          <p:nvPr/>
        </p:nvSpPr>
        <p:spPr bwMode="auto">
          <a:xfrm>
            <a:off x="130175" y="46038"/>
            <a:ext cx="2857500" cy="2514600"/>
          </a:xfrm>
          <a:prstGeom prst="rect">
            <a:avLst/>
          </a:prstGeom>
          <a:noFill/>
          <a:ln w="9525">
            <a:noFill/>
            <a:miter lim="800000"/>
            <a:headEnd/>
            <a:tailEnd/>
          </a:ln>
        </p:spPr>
        <p:txBody>
          <a:bodyPr/>
          <a:lstStyle/>
          <a:p>
            <a:endParaRPr lang="tr-TR"/>
          </a:p>
        </p:txBody>
      </p:sp>
      <p:sp>
        <p:nvSpPr>
          <p:cNvPr id="1031" name="AutoShape 11" descr="image001"/>
          <p:cNvSpPr>
            <a:spLocks noChangeAspect="1" noChangeArrowheads="1"/>
          </p:cNvSpPr>
          <p:nvPr/>
        </p:nvSpPr>
        <p:spPr bwMode="auto">
          <a:xfrm>
            <a:off x="130175" y="46038"/>
            <a:ext cx="2857500" cy="2514600"/>
          </a:xfrm>
          <a:prstGeom prst="rect">
            <a:avLst/>
          </a:prstGeom>
          <a:noFill/>
          <a:ln w="9525">
            <a:noFill/>
            <a:miter lim="800000"/>
            <a:headEnd/>
            <a:tailEnd/>
          </a:ln>
        </p:spPr>
        <p:txBody>
          <a:bodyPr/>
          <a:lstStyle/>
          <a:p>
            <a:endParaRPr lang="tr-TR"/>
          </a:p>
        </p:txBody>
      </p:sp>
      <p:graphicFrame>
        <p:nvGraphicFramePr>
          <p:cNvPr id="1027" name="Object 12"/>
          <p:cNvGraphicFramePr>
            <a:graphicFrameLocks noGrp="1" noChangeAspect="1"/>
          </p:cNvGraphicFramePr>
          <p:nvPr>
            <p:ph sz="quarter" idx="3"/>
          </p:nvPr>
        </p:nvGraphicFramePr>
        <p:xfrm>
          <a:off x="5867400" y="4076700"/>
          <a:ext cx="3097213" cy="2520950"/>
        </p:xfrm>
        <a:graphic>
          <a:graphicData uri="http://schemas.openxmlformats.org/presentationml/2006/ole">
            <mc:AlternateContent xmlns:mc="http://schemas.openxmlformats.org/markup-compatibility/2006">
              <mc:Choice xmlns:v="urn:schemas-microsoft-com:vml" Requires="v">
                <p:oleObj spid="_x0000_s1035" name="Bit Eşlem Resmi" r:id="rId5" imgW="2800741" imgH="2467319" progId="PBrush">
                  <p:embed/>
                </p:oleObj>
              </mc:Choice>
              <mc:Fallback>
                <p:oleObj name="Bit Eşlem Resmi" r:id="rId5" imgW="2800741" imgH="2467319" progId="PBrush">
                  <p:embed/>
                  <p:pic>
                    <p:nvPicPr>
                      <p:cNvPr id="0" name="Object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867400" y="4076700"/>
                        <a:ext cx="3097213" cy="2520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 name="6 Metin kutusu"/>
          <p:cNvSpPr txBox="1"/>
          <p:nvPr/>
        </p:nvSpPr>
        <p:spPr>
          <a:xfrm>
            <a:off x="2123728" y="188640"/>
            <a:ext cx="3057568" cy="523220"/>
          </a:xfrm>
          <a:prstGeom prst="rect">
            <a:avLst/>
          </a:prstGeom>
          <a:noFill/>
        </p:spPr>
        <p:txBody>
          <a:bodyPr wrap="none" rtlCol="0">
            <a:spAutoFit/>
          </a:bodyPr>
          <a:lstStyle/>
          <a:p>
            <a:r>
              <a:rPr lang="tr-TR" sz="2800" b="1" dirty="0" smtClean="0"/>
              <a:t>KRİSTAL VE AMORF</a:t>
            </a:r>
            <a:endParaRPr lang="tr-TR"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dissolve">
                                      <p:cBhvr>
                                        <p:cTn id="7" dur="500"/>
                                        <p:tgtEl>
                                          <p:spTgt spid="1229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2291">
                                            <p:txEl>
                                              <p:pRg st="1" end="1"/>
                                            </p:txEl>
                                          </p:spTgt>
                                        </p:tgtEl>
                                        <p:attrNameLst>
                                          <p:attrName>style.visibility</p:attrName>
                                        </p:attrNameLst>
                                      </p:cBhvr>
                                      <p:to>
                                        <p:strVal val="visible"/>
                                      </p:to>
                                    </p:set>
                                    <p:animEffect transition="in" filter="dissolve">
                                      <p:cBhvr>
                                        <p:cTn id="12" dur="500"/>
                                        <p:tgtEl>
                                          <p:spTgt spid="1229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2291">
                                            <p:txEl>
                                              <p:pRg st="3" end="3"/>
                                            </p:txEl>
                                          </p:spTgt>
                                        </p:tgtEl>
                                        <p:attrNameLst>
                                          <p:attrName>style.visibility</p:attrName>
                                        </p:attrNameLst>
                                      </p:cBhvr>
                                      <p:to>
                                        <p:strVal val="visible"/>
                                      </p:to>
                                    </p:set>
                                    <p:animEffect transition="in" filter="dissolve">
                                      <p:cBhvr>
                                        <p:cTn id="17" dur="500"/>
                                        <p:tgtEl>
                                          <p:spTgt spid="12291">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2291">
                                            <p:txEl>
                                              <p:pRg st="5" end="5"/>
                                            </p:txEl>
                                          </p:spTgt>
                                        </p:tgtEl>
                                        <p:attrNameLst>
                                          <p:attrName>style.visibility</p:attrName>
                                        </p:attrNameLst>
                                      </p:cBhvr>
                                      <p:to>
                                        <p:strVal val="visible"/>
                                      </p:to>
                                    </p:set>
                                    <p:animEffect transition="in" filter="dissolve">
                                      <p:cBhvr>
                                        <p:cTn id="22" dur="500"/>
                                        <p:tgtEl>
                                          <p:spTgt spid="12291">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2291">
                                            <p:txEl>
                                              <p:pRg st="7" end="7"/>
                                            </p:txEl>
                                          </p:spTgt>
                                        </p:tgtEl>
                                        <p:attrNameLst>
                                          <p:attrName>style.visibility</p:attrName>
                                        </p:attrNameLst>
                                      </p:cBhvr>
                                      <p:to>
                                        <p:strVal val="visible"/>
                                      </p:to>
                                    </p:set>
                                    <p:animEffect transition="in" filter="dissolve">
                                      <p:cBhvr>
                                        <p:cTn id="27" dur="500"/>
                                        <p:tgtEl>
                                          <p:spTgt spid="1229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395536" y="908720"/>
            <a:ext cx="8280920" cy="4154984"/>
          </a:xfrm>
          <a:prstGeom prst="rect">
            <a:avLst/>
          </a:prstGeom>
          <a:noFill/>
        </p:spPr>
        <p:txBody>
          <a:bodyPr wrap="square" rtlCol="0">
            <a:spAutoFit/>
          </a:bodyPr>
          <a:lstStyle/>
          <a:p>
            <a:pPr algn="just"/>
            <a:r>
              <a:rPr lang="tr-TR" sz="2400" dirty="0" smtClean="0">
                <a:latin typeface="Times New Roman" pitchFamily="18" charset="0"/>
                <a:cs typeface="Times New Roman" pitchFamily="18" charset="0"/>
              </a:rPr>
              <a:t>►</a:t>
            </a:r>
            <a:r>
              <a:rPr lang="tr-TR" sz="2400" b="1" i="1" dirty="0" smtClean="0">
                <a:solidFill>
                  <a:srgbClr val="FF0000"/>
                </a:solidFill>
                <a:latin typeface="Times New Roman" pitchFamily="18" charset="0"/>
                <a:cs typeface="Times New Roman" pitchFamily="18" charset="0"/>
              </a:rPr>
              <a:t>Morfolojik </a:t>
            </a:r>
            <a:r>
              <a:rPr lang="tr-TR" sz="2400" b="1" i="1" dirty="0" err="1" smtClean="0">
                <a:solidFill>
                  <a:srgbClr val="FF0000"/>
                </a:solidFill>
                <a:latin typeface="Times New Roman" pitchFamily="18" charset="0"/>
                <a:cs typeface="Times New Roman" pitchFamily="18" charset="0"/>
              </a:rPr>
              <a:t>Anizotropi</a:t>
            </a:r>
            <a:r>
              <a:rPr lang="tr-TR" sz="2400" b="1" i="1" dirty="0" smtClean="0">
                <a:solidFill>
                  <a:srgbClr val="FF0000"/>
                </a:solidFill>
                <a:latin typeface="Times New Roman" pitchFamily="18" charset="0"/>
                <a:cs typeface="Times New Roman" pitchFamily="18" charset="0"/>
              </a:rPr>
              <a:t> </a:t>
            </a:r>
          </a:p>
          <a:p>
            <a:pPr algn="just"/>
            <a:r>
              <a:rPr lang="tr-TR" sz="2400" dirty="0" smtClean="0">
                <a:latin typeface="Times New Roman" pitchFamily="18" charset="0"/>
                <a:cs typeface="Times New Roman" pitchFamily="18" charset="0"/>
              </a:rPr>
              <a:t>►</a:t>
            </a:r>
            <a:r>
              <a:rPr lang="tr-TR" sz="2400" b="1" dirty="0" smtClean="0">
                <a:latin typeface="Times New Roman" pitchFamily="18" charset="0"/>
                <a:cs typeface="Times New Roman" pitchFamily="18" charset="0"/>
              </a:rPr>
              <a:t>Kristaller yeterli hacim buldukları veya ortamda herhangi bir engel olmadığı takdirde düzgün yüzeyler ve doğru kenarlardan oluşmuş düzgün şekillerde meydana gelirler. Yeterli serbest hacim bulamazlarsa veya ortamda serbest büyümelerine engel olacak bir etken mevcut ise, dış görünüşleri bakımından düzgün yüzeylere sahip olmazlar. Hatta bazen tamamen şekilsiz oluşumlar halinde karşımıza çıkarlar. Fakat bunların iç yapıları, hacim kafes karakterleri yine </a:t>
            </a:r>
            <a:r>
              <a:rPr lang="tr-TR" sz="2400" b="1" dirty="0" err="1" smtClean="0">
                <a:latin typeface="Times New Roman" pitchFamily="18" charset="0"/>
                <a:cs typeface="Times New Roman" pitchFamily="18" charset="0"/>
              </a:rPr>
              <a:t>anizotropi</a:t>
            </a:r>
            <a:r>
              <a:rPr lang="tr-TR" sz="2400" b="1" dirty="0" smtClean="0">
                <a:latin typeface="Times New Roman" pitchFamily="18" charset="0"/>
                <a:cs typeface="Times New Roman" pitchFamily="18" charset="0"/>
              </a:rPr>
              <a:t> özelliğine sahiptir. </a:t>
            </a:r>
          </a:p>
          <a:p>
            <a:pPr algn="just"/>
            <a:endParaRPr lang="tr-TR" sz="2400"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827584" y="1988840"/>
            <a:ext cx="7344816" cy="1846659"/>
          </a:xfrm>
          <a:prstGeom prst="rect">
            <a:avLst/>
          </a:prstGeom>
          <a:noFill/>
        </p:spPr>
        <p:txBody>
          <a:bodyPr wrap="square" rtlCol="0">
            <a:spAutoFit/>
          </a:bodyPr>
          <a:lstStyle/>
          <a:p>
            <a:pPr algn="just"/>
            <a:r>
              <a:rPr lang="tr-TR" sz="2400" b="1" dirty="0" err="1" smtClean="0">
                <a:solidFill>
                  <a:srgbClr val="FF0000"/>
                </a:solidFill>
                <a:latin typeface="Times New Roman" pitchFamily="18" charset="0"/>
                <a:cs typeface="Times New Roman" pitchFamily="18" charset="0"/>
              </a:rPr>
              <a:t>Kristalografi</a:t>
            </a:r>
            <a:r>
              <a:rPr lang="tr-TR" sz="2400" b="1" dirty="0" smtClean="0">
                <a:solidFill>
                  <a:srgbClr val="FF0000"/>
                </a:solidFill>
                <a:latin typeface="Times New Roman" pitchFamily="18" charset="0"/>
                <a:cs typeface="Times New Roman" pitchFamily="18" charset="0"/>
              </a:rPr>
              <a:t>; </a:t>
            </a:r>
            <a:r>
              <a:rPr lang="tr-TR" sz="2400" dirty="0" err="1" smtClean="0">
                <a:latin typeface="Times New Roman" pitchFamily="18" charset="0"/>
                <a:cs typeface="Times New Roman" pitchFamily="18" charset="0"/>
              </a:rPr>
              <a:t>Kristalen</a:t>
            </a:r>
            <a:r>
              <a:rPr lang="tr-TR" sz="2400" dirty="0" smtClean="0">
                <a:latin typeface="Times New Roman" pitchFamily="18" charset="0"/>
                <a:cs typeface="Times New Roman" pitchFamily="18" charset="0"/>
              </a:rPr>
              <a:t> katıların büyüme prensiplerini, dış biçimlerini ve iç yapısını inceleyen mineralojinin bir dalıdır. </a:t>
            </a:r>
            <a:r>
              <a:rPr lang="tr-TR" sz="2400" dirty="0" err="1" smtClean="0">
                <a:latin typeface="Times New Roman" pitchFamily="18" charset="0"/>
                <a:cs typeface="Times New Roman" pitchFamily="18" charset="0"/>
              </a:rPr>
              <a:t>Kristalografi</a:t>
            </a:r>
            <a:r>
              <a:rPr lang="tr-TR" sz="2400" dirty="0" smtClean="0">
                <a:latin typeface="Times New Roman" pitchFamily="18" charset="0"/>
                <a:cs typeface="Times New Roman" pitchFamily="18" charset="0"/>
              </a:rPr>
              <a:t> sadece minerallerle değil, diğer yapay kristallerle de ilgilenir. </a:t>
            </a:r>
          </a:p>
          <a:p>
            <a:endParaRPr lang="tr-TR" dirty="0"/>
          </a:p>
        </p:txBody>
      </p:sp>
      <p:sp>
        <p:nvSpPr>
          <p:cNvPr id="3" name="2 Metin kutusu"/>
          <p:cNvSpPr txBox="1"/>
          <p:nvPr/>
        </p:nvSpPr>
        <p:spPr>
          <a:xfrm>
            <a:off x="1043608" y="836712"/>
            <a:ext cx="3410677" cy="584775"/>
          </a:xfrm>
          <a:prstGeom prst="rect">
            <a:avLst/>
          </a:prstGeom>
          <a:noFill/>
        </p:spPr>
        <p:txBody>
          <a:bodyPr wrap="none" rtlCol="0">
            <a:spAutoFit/>
          </a:bodyPr>
          <a:lstStyle/>
          <a:p>
            <a:r>
              <a:rPr lang="tr-TR" sz="3200" dirty="0" smtClean="0">
                <a:latin typeface="Times New Roman" pitchFamily="18" charset="0"/>
                <a:cs typeface="Times New Roman" pitchFamily="18" charset="0"/>
              </a:rPr>
              <a:t>KRİSTALOGRAFİ</a:t>
            </a:r>
            <a:endParaRPr lang="tr-TR" sz="3200"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323528" y="1268760"/>
            <a:ext cx="8352927" cy="2677656"/>
          </a:xfrm>
          <a:prstGeom prst="rect">
            <a:avLst/>
          </a:prstGeom>
          <a:noFill/>
        </p:spPr>
        <p:txBody>
          <a:bodyPr wrap="square" rtlCol="0">
            <a:spAutoFit/>
          </a:bodyPr>
          <a:lstStyle/>
          <a:p>
            <a:pPr algn="just"/>
            <a:r>
              <a:rPr lang="tr-TR" sz="2400" dirty="0" smtClean="0">
                <a:latin typeface="Times New Roman" pitchFamily="18" charset="0"/>
                <a:cs typeface="Times New Roman" pitchFamily="18" charset="0"/>
              </a:rPr>
              <a:t>Bir </a:t>
            </a:r>
            <a:r>
              <a:rPr lang="tr-TR" sz="2400" dirty="0" smtClean="0">
                <a:solidFill>
                  <a:srgbClr val="FF0000"/>
                </a:solidFill>
                <a:latin typeface="Times New Roman" pitchFamily="18" charset="0"/>
                <a:cs typeface="Times New Roman" pitchFamily="18" charset="0"/>
              </a:rPr>
              <a:t>kristalin dış şekli </a:t>
            </a:r>
            <a:r>
              <a:rPr lang="tr-TR" sz="2400" dirty="0" smtClean="0">
                <a:latin typeface="Times New Roman" pitchFamily="18" charset="0"/>
                <a:cs typeface="Times New Roman" pitchFamily="18" charset="0"/>
              </a:rPr>
              <a:t>onun </a:t>
            </a:r>
            <a:r>
              <a:rPr lang="tr-TR" sz="2400" dirty="0" smtClean="0">
                <a:solidFill>
                  <a:srgbClr val="FF0000"/>
                </a:solidFill>
                <a:latin typeface="Times New Roman" pitchFamily="18" charset="0"/>
                <a:cs typeface="Times New Roman" pitchFamily="18" charset="0"/>
              </a:rPr>
              <a:t>morfolojisi</a:t>
            </a:r>
            <a:r>
              <a:rPr lang="tr-TR" sz="2400" dirty="0" smtClean="0">
                <a:latin typeface="Times New Roman" pitchFamily="18" charset="0"/>
                <a:cs typeface="Times New Roman" pitchFamily="18" charset="0"/>
              </a:rPr>
              <a:t> olarak bilinir ve </a:t>
            </a:r>
            <a:r>
              <a:rPr lang="tr-TR" sz="2400" dirty="0" smtClean="0">
                <a:solidFill>
                  <a:srgbClr val="FF0000"/>
                </a:solidFill>
                <a:latin typeface="Times New Roman" pitchFamily="18" charset="0"/>
                <a:cs typeface="Times New Roman" pitchFamily="18" charset="0"/>
              </a:rPr>
              <a:t>içteki düzenin </a:t>
            </a:r>
            <a:r>
              <a:rPr lang="tr-TR" sz="2400" dirty="0" smtClean="0">
                <a:latin typeface="Times New Roman" pitchFamily="18" charset="0"/>
                <a:cs typeface="Times New Roman" pitchFamily="18" charset="0"/>
              </a:rPr>
              <a:t>bir ifadesidir. Bir kristaldeki iç düzen veya kristal yapısı, motiflerin ( atom, iyon veya molekül gruplarının) bir kafes (</a:t>
            </a:r>
            <a:r>
              <a:rPr lang="tr-TR" sz="2400" dirty="0" err="1" smtClean="0">
                <a:latin typeface="Times New Roman" pitchFamily="18" charset="0"/>
                <a:cs typeface="Times New Roman" pitchFamily="18" charset="0"/>
              </a:rPr>
              <a:t>lattice</a:t>
            </a:r>
            <a:r>
              <a:rPr lang="tr-TR" sz="2400" dirty="0" smtClean="0">
                <a:latin typeface="Times New Roman" pitchFamily="18" charset="0"/>
                <a:cs typeface="Times New Roman" pitchFamily="18" charset="0"/>
              </a:rPr>
              <a:t>) (noktaların veya motiflerin uzaydaki periyodik bir dizilim) deki tekrarlanmaları olarak düşünülür. Kafes iç düzenin ötelenebilen bileşenidir. Motif veya atomlar belli bir simetriyi dış yapıda da yansıtırlar. </a:t>
            </a:r>
            <a:endParaRPr lang="tr-TR" sz="2400"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539553" y="764704"/>
            <a:ext cx="8280920" cy="1569660"/>
          </a:xfrm>
          <a:prstGeom prst="rect">
            <a:avLst/>
          </a:prstGeom>
          <a:noFill/>
        </p:spPr>
        <p:txBody>
          <a:bodyPr wrap="square" rtlCol="0">
            <a:spAutoFit/>
          </a:bodyPr>
          <a:lstStyle/>
          <a:p>
            <a:pPr algn="just"/>
            <a:r>
              <a:rPr lang="tr-TR" sz="2400" dirty="0" smtClean="0">
                <a:latin typeface="Times New Roman" pitchFamily="18" charset="0"/>
                <a:cs typeface="Times New Roman" pitchFamily="18" charset="0"/>
              </a:rPr>
              <a:t>İyi gelişmiş  yüzeyli kristal katılar için </a:t>
            </a:r>
            <a:r>
              <a:rPr lang="tr-TR" sz="2400" b="1" i="1" dirty="0" err="1" smtClean="0">
                <a:solidFill>
                  <a:srgbClr val="FF0000"/>
                </a:solidFill>
                <a:latin typeface="Times New Roman" pitchFamily="18" charset="0"/>
                <a:cs typeface="Times New Roman" pitchFamily="18" charset="0"/>
              </a:rPr>
              <a:t>öhedral</a:t>
            </a:r>
            <a:r>
              <a:rPr lang="tr-TR" sz="2400" b="1" i="1" dirty="0" smtClean="0">
                <a:solidFill>
                  <a:srgbClr val="FF0000"/>
                </a:solidFill>
                <a:latin typeface="Times New Roman" pitchFamily="18" charset="0"/>
                <a:cs typeface="Times New Roman" pitchFamily="18" charset="0"/>
              </a:rPr>
              <a:t> (</a:t>
            </a:r>
            <a:r>
              <a:rPr lang="tr-TR" sz="2400" b="1" i="1" dirty="0" err="1">
                <a:solidFill>
                  <a:srgbClr val="FF0000"/>
                </a:solidFill>
                <a:latin typeface="Times New Roman" pitchFamily="18" charset="0"/>
                <a:cs typeface="Times New Roman" pitchFamily="18" charset="0"/>
              </a:rPr>
              <a:t>ö</a:t>
            </a:r>
            <a:r>
              <a:rPr lang="tr-TR" sz="2400" b="1" i="1" dirty="0" err="1" smtClean="0">
                <a:solidFill>
                  <a:srgbClr val="FF0000"/>
                </a:solidFill>
                <a:latin typeface="Times New Roman" pitchFamily="18" charset="0"/>
                <a:cs typeface="Times New Roman" pitchFamily="18" charset="0"/>
              </a:rPr>
              <a:t>zşekilli</a:t>
            </a:r>
            <a:r>
              <a:rPr lang="tr-TR" sz="2400" b="1" i="1" dirty="0" smtClean="0">
                <a:solidFill>
                  <a:srgbClr val="FF0000"/>
                </a:solidFill>
                <a:latin typeface="Times New Roman" pitchFamily="18" charset="0"/>
                <a:cs typeface="Times New Roman" pitchFamily="18" charset="0"/>
              </a:rPr>
              <a:t>)</a:t>
            </a:r>
            <a:r>
              <a:rPr lang="tr-TR" sz="2400" i="1" dirty="0" smtClean="0">
                <a:latin typeface="Times New Roman" pitchFamily="18" charset="0"/>
                <a:cs typeface="Times New Roman" pitchFamily="18" charset="0"/>
              </a:rPr>
              <a:t>,</a:t>
            </a:r>
            <a:r>
              <a:rPr lang="tr-TR" sz="2400" dirty="0" smtClean="0">
                <a:latin typeface="Times New Roman" pitchFamily="18" charset="0"/>
                <a:cs typeface="Times New Roman" pitchFamily="18" charset="0"/>
              </a:rPr>
              <a:t> yüzeyleri çok iyi gelişmemiş olanlar için </a:t>
            </a:r>
            <a:r>
              <a:rPr lang="tr-TR" sz="2400" b="1" i="1" dirty="0" err="1" smtClean="0">
                <a:solidFill>
                  <a:srgbClr val="FF0000"/>
                </a:solidFill>
                <a:latin typeface="Times New Roman" pitchFamily="18" charset="0"/>
                <a:cs typeface="Times New Roman" pitchFamily="18" charset="0"/>
              </a:rPr>
              <a:t>subhedral</a:t>
            </a:r>
            <a:r>
              <a:rPr lang="tr-TR" sz="2400" b="1" i="1" dirty="0" smtClean="0">
                <a:solidFill>
                  <a:srgbClr val="FF0000"/>
                </a:solidFill>
                <a:latin typeface="Times New Roman" pitchFamily="18" charset="0"/>
                <a:cs typeface="Times New Roman" pitchFamily="18" charset="0"/>
              </a:rPr>
              <a:t> (yarı </a:t>
            </a:r>
            <a:r>
              <a:rPr lang="tr-TR" sz="2400" b="1" i="1" dirty="0" err="1" smtClean="0">
                <a:solidFill>
                  <a:srgbClr val="FF0000"/>
                </a:solidFill>
                <a:latin typeface="Times New Roman" pitchFamily="18" charset="0"/>
                <a:cs typeface="Times New Roman" pitchFamily="18" charset="0"/>
              </a:rPr>
              <a:t>özşekilli</a:t>
            </a:r>
            <a:r>
              <a:rPr lang="tr-TR" sz="2400" b="1" i="1" dirty="0" smtClean="0">
                <a:solidFill>
                  <a:srgbClr val="FF0000"/>
                </a:solidFill>
                <a:latin typeface="Times New Roman" pitchFamily="18" charset="0"/>
                <a:cs typeface="Times New Roman" pitchFamily="18" charset="0"/>
              </a:rPr>
              <a:t>)</a:t>
            </a:r>
            <a:r>
              <a:rPr lang="tr-TR" sz="2400" b="1" dirty="0" smtClean="0">
                <a:solidFill>
                  <a:srgbClr val="FF0000"/>
                </a:solidFill>
                <a:latin typeface="Times New Roman" pitchFamily="18" charset="0"/>
                <a:cs typeface="Times New Roman" pitchFamily="18" charset="0"/>
              </a:rPr>
              <a:t> </a:t>
            </a:r>
            <a:r>
              <a:rPr lang="tr-TR" sz="2400" dirty="0" smtClean="0">
                <a:latin typeface="Times New Roman" pitchFamily="18" charset="0"/>
                <a:cs typeface="Times New Roman" pitchFamily="18" charset="0"/>
              </a:rPr>
              <a:t>ve gelişmiş yüzeyleri olmayanlar için </a:t>
            </a:r>
            <a:r>
              <a:rPr lang="tr-TR" sz="2400" b="1" i="1" dirty="0" err="1" smtClean="0">
                <a:solidFill>
                  <a:srgbClr val="FF0000"/>
                </a:solidFill>
                <a:latin typeface="Times New Roman" pitchFamily="18" charset="0"/>
                <a:cs typeface="Times New Roman" pitchFamily="18" charset="0"/>
              </a:rPr>
              <a:t>anhedral</a:t>
            </a:r>
            <a:r>
              <a:rPr lang="tr-TR" sz="2400" b="1" i="1" dirty="0" smtClean="0">
                <a:solidFill>
                  <a:srgbClr val="FF0000"/>
                </a:solidFill>
                <a:latin typeface="Times New Roman" pitchFamily="18" charset="0"/>
                <a:cs typeface="Times New Roman" pitchFamily="18" charset="0"/>
              </a:rPr>
              <a:t> (</a:t>
            </a:r>
            <a:r>
              <a:rPr lang="tr-TR" sz="2400" b="1" i="1" dirty="0" err="1" smtClean="0">
                <a:solidFill>
                  <a:srgbClr val="FF0000"/>
                </a:solidFill>
                <a:latin typeface="Times New Roman" pitchFamily="18" charset="0"/>
                <a:cs typeface="Times New Roman" pitchFamily="18" charset="0"/>
              </a:rPr>
              <a:t>Özşekilsiz</a:t>
            </a:r>
            <a:r>
              <a:rPr lang="tr-TR" sz="2400" b="1" i="1" dirty="0" smtClean="0">
                <a:solidFill>
                  <a:srgbClr val="FF0000"/>
                </a:solidFill>
                <a:latin typeface="Times New Roman" pitchFamily="18" charset="0"/>
                <a:cs typeface="Times New Roman" pitchFamily="18" charset="0"/>
              </a:rPr>
              <a:t>)</a:t>
            </a:r>
            <a:r>
              <a:rPr lang="tr-TR" sz="2400" b="1" dirty="0" smtClean="0">
                <a:solidFill>
                  <a:srgbClr val="FF0000"/>
                </a:solidFill>
                <a:latin typeface="Times New Roman" pitchFamily="18" charset="0"/>
                <a:cs typeface="Times New Roman" pitchFamily="18" charset="0"/>
              </a:rPr>
              <a:t> </a:t>
            </a:r>
            <a:r>
              <a:rPr lang="tr-TR" sz="2400" dirty="0" smtClean="0">
                <a:latin typeface="Times New Roman" pitchFamily="18" charset="0"/>
                <a:cs typeface="Times New Roman" pitchFamily="18" charset="0"/>
              </a:rPr>
              <a:t>terimleri kullanılır.</a:t>
            </a:r>
            <a:endParaRPr lang="tr-TR" sz="2400" dirty="0">
              <a:latin typeface="Times New Roman" pitchFamily="18" charset="0"/>
              <a:cs typeface="Times New Roman" pitchFamily="18" charset="0"/>
            </a:endParaRPr>
          </a:p>
        </p:txBody>
      </p:sp>
      <p:sp>
        <p:nvSpPr>
          <p:cNvPr id="3" name="2 Metin kutusu"/>
          <p:cNvSpPr txBox="1"/>
          <p:nvPr/>
        </p:nvSpPr>
        <p:spPr>
          <a:xfrm>
            <a:off x="467544" y="2636912"/>
            <a:ext cx="8508098" cy="3046988"/>
          </a:xfrm>
          <a:prstGeom prst="rect">
            <a:avLst/>
          </a:prstGeom>
          <a:noFill/>
        </p:spPr>
        <p:txBody>
          <a:bodyPr wrap="none" rtlCol="0">
            <a:spAutoFit/>
          </a:bodyPr>
          <a:lstStyle/>
          <a:p>
            <a:pPr algn="just"/>
            <a:r>
              <a:rPr lang="tr-TR" sz="2400" dirty="0" smtClean="0">
                <a:latin typeface="Times New Roman" pitchFamily="18" charset="0"/>
                <a:cs typeface="Times New Roman" pitchFamily="18" charset="0"/>
              </a:rPr>
              <a:t>Ancak mikroskop altında tayin edilebilecek kadar ince taneli </a:t>
            </a:r>
          </a:p>
          <a:p>
            <a:pPr algn="just"/>
            <a:r>
              <a:rPr lang="tr-TR" sz="2400" dirty="0" err="1" smtClean="0">
                <a:latin typeface="Times New Roman" pitchFamily="18" charset="0"/>
                <a:cs typeface="Times New Roman" pitchFamily="18" charset="0"/>
              </a:rPr>
              <a:t>agregatlar</a:t>
            </a:r>
            <a:r>
              <a:rPr lang="tr-TR" sz="2400" dirty="0" smtClean="0">
                <a:latin typeface="Times New Roman" pitchFamily="18" charset="0"/>
                <a:cs typeface="Times New Roman" pitchFamily="18" charset="0"/>
              </a:rPr>
              <a:t> halinde olan kristal malzemeye </a:t>
            </a:r>
            <a:r>
              <a:rPr lang="tr-TR" sz="2400" b="1" i="1" dirty="0" err="1" smtClean="0">
                <a:solidFill>
                  <a:srgbClr val="FF0000"/>
                </a:solidFill>
                <a:latin typeface="Times New Roman" pitchFamily="18" charset="0"/>
                <a:cs typeface="Times New Roman" pitchFamily="18" charset="0"/>
              </a:rPr>
              <a:t>mikrokristalen</a:t>
            </a:r>
            <a:r>
              <a:rPr lang="tr-TR" sz="2400" dirty="0" smtClean="0">
                <a:latin typeface="Times New Roman" pitchFamily="18" charset="0"/>
                <a:cs typeface="Times New Roman" pitchFamily="18" charset="0"/>
              </a:rPr>
              <a:t>, </a:t>
            </a:r>
          </a:p>
          <a:p>
            <a:pPr algn="just"/>
            <a:r>
              <a:rPr lang="tr-TR" sz="2400" dirty="0" smtClean="0">
                <a:latin typeface="Times New Roman" pitchFamily="18" charset="0"/>
                <a:cs typeface="Times New Roman" pitchFamily="18" charset="0"/>
              </a:rPr>
              <a:t>sadece X-Işın difraksiyon yöntemiyle </a:t>
            </a:r>
            <a:r>
              <a:rPr lang="tr-TR" sz="2400" dirty="0" err="1" smtClean="0">
                <a:latin typeface="Times New Roman" pitchFamily="18" charset="0"/>
                <a:cs typeface="Times New Roman" pitchFamily="18" charset="0"/>
              </a:rPr>
              <a:t>inelenebilecek</a:t>
            </a:r>
            <a:r>
              <a:rPr lang="tr-TR" sz="2400" dirty="0" smtClean="0">
                <a:latin typeface="Times New Roman" pitchFamily="18" charset="0"/>
                <a:cs typeface="Times New Roman" pitchFamily="18" charset="0"/>
              </a:rPr>
              <a:t> kadar  ince</a:t>
            </a:r>
          </a:p>
          <a:p>
            <a:pPr algn="just"/>
            <a:r>
              <a:rPr lang="tr-TR" sz="2400" dirty="0">
                <a:latin typeface="Times New Roman" pitchFamily="18" charset="0"/>
                <a:cs typeface="Times New Roman" pitchFamily="18" charset="0"/>
              </a:rPr>
              <a:t>k</a:t>
            </a:r>
            <a:r>
              <a:rPr lang="tr-TR" sz="2400" dirty="0" smtClean="0">
                <a:latin typeface="Times New Roman" pitchFamily="18" charset="0"/>
                <a:cs typeface="Times New Roman" pitchFamily="18" charset="0"/>
              </a:rPr>
              <a:t>ristallerden meydana gelenler için  de </a:t>
            </a:r>
            <a:r>
              <a:rPr lang="tr-TR" sz="2400" b="1" i="1" dirty="0" err="1" smtClean="0">
                <a:solidFill>
                  <a:srgbClr val="FF0000"/>
                </a:solidFill>
                <a:latin typeface="Times New Roman" pitchFamily="18" charset="0"/>
                <a:cs typeface="Times New Roman" pitchFamily="18" charset="0"/>
              </a:rPr>
              <a:t>kriptokristalen</a:t>
            </a:r>
            <a:r>
              <a:rPr lang="tr-TR" sz="2400" dirty="0" smtClean="0">
                <a:latin typeface="Times New Roman" pitchFamily="18" charset="0"/>
                <a:cs typeface="Times New Roman" pitchFamily="18" charset="0"/>
              </a:rPr>
              <a:t> terimi </a:t>
            </a:r>
          </a:p>
          <a:p>
            <a:pPr algn="just"/>
            <a:r>
              <a:rPr lang="tr-TR" sz="2400" dirty="0" smtClean="0">
                <a:latin typeface="Times New Roman" pitchFamily="18" charset="0"/>
                <a:cs typeface="Times New Roman" pitchFamily="18" charset="0"/>
              </a:rPr>
              <a:t>kullanılır.</a:t>
            </a:r>
          </a:p>
          <a:p>
            <a:pPr algn="just"/>
            <a:r>
              <a:rPr lang="tr-TR" sz="2400" dirty="0" smtClean="0">
                <a:latin typeface="Times New Roman" pitchFamily="18" charset="0"/>
                <a:cs typeface="Times New Roman" pitchFamily="18" charset="0"/>
              </a:rPr>
              <a:t>Bazı maddeler ise herhangi bir  iç atomik düzenleme göstermezler.</a:t>
            </a:r>
          </a:p>
          <a:p>
            <a:pPr algn="just"/>
            <a:r>
              <a:rPr lang="tr-TR" sz="2400" dirty="0" smtClean="0">
                <a:latin typeface="Times New Roman" pitchFamily="18" charset="0"/>
                <a:cs typeface="Times New Roman" pitchFamily="18" charset="0"/>
              </a:rPr>
              <a:t>Doğal olarak oluşmuş amorf katılara dar anlamda </a:t>
            </a:r>
            <a:r>
              <a:rPr lang="tr-TR" sz="2400" b="1" i="1" dirty="0" err="1" smtClean="0">
                <a:solidFill>
                  <a:srgbClr val="FF0000"/>
                </a:solidFill>
                <a:latin typeface="Times New Roman" pitchFamily="18" charset="0"/>
                <a:cs typeface="Times New Roman" pitchFamily="18" charset="0"/>
              </a:rPr>
              <a:t>mineraloid</a:t>
            </a:r>
            <a:r>
              <a:rPr lang="tr-TR" sz="2400" b="1" i="1" dirty="0" smtClean="0">
                <a:solidFill>
                  <a:srgbClr val="FF0000"/>
                </a:solidFill>
                <a:latin typeface="Times New Roman" pitchFamily="18" charset="0"/>
                <a:cs typeface="Times New Roman" pitchFamily="18" charset="0"/>
              </a:rPr>
              <a:t> </a:t>
            </a:r>
            <a:r>
              <a:rPr lang="tr-TR" sz="2400" dirty="0" smtClean="0">
                <a:latin typeface="Times New Roman" pitchFamily="18" charset="0"/>
                <a:cs typeface="Times New Roman" pitchFamily="18" charset="0"/>
              </a:rPr>
              <a:t>denir.</a:t>
            </a:r>
          </a:p>
          <a:p>
            <a:pPr algn="just"/>
            <a:endParaRPr lang="tr-TR" sz="2400"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467544" y="764704"/>
            <a:ext cx="3118739" cy="523220"/>
          </a:xfrm>
          <a:prstGeom prst="rect">
            <a:avLst/>
          </a:prstGeom>
          <a:noFill/>
        </p:spPr>
        <p:txBody>
          <a:bodyPr wrap="none" rtlCol="0">
            <a:spAutoFit/>
          </a:bodyPr>
          <a:lstStyle/>
          <a:p>
            <a:r>
              <a:rPr lang="tr-TR" sz="2800" b="1" smtClean="0">
                <a:latin typeface="Times New Roman" pitchFamily="18" charset="0"/>
                <a:cs typeface="Times New Roman" pitchFamily="18" charset="0"/>
              </a:rPr>
              <a:t>KRİSTALLEŞME </a:t>
            </a:r>
            <a:endParaRPr lang="tr-TR" sz="2800" b="1">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2" cstate="print"/>
          <a:srcRect/>
          <a:stretch>
            <a:fillRect/>
          </a:stretch>
        </p:blipFill>
        <p:spPr bwMode="auto">
          <a:xfrm>
            <a:off x="827584" y="1484784"/>
            <a:ext cx="7391400" cy="4410075"/>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467544" y="908720"/>
            <a:ext cx="8280920" cy="4893647"/>
          </a:xfrm>
          <a:prstGeom prst="rect">
            <a:avLst/>
          </a:prstGeom>
          <a:noFill/>
        </p:spPr>
        <p:txBody>
          <a:bodyPr wrap="square" rtlCol="0">
            <a:spAutoFit/>
          </a:bodyPr>
          <a:lstStyle/>
          <a:p>
            <a:pPr algn="just"/>
            <a:r>
              <a:rPr lang="tr-TR" sz="2400" dirty="0" smtClean="0">
                <a:latin typeface="Times New Roman" pitchFamily="18" charset="0"/>
                <a:cs typeface="Times New Roman" pitchFamily="18" charset="0"/>
              </a:rPr>
              <a:t>Oldukça ender gözlenen bir oluşum da katı maddelerden </a:t>
            </a:r>
            <a:r>
              <a:rPr lang="tr-TR" sz="2400" b="1" i="1" dirty="0" smtClean="0">
                <a:latin typeface="Times New Roman" pitchFamily="18" charset="0"/>
                <a:cs typeface="Times New Roman" pitchFamily="18" charset="0"/>
              </a:rPr>
              <a:t>kristallerin</a:t>
            </a:r>
            <a:r>
              <a:rPr lang="tr-TR" sz="2400" dirty="0" smtClean="0">
                <a:latin typeface="Times New Roman" pitchFamily="18" charset="0"/>
                <a:cs typeface="Times New Roman" pitchFamily="18" charset="0"/>
              </a:rPr>
              <a:t> oluşabilmesidir. Örneğin çok eski yapıtlardaki camlar mikroskop altında incelenecek olursa, bunların çok küçük </a:t>
            </a:r>
            <a:r>
              <a:rPr lang="tr-TR" sz="2400" b="1" i="1" dirty="0" smtClean="0">
                <a:latin typeface="Times New Roman" pitchFamily="18" charset="0"/>
                <a:cs typeface="Times New Roman" pitchFamily="18" charset="0"/>
              </a:rPr>
              <a:t>kristalcikler </a:t>
            </a:r>
            <a:r>
              <a:rPr lang="tr-TR" sz="2400" dirty="0" smtClean="0">
                <a:latin typeface="Times New Roman" pitchFamily="18" charset="0"/>
                <a:cs typeface="Times New Roman" pitchFamily="18" charset="0"/>
              </a:rPr>
              <a:t>içerdiği görülür. Bu kristalcikler amorf katı cam kitlesinin zamanla kristalleşmesiyle oluşmuşlardır. Atom seviyesinde düzensiz bir yapı gösteren amorf cam kitlesi zamanla kısmen düzenli bir yapı kazanmıştır. </a:t>
            </a:r>
          </a:p>
          <a:p>
            <a:pPr algn="just"/>
            <a:r>
              <a:rPr lang="tr-TR" sz="2400" dirty="0" smtClean="0">
                <a:latin typeface="Times New Roman" pitchFamily="18" charset="0"/>
                <a:cs typeface="Times New Roman" pitchFamily="18" charset="0"/>
              </a:rPr>
              <a:t>Bir başka örnek; katı opal-</a:t>
            </a:r>
            <a:r>
              <a:rPr lang="tr-TR" sz="2400" dirty="0" err="1" smtClean="0">
                <a:latin typeface="Times New Roman" pitchFamily="18" charset="0"/>
                <a:cs typeface="Times New Roman" pitchFamily="18" charset="0"/>
              </a:rPr>
              <a:t>A’nın</a:t>
            </a:r>
            <a:r>
              <a:rPr lang="tr-TR" sz="2400" dirty="0" smtClean="0">
                <a:latin typeface="Times New Roman" pitchFamily="18" charset="0"/>
                <a:cs typeface="Times New Roman" pitchFamily="18" charset="0"/>
              </a:rPr>
              <a:t> (düzensiz amorf silis) zamanla opal-CT (yarı-düzenli amorf silis) ve kuvars yönünde kristalin bir yapıya ulaşmasıdır. </a:t>
            </a:r>
          </a:p>
          <a:p>
            <a:pPr algn="just"/>
            <a:r>
              <a:rPr lang="tr-TR" sz="2400" dirty="0" smtClean="0">
                <a:latin typeface="Times New Roman" pitchFamily="18" charset="0"/>
                <a:cs typeface="Times New Roman" pitchFamily="18" charset="0"/>
              </a:rPr>
              <a:t>Birçok mineral, özellikle de cevher mineralleri başlangıçta amorf olarak ayrışırlar ve daha sonra kristalin bir duruma geçerler. Örneğin; </a:t>
            </a:r>
            <a:r>
              <a:rPr lang="tr-TR" sz="2400" dirty="0" err="1" smtClean="0">
                <a:latin typeface="Times New Roman" pitchFamily="18" charset="0"/>
                <a:cs typeface="Times New Roman" pitchFamily="18" charset="0"/>
              </a:rPr>
              <a:t>melnikovitpirit</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Fe</a:t>
            </a:r>
            <a:r>
              <a:rPr lang="tr-TR" sz="2400" dirty="0" smtClean="0">
                <a:latin typeface="Times New Roman" pitchFamily="18" charset="0"/>
                <a:cs typeface="Times New Roman" pitchFamily="18" charset="0"/>
              </a:rPr>
              <a:t>,As)S</a:t>
            </a:r>
            <a:r>
              <a:rPr lang="tr-TR" sz="2400" baseline="-25000" dirty="0" smtClean="0">
                <a:latin typeface="Times New Roman" pitchFamily="18" charset="0"/>
                <a:cs typeface="Times New Roman" pitchFamily="18" charset="0"/>
              </a:rPr>
              <a:t>2</a:t>
            </a:r>
            <a:r>
              <a:rPr lang="tr-TR" sz="2400" dirty="0" smtClean="0">
                <a:latin typeface="Times New Roman" pitchFamily="18" charset="0"/>
                <a:cs typeface="Times New Roman" pitchFamily="18" charset="0"/>
              </a:rPr>
              <a:t> ve </a:t>
            </a:r>
            <a:r>
              <a:rPr lang="tr-TR" sz="2400" dirty="0" err="1" smtClean="0">
                <a:latin typeface="Times New Roman" pitchFamily="18" charset="0"/>
                <a:cs typeface="Times New Roman" pitchFamily="18" charset="0"/>
              </a:rPr>
              <a:t>bravoit</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Fe</a:t>
            </a:r>
            <a:r>
              <a:rPr lang="tr-TR" sz="2400" dirty="0" smtClean="0">
                <a:latin typeface="Times New Roman" pitchFamily="18" charset="0"/>
                <a:cs typeface="Times New Roman" pitchFamily="18" charset="0"/>
              </a:rPr>
              <a:t>,</a:t>
            </a:r>
            <a:r>
              <a:rPr lang="tr-TR" sz="2400" dirty="0" err="1" smtClean="0">
                <a:latin typeface="Times New Roman" pitchFamily="18" charset="0"/>
                <a:cs typeface="Times New Roman" pitchFamily="18" charset="0"/>
              </a:rPr>
              <a:t>Ni</a:t>
            </a:r>
            <a:r>
              <a:rPr lang="tr-TR" sz="2400" dirty="0" smtClean="0">
                <a:latin typeface="Times New Roman" pitchFamily="18" charset="0"/>
                <a:cs typeface="Times New Roman" pitchFamily="18" charset="0"/>
              </a:rPr>
              <a:t>)S</a:t>
            </a:r>
            <a:r>
              <a:rPr lang="tr-TR" sz="2400" baseline="-25000" dirty="0" smtClean="0">
                <a:latin typeface="Times New Roman" pitchFamily="18" charset="0"/>
                <a:cs typeface="Times New Roman" pitchFamily="18" charset="0"/>
              </a:rPr>
              <a:t>2</a:t>
            </a:r>
            <a:endParaRPr lang="tr-TR" sz="2400"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611561" y="692696"/>
            <a:ext cx="8064895" cy="6001643"/>
          </a:xfrm>
          <a:prstGeom prst="rect">
            <a:avLst/>
          </a:prstGeom>
          <a:noFill/>
        </p:spPr>
        <p:txBody>
          <a:bodyPr wrap="square" rtlCol="0">
            <a:spAutoFit/>
          </a:bodyPr>
          <a:lstStyle/>
          <a:p>
            <a:pPr algn="just"/>
            <a:r>
              <a:rPr lang="tr-TR" sz="2400" b="1" dirty="0" smtClean="0">
                <a:solidFill>
                  <a:srgbClr val="FF0000"/>
                </a:solidFill>
                <a:latin typeface="Times New Roman" pitchFamily="18" charset="0"/>
                <a:cs typeface="Times New Roman" pitchFamily="18" charset="0"/>
              </a:rPr>
              <a:t>A. Çözeltilerden kristalleşme</a:t>
            </a:r>
            <a:endParaRPr lang="tr-TR" sz="2400" dirty="0" smtClean="0">
              <a:solidFill>
                <a:srgbClr val="FF0000"/>
              </a:solidFill>
              <a:latin typeface="Times New Roman" pitchFamily="18" charset="0"/>
              <a:cs typeface="Times New Roman" pitchFamily="18" charset="0"/>
            </a:endParaRPr>
          </a:p>
          <a:p>
            <a:pPr algn="just"/>
            <a:r>
              <a:rPr lang="tr-TR" sz="2400" dirty="0" smtClean="0">
                <a:latin typeface="Times New Roman" pitchFamily="18" charset="0"/>
                <a:cs typeface="Times New Roman" pitchFamily="18" charset="0"/>
              </a:rPr>
              <a:t>Çözelti; katı bir maddenin bir sıvı içinde çözünmesi ile oluşan homojen karışımdaki sıvıya denir. Çözeltiden kristalleşme; Çözeltinin </a:t>
            </a:r>
            <a:r>
              <a:rPr lang="tr-TR" sz="2400" i="1" dirty="0" smtClean="0">
                <a:latin typeface="Times New Roman" pitchFamily="18" charset="0"/>
                <a:cs typeface="Times New Roman" pitchFamily="18" charset="0"/>
              </a:rPr>
              <a:t>buharlaşması</a:t>
            </a:r>
            <a:r>
              <a:rPr lang="tr-TR" sz="2400" dirty="0" smtClean="0">
                <a:latin typeface="Times New Roman" pitchFamily="18" charset="0"/>
                <a:cs typeface="Times New Roman" pitchFamily="18" charset="0"/>
              </a:rPr>
              <a:t>, çözeltinin </a:t>
            </a:r>
            <a:r>
              <a:rPr lang="tr-TR" sz="2400" i="1" dirty="0" smtClean="0">
                <a:latin typeface="Times New Roman" pitchFamily="18" charset="0"/>
                <a:cs typeface="Times New Roman" pitchFamily="18" charset="0"/>
              </a:rPr>
              <a:t>soğutulmas</a:t>
            </a:r>
            <a:r>
              <a:rPr lang="tr-TR" sz="2400" dirty="0" smtClean="0">
                <a:latin typeface="Times New Roman" pitchFamily="18" charset="0"/>
                <a:cs typeface="Times New Roman" pitchFamily="18" charset="0"/>
              </a:rPr>
              <a:t>ı, çözeltiden </a:t>
            </a:r>
            <a:r>
              <a:rPr lang="tr-TR" sz="2400" i="1" dirty="0" smtClean="0">
                <a:latin typeface="Times New Roman" pitchFamily="18" charset="0"/>
                <a:cs typeface="Times New Roman" pitchFamily="18" charset="0"/>
              </a:rPr>
              <a:t>çözücü madde miktarının azaltılması </a:t>
            </a:r>
            <a:r>
              <a:rPr lang="tr-TR" sz="2400" dirty="0" smtClean="0">
                <a:latin typeface="Times New Roman" pitchFamily="18" charset="0"/>
                <a:cs typeface="Times New Roman" pitchFamily="18" charset="0"/>
              </a:rPr>
              <a:t>ve çözeltiye </a:t>
            </a:r>
            <a:r>
              <a:rPr lang="tr-TR" sz="2400" i="1" dirty="0" smtClean="0">
                <a:latin typeface="Times New Roman" pitchFamily="18" charset="0"/>
                <a:cs typeface="Times New Roman" pitchFamily="18" charset="0"/>
              </a:rPr>
              <a:t>madde eklenmesi</a:t>
            </a:r>
            <a:r>
              <a:rPr lang="tr-TR" sz="2400" dirty="0" smtClean="0">
                <a:latin typeface="Times New Roman" pitchFamily="18" charset="0"/>
                <a:cs typeface="Times New Roman" pitchFamily="18" charset="0"/>
              </a:rPr>
              <a:t> ile meydana gelmektedir:</a:t>
            </a:r>
          </a:p>
          <a:p>
            <a:pPr algn="just"/>
            <a:r>
              <a:rPr lang="tr-TR" sz="2400" b="1" dirty="0" smtClean="0">
                <a:latin typeface="Times New Roman" pitchFamily="18" charset="0"/>
                <a:cs typeface="Times New Roman" pitchFamily="18" charset="0"/>
              </a:rPr>
              <a:t>a) Çözeltinin buharlaşması ile kristalleşme:</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Kayatuzu</a:t>
            </a:r>
            <a:r>
              <a:rPr lang="tr-TR" sz="2400" dirty="0" smtClean="0">
                <a:latin typeface="Times New Roman" pitchFamily="18" charset="0"/>
                <a:cs typeface="Times New Roman" pitchFamily="18" charset="0"/>
              </a:rPr>
              <a:t> kristalinin (</a:t>
            </a:r>
            <a:r>
              <a:rPr lang="tr-TR" sz="2400" dirty="0" err="1" smtClean="0">
                <a:latin typeface="Times New Roman" pitchFamily="18" charset="0"/>
                <a:cs typeface="Times New Roman" pitchFamily="18" charset="0"/>
              </a:rPr>
              <a:t>NaCl</a:t>
            </a:r>
            <a:r>
              <a:rPr lang="tr-TR" sz="2400" dirty="0" smtClean="0">
                <a:latin typeface="Times New Roman" pitchFamily="18" charset="0"/>
                <a:cs typeface="Times New Roman" pitchFamily="18" charset="0"/>
              </a:rPr>
              <a:t>) sudaki çözeltisinden kristal oluşumu, çözeltiden kristalleşmeye ait tipik bir örnektir. Buharlaşma etkisiyle bu çözeltinin birim hacmindeki </a:t>
            </a:r>
            <a:r>
              <a:rPr lang="tr-TR" sz="2400" dirty="0" err="1" smtClean="0">
                <a:latin typeface="Times New Roman" pitchFamily="18" charset="0"/>
                <a:cs typeface="Times New Roman" pitchFamily="18" charset="0"/>
              </a:rPr>
              <a:t>Na</a:t>
            </a:r>
            <a:r>
              <a:rPr lang="tr-TR" sz="2400" baseline="30000" dirty="0" smtClean="0">
                <a:latin typeface="Times New Roman" pitchFamily="18" charset="0"/>
                <a:cs typeface="Times New Roman" pitchFamily="18" charset="0"/>
              </a:rPr>
              <a:t>+</a:t>
            </a:r>
            <a:r>
              <a:rPr lang="tr-TR" sz="2400" dirty="0" smtClean="0">
                <a:latin typeface="Times New Roman" pitchFamily="18" charset="0"/>
                <a:cs typeface="Times New Roman" pitchFamily="18" charset="0"/>
              </a:rPr>
              <a:t> ve CI</a:t>
            </a:r>
            <a:r>
              <a:rPr lang="tr-TR" sz="2400" baseline="30000" dirty="0" smtClean="0">
                <a:latin typeface="Times New Roman" pitchFamily="18" charset="0"/>
                <a:cs typeface="Times New Roman" pitchFamily="18" charset="0"/>
                <a:sym typeface="Symbol"/>
              </a:rPr>
              <a:t></a:t>
            </a:r>
            <a:r>
              <a:rPr lang="tr-TR" sz="2400" dirty="0" smtClean="0">
                <a:latin typeface="Times New Roman" pitchFamily="18" charset="0"/>
                <a:cs typeface="Times New Roman" pitchFamily="18" charset="0"/>
              </a:rPr>
              <a:t> derişimi gittikçe artar. Sonuçta kalan tuzun tümü çözeltide taşınamaz hale gelir ve katı tuz çökelmeye başlar. Suyun buharlaşması çok yavaş olursa, </a:t>
            </a:r>
            <a:r>
              <a:rPr lang="tr-TR" sz="2400" dirty="0" err="1" smtClean="0">
                <a:latin typeface="Times New Roman" pitchFamily="18" charset="0"/>
                <a:cs typeface="Times New Roman" pitchFamily="18" charset="0"/>
              </a:rPr>
              <a:t>Na</a:t>
            </a:r>
            <a:r>
              <a:rPr lang="tr-TR" sz="2400" baseline="30000" dirty="0" smtClean="0">
                <a:latin typeface="Times New Roman" pitchFamily="18" charset="0"/>
                <a:cs typeface="Times New Roman" pitchFamily="18" charset="0"/>
              </a:rPr>
              <a:t>+</a:t>
            </a:r>
            <a:r>
              <a:rPr lang="tr-TR" sz="2400" dirty="0" smtClean="0">
                <a:latin typeface="Times New Roman" pitchFamily="18" charset="0"/>
                <a:cs typeface="Times New Roman" pitchFamily="18" charset="0"/>
              </a:rPr>
              <a:t> ve CI</a:t>
            </a:r>
            <a:r>
              <a:rPr lang="tr-TR" sz="2400" baseline="30000" dirty="0" smtClean="0">
                <a:latin typeface="Times New Roman" pitchFamily="18" charset="0"/>
                <a:cs typeface="Times New Roman" pitchFamily="18" charset="0"/>
                <a:sym typeface="Symbol"/>
              </a:rPr>
              <a:t></a:t>
            </a:r>
            <a:r>
              <a:rPr lang="tr-TR" sz="2400" dirty="0" smtClean="0">
                <a:latin typeface="Times New Roman" pitchFamily="18" charset="0"/>
                <a:cs typeface="Times New Roman" pitchFamily="18" charset="0"/>
              </a:rPr>
              <a:t> iyonlarının gruplaşmasıyla karakteristik biçim ve ortak yönlenmeler gösteren bir veya birkaç kristal meydana gelir. Buharlaşma hızlı olursa, çok sayıda kristalleşme merkezleri ortaya çıkar. </a:t>
            </a: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23528" y="1988840"/>
            <a:ext cx="8136904" cy="2677656"/>
          </a:xfrm>
          <a:prstGeom prst="rect">
            <a:avLst/>
          </a:prstGeom>
          <a:noFill/>
        </p:spPr>
        <p:txBody>
          <a:bodyPr wrap="square" rtlCol="0">
            <a:spAutoFit/>
          </a:bodyPr>
          <a:lstStyle/>
          <a:p>
            <a:pPr algn="just"/>
            <a:r>
              <a:rPr lang="tr-TR" sz="2400" dirty="0" smtClean="0">
                <a:latin typeface="Times New Roman" pitchFamily="18" charset="0"/>
                <a:cs typeface="Times New Roman" pitchFamily="18" charset="0"/>
              </a:rPr>
              <a:t>Sonuçta genellikle çok sayıda küçük ve düzensiz yönlenmiş kristaller oluşur. Çözeltinin sıcaklığının veya basıncının azalmasıyla da kristaller gelişir. Örneğin, sıcak su soğuk sudan biraz daha fazla tuz çözündürür. Diğer yandan, daha yüksek basınçta daha fazla tuz çözeltide tutulabilir. Ayrıca doygun bir çözeltinin basıncı düşürülürse, aşırı doygunluk meydana gelir ve kristaller oluşur.</a:t>
            </a:r>
            <a:endParaRPr lang="tr-TR" sz="2400"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395536" y="764704"/>
            <a:ext cx="7920880" cy="4154984"/>
          </a:xfrm>
          <a:prstGeom prst="rect">
            <a:avLst/>
          </a:prstGeom>
          <a:noFill/>
        </p:spPr>
        <p:txBody>
          <a:bodyPr wrap="square" rtlCol="0">
            <a:spAutoFit/>
          </a:bodyPr>
          <a:lstStyle/>
          <a:p>
            <a:pPr algn="just"/>
            <a:r>
              <a:rPr lang="tr-TR" sz="2400" b="1" dirty="0" smtClean="0">
                <a:latin typeface="Times New Roman" pitchFamily="18" charset="0"/>
                <a:cs typeface="Times New Roman" pitchFamily="18" charset="0"/>
              </a:rPr>
              <a:t>b) Çözeltinin soğutulması ile kristalleşme: </a:t>
            </a:r>
            <a:r>
              <a:rPr lang="tr-TR" sz="2400" dirty="0" smtClean="0">
                <a:latin typeface="Times New Roman" pitchFamily="18" charset="0"/>
                <a:cs typeface="Times New Roman" pitchFamily="18" charset="0"/>
              </a:rPr>
              <a:t>Örneğin, </a:t>
            </a:r>
            <a:r>
              <a:rPr lang="tr-TR" sz="2400" dirty="0" err="1" smtClean="0">
                <a:latin typeface="Times New Roman" pitchFamily="18" charset="0"/>
                <a:cs typeface="Times New Roman" pitchFamily="18" charset="0"/>
              </a:rPr>
              <a:t>Na</a:t>
            </a:r>
            <a:r>
              <a:rPr lang="tr-TR" sz="2400" baseline="30000" dirty="0" smtClean="0">
                <a:latin typeface="Times New Roman" pitchFamily="18" charset="0"/>
                <a:cs typeface="Times New Roman" pitchFamily="18" charset="0"/>
              </a:rPr>
              <a:t>+</a:t>
            </a:r>
            <a:r>
              <a:rPr lang="tr-TR" sz="2400" dirty="0" smtClean="0">
                <a:latin typeface="Times New Roman" pitchFamily="18" charset="0"/>
                <a:cs typeface="Times New Roman" pitchFamily="18" charset="0"/>
              </a:rPr>
              <a:t> ve CI</a:t>
            </a:r>
            <a:r>
              <a:rPr lang="tr-TR" sz="2400" baseline="30000" dirty="0" smtClean="0">
                <a:latin typeface="Times New Roman" pitchFamily="18" charset="0"/>
                <a:cs typeface="Times New Roman" pitchFamily="18" charset="0"/>
                <a:sym typeface="Symbol"/>
              </a:rPr>
              <a:t></a:t>
            </a:r>
            <a:r>
              <a:rPr lang="tr-TR" sz="2400" dirty="0" smtClean="0">
                <a:latin typeface="Times New Roman" pitchFamily="18" charset="0"/>
                <a:cs typeface="Times New Roman" pitchFamily="18" charset="0"/>
              </a:rPr>
              <a:t> içeren sıcak bir çözelti soğutulursa, tuzun çökelmesine yol açan uygun bir derişime ulaşılır. Bir miktar sıcak su içerisinde bol miktarda </a:t>
            </a:r>
            <a:r>
              <a:rPr lang="tr-TR" sz="2400" dirty="0" err="1" smtClean="0">
                <a:latin typeface="Times New Roman" pitchFamily="18" charset="0"/>
                <a:cs typeface="Times New Roman" pitchFamily="18" charset="0"/>
              </a:rPr>
              <a:t>kayatuzu</a:t>
            </a:r>
            <a:r>
              <a:rPr lang="tr-TR" sz="2400" dirty="0" smtClean="0">
                <a:latin typeface="Times New Roman" pitchFamily="18" charset="0"/>
                <a:cs typeface="Times New Roman" pitchFamily="18" charset="0"/>
              </a:rPr>
              <a:t> çözdükten sonra çözelti soğumaya bırakıldığında, bir süre sonra çözeltide küp şeklinde küçük </a:t>
            </a:r>
            <a:r>
              <a:rPr lang="tr-TR" sz="2400" dirty="0" err="1" smtClean="0">
                <a:latin typeface="Times New Roman" pitchFamily="18" charset="0"/>
                <a:cs typeface="Times New Roman" pitchFamily="18" charset="0"/>
              </a:rPr>
              <a:t>kayatuzu</a:t>
            </a:r>
            <a:r>
              <a:rPr lang="tr-TR" sz="2400" dirty="0" smtClean="0">
                <a:latin typeface="Times New Roman" pitchFamily="18" charset="0"/>
                <a:cs typeface="Times New Roman" pitchFamily="18" charset="0"/>
              </a:rPr>
              <a:t> kristallerinin oluştuğu görülür. Burada dikkat edilecek nokta, sıcak su içerisinde doymuşa yakın miktarda tuzun çözünmüş olmasıdır. Sıcaklığın düşürülmesi ile kristal oluşmasına bir ikinci örnek </a:t>
            </a:r>
            <a:r>
              <a:rPr lang="tr-TR" sz="2400" dirty="0" err="1" smtClean="0">
                <a:latin typeface="Times New Roman" pitchFamily="18" charset="0"/>
                <a:cs typeface="Times New Roman" pitchFamily="18" charset="0"/>
              </a:rPr>
              <a:t>te</a:t>
            </a:r>
            <a:r>
              <a:rPr lang="tr-TR" sz="2400" dirty="0" smtClean="0">
                <a:latin typeface="Times New Roman" pitchFamily="18" charset="0"/>
                <a:cs typeface="Times New Roman" pitchFamily="18" charset="0"/>
              </a:rPr>
              <a:t> KNO</a:t>
            </a:r>
            <a:r>
              <a:rPr lang="tr-TR" sz="2400" baseline="-25000" dirty="0" smtClean="0">
                <a:latin typeface="Times New Roman" pitchFamily="18" charset="0"/>
                <a:cs typeface="Times New Roman" pitchFamily="18" charset="0"/>
              </a:rPr>
              <a:t>3</a:t>
            </a:r>
            <a:r>
              <a:rPr lang="tr-TR" sz="2400" dirty="0" smtClean="0">
                <a:latin typeface="Times New Roman" pitchFamily="18" charset="0"/>
                <a:cs typeface="Times New Roman" pitchFamily="18" charset="0"/>
              </a:rPr>
              <a:t> dır. Bu mineral 30 C sıcaklıkta suda doymuş duruma kadar çözülür ve sıcaklık 20 C ye düşürülürse kristalleşme başlar.</a:t>
            </a:r>
            <a:endParaRPr lang="tr-TR" sz="2400" dirty="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467544" y="1556792"/>
            <a:ext cx="7920880" cy="1938992"/>
          </a:xfrm>
          <a:prstGeom prst="rect">
            <a:avLst/>
          </a:prstGeom>
          <a:noFill/>
        </p:spPr>
        <p:txBody>
          <a:bodyPr wrap="square" rtlCol="0">
            <a:spAutoFit/>
          </a:bodyPr>
          <a:lstStyle/>
          <a:p>
            <a:r>
              <a:rPr lang="tr-TR" sz="2400" b="1" dirty="0" smtClean="0">
                <a:latin typeface="Times New Roman" pitchFamily="18" charset="0"/>
                <a:cs typeface="Times New Roman" pitchFamily="18" charset="0"/>
              </a:rPr>
              <a:t>c) Çözeltilerden çözücü madde miktarının azaltılması ile kristalleşme: </a:t>
            </a:r>
            <a:r>
              <a:rPr lang="tr-TR" sz="2400" dirty="0" smtClean="0">
                <a:latin typeface="Times New Roman" pitchFamily="18" charset="0"/>
                <a:cs typeface="Times New Roman" pitchFamily="18" charset="0"/>
              </a:rPr>
              <a:t>Örneğin doymuş bir </a:t>
            </a:r>
            <a:r>
              <a:rPr lang="tr-TR" sz="2400" dirty="0" err="1" smtClean="0">
                <a:latin typeface="Times New Roman" pitchFamily="18" charset="0"/>
                <a:cs typeface="Times New Roman" pitchFamily="18" charset="0"/>
              </a:rPr>
              <a:t>alunit</a:t>
            </a:r>
            <a:r>
              <a:rPr lang="tr-TR" sz="2400" dirty="0" smtClean="0">
                <a:latin typeface="Times New Roman" pitchFamily="18" charset="0"/>
                <a:cs typeface="Times New Roman" pitchFamily="18" charset="0"/>
              </a:rPr>
              <a:t> KAl</a:t>
            </a:r>
            <a:r>
              <a:rPr lang="tr-TR" sz="2400" baseline="-25000" dirty="0" smtClean="0">
                <a:latin typeface="Times New Roman" pitchFamily="18" charset="0"/>
                <a:cs typeface="Times New Roman" pitchFamily="18" charset="0"/>
              </a:rPr>
              <a:t>3</a:t>
            </a:r>
            <a:r>
              <a:rPr lang="tr-TR" sz="2400" dirty="0" smtClean="0">
                <a:latin typeface="Times New Roman" pitchFamily="18" charset="0"/>
                <a:cs typeface="Times New Roman" pitchFamily="18" charset="0"/>
              </a:rPr>
              <a:t>(SO4)</a:t>
            </a:r>
            <a:r>
              <a:rPr lang="tr-TR" sz="2400" baseline="-25000" dirty="0" smtClean="0">
                <a:latin typeface="Times New Roman" pitchFamily="18" charset="0"/>
                <a:cs typeface="Times New Roman" pitchFamily="18" charset="0"/>
              </a:rPr>
              <a:t>2</a:t>
            </a:r>
            <a:r>
              <a:rPr lang="tr-TR" sz="2400" dirty="0" smtClean="0">
                <a:latin typeface="Times New Roman" pitchFamily="18" charset="0"/>
                <a:cs typeface="Times New Roman" pitchFamily="18" charset="0"/>
              </a:rPr>
              <a:t>(OH)</a:t>
            </a:r>
            <a:r>
              <a:rPr lang="tr-TR" sz="2400" baseline="-25000" dirty="0" smtClean="0">
                <a:latin typeface="Times New Roman" pitchFamily="18" charset="0"/>
                <a:cs typeface="Times New Roman" pitchFamily="18" charset="0"/>
              </a:rPr>
              <a:t>6</a:t>
            </a:r>
            <a:r>
              <a:rPr lang="tr-TR" sz="2400" dirty="0" smtClean="0">
                <a:latin typeface="Times New Roman" pitchFamily="18" charset="0"/>
                <a:cs typeface="Times New Roman" pitchFamily="18" charset="0"/>
              </a:rPr>
              <a:t>) (şaptaşı veya </a:t>
            </a:r>
            <a:r>
              <a:rPr lang="tr-TR" sz="2400" dirty="0" err="1" smtClean="0">
                <a:latin typeface="Times New Roman" pitchFamily="18" charset="0"/>
                <a:cs typeface="Times New Roman" pitchFamily="18" charset="0"/>
              </a:rPr>
              <a:t>alumtaşı</a:t>
            </a:r>
            <a:r>
              <a:rPr lang="tr-TR" sz="2400" dirty="0" smtClean="0">
                <a:latin typeface="Times New Roman" pitchFamily="18" charset="0"/>
                <a:cs typeface="Times New Roman" pitchFamily="18" charset="0"/>
              </a:rPr>
              <a:t>) çözeltisini kaynatarak bir kısım su buharlaştırılacak olursa, kristaller oluşur.</a:t>
            </a:r>
          </a:p>
          <a:p>
            <a:endParaRPr lang="tr-TR" sz="24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395536" y="260648"/>
            <a:ext cx="8208911" cy="2739211"/>
          </a:xfrm>
          <a:prstGeom prst="rect">
            <a:avLst/>
          </a:prstGeom>
          <a:noFill/>
        </p:spPr>
        <p:txBody>
          <a:bodyPr wrap="square" rtlCol="0">
            <a:spAutoFit/>
          </a:bodyPr>
          <a:lstStyle/>
          <a:p>
            <a:endParaRPr lang="tr-TR" sz="2400" dirty="0" smtClean="0">
              <a:latin typeface="Times New Roman" pitchFamily="18" charset="0"/>
              <a:cs typeface="Times New Roman" pitchFamily="18" charset="0"/>
            </a:endParaRPr>
          </a:p>
          <a:p>
            <a:r>
              <a:rPr lang="tr-TR" sz="2800" b="1" dirty="0" smtClean="0">
                <a:solidFill>
                  <a:srgbClr val="FF0000"/>
                </a:solidFill>
                <a:latin typeface="Times New Roman" pitchFamily="18" charset="0"/>
                <a:cs typeface="Times New Roman" pitchFamily="18" charset="0"/>
              </a:rPr>
              <a:t>Kristallerde Kafes Yapısı </a:t>
            </a:r>
          </a:p>
          <a:p>
            <a:endParaRPr lang="tr-TR" sz="2400" b="1" dirty="0" smtClean="0">
              <a:latin typeface="Times New Roman" pitchFamily="18" charset="0"/>
              <a:cs typeface="Times New Roman" pitchFamily="18" charset="0"/>
            </a:endParaRPr>
          </a:p>
          <a:p>
            <a:pPr algn="just"/>
            <a:r>
              <a:rPr lang="tr-TR" sz="2400" dirty="0" smtClean="0">
                <a:latin typeface="Times New Roman" pitchFamily="18" charset="0"/>
                <a:cs typeface="Times New Roman" pitchFamily="18" charset="0"/>
              </a:rPr>
              <a:t>►Kristallerdeki kimyasal unsurların düzenli sıralanışı üç boyutlu </a:t>
            </a:r>
            <a:r>
              <a:rPr lang="tr-TR" sz="2400" b="1" i="1" dirty="0" smtClean="0">
                <a:solidFill>
                  <a:srgbClr val="FF0000"/>
                </a:solidFill>
                <a:latin typeface="Times New Roman" pitchFamily="18" charset="0"/>
                <a:cs typeface="Times New Roman" pitchFamily="18" charset="0"/>
              </a:rPr>
              <a:t>hacim kafes </a:t>
            </a:r>
            <a:r>
              <a:rPr lang="tr-TR" sz="2400" b="1" dirty="0" smtClean="0">
                <a:latin typeface="Times New Roman" pitchFamily="18" charset="0"/>
                <a:cs typeface="Times New Roman" pitchFamily="18" charset="0"/>
              </a:rPr>
              <a:t>(nokta kafes) ilkesine uymaktadır. Eşdeğer yapıtaşlarının veya noktaların bir yönde eşit aralıklarla dizilmesi sonucu bir </a:t>
            </a:r>
            <a:r>
              <a:rPr lang="tr-TR" sz="2400" b="1" i="1" dirty="0" smtClean="0">
                <a:solidFill>
                  <a:srgbClr val="FF0000"/>
                </a:solidFill>
                <a:latin typeface="Times New Roman" pitchFamily="18" charset="0"/>
                <a:cs typeface="Times New Roman" pitchFamily="18" charset="0"/>
              </a:rPr>
              <a:t>noktalar dizisi </a:t>
            </a:r>
            <a:r>
              <a:rPr lang="tr-TR" sz="2400" b="1" dirty="0" smtClean="0">
                <a:latin typeface="Times New Roman" pitchFamily="18" charset="0"/>
                <a:cs typeface="Times New Roman" pitchFamily="18" charset="0"/>
              </a:rPr>
              <a:t>meydana gelir (Şekil ). </a:t>
            </a:r>
            <a:endParaRPr lang="tr-TR" sz="2400" dirty="0">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2" cstate="print"/>
          <a:srcRect/>
          <a:stretch>
            <a:fillRect/>
          </a:stretch>
        </p:blipFill>
        <p:spPr bwMode="auto">
          <a:xfrm>
            <a:off x="1115616" y="3717032"/>
            <a:ext cx="5838825" cy="419100"/>
          </a:xfrm>
          <a:prstGeom prst="rect">
            <a:avLst/>
          </a:prstGeom>
          <a:noFill/>
          <a:ln w="9525">
            <a:noFill/>
            <a:miter lim="800000"/>
            <a:headEnd/>
            <a:tailEnd/>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323528" y="1340768"/>
            <a:ext cx="8280919" cy="3046988"/>
          </a:xfrm>
          <a:prstGeom prst="rect">
            <a:avLst/>
          </a:prstGeom>
          <a:noFill/>
        </p:spPr>
        <p:txBody>
          <a:bodyPr wrap="square" rtlCol="0">
            <a:spAutoFit/>
          </a:bodyPr>
          <a:lstStyle/>
          <a:p>
            <a:pPr algn="just"/>
            <a:r>
              <a:rPr lang="tr-TR" sz="2400" b="1" dirty="0" smtClean="0">
                <a:latin typeface="Times New Roman" pitchFamily="18" charset="0"/>
                <a:cs typeface="Times New Roman" pitchFamily="18" charset="0"/>
              </a:rPr>
              <a:t>d) Çözeltiye madde eklenmesi ile kristalleşme:</a:t>
            </a:r>
            <a:r>
              <a:rPr lang="tr-TR" sz="2400" dirty="0" smtClean="0">
                <a:latin typeface="Times New Roman" pitchFamily="18" charset="0"/>
                <a:cs typeface="Times New Roman" pitchFamily="18" charset="0"/>
              </a:rPr>
              <a:t> Örneğin doymamış bir CaCl</a:t>
            </a:r>
            <a:r>
              <a:rPr lang="tr-TR" sz="2400" baseline="-25000" dirty="0" smtClean="0">
                <a:latin typeface="Times New Roman" pitchFamily="18" charset="0"/>
                <a:cs typeface="Times New Roman" pitchFamily="18" charset="0"/>
              </a:rPr>
              <a:t>2</a:t>
            </a:r>
            <a:r>
              <a:rPr lang="tr-TR" sz="2400" dirty="0" smtClean="0">
                <a:latin typeface="Times New Roman" pitchFamily="18" charset="0"/>
                <a:cs typeface="Times New Roman" pitchFamily="18" charset="0"/>
              </a:rPr>
              <a:t> çözeltisine yine doymamış MgSO</a:t>
            </a:r>
            <a:r>
              <a:rPr lang="tr-TR" sz="2400" baseline="-25000" dirty="0" smtClean="0">
                <a:latin typeface="Times New Roman" pitchFamily="18" charset="0"/>
                <a:cs typeface="Times New Roman" pitchFamily="18" charset="0"/>
              </a:rPr>
              <a:t>4</a:t>
            </a:r>
            <a:r>
              <a:rPr lang="tr-TR" sz="2400" dirty="0" smtClean="0">
                <a:latin typeface="Times New Roman" pitchFamily="18" charset="0"/>
                <a:cs typeface="Times New Roman" pitchFamily="18" charset="0"/>
              </a:rPr>
              <a:t> çözeltisi ilave edilirse, beyaz jips (CaSO</a:t>
            </a:r>
            <a:r>
              <a:rPr lang="tr-TR" sz="2400" baseline="-25000" dirty="0" smtClean="0">
                <a:latin typeface="Times New Roman" pitchFamily="18" charset="0"/>
                <a:cs typeface="Times New Roman" pitchFamily="18" charset="0"/>
              </a:rPr>
              <a:t>4</a:t>
            </a:r>
            <a:r>
              <a:rPr lang="tr-TR" sz="2400" dirty="0" smtClean="0">
                <a:latin typeface="Times New Roman" pitchFamily="18" charset="0"/>
                <a:cs typeface="Times New Roman" pitchFamily="18" charset="0"/>
              </a:rPr>
              <a:t>.2H</a:t>
            </a:r>
            <a:r>
              <a:rPr lang="tr-TR" sz="2400" baseline="-25000" dirty="0" smtClean="0">
                <a:latin typeface="Times New Roman" pitchFamily="18" charset="0"/>
                <a:cs typeface="Times New Roman" pitchFamily="18" charset="0"/>
              </a:rPr>
              <a:t>2</a:t>
            </a:r>
            <a:r>
              <a:rPr lang="tr-TR" sz="2400" dirty="0" smtClean="0">
                <a:latin typeface="Times New Roman" pitchFamily="18" charset="0"/>
                <a:cs typeface="Times New Roman" pitchFamily="18" charset="0"/>
              </a:rPr>
              <a:t>O) kristalleri meydana gelir (CaCl</a:t>
            </a:r>
            <a:r>
              <a:rPr lang="tr-TR" sz="2400" baseline="-25000" dirty="0" smtClean="0">
                <a:latin typeface="Times New Roman" pitchFamily="18" charset="0"/>
                <a:cs typeface="Times New Roman" pitchFamily="18" charset="0"/>
              </a:rPr>
              <a:t>2</a:t>
            </a:r>
            <a:r>
              <a:rPr lang="tr-TR" sz="2400" dirty="0" smtClean="0">
                <a:latin typeface="Times New Roman" pitchFamily="18" charset="0"/>
                <a:cs typeface="Times New Roman" pitchFamily="18" charset="0"/>
              </a:rPr>
              <a:t>+MgSO</a:t>
            </a:r>
            <a:r>
              <a:rPr lang="tr-TR" sz="2400" baseline="-25000" dirty="0" smtClean="0">
                <a:latin typeface="Times New Roman" pitchFamily="18" charset="0"/>
                <a:cs typeface="Times New Roman" pitchFamily="18" charset="0"/>
              </a:rPr>
              <a:t>4 </a:t>
            </a:r>
            <a:r>
              <a:rPr lang="tr-TR" sz="2400" dirty="0" smtClean="0">
                <a:latin typeface="Times New Roman" pitchFamily="18" charset="0"/>
                <a:cs typeface="Times New Roman" pitchFamily="18" charset="0"/>
                <a:sym typeface="Symbol"/>
              </a:rPr>
              <a:t></a:t>
            </a:r>
            <a:r>
              <a:rPr lang="tr-TR" sz="2400" dirty="0" smtClean="0">
                <a:latin typeface="Times New Roman" pitchFamily="18" charset="0"/>
                <a:cs typeface="Times New Roman" pitchFamily="18" charset="0"/>
              </a:rPr>
              <a:t> CaSO</a:t>
            </a:r>
            <a:r>
              <a:rPr lang="tr-TR" sz="2400" baseline="-25000" dirty="0" smtClean="0">
                <a:latin typeface="Times New Roman" pitchFamily="18" charset="0"/>
                <a:cs typeface="Times New Roman" pitchFamily="18" charset="0"/>
              </a:rPr>
              <a:t>4</a:t>
            </a:r>
            <a:r>
              <a:rPr lang="tr-TR" sz="2400" dirty="0" smtClean="0">
                <a:latin typeface="Times New Roman" pitchFamily="18" charset="0"/>
                <a:cs typeface="Times New Roman" pitchFamily="18" charset="0"/>
              </a:rPr>
              <a:t>.2H</a:t>
            </a:r>
            <a:r>
              <a:rPr lang="tr-TR" sz="2400" baseline="-25000" dirty="0" smtClean="0">
                <a:latin typeface="Times New Roman" pitchFamily="18" charset="0"/>
                <a:cs typeface="Times New Roman" pitchFamily="18" charset="0"/>
              </a:rPr>
              <a:t>2</a:t>
            </a:r>
            <a:r>
              <a:rPr lang="tr-TR" sz="2400" dirty="0" smtClean="0">
                <a:latin typeface="Times New Roman" pitchFamily="18" charset="0"/>
                <a:cs typeface="Times New Roman" pitchFamily="18" charset="0"/>
              </a:rPr>
              <a:t>O+Mg</a:t>
            </a:r>
            <a:r>
              <a:rPr lang="tr-TR" sz="2400" baseline="30000" dirty="0" smtClean="0">
                <a:latin typeface="Times New Roman" pitchFamily="18" charset="0"/>
                <a:cs typeface="Times New Roman" pitchFamily="18" charset="0"/>
              </a:rPr>
              <a:t>+2</a:t>
            </a:r>
            <a:r>
              <a:rPr lang="tr-TR" sz="2400" dirty="0" smtClean="0">
                <a:latin typeface="Times New Roman" pitchFamily="18" charset="0"/>
                <a:cs typeface="Times New Roman" pitchFamily="18" charset="0"/>
              </a:rPr>
              <a:t>+2Cl</a:t>
            </a:r>
            <a:r>
              <a:rPr lang="tr-TR" sz="2400" baseline="30000" dirty="0" smtClean="0">
                <a:latin typeface="Times New Roman" pitchFamily="18" charset="0"/>
                <a:cs typeface="Times New Roman" pitchFamily="18" charset="0"/>
                <a:sym typeface="Symbol"/>
              </a:rPr>
              <a:t></a:t>
            </a:r>
            <a:r>
              <a:rPr lang="tr-TR" sz="2400" dirty="0" smtClean="0">
                <a:latin typeface="Times New Roman" pitchFamily="18" charset="0"/>
                <a:cs typeface="Times New Roman" pitchFamily="18" charset="0"/>
              </a:rPr>
              <a:t>). Burada her iki tuzun karşılıklı kimyasal etkilerinden dolayı yeni bir mineral oluşmakta, bu mineralde tüm olarak çözülemediğinden kristaller halinde ayrışmaktadır. </a:t>
            </a:r>
          </a:p>
          <a:p>
            <a:pPr algn="just"/>
            <a:endParaRPr lang="tr-TR" sz="2400" dirty="0">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395537" y="692696"/>
            <a:ext cx="8280919" cy="3416320"/>
          </a:xfrm>
          <a:prstGeom prst="rect">
            <a:avLst/>
          </a:prstGeom>
          <a:noFill/>
        </p:spPr>
        <p:txBody>
          <a:bodyPr wrap="square" rtlCol="0">
            <a:spAutoFit/>
          </a:bodyPr>
          <a:lstStyle/>
          <a:p>
            <a:pPr algn="just"/>
            <a:r>
              <a:rPr lang="tr-TR" sz="2400" b="1" dirty="0" smtClean="0">
                <a:solidFill>
                  <a:srgbClr val="FF0000"/>
                </a:solidFill>
                <a:latin typeface="Times New Roman" pitchFamily="18" charset="0"/>
                <a:cs typeface="Times New Roman" pitchFamily="18" charset="0"/>
              </a:rPr>
              <a:t>B. Eriyiklerden kristalleşme</a:t>
            </a:r>
            <a:endParaRPr lang="tr-TR" sz="2400" dirty="0" smtClean="0">
              <a:solidFill>
                <a:srgbClr val="FF0000"/>
              </a:solidFill>
              <a:latin typeface="Times New Roman" pitchFamily="18" charset="0"/>
              <a:cs typeface="Times New Roman" pitchFamily="18" charset="0"/>
            </a:endParaRPr>
          </a:p>
          <a:p>
            <a:pPr algn="just"/>
            <a:r>
              <a:rPr lang="tr-TR" sz="2400" dirty="0" smtClean="0">
                <a:latin typeface="Times New Roman" pitchFamily="18" charset="0"/>
                <a:cs typeface="Times New Roman" pitchFamily="18" charset="0"/>
              </a:rPr>
              <a:t>Katı bir maddenin ısıtılmasıyla oluşan erimiş sıvıya </a:t>
            </a:r>
            <a:r>
              <a:rPr lang="tr-TR" sz="2400" i="1" dirty="0" smtClean="0">
                <a:latin typeface="Times New Roman" pitchFamily="18" charset="0"/>
                <a:cs typeface="Times New Roman" pitchFamily="18" charset="0"/>
              </a:rPr>
              <a:t>eriyik</a:t>
            </a:r>
            <a:r>
              <a:rPr lang="tr-TR" sz="2400" dirty="0" smtClean="0">
                <a:latin typeface="Times New Roman" pitchFamily="18" charset="0"/>
                <a:cs typeface="Times New Roman" pitchFamily="18" charset="0"/>
              </a:rPr>
              <a:t> adı verilir. Donma ergimenin tersidir. Çözeltiden kristal oluşumu ile çok büyük bir benzerlik gösterir. Çok bilinen bir örnek, suyun donmasıyla meydana gelen buz kristallerinin oluşumudur. Sıcaklık yeteri kadar azalırsa, sıvı haldeyken her yönde hareket edebilen H</a:t>
            </a:r>
            <a:r>
              <a:rPr lang="tr-TR" sz="2400" baseline="-25000" dirty="0" smtClean="0">
                <a:latin typeface="Times New Roman" pitchFamily="18" charset="0"/>
                <a:cs typeface="Times New Roman" pitchFamily="18" charset="0"/>
              </a:rPr>
              <a:t>2</a:t>
            </a:r>
            <a:r>
              <a:rPr lang="tr-TR" sz="2400" dirty="0" smtClean="0">
                <a:latin typeface="Times New Roman" pitchFamily="18" charset="0"/>
                <a:cs typeface="Times New Roman" pitchFamily="18" charset="0"/>
              </a:rPr>
              <a:t>O molekülleri düzenlenerek katı ve kristalin bir kütle meydana getirirler. </a:t>
            </a:r>
          </a:p>
          <a:p>
            <a:pPr algn="just"/>
            <a:endParaRPr lang="tr-TR" sz="2400" dirty="0">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539552" y="908720"/>
            <a:ext cx="7992888" cy="4154984"/>
          </a:xfrm>
          <a:prstGeom prst="rect">
            <a:avLst/>
          </a:prstGeom>
          <a:noFill/>
        </p:spPr>
        <p:txBody>
          <a:bodyPr wrap="square" rtlCol="0">
            <a:spAutoFit/>
          </a:bodyPr>
          <a:lstStyle/>
          <a:p>
            <a:pPr algn="just"/>
            <a:r>
              <a:rPr lang="tr-TR" sz="2400" dirty="0" smtClean="0">
                <a:latin typeface="Times New Roman" pitchFamily="18" charset="0"/>
                <a:cs typeface="Times New Roman" pitchFamily="18" charset="0"/>
              </a:rPr>
              <a:t>Daha karmaşık olmasına rağmen, magmatik kayaçların magma eriyiğinden oluşumları da suyun donmasına benzer. Soğuyan bir magmadan kristal büyümesi, birbiriyle çatışan iki etkinin sonucudur. Bunlardan biri ısısal titreşimler olup, potansiyel mineral çekirdeklerini bozmaya yöneliktir. Diğeri ise çekim güçleri olup, atom veya iyonları bir arada toplamayı sağlar. Sıcaklık düştükçe, birincisinin etkisi kaybolur ve çekim güçleri ana etken haline gelir. Bir başka örnek, kükürt eriyiğinin soğutulması ile iğneler şeklinde kükürt kristallerinin oluşumudur.</a:t>
            </a:r>
          </a:p>
          <a:p>
            <a:pPr algn="just"/>
            <a:endParaRPr lang="tr-TR" sz="2400" dirty="0">
              <a:latin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395537" y="908720"/>
            <a:ext cx="8208911" cy="4524315"/>
          </a:xfrm>
          <a:prstGeom prst="rect">
            <a:avLst/>
          </a:prstGeom>
          <a:noFill/>
        </p:spPr>
        <p:txBody>
          <a:bodyPr wrap="square" rtlCol="0">
            <a:spAutoFit/>
          </a:bodyPr>
          <a:lstStyle/>
          <a:p>
            <a:pPr algn="just"/>
            <a:r>
              <a:rPr lang="tr-TR" sz="2400" dirty="0" smtClean="0">
                <a:latin typeface="Times New Roman" pitchFamily="18" charset="0"/>
                <a:cs typeface="Times New Roman" pitchFamily="18" charset="0"/>
              </a:rPr>
              <a:t>Bir madde ısıtılarak eriyik haline getirildikten sonra yavaş yavaş soğutulacak olursa, yine kristalleşme meydana gelir. Soğuma yeteri kadar yavaş ise amorf karakterde bir katı madde (cam) oluşur. Çünkü ani soğuma nedeniyle atomik kimyasal unsurlar hacim-kafes karakterine göre düzenli bir dizilme olanağı bulamazlar. Yavaş soğutulduğunda eriyikteki kimyasal unsurlar, bir başka ifade ile kristali oluşturacak yapıtaşları hacim-kafes ilkesine göre düzenli geometrik dizilme olanağı bulur ve sonuçta kristali oluştururlar. Kristalleşmenin güzel olması, yani kristallerin ideal oluşması için eriyiğin çok yavaş soğutulması gerekir.</a:t>
            </a:r>
          </a:p>
          <a:p>
            <a:pPr algn="just"/>
            <a:endParaRPr lang="tr-TR" sz="2400" dirty="0">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827584" y="620688"/>
            <a:ext cx="7200800" cy="3416320"/>
          </a:xfrm>
          <a:prstGeom prst="rect">
            <a:avLst/>
          </a:prstGeom>
          <a:noFill/>
        </p:spPr>
        <p:txBody>
          <a:bodyPr wrap="square" rtlCol="0">
            <a:spAutoFit/>
          </a:bodyPr>
          <a:lstStyle/>
          <a:p>
            <a:pPr algn="just"/>
            <a:r>
              <a:rPr lang="tr-TR" sz="2400" dirty="0" smtClean="0">
                <a:latin typeface="Times New Roman" pitchFamily="18" charset="0"/>
                <a:cs typeface="Times New Roman" pitchFamily="18" charset="0"/>
              </a:rPr>
              <a:t>Bu örnekte; soğuma hızına göre birbirinden çok farklı atom yapı düzeni gösteren iki madde meydana gelmektedir. Eriyik hızlı soğutulduğunda bir viskozite (ağdalılık=akmaya karşı direnç) artması görülür, karışık bir yapıya sahip olur ve sonunda elde edilen cam viskozitesi çok yüksek bir sıvı olarak kabul edilebilir. Camın oluşumu esnasındaki sıcaklık/zaman ilişkisi (Şekil a), kristal oluşumundan farklı bir durum gösterir (Şekil b).</a:t>
            </a:r>
            <a:endParaRPr lang="tr-TR" sz="2400" dirty="0">
              <a:latin typeface="Times New Roman" pitchFamily="18" charset="0"/>
              <a:cs typeface="Times New Roman" pitchFamily="18" charset="0"/>
            </a:endParaRPr>
          </a:p>
        </p:txBody>
      </p:sp>
      <p:pic>
        <p:nvPicPr>
          <p:cNvPr id="2050" name="Picture 2" descr="YGM-6ab"/>
          <p:cNvPicPr>
            <a:picLocks noChangeAspect="1" noChangeArrowheads="1"/>
          </p:cNvPicPr>
          <p:nvPr/>
        </p:nvPicPr>
        <p:blipFill>
          <a:blip r:embed="rId2" cstate="print"/>
          <a:srcRect/>
          <a:stretch>
            <a:fillRect/>
          </a:stretch>
        </p:blipFill>
        <p:spPr bwMode="auto">
          <a:xfrm>
            <a:off x="2627784" y="4077071"/>
            <a:ext cx="4320480" cy="1628275"/>
          </a:xfrm>
          <a:prstGeom prst="rect">
            <a:avLst/>
          </a:prstGeom>
          <a:noFill/>
          <a:ln w="9525">
            <a:noFill/>
            <a:miter lim="800000"/>
            <a:headEnd/>
            <a:tailEnd/>
          </a:ln>
        </p:spPr>
      </p:pic>
      <p:sp>
        <p:nvSpPr>
          <p:cNvPr id="4" name="3 Metin kutusu"/>
          <p:cNvSpPr txBox="1"/>
          <p:nvPr/>
        </p:nvSpPr>
        <p:spPr>
          <a:xfrm>
            <a:off x="827584" y="5805264"/>
            <a:ext cx="7107074" cy="830997"/>
          </a:xfrm>
          <a:prstGeom prst="rect">
            <a:avLst/>
          </a:prstGeom>
          <a:noFill/>
        </p:spPr>
        <p:txBody>
          <a:bodyPr wrap="none" rtlCol="0">
            <a:spAutoFit/>
          </a:bodyPr>
          <a:lstStyle/>
          <a:p>
            <a:r>
              <a:rPr lang="tr-TR" sz="2400" dirty="0" smtClean="0">
                <a:latin typeface="Times New Roman" pitchFamily="18" charset="0"/>
                <a:cs typeface="Times New Roman" pitchFamily="18" charset="0"/>
              </a:rPr>
              <a:t>Kristalleşmede sıcaklık-zaman ilişkisi a) Amorf madde, </a:t>
            </a:r>
          </a:p>
          <a:p>
            <a:r>
              <a:rPr lang="tr-TR" sz="2400" dirty="0" smtClean="0">
                <a:latin typeface="Times New Roman" pitchFamily="18" charset="0"/>
                <a:cs typeface="Times New Roman" pitchFamily="18" charset="0"/>
              </a:rPr>
              <a:t>b) Kristal oluşumu.</a:t>
            </a:r>
            <a:endParaRPr lang="tr-TR" sz="2400" dirty="0">
              <a:latin typeface="Times New Roman"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YGM-6ab"/>
          <p:cNvPicPr>
            <a:picLocks noChangeAspect="1" noChangeArrowheads="1"/>
          </p:cNvPicPr>
          <p:nvPr/>
        </p:nvPicPr>
        <p:blipFill>
          <a:blip r:embed="rId2" cstate="print"/>
          <a:srcRect/>
          <a:stretch>
            <a:fillRect/>
          </a:stretch>
        </p:blipFill>
        <p:spPr bwMode="auto">
          <a:xfrm>
            <a:off x="2627784" y="4077071"/>
            <a:ext cx="4320480" cy="1628275"/>
          </a:xfrm>
          <a:prstGeom prst="rect">
            <a:avLst/>
          </a:prstGeom>
          <a:noFill/>
          <a:ln w="9525">
            <a:noFill/>
            <a:miter lim="800000"/>
            <a:headEnd/>
            <a:tailEnd/>
          </a:ln>
        </p:spPr>
      </p:pic>
      <p:sp>
        <p:nvSpPr>
          <p:cNvPr id="3" name="2 Metin kutusu"/>
          <p:cNvSpPr txBox="1"/>
          <p:nvPr/>
        </p:nvSpPr>
        <p:spPr>
          <a:xfrm>
            <a:off x="1043608" y="5877272"/>
            <a:ext cx="7030130" cy="830997"/>
          </a:xfrm>
          <a:prstGeom prst="rect">
            <a:avLst/>
          </a:prstGeom>
          <a:noFill/>
        </p:spPr>
        <p:txBody>
          <a:bodyPr wrap="none" rtlCol="0">
            <a:spAutoFit/>
          </a:bodyPr>
          <a:lstStyle/>
          <a:p>
            <a:r>
              <a:rPr lang="tr-TR" sz="2400" dirty="0" smtClean="0">
                <a:latin typeface="Times New Roman" pitchFamily="18" charset="0"/>
                <a:cs typeface="Times New Roman" pitchFamily="18" charset="0"/>
              </a:rPr>
              <a:t>Kristalleşmede sıcaklık-zaman ilişkisi a) Amorf madde,</a:t>
            </a:r>
          </a:p>
          <a:p>
            <a:r>
              <a:rPr lang="tr-TR" sz="2400" dirty="0" smtClean="0">
                <a:latin typeface="Times New Roman" pitchFamily="18" charset="0"/>
                <a:cs typeface="Times New Roman" pitchFamily="18" charset="0"/>
              </a:rPr>
              <a:t> b) Kristal oluşumu</a:t>
            </a:r>
            <a:r>
              <a:rPr lang="tr-TR" dirty="0" smtClean="0"/>
              <a:t>.</a:t>
            </a:r>
            <a:endParaRPr lang="tr-TR" dirty="0"/>
          </a:p>
        </p:txBody>
      </p:sp>
      <p:sp>
        <p:nvSpPr>
          <p:cNvPr id="4" name="3 Metin kutusu"/>
          <p:cNvSpPr txBox="1"/>
          <p:nvPr/>
        </p:nvSpPr>
        <p:spPr>
          <a:xfrm>
            <a:off x="611560" y="188640"/>
            <a:ext cx="8352928" cy="3785652"/>
          </a:xfrm>
          <a:prstGeom prst="rect">
            <a:avLst/>
          </a:prstGeom>
          <a:noFill/>
        </p:spPr>
        <p:txBody>
          <a:bodyPr wrap="square" rtlCol="0">
            <a:spAutoFit/>
          </a:bodyPr>
          <a:lstStyle/>
          <a:p>
            <a:pPr algn="just"/>
            <a:r>
              <a:rPr lang="tr-TR" sz="2400" b="1" i="1" dirty="0" smtClean="0">
                <a:latin typeface="Times New Roman" pitchFamily="18" charset="0"/>
                <a:cs typeface="Times New Roman" pitchFamily="18" charset="0"/>
              </a:rPr>
              <a:t>Sıcaklık</a:t>
            </a:r>
            <a:r>
              <a:rPr lang="tr-TR" sz="2400" dirty="0" smtClean="0">
                <a:latin typeface="Times New Roman" pitchFamily="18" charset="0"/>
                <a:cs typeface="Times New Roman" pitchFamily="18" charset="0"/>
              </a:rPr>
              <a:t> kristalleşmenin başladığı (A) noktasından son bulduğu (B) noktasına kadar </a:t>
            </a:r>
            <a:r>
              <a:rPr lang="tr-TR" sz="2400" b="1" i="1" dirty="0" smtClean="0">
                <a:latin typeface="Times New Roman" pitchFamily="18" charset="0"/>
                <a:cs typeface="Times New Roman" pitchFamily="18" charset="0"/>
              </a:rPr>
              <a:t>sabit</a:t>
            </a:r>
            <a:r>
              <a:rPr lang="tr-TR" sz="2400" dirty="0" smtClean="0">
                <a:latin typeface="Times New Roman" pitchFamily="18" charset="0"/>
                <a:cs typeface="Times New Roman" pitchFamily="18" charset="0"/>
              </a:rPr>
              <a:t> kalmaktadır. (B) noktasında sıvı tükenmiştir ve meydana gelen kristalin sıcaklığı düşmeye başlamıştır. (A) noktasının üzerinde ise madde yalnız sıvı halde bulunmaktadır. Bu olayda ısı düşerken sıvının bazı noktalarında birden bire </a:t>
            </a:r>
            <a:r>
              <a:rPr lang="tr-TR" sz="2400" b="1" dirty="0" smtClean="0">
                <a:latin typeface="Times New Roman" pitchFamily="18" charset="0"/>
                <a:cs typeface="Times New Roman" pitchFamily="18" charset="0"/>
              </a:rPr>
              <a:t>Tohumcuk</a:t>
            </a:r>
            <a:r>
              <a:rPr lang="tr-TR" sz="2400" dirty="0" smtClean="0">
                <a:latin typeface="Times New Roman" pitchFamily="18" charset="0"/>
                <a:cs typeface="Times New Roman" pitchFamily="18" charset="0"/>
              </a:rPr>
              <a:t> veya </a:t>
            </a:r>
            <a:r>
              <a:rPr lang="tr-TR" sz="2400" b="1" dirty="0" smtClean="0">
                <a:latin typeface="Times New Roman" pitchFamily="18" charset="0"/>
                <a:cs typeface="Times New Roman" pitchFamily="18" charset="0"/>
              </a:rPr>
              <a:t>kristal çekirdeği</a:t>
            </a:r>
            <a:r>
              <a:rPr lang="tr-TR" sz="2400" dirty="0" smtClean="0">
                <a:latin typeface="Times New Roman" pitchFamily="18" charset="0"/>
                <a:cs typeface="Times New Roman" pitchFamily="18" charset="0"/>
              </a:rPr>
              <a:t> ismi verilen küçük kristal tanecikleri meydana gelmeye başlar. Meydana gelen bu tohumcukların üzerine yapıtaşlarının düzenli olarak yığılmasıyla makro mertebede kristaller oluşur. (A) ve (B) noktaları arasında sistem </a:t>
            </a:r>
            <a:r>
              <a:rPr lang="tr-TR" sz="2400" b="1" i="1" dirty="0" smtClean="0">
                <a:latin typeface="Times New Roman" pitchFamily="18" charset="0"/>
                <a:cs typeface="Times New Roman" pitchFamily="18" charset="0"/>
              </a:rPr>
              <a:t>ısı</a:t>
            </a:r>
            <a:r>
              <a:rPr lang="tr-TR" sz="2400" dirty="0" smtClean="0">
                <a:latin typeface="Times New Roman" pitchFamily="18" charset="0"/>
                <a:cs typeface="Times New Roman" pitchFamily="18" charset="0"/>
              </a:rPr>
              <a:t> kaybetmesine rağmen bir </a:t>
            </a:r>
            <a:r>
              <a:rPr lang="tr-TR" sz="2400" b="1" i="1" dirty="0" smtClean="0">
                <a:latin typeface="Times New Roman" pitchFamily="18" charset="0"/>
                <a:cs typeface="Times New Roman" pitchFamily="18" charset="0"/>
              </a:rPr>
              <a:t>sıcaklık değişmesi </a:t>
            </a:r>
            <a:r>
              <a:rPr lang="tr-TR" sz="2400" dirty="0" smtClean="0">
                <a:latin typeface="Times New Roman" pitchFamily="18" charset="0"/>
                <a:cs typeface="Times New Roman" pitchFamily="18" charset="0"/>
              </a:rPr>
              <a:t>olmaz. </a:t>
            </a:r>
            <a:endParaRPr lang="tr-TR" sz="2400" dirty="0">
              <a:latin typeface="Times New Roman" pitchFamily="18" charset="0"/>
              <a:cs typeface="Times New Roman"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539552" y="836712"/>
            <a:ext cx="7920880" cy="3416320"/>
          </a:xfrm>
          <a:prstGeom prst="rect">
            <a:avLst/>
          </a:prstGeom>
          <a:noFill/>
        </p:spPr>
        <p:txBody>
          <a:bodyPr wrap="square" rtlCol="0">
            <a:spAutoFit/>
          </a:bodyPr>
          <a:lstStyle/>
          <a:p>
            <a:pPr algn="just"/>
            <a:r>
              <a:rPr lang="tr-TR" sz="2400" b="1" dirty="0" smtClean="0">
                <a:solidFill>
                  <a:srgbClr val="FF0000"/>
                </a:solidFill>
                <a:latin typeface="Times New Roman" pitchFamily="18" charset="0"/>
                <a:cs typeface="Times New Roman" pitchFamily="18" charset="0"/>
              </a:rPr>
              <a:t>C. Buharlardan kristalleşme</a:t>
            </a:r>
            <a:endParaRPr lang="tr-TR" sz="2400" dirty="0" smtClean="0">
              <a:solidFill>
                <a:srgbClr val="FF0000"/>
              </a:solidFill>
              <a:latin typeface="Times New Roman" pitchFamily="18" charset="0"/>
              <a:cs typeface="Times New Roman" pitchFamily="18" charset="0"/>
            </a:endParaRPr>
          </a:p>
          <a:p>
            <a:pPr algn="just"/>
            <a:r>
              <a:rPr lang="tr-TR" sz="2400" dirty="0" smtClean="0">
                <a:latin typeface="Times New Roman" pitchFamily="18" charset="0"/>
                <a:cs typeface="Times New Roman" pitchFamily="18" charset="0"/>
              </a:rPr>
              <a:t>Daha seyrek olan bir durumdur. Buharın soğumasıyla birbirlerinden ayrı olan atom ve iyonlar daha yakın duruma gelip kilitlenerek kristalin bir katı meydana getirirler. Bu tarzda kristalleşme ile ilgili bazı örnekler; kar oluşumu ve fümerollerin (volkanik etkinliğin son evresinde gaz ve/veya buhar yayılan baca ve/veya ince çatlaklar) çevresinde meydana gelen kükürt kristalleşmeleridir.</a:t>
            </a:r>
          </a:p>
          <a:p>
            <a:pPr algn="just"/>
            <a:endParaRPr lang="tr-TR" sz="24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467544" y="1196752"/>
            <a:ext cx="8352928" cy="1938992"/>
          </a:xfrm>
          <a:prstGeom prst="rect">
            <a:avLst/>
          </a:prstGeom>
          <a:noFill/>
        </p:spPr>
        <p:txBody>
          <a:bodyPr wrap="square" rtlCol="0">
            <a:spAutoFit/>
          </a:bodyPr>
          <a:lstStyle/>
          <a:p>
            <a:pPr algn="just"/>
            <a:r>
              <a:rPr lang="tr-TR" sz="2400" dirty="0" smtClean="0">
                <a:latin typeface="Times New Roman" pitchFamily="18" charset="0"/>
                <a:cs typeface="Times New Roman" pitchFamily="18" charset="0"/>
              </a:rPr>
              <a:t>►Eşdeğer noktaların iki boyutta periyodik olarak sonsuza kadar tekrarlanması ile </a:t>
            </a:r>
            <a:r>
              <a:rPr lang="tr-TR" sz="2400" b="1" i="1" dirty="0" smtClean="0">
                <a:solidFill>
                  <a:srgbClr val="FF0000"/>
                </a:solidFill>
                <a:latin typeface="Times New Roman" pitchFamily="18" charset="0"/>
                <a:cs typeface="Times New Roman" pitchFamily="18" charset="0"/>
              </a:rPr>
              <a:t>yüzeysel ağ </a:t>
            </a:r>
            <a:r>
              <a:rPr lang="tr-TR" sz="2400" b="1" i="1" dirty="0" smtClean="0">
                <a:latin typeface="Times New Roman" pitchFamily="18" charset="0"/>
                <a:cs typeface="Times New Roman" pitchFamily="18" charset="0"/>
              </a:rPr>
              <a:t>oluşur</a:t>
            </a:r>
            <a:r>
              <a:rPr lang="tr-TR" sz="2400" b="1" dirty="0" smtClean="0">
                <a:latin typeface="Times New Roman" pitchFamily="18" charset="0"/>
                <a:cs typeface="Times New Roman" pitchFamily="18" charset="0"/>
              </a:rPr>
              <a:t>. Yüzeysel ağın en küçük birimine </a:t>
            </a:r>
            <a:r>
              <a:rPr lang="tr-TR" sz="2400" b="1" i="1" dirty="0" smtClean="0">
                <a:solidFill>
                  <a:srgbClr val="FF0000"/>
                </a:solidFill>
                <a:latin typeface="Times New Roman" pitchFamily="18" charset="0"/>
                <a:cs typeface="Times New Roman" pitchFamily="18" charset="0"/>
              </a:rPr>
              <a:t>birim ağ </a:t>
            </a:r>
            <a:r>
              <a:rPr lang="tr-TR" sz="2400" b="1" dirty="0" smtClean="0">
                <a:latin typeface="Times New Roman" pitchFamily="18" charset="0"/>
                <a:cs typeface="Times New Roman" pitchFamily="18" charset="0"/>
              </a:rPr>
              <a:t>denir. Bunlar büyüklük ve şekillerine göre iki yönde sonsuza kadar paralel kayma (</a:t>
            </a:r>
            <a:r>
              <a:rPr lang="tr-TR" sz="2400" b="1" dirty="0" err="1" smtClean="0">
                <a:latin typeface="Times New Roman" pitchFamily="18" charset="0"/>
                <a:cs typeface="Times New Roman" pitchFamily="18" charset="0"/>
              </a:rPr>
              <a:t>translasyon</a:t>
            </a:r>
            <a:r>
              <a:rPr lang="tr-TR" sz="2400" b="1" dirty="0" smtClean="0">
                <a:latin typeface="Times New Roman" pitchFamily="18" charset="0"/>
                <a:cs typeface="Times New Roman" pitchFamily="18" charset="0"/>
              </a:rPr>
              <a:t>) ile yüzeysel kafesi oluşturur (Şekil ). </a:t>
            </a:r>
            <a:endParaRPr lang="tr-TR" sz="2400" dirty="0"/>
          </a:p>
        </p:txBody>
      </p:sp>
      <p:pic>
        <p:nvPicPr>
          <p:cNvPr id="2050" name="Picture 2"/>
          <p:cNvPicPr>
            <a:picLocks noChangeAspect="1" noChangeArrowheads="1"/>
          </p:cNvPicPr>
          <p:nvPr/>
        </p:nvPicPr>
        <p:blipFill>
          <a:blip r:embed="rId2" cstate="print"/>
          <a:srcRect/>
          <a:stretch>
            <a:fillRect/>
          </a:stretch>
        </p:blipFill>
        <p:spPr bwMode="auto">
          <a:xfrm>
            <a:off x="683568" y="3717032"/>
            <a:ext cx="7467600" cy="1476375"/>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467544" y="692696"/>
            <a:ext cx="8352928" cy="1569660"/>
          </a:xfrm>
          <a:prstGeom prst="rect">
            <a:avLst/>
          </a:prstGeom>
          <a:noFill/>
        </p:spPr>
        <p:txBody>
          <a:bodyPr wrap="square" rtlCol="0">
            <a:spAutoFit/>
          </a:bodyPr>
          <a:lstStyle/>
          <a:p>
            <a:pPr algn="just"/>
            <a:r>
              <a:rPr lang="tr-TR" sz="2400" dirty="0" smtClean="0">
                <a:latin typeface="Times New Roman" pitchFamily="18" charset="0"/>
                <a:cs typeface="Times New Roman" pitchFamily="18" charset="0"/>
              </a:rPr>
              <a:t>►Yüzeysel ağlardaki eşdeğer noktalar bir üçüncü yönde de periyodik olarak tekrarlanırsa, üç boyutlu bir kafes olan hacimsel kafes elde edilmiş olur. Hacimsel kafesin en küçük birimine </a:t>
            </a:r>
            <a:r>
              <a:rPr lang="tr-TR" sz="2400" b="1" i="1" dirty="0" smtClean="0">
                <a:solidFill>
                  <a:srgbClr val="FF0000"/>
                </a:solidFill>
                <a:latin typeface="Times New Roman" pitchFamily="18" charset="0"/>
                <a:cs typeface="Times New Roman" pitchFamily="18" charset="0"/>
              </a:rPr>
              <a:t>birim hücre </a:t>
            </a:r>
            <a:r>
              <a:rPr lang="tr-TR" sz="2400" b="1" dirty="0" smtClean="0">
                <a:latin typeface="Times New Roman" pitchFamily="18" charset="0"/>
                <a:cs typeface="Times New Roman" pitchFamily="18" charset="0"/>
              </a:rPr>
              <a:t>denir. </a:t>
            </a:r>
            <a:endParaRPr lang="tr-TR" sz="2400" dirty="0">
              <a:latin typeface="Times New Roman" pitchFamily="18" charset="0"/>
              <a:cs typeface="Times New Roman" pitchFamily="18" charset="0"/>
            </a:endParaRPr>
          </a:p>
        </p:txBody>
      </p:sp>
      <p:pic>
        <p:nvPicPr>
          <p:cNvPr id="3074" name="Picture 2"/>
          <p:cNvPicPr>
            <a:picLocks noChangeAspect="1" noChangeArrowheads="1"/>
          </p:cNvPicPr>
          <p:nvPr/>
        </p:nvPicPr>
        <p:blipFill>
          <a:blip r:embed="rId2" cstate="print"/>
          <a:srcRect/>
          <a:stretch>
            <a:fillRect/>
          </a:stretch>
        </p:blipFill>
        <p:spPr bwMode="auto">
          <a:xfrm>
            <a:off x="539552" y="2852936"/>
            <a:ext cx="7896225" cy="2438400"/>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611560" y="1988840"/>
            <a:ext cx="7848872" cy="1938992"/>
          </a:xfrm>
          <a:prstGeom prst="rect">
            <a:avLst/>
          </a:prstGeom>
          <a:noFill/>
        </p:spPr>
        <p:txBody>
          <a:bodyPr wrap="square" rtlCol="0">
            <a:spAutoFit/>
          </a:bodyPr>
          <a:lstStyle/>
          <a:p>
            <a:pPr algn="just"/>
            <a:r>
              <a:rPr lang="tr-TR" sz="2400" b="1" dirty="0" smtClean="0">
                <a:solidFill>
                  <a:srgbClr val="FF0000"/>
                </a:solidFill>
                <a:latin typeface="Times New Roman" pitchFamily="18" charset="0"/>
                <a:cs typeface="Times New Roman" pitchFamily="18" charset="0"/>
              </a:rPr>
              <a:t>Kristallerde </a:t>
            </a:r>
            <a:r>
              <a:rPr lang="tr-TR" sz="2400" b="1" dirty="0" err="1" smtClean="0">
                <a:solidFill>
                  <a:srgbClr val="FF0000"/>
                </a:solidFill>
                <a:latin typeface="Times New Roman" pitchFamily="18" charset="0"/>
                <a:cs typeface="Times New Roman" pitchFamily="18" charset="0"/>
              </a:rPr>
              <a:t>Anizotropi</a:t>
            </a:r>
            <a:r>
              <a:rPr lang="tr-TR" sz="2400" b="1" dirty="0" smtClean="0">
                <a:solidFill>
                  <a:srgbClr val="FF0000"/>
                </a:solidFill>
                <a:latin typeface="Times New Roman" pitchFamily="18" charset="0"/>
                <a:cs typeface="Times New Roman" pitchFamily="18" charset="0"/>
              </a:rPr>
              <a:t> </a:t>
            </a:r>
          </a:p>
          <a:p>
            <a:pPr algn="just"/>
            <a:r>
              <a:rPr lang="tr-TR" sz="2400" dirty="0" smtClean="0">
                <a:latin typeface="Times New Roman" pitchFamily="18" charset="0"/>
                <a:cs typeface="Times New Roman" pitchFamily="18" charset="0"/>
              </a:rPr>
              <a:t>►Katı, ısı iletkenliği, optik, renk ve morfolojik </a:t>
            </a:r>
            <a:r>
              <a:rPr lang="tr-TR" sz="2400" dirty="0" err="1" smtClean="0">
                <a:latin typeface="Times New Roman" pitchFamily="18" charset="0"/>
                <a:cs typeface="Times New Roman" pitchFamily="18" charset="0"/>
              </a:rPr>
              <a:t>anizotropidir</a:t>
            </a:r>
            <a:r>
              <a:rPr lang="tr-TR" sz="2400" dirty="0" smtClean="0">
                <a:latin typeface="Times New Roman" pitchFamily="18" charset="0"/>
                <a:cs typeface="Times New Roman" pitchFamily="18" charset="0"/>
              </a:rPr>
              <a:t>. </a:t>
            </a:r>
          </a:p>
          <a:p>
            <a:pPr algn="just"/>
            <a:r>
              <a:rPr lang="tr-TR" sz="2400" dirty="0" smtClean="0">
                <a:latin typeface="Times New Roman" pitchFamily="18" charset="0"/>
                <a:cs typeface="Times New Roman" pitchFamily="18" charset="0"/>
              </a:rPr>
              <a:t>►Ayrıca, darbe figürleri, kimyasal reaktiflerle çözünme ve aşınma, manyetik </a:t>
            </a:r>
            <a:r>
              <a:rPr lang="tr-TR" sz="2400" dirty="0" err="1" smtClean="0">
                <a:latin typeface="Times New Roman" pitchFamily="18" charset="0"/>
                <a:cs typeface="Times New Roman" pitchFamily="18" charset="0"/>
              </a:rPr>
              <a:t>anizotropidir</a:t>
            </a:r>
            <a:r>
              <a:rPr lang="tr-TR" sz="2400" dirty="0" smtClean="0">
                <a:latin typeface="Times New Roman" pitchFamily="18" charset="0"/>
                <a:cs typeface="Times New Roman" pitchFamily="18" charset="0"/>
              </a:rPr>
              <a:t>.</a:t>
            </a:r>
          </a:p>
          <a:p>
            <a:pPr algn="just"/>
            <a:endParaRPr lang="tr-TR" sz="24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179512" y="163661"/>
            <a:ext cx="4968552" cy="6001643"/>
          </a:xfrm>
          <a:prstGeom prst="rect">
            <a:avLst/>
          </a:prstGeom>
          <a:noFill/>
        </p:spPr>
        <p:txBody>
          <a:bodyPr wrap="square" rtlCol="0">
            <a:spAutoFit/>
          </a:bodyPr>
          <a:lstStyle/>
          <a:p>
            <a:pPr algn="just"/>
            <a:r>
              <a:rPr lang="tr-TR" sz="2400" b="1" dirty="0" smtClean="0">
                <a:solidFill>
                  <a:srgbClr val="FF0000"/>
                </a:solidFill>
                <a:latin typeface="Times New Roman" pitchFamily="18" charset="0"/>
                <a:cs typeface="Times New Roman" pitchFamily="18" charset="0"/>
              </a:rPr>
              <a:t>Katı </a:t>
            </a:r>
            <a:r>
              <a:rPr lang="tr-TR" sz="2400" b="1" dirty="0" err="1" smtClean="0">
                <a:solidFill>
                  <a:srgbClr val="FF0000"/>
                </a:solidFill>
                <a:latin typeface="Times New Roman" pitchFamily="18" charset="0"/>
                <a:cs typeface="Times New Roman" pitchFamily="18" charset="0"/>
              </a:rPr>
              <a:t>Anizotropi</a:t>
            </a:r>
            <a:r>
              <a:rPr lang="tr-TR" sz="2400" b="1" dirty="0" smtClean="0">
                <a:solidFill>
                  <a:srgbClr val="FF0000"/>
                </a:solidFill>
                <a:latin typeface="Times New Roman" pitchFamily="18" charset="0"/>
                <a:cs typeface="Times New Roman" pitchFamily="18" charset="0"/>
              </a:rPr>
              <a:t> </a:t>
            </a:r>
          </a:p>
          <a:p>
            <a:pPr algn="just"/>
            <a:r>
              <a:rPr lang="tr-TR" sz="2400" dirty="0" smtClean="0">
                <a:latin typeface="Times New Roman" pitchFamily="18" charset="0"/>
                <a:cs typeface="Times New Roman" pitchFamily="18" charset="0"/>
              </a:rPr>
              <a:t>►</a:t>
            </a:r>
            <a:r>
              <a:rPr lang="tr-TR" sz="2400" b="1" i="1" dirty="0" smtClean="0">
                <a:solidFill>
                  <a:srgbClr val="FF0000"/>
                </a:solidFill>
                <a:latin typeface="Times New Roman" pitchFamily="18" charset="0"/>
                <a:cs typeface="Times New Roman" pitchFamily="18" charset="0"/>
              </a:rPr>
              <a:t>Sağlamlık </a:t>
            </a:r>
            <a:r>
              <a:rPr lang="tr-TR" sz="2400" b="1" i="1" dirty="0" err="1" smtClean="0">
                <a:solidFill>
                  <a:srgbClr val="FF0000"/>
                </a:solidFill>
                <a:latin typeface="Times New Roman" pitchFamily="18" charset="0"/>
                <a:cs typeface="Times New Roman" pitchFamily="18" charset="0"/>
              </a:rPr>
              <a:t>Anizotropisi</a:t>
            </a:r>
            <a:r>
              <a:rPr lang="tr-TR" sz="2400" b="1" i="1" dirty="0" smtClean="0">
                <a:solidFill>
                  <a:srgbClr val="FF0000"/>
                </a:solidFill>
                <a:latin typeface="Times New Roman" pitchFamily="18" charset="0"/>
                <a:cs typeface="Times New Roman" pitchFamily="18" charset="0"/>
              </a:rPr>
              <a:t> </a:t>
            </a:r>
          </a:p>
          <a:p>
            <a:pPr algn="just"/>
            <a:r>
              <a:rPr lang="tr-TR" sz="2400" dirty="0" smtClean="0">
                <a:latin typeface="Times New Roman" pitchFamily="18" charset="0"/>
                <a:cs typeface="Times New Roman" pitchFamily="18" charset="0"/>
              </a:rPr>
              <a:t>►Büyük bir kaya tuzu, galenit veya kalsit kristali çekiçle parçalanacak olursa, meydana gelen parçaların gelişigüzel olmadığı, düzgün yüzeylerden oluştuğu görülür (Şekil ). </a:t>
            </a:r>
          </a:p>
          <a:p>
            <a:pPr algn="just"/>
            <a:r>
              <a:rPr lang="tr-TR" sz="2400" dirty="0" smtClean="0">
                <a:latin typeface="Times New Roman" pitchFamily="18" charset="0"/>
                <a:cs typeface="Times New Roman" pitchFamily="18" charset="0"/>
              </a:rPr>
              <a:t>►</a:t>
            </a:r>
            <a:r>
              <a:rPr lang="tr-TR" sz="2400" b="1" i="1" dirty="0" smtClean="0">
                <a:solidFill>
                  <a:srgbClr val="FF0000"/>
                </a:solidFill>
                <a:latin typeface="Times New Roman" pitchFamily="18" charset="0"/>
                <a:cs typeface="Times New Roman" pitchFamily="18" charset="0"/>
              </a:rPr>
              <a:t>Sertlik </a:t>
            </a:r>
            <a:r>
              <a:rPr lang="tr-TR" sz="2400" b="1" i="1" dirty="0" err="1" smtClean="0">
                <a:solidFill>
                  <a:srgbClr val="FF0000"/>
                </a:solidFill>
                <a:latin typeface="Times New Roman" pitchFamily="18" charset="0"/>
                <a:cs typeface="Times New Roman" pitchFamily="18" charset="0"/>
              </a:rPr>
              <a:t>Anizotropisi</a:t>
            </a:r>
            <a:r>
              <a:rPr lang="tr-TR" sz="2400" b="1" i="1" dirty="0" smtClean="0">
                <a:solidFill>
                  <a:srgbClr val="FF0000"/>
                </a:solidFill>
                <a:latin typeface="Times New Roman" pitchFamily="18" charset="0"/>
                <a:cs typeface="Times New Roman" pitchFamily="18" charset="0"/>
              </a:rPr>
              <a:t> </a:t>
            </a:r>
          </a:p>
          <a:p>
            <a:pPr algn="just"/>
            <a:r>
              <a:rPr lang="tr-TR" sz="2400" dirty="0" smtClean="0">
                <a:latin typeface="Times New Roman" pitchFamily="18" charset="0"/>
                <a:cs typeface="Times New Roman" pitchFamily="18" charset="0"/>
              </a:rPr>
              <a:t>►Kristallerde rastlanan katı </a:t>
            </a:r>
            <a:r>
              <a:rPr lang="tr-TR" sz="2400" dirty="0" err="1" smtClean="0">
                <a:latin typeface="Times New Roman" pitchFamily="18" charset="0"/>
                <a:cs typeface="Times New Roman" pitchFamily="18" charset="0"/>
              </a:rPr>
              <a:t>anizotropi</a:t>
            </a:r>
            <a:r>
              <a:rPr lang="tr-TR" sz="2400" dirty="0" smtClean="0">
                <a:latin typeface="Times New Roman" pitchFamily="18" charset="0"/>
                <a:cs typeface="Times New Roman" pitchFamily="18" charset="0"/>
              </a:rPr>
              <a:t> kendini sertlikle de gösterir. Örneğin </a:t>
            </a:r>
            <a:r>
              <a:rPr lang="tr-TR" sz="2400" dirty="0" err="1" smtClean="0">
                <a:latin typeface="Times New Roman" pitchFamily="18" charset="0"/>
                <a:cs typeface="Times New Roman" pitchFamily="18" charset="0"/>
              </a:rPr>
              <a:t>disten</a:t>
            </a:r>
            <a:r>
              <a:rPr lang="tr-TR" sz="2400" dirty="0" smtClean="0">
                <a:latin typeface="Times New Roman" pitchFamily="18" charset="0"/>
                <a:cs typeface="Times New Roman" pitchFamily="18" charset="0"/>
              </a:rPr>
              <a:t> kristali c-ekseni yönünde çakı ile çizilebilmesine rağmen, buna dik yönde çakı ile çizilemez. Çünkü bu mineralin uzun ekseni yönünde sertliği 4-4.5, diğer yönde ise 6-7 arasındadır (Şekil ). </a:t>
            </a:r>
            <a:endParaRPr lang="tr-TR" sz="2400" dirty="0">
              <a:latin typeface="Times New Roman" pitchFamily="18" charset="0"/>
              <a:cs typeface="Times New Roman" pitchFamily="18" charset="0"/>
            </a:endParaRPr>
          </a:p>
        </p:txBody>
      </p:sp>
      <p:pic>
        <p:nvPicPr>
          <p:cNvPr id="4098" name="Picture 2"/>
          <p:cNvPicPr>
            <a:picLocks noChangeAspect="1" noChangeArrowheads="1"/>
          </p:cNvPicPr>
          <p:nvPr/>
        </p:nvPicPr>
        <p:blipFill>
          <a:blip r:embed="rId2" cstate="print"/>
          <a:srcRect/>
          <a:stretch>
            <a:fillRect/>
          </a:stretch>
        </p:blipFill>
        <p:spPr bwMode="auto">
          <a:xfrm>
            <a:off x="6660232" y="188640"/>
            <a:ext cx="1876425" cy="3933825"/>
          </a:xfrm>
          <a:prstGeom prst="rect">
            <a:avLst/>
          </a:prstGeom>
          <a:noFill/>
          <a:ln w="9525">
            <a:noFill/>
            <a:miter lim="800000"/>
            <a:headEnd/>
            <a:tailEnd/>
          </a:ln>
        </p:spPr>
      </p:pic>
      <p:pic>
        <p:nvPicPr>
          <p:cNvPr id="4099" name="Picture 3"/>
          <p:cNvPicPr>
            <a:picLocks noChangeAspect="1" noChangeArrowheads="1"/>
          </p:cNvPicPr>
          <p:nvPr/>
        </p:nvPicPr>
        <p:blipFill>
          <a:blip r:embed="rId3" cstate="print"/>
          <a:srcRect/>
          <a:stretch>
            <a:fillRect/>
          </a:stretch>
        </p:blipFill>
        <p:spPr bwMode="auto">
          <a:xfrm>
            <a:off x="6876256" y="4365104"/>
            <a:ext cx="1304925" cy="2105025"/>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827584" y="692696"/>
            <a:ext cx="3575787" cy="461665"/>
          </a:xfrm>
          <a:prstGeom prst="rect">
            <a:avLst/>
          </a:prstGeom>
          <a:noFill/>
        </p:spPr>
        <p:txBody>
          <a:bodyPr wrap="none" rtlCol="0">
            <a:spAutoFit/>
          </a:bodyPr>
          <a:lstStyle/>
          <a:p>
            <a:r>
              <a:rPr lang="tr-TR" sz="2400" dirty="0" smtClean="0">
                <a:solidFill>
                  <a:srgbClr val="FF0000"/>
                </a:solidFill>
              </a:rPr>
              <a:t>►Isı İletkenliği </a:t>
            </a:r>
            <a:r>
              <a:rPr lang="tr-TR" sz="2400" dirty="0" err="1" smtClean="0">
                <a:solidFill>
                  <a:srgbClr val="FF0000"/>
                </a:solidFill>
              </a:rPr>
              <a:t>Anizotropisi</a:t>
            </a:r>
            <a:endParaRPr lang="tr-TR" sz="2400" dirty="0">
              <a:solidFill>
                <a:srgbClr val="FF0000"/>
              </a:solidFill>
            </a:endParaRPr>
          </a:p>
        </p:txBody>
      </p:sp>
      <p:sp>
        <p:nvSpPr>
          <p:cNvPr id="4" name="3 Metin kutusu"/>
          <p:cNvSpPr txBox="1"/>
          <p:nvPr/>
        </p:nvSpPr>
        <p:spPr>
          <a:xfrm>
            <a:off x="683568" y="1196752"/>
            <a:ext cx="7992888" cy="830997"/>
          </a:xfrm>
          <a:prstGeom prst="rect">
            <a:avLst/>
          </a:prstGeom>
          <a:noFill/>
        </p:spPr>
        <p:txBody>
          <a:bodyPr wrap="square" rtlCol="0">
            <a:spAutoFit/>
          </a:bodyPr>
          <a:lstStyle/>
          <a:p>
            <a:r>
              <a:rPr lang="tr-TR" sz="2400" dirty="0" smtClean="0"/>
              <a:t>►Bu </a:t>
            </a:r>
            <a:r>
              <a:rPr lang="tr-TR" sz="2400" dirty="0" err="1" smtClean="0"/>
              <a:t>anizotropi</a:t>
            </a:r>
            <a:r>
              <a:rPr lang="tr-TR" sz="2400" dirty="0" smtClean="0"/>
              <a:t> türün de kristallerin ısı iletme yetenekleri yönlere bağlı olarak değişmektedir. </a:t>
            </a:r>
            <a:endParaRPr lang="tr-TR" sz="2400" dirty="0"/>
          </a:p>
        </p:txBody>
      </p:sp>
      <p:pic>
        <p:nvPicPr>
          <p:cNvPr id="15362" name="Picture 2"/>
          <p:cNvPicPr>
            <a:picLocks noChangeAspect="1" noChangeArrowheads="1"/>
          </p:cNvPicPr>
          <p:nvPr/>
        </p:nvPicPr>
        <p:blipFill>
          <a:blip r:embed="rId2" cstate="print"/>
          <a:srcRect/>
          <a:stretch>
            <a:fillRect/>
          </a:stretch>
        </p:blipFill>
        <p:spPr bwMode="auto">
          <a:xfrm>
            <a:off x="1763688" y="2636912"/>
            <a:ext cx="5319887" cy="2259310"/>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cstate="print"/>
          <a:srcRect/>
          <a:stretch>
            <a:fillRect/>
          </a:stretch>
        </p:blipFill>
        <p:spPr bwMode="auto">
          <a:xfrm>
            <a:off x="971600" y="3717032"/>
            <a:ext cx="6819900" cy="2543175"/>
          </a:xfrm>
          <a:prstGeom prst="rect">
            <a:avLst/>
          </a:prstGeom>
          <a:noFill/>
          <a:ln w="9525">
            <a:noFill/>
            <a:miter lim="800000"/>
            <a:headEnd/>
            <a:tailEnd/>
          </a:ln>
        </p:spPr>
      </p:pic>
      <p:sp>
        <p:nvSpPr>
          <p:cNvPr id="3" name="2 Metin kutusu"/>
          <p:cNvSpPr txBox="1"/>
          <p:nvPr/>
        </p:nvSpPr>
        <p:spPr>
          <a:xfrm>
            <a:off x="611560" y="332656"/>
            <a:ext cx="7920879" cy="3416320"/>
          </a:xfrm>
          <a:prstGeom prst="rect">
            <a:avLst/>
          </a:prstGeom>
          <a:noFill/>
        </p:spPr>
        <p:txBody>
          <a:bodyPr wrap="square" rtlCol="0">
            <a:spAutoFit/>
          </a:bodyPr>
          <a:lstStyle/>
          <a:p>
            <a:pPr algn="just"/>
            <a:r>
              <a:rPr lang="tr-TR" sz="2400" dirty="0" smtClean="0">
                <a:latin typeface="Times New Roman" pitchFamily="18" charset="0"/>
                <a:cs typeface="Times New Roman" pitchFamily="18" charset="0"/>
              </a:rPr>
              <a:t>►</a:t>
            </a:r>
            <a:r>
              <a:rPr lang="tr-TR" sz="2400" b="1" i="1" dirty="0" smtClean="0">
                <a:solidFill>
                  <a:srgbClr val="FF0000"/>
                </a:solidFill>
                <a:latin typeface="Times New Roman" pitchFamily="18" charset="0"/>
                <a:cs typeface="Times New Roman" pitchFamily="18" charset="0"/>
              </a:rPr>
              <a:t>Optik </a:t>
            </a:r>
            <a:r>
              <a:rPr lang="tr-TR" sz="2400" b="1" i="1" dirty="0" err="1" smtClean="0">
                <a:solidFill>
                  <a:srgbClr val="FF0000"/>
                </a:solidFill>
                <a:latin typeface="Times New Roman" pitchFamily="18" charset="0"/>
                <a:cs typeface="Times New Roman" pitchFamily="18" charset="0"/>
              </a:rPr>
              <a:t>Anizotropi</a:t>
            </a:r>
            <a:r>
              <a:rPr lang="tr-TR" sz="2400" b="1" i="1" dirty="0" smtClean="0">
                <a:solidFill>
                  <a:srgbClr val="FF0000"/>
                </a:solidFill>
                <a:latin typeface="Times New Roman" pitchFamily="18" charset="0"/>
                <a:cs typeface="Times New Roman" pitchFamily="18" charset="0"/>
              </a:rPr>
              <a:t> </a:t>
            </a:r>
          </a:p>
          <a:p>
            <a:pPr algn="just"/>
            <a:r>
              <a:rPr lang="tr-TR" sz="2400" dirty="0" smtClean="0">
                <a:latin typeface="Times New Roman" pitchFamily="18" charset="0"/>
                <a:cs typeface="Times New Roman" pitchFamily="18" charset="0"/>
              </a:rPr>
              <a:t>►Birçok kristal optik özellikleri bakımından da </a:t>
            </a:r>
            <a:r>
              <a:rPr lang="tr-TR" sz="2400" dirty="0" err="1" smtClean="0">
                <a:latin typeface="Times New Roman" pitchFamily="18" charset="0"/>
                <a:cs typeface="Times New Roman" pitchFamily="18" charset="0"/>
              </a:rPr>
              <a:t>anizotropi</a:t>
            </a:r>
            <a:r>
              <a:rPr lang="tr-TR" sz="2400" dirty="0" smtClean="0">
                <a:latin typeface="Times New Roman" pitchFamily="18" charset="0"/>
                <a:cs typeface="Times New Roman" pitchFamily="18" charset="0"/>
              </a:rPr>
              <a:t> gösterirler. Örneğin kalsit kristaline giren bir ışık çift kırılma sonucu iki ışın unsuruna ayrılır (Şekil a). Bunların yayılma yüzeyleri birbirine dik olup, yayılma hızları birbirinden oldukça farklıdır (ne=1.485, no=1.6584). </a:t>
            </a:r>
          </a:p>
          <a:p>
            <a:pPr algn="just"/>
            <a:r>
              <a:rPr lang="tr-TR" sz="2400" dirty="0" smtClean="0">
                <a:latin typeface="Times New Roman" pitchFamily="18" charset="0"/>
                <a:cs typeface="Times New Roman" pitchFamily="18" charset="0"/>
              </a:rPr>
              <a:t>►Şeffaf bir kalsit kristalinin </a:t>
            </a:r>
            <a:r>
              <a:rPr lang="tr-TR" sz="2400" dirty="0" err="1" smtClean="0">
                <a:latin typeface="Times New Roman" pitchFamily="18" charset="0"/>
                <a:cs typeface="Times New Roman" pitchFamily="18" charset="0"/>
              </a:rPr>
              <a:t>romboeder</a:t>
            </a:r>
            <a:r>
              <a:rPr lang="tr-TR" sz="2400" dirty="0" smtClean="0">
                <a:latin typeface="Times New Roman" pitchFamily="18" charset="0"/>
                <a:cs typeface="Times New Roman" pitchFamily="18" charset="0"/>
              </a:rPr>
              <a:t> dilinim yüzeyine dik yönde bakılacak olursa, kristalin altındaki bir obje çift görünür (Şekil b). </a:t>
            </a:r>
            <a:endParaRPr lang="tr-TR" sz="24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323528" y="548680"/>
            <a:ext cx="4104455" cy="6001643"/>
          </a:xfrm>
          <a:prstGeom prst="rect">
            <a:avLst/>
          </a:prstGeom>
          <a:noFill/>
        </p:spPr>
        <p:txBody>
          <a:bodyPr wrap="square" rtlCol="0">
            <a:spAutoFit/>
          </a:bodyPr>
          <a:lstStyle/>
          <a:p>
            <a:pPr algn="just"/>
            <a:r>
              <a:rPr lang="tr-TR" sz="2400" dirty="0" smtClean="0">
                <a:latin typeface="Times New Roman" pitchFamily="18" charset="0"/>
                <a:cs typeface="Times New Roman" pitchFamily="18" charset="0"/>
              </a:rPr>
              <a:t>►</a:t>
            </a:r>
            <a:r>
              <a:rPr lang="tr-TR" sz="2400" b="1" i="1" dirty="0" smtClean="0">
                <a:solidFill>
                  <a:srgbClr val="FF0000"/>
                </a:solidFill>
                <a:latin typeface="Times New Roman" pitchFamily="18" charset="0"/>
                <a:cs typeface="Times New Roman" pitchFamily="18" charset="0"/>
              </a:rPr>
              <a:t>Renk </a:t>
            </a:r>
            <a:r>
              <a:rPr lang="tr-TR" sz="2400" b="1" i="1" dirty="0" err="1" smtClean="0">
                <a:solidFill>
                  <a:srgbClr val="FF0000"/>
                </a:solidFill>
                <a:latin typeface="Times New Roman" pitchFamily="18" charset="0"/>
                <a:cs typeface="Times New Roman" pitchFamily="18" charset="0"/>
              </a:rPr>
              <a:t>Anizotropisi</a:t>
            </a:r>
            <a:r>
              <a:rPr lang="tr-TR" sz="2400" b="1" i="1" dirty="0" smtClean="0">
                <a:solidFill>
                  <a:srgbClr val="FF0000"/>
                </a:solidFill>
                <a:latin typeface="Times New Roman" pitchFamily="18" charset="0"/>
                <a:cs typeface="Times New Roman" pitchFamily="18" charset="0"/>
              </a:rPr>
              <a:t> </a:t>
            </a:r>
          </a:p>
          <a:p>
            <a:pPr algn="just"/>
            <a:r>
              <a:rPr lang="tr-TR" sz="2400" dirty="0" smtClean="0">
                <a:latin typeface="Times New Roman" pitchFamily="18" charset="0"/>
                <a:cs typeface="Times New Roman" pitchFamily="18" charset="0"/>
              </a:rPr>
              <a:t>►Bu </a:t>
            </a:r>
            <a:r>
              <a:rPr lang="tr-TR" sz="2400" dirty="0" err="1" smtClean="0">
                <a:latin typeface="Times New Roman" pitchFamily="18" charset="0"/>
                <a:cs typeface="Times New Roman" pitchFamily="18" charset="0"/>
              </a:rPr>
              <a:t>aniztropi</a:t>
            </a:r>
            <a:r>
              <a:rPr lang="tr-TR" sz="2400" dirty="0" smtClean="0">
                <a:latin typeface="Times New Roman" pitchFamily="18" charset="0"/>
                <a:cs typeface="Times New Roman" pitchFamily="18" charset="0"/>
              </a:rPr>
              <a:t> türüne göre kristaller, farklı yönlerde farklı renklerde görünürler. Şekil  de görüldüğü gibi, </a:t>
            </a:r>
            <a:r>
              <a:rPr lang="tr-TR" sz="2400" dirty="0" err="1" smtClean="0">
                <a:latin typeface="Times New Roman" pitchFamily="18" charset="0"/>
                <a:cs typeface="Times New Roman" pitchFamily="18" charset="0"/>
              </a:rPr>
              <a:t>kordiyerit</a:t>
            </a:r>
            <a:r>
              <a:rPr lang="tr-TR" sz="2400" dirty="0" smtClean="0">
                <a:latin typeface="Times New Roman" pitchFamily="18" charset="0"/>
                <a:cs typeface="Times New Roman" pitchFamily="18" charset="0"/>
              </a:rPr>
              <a:t> kristali muhtelif yönlerde muhtelif renklerde görünür. Örneğin kristale yukarıdan (c-ekseni) bakıldığında açık sarı, önden (a-ekseni) bakıldığında gri mavi, yandan (b-ekseni) bakıldığında ise mavi renklerde görünür. Bu olay </a:t>
            </a:r>
            <a:r>
              <a:rPr lang="tr-TR" sz="2400" dirty="0" err="1" smtClean="0">
                <a:latin typeface="Times New Roman" pitchFamily="18" charset="0"/>
                <a:cs typeface="Times New Roman" pitchFamily="18" charset="0"/>
              </a:rPr>
              <a:t>kordiyerit</a:t>
            </a:r>
            <a:r>
              <a:rPr lang="tr-TR" sz="2400" dirty="0" smtClean="0">
                <a:latin typeface="Times New Roman" pitchFamily="18" charset="0"/>
                <a:cs typeface="Times New Roman" pitchFamily="18" charset="0"/>
              </a:rPr>
              <a:t> kristalinin ışığı farklı yönlerde farklı miktarlarda </a:t>
            </a:r>
            <a:r>
              <a:rPr lang="tr-TR" sz="2400" dirty="0" err="1" smtClean="0">
                <a:latin typeface="Times New Roman" pitchFamily="18" charset="0"/>
                <a:cs typeface="Times New Roman" pitchFamily="18" charset="0"/>
              </a:rPr>
              <a:t>absorbe</a:t>
            </a:r>
            <a:r>
              <a:rPr lang="tr-TR" sz="2400" dirty="0" smtClean="0">
                <a:latin typeface="Times New Roman" pitchFamily="18" charset="0"/>
                <a:cs typeface="Times New Roman" pitchFamily="18" charset="0"/>
              </a:rPr>
              <a:t> etmesinden ileri gelmektedir. </a:t>
            </a:r>
            <a:endParaRPr lang="tr-TR" sz="2400" dirty="0">
              <a:latin typeface="Times New Roman" pitchFamily="18" charset="0"/>
              <a:cs typeface="Times New Roman" pitchFamily="18" charset="0"/>
            </a:endParaRPr>
          </a:p>
        </p:txBody>
      </p:sp>
      <p:pic>
        <p:nvPicPr>
          <p:cNvPr id="7170" name="Picture 2"/>
          <p:cNvPicPr>
            <a:picLocks noChangeAspect="1" noChangeArrowheads="1"/>
          </p:cNvPicPr>
          <p:nvPr/>
        </p:nvPicPr>
        <p:blipFill>
          <a:blip r:embed="rId2" cstate="print"/>
          <a:srcRect/>
          <a:stretch>
            <a:fillRect/>
          </a:stretch>
        </p:blipFill>
        <p:spPr bwMode="auto">
          <a:xfrm>
            <a:off x="5148064" y="1484784"/>
            <a:ext cx="3600450" cy="3800475"/>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TotalTime>
  <Words>1674</Words>
  <Application>Microsoft Office PowerPoint</Application>
  <PresentationFormat>Ekran Gösterisi (4:3)</PresentationFormat>
  <Paragraphs>66</Paragraphs>
  <Slides>26</Slides>
  <Notes>0</Notes>
  <HiddenSlides>0</HiddenSlides>
  <MMClips>0</MMClips>
  <ScaleCrop>false</ScaleCrop>
  <HeadingPairs>
    <vt:vector size="8" baseType="variant">
      <vt:variant>
        <vt:lpstr>Kullanılan Yazı Tipleri</vt:lpstr>
      </vt:variant>
      <vt:variant>
        <vt:i4>5</vt:i4>
      </vt:variant>
      <vt:variant>
        <vt:lpstr>Tema</vt:lpstr>
      </vt:variant>
      <vt:variant>
        <vt:i4>1</vt:i4>
      </vt:variant>
      <vt:variant>
        <vt:lpstr>Eklenmiş OLE Hizmet Programları</vt:lpstr>
      </vt:variant>
      <vt:variant>
        <vt:i4>1</vt:i4>
      </vt:variant>
      <vt:variant>
        <vt:lpstr>Slayt Başlıkları</vt:lpstr>
      </vt:variant>
      <vt:variant>
        <vt:i4>26</vt:i4>
      </vt:variant>
    </vt:vector>
  </HeadingPairs>
  <TitlesOfParts>
    <vt:vector size="33" baseType="lpstr">
      <vt:lpstr>Arial</vt:lpstr>
      <vt:lpstr>Calibri</vt:lpstr>
      <vt:lpstr>Symbol</vt:lpstr>
      <vt:lpstr>Times New Roman</vt:lpstr>
      <vt:lpstr>Wingdings</vt:lpstr>
      <vt:lpstr>Ofis Teması</vt:lpstr>
      <vt:lpstr>Bit Eşlem Resmi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Administrator</dc:creator>
  <cp:lastModifiedBy>zehrasemrakarakas</cp:lastModifiedBy>
  <cp:revision>14</cp:revision>
  <dcterms:created xsi:type="dcterms:W3CDTF">2016-10-03T05:39:58Z</dcterms:created>
  <dcterms:modified xsi:type="dcterms:W3CDTF">2018-04-10T09:55:09Z</dcterms:modified>
</cp:coreProperties>
</file>