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3437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852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1716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682AFF-D9F3-483B-B50B-7AA8A37DC6C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4947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5686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392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63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601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052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9522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0065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7168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D753A-8506-45DF-9247-787EBF259252}" type="datetimeFigureOut">
              <a:rPr lang="tr-TR" smtClean="0"/>
              <a:t>17.01.2018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03AF6-5A6B-4C08-AB27-984444760B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53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DNA" TargetMode="External"/><Relationship Id="rId2" Type="http://schemas.openxmlformats.org/officeDocument/2006/relationships/hyperlink" Target="http://tr.wikipedia.org/w/index.php?title=20.yy&amp;action=edi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tr.wikipedia.org/wiki/Aristo" TargetMode="External"/><Relationship Id="rId2" Type="http://schemas.openxmlformats.org/officeDocument/2006/relationships/hyperlink" Target="http://tr.wikipedia.org/wiki/Pitagor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tr.wikipedia.org/w/index.php?title=Germ-Plazma_kuram%C4%B1&amp;action=edit" TargetMode="External"/><Relationship Id="rId4" Type="http://schemas.openxmlformats.org/officeDocument/2006/relationships/hyperlink" Target="http://tr.wikipedia.org/w/index.php?title=Pangenezis&amp;action=edit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title"/>
          </p:nvPr>
        </p:nvSpPr>
        <p:spPr>
          <a:xfrm>
            <a:off x="1905000" y="10668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>ANT 114 GENETİK</a:t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 err="1">
                <a:latin typeface="+mn-lt"/>
              </a:rPr>
              <a:t>Prof.Dr</a:t>
            </a:r>
            <a:r>
              <a:rPr lang="tr-TR" altLang="tr-TR" sz="4000" dirty="0">
                <a:latin typeface="+mn-lt"/>
              </a:rPr>
              <a:t>. Timur GÜLTEKİN</a:t>
            </a:r>
            <a:br>
              <a:rPr lang="tr-TR" altLang="tr-TR" sz="4000" dirty="0">
                <a:latin typeface="+mn-lt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4000" dirty="0">
                <a:latin typeface="Comic Sans MS" pitchFamily="66" charset="0"/>
              </a:rPr>
              <a:t/>
            </a:r>
            <a:br>
              <a:rPr lang="tr-TR" altLang="tr-TR" sz="4000" dirty="0">
                <a:latin typeface="Comic Sans MS" pitchFamily="66" charset="0"/>
              </a:rPr>
            </a:br>
            <a:r>
              <a:rPr lang="tr-TR" altLang="tr-TR" sz="3200" dirty="0" err="1">
                <a:latin typeface="Comic Sans MS" pitchFamily="66" charset="0"/>
              </a:rPr>
              <a:t>email</a:t>
            </a:r>
            <a:r>
              <a:rPr lang="tr-TR" altLang="tr-TR" sz="3200" dirty="0">
                <a:latin typeface="Comic Sans MS" pitchFamily="66" charset="0"/>
              </a:rPr>
              <a:t>: tgul</a:t>
            </a:r>
            <a:r>
              <a:rPr lang="tr-TR" altLang="tr-TR" sz="3200" dirty="0"/>
              <a:t>tekin</a:t>
            </a:r>
            <a:r>
              <a:rPr lang="tr-TR" altLang="tr-TR" sz="3200" dirty="0">
                <a:latin typeface="Comic Sans MS" pitchFamily="66" charset="0"/>
              </a:rPr>
              <a:t>@ankara.edu.tr</a:t>
            </a:r>
            <a:endParaRPr lang="en-US" altLang="tr-TR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29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04801"/>
            <a:ext cx="8229600" cy="58213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000000"/>
                </a:solidFill>
              </a:rPr>
              <a:t>1869	DNA ilk kez izole edildi.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3333CC"/>
                </a:solidFill>
              </a:rPr>
              <a:t>1944	DNA'nın genetik bilgiyi taşıdığı kanıtlandı.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000000"/>
                </a:solidFill>
              </a:rPr>
              <a:t>1953	Watson ve Crick tarafından DNA'nın yapısının çift sarmal olduğu 	açıklandı.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3333CC"/>
                </a:solidFill>
              </a:rPr>
              <a:t>1966	DNA üzerindeki genetik bilgilerin yaşama nasıl geçtiği; bir başka 	deyişle, protein sentezinin temelini oluşturan genetik kod 	aydınlatıldı.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000000"/>
                </a:solidFill>
              </a:rPr>
              <a:t>1972	Gen klonlaması başarıldı.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3333CC"/>
                </a:solidFill>
              </a:rPr>
              <a:t>1975	DNA dizisinin hızlı analiz yöntemleri geliştirildi.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000000"/>
                </a:solidFill>
              </a:rPr>
              <a:t>1985	DNA molekülünün istenen bölgelerini milyonlarca kez 	çoğaltabilen yöntem 	geliştirildi.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3333CC"/>
                </a:solidFill>
              </a:rPr>
              <a:t>1990	"İnsan Genom Projesi" başlatıldı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000000"/>
                </a:solidFill>
              </a:rPr>
              <a:t>2001	3,2x109 yapıtaşından oluşan insan genomu ana çizgileriyle 	açıklandı.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000">
                <a:solidFill>
                  <a:srgbClr val="FF0000"/>
                </a:solidFill>
              </a:rPr>
              <a:t>2003	“Ulusal İnsan Genom Araştırma Enstitüsü” ile “Ulusal Enerji 	Departmanı”, Uluslararası İnsan Genom Dizisi 	Konsorsiyumu’nun, İnsan Genom Projesi’ni, plânlanandan iki yıl 	önce başarıyla tamamladığını açıkladı.</a:t>
            </a:r>
            <a:r>
              <a:rPr lang="tr-TR" altLang="tr-TR" sz="2000">
                <a:solidFill>
                  <a:srgbClr val="3333CC"/>
                </a:solidFill>
              </a:rPr>
              <a:t> 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1426768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organizasyon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055814" y="274639"/>
            <a:ext cx="8080375" cy="5851525"/>
          </a:xfrm>
          <a:noFill/>
        </p:spPr>
      </p:pic>
    </p:spTree>
    <p:extLst>
      <p:ext uri="{BB962C8B-B14F-4D97-AF65-F5344CB8AC3E}">
        <p14:creationId xmlns:p14="http://schemas.microsoft.com/office/powerpoint/2010/main" val="1025853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 b="1">
                <a:solidFill>
                  <a:schemeClr val="tx2"/>
                </a:solidFill>
              </a:rPr>
              <a:t>Kimyasal Düzeydeki Organizasyon</a:t>
            </a:r>
            <a:br>
              <a:rPr lang="tr-TR" altLang="tr-TR" sz="4400" b="1">
                <a:solidFill>
                  <a:schemeClr val="tx2"/>
                </a:solidFill>
              </a:rPr>
            </a:br>
            <a:endParaRPr lang="tr-TR" altLang="tr-TR" sz="4400" b="1">
              <a:solidFill>
                <a:schemeClr val="tx2"/>
              </a:solidFill>
            </a:endParaRPr>
          </a:p>
        </p:txBody>
      </p:sp>
      <p:sp>
        <p:nvSpPr>
          <p:cNvPr id="38915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En basit düzeyde gerçekleşen düzenlemedir.</a:t>
            </a:r>
          </a:p>
          <a:p>
            <a:pPr eaLnBrk="1" hangingPunct="1"/>
            <a:r>
              <a:rPr lang="tr-TR" altLang="tr-TR"/>
              <a:t>Kimyasal organizasyon;</a:t>
            </a:r>
          </a:p>
          <a:p>
            <a:pPr lvl="1" eaLnBrk="1" hangingPunct="1"/>
            <a:r>
              <a:rPr lang="tr-TR" altLang="tr-TR"/>
              <a:t>atomik, </a:t>
            </a:r>
          </a:p>
          <a:p>
            <a:pPr lvl="1" eaLnBrk="1" hangingPunct="1"/>
            <a:r>
              <a:rPr lang="tr-TR" altLang="tr-TR"/>
              <a:t>elementer ve </a:t>
            </a:r>
          </a:p>
          <a:p>
            <a:pPr lvl="1" eaLnBrk="1" hangingPunct="1"/>
            <a:r>
              <a:rPr lang="tr-TR" altLang="tr-TR"/>
              <a:t>moleküler düzeyde gerçekleşir.</a:t>
            </a:r>
          </a:p>
        </p:txBody>
      </p:sp>
    </p:spTree>
    <p:extLst>
      <p:ext uri="{BB962C8B-B14F-4D97-AF65-F5344CB8AC3E}">
        <p14:creationId xmlns:p14="http://schemas.microsoft.com/office/powerpoint/2010/main" val="668091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Element Nedir?</a:t>
            </a:r>
          </a:p>
        </p:txBody>
      </p:sp>
    </p:spTree>
    <p:extLst>
      <p:ext uri="{BB962C8B-B14F-4D97-AF65-F5344CB8AC3E}">
        <p14:creationId xmlns:p14="http://schemas.microsoft.com/office/powerpoint/2010/main" val="25845472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Element</a:t>
            </a:r>
          </a:p>
        </p:txBody>
      </p:sp>
      <p:sp>
        <p:nvSpPr>
          <p:cNvPr id="40963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Bir element, kimyasal olarak daha küçük parçalara ayrılamayan maddedir.</a:t>
            </a:r>
            <a:r>
              <a:rPr lang="tr-TR" altLang="tr-TR"/>
              <a:t> </a:t>
            </a:r>
          </a:p>
          <a:p>
            <a:pPr eaLnBrk="1" hangingPunct="1"/>
            <a:r>
              <a:rPr lang="tr-TR" altLang="tr-TR"/>
              <a:t>Bütün maddeler; demir, kalsiyum ya da oksijen gibi saf kimyasal maddeler, kimyasal elementlerden oluşur. </a:t>
            </a:r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44403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4" descr="anaelement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5189" y="882651"/>
            <a:ext cx="7920037" cy="509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66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Vücudu oluşturan elementler</a:t>
            </a:r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Vücudun yaklaşık % 98'i </a:t>
            </a:r>
          </a:p>
          <a:p>
            <a:pPr lvl="1" eaLnBrk="1" hangingPunct="1"/>
            <a:r>
              <a:rPr lang="tr-TR" altLang="tr-TR"/>
              <a:t>oksijen, </a:t>
            </a:r>
          </a:p>
          <a:p>
            <a:pPr lvl="1" eaLnBrk="1" hangingPunct="1"/>
            <a:r>
              <a:rPr lang="tr-TR" altLang="tr-TR"/>
              <a:t>karbon,</a:t>
            </a:r>
          </a:p>
          <a:p>
            <a:pPr lvl="1" eaLnBrk="1" hangingPunct="1"/>
            <a:r>
              <a:rPr lang="tr-TR" altLang="tr-TR"/>
              <a:t>hidrojen, </a:t>
            </a:r>
          </a:p>
          <a:p>
            <a:pPr lvl="1" eaLnBrk="1" hangingPunct="1"/>
            <a:r>
              <a:rPr lang="tr-TR" altLang="tr-TR"/>
              <a:t>nitrojen, </a:t>
            </a:r>
          </a:p>
          <a:p>
            <a:pPr lvl="1" eaLnBrk="1" hangingPunct="1"/>
            <a:r>
              <a:rPr lang="tr-TR" altLang="tr-TR"/>
              <a:t>kalsiyum ve </a:t>
            </a:r>
          </a:p>
          <a:p>
            <a:pPr lvl="1" eaLnBrk="1" hangingPunct="1"/>
            <a:r>
              <a:rPr lang="tr-TR" altLang="tr-TR"/>
              <a:t>fosfor olmak üzere sadece altı elementten meydana gelmiştir. </a:t>
            </a:r>
          </a:p>
          <a:p>
            <a:pPr eaLnBrk="1" hangingPunct="1"/>
            <a:endParaRPr lang="tr-TR" altLang="tr-TR"/>
          </a:p>
          <a:p>
            <a:pPr eaLnBrk="1" hangingPunct="1"/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67502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Atom Nedir?</a:t>
            </a:r>
          </a:p>
        </p:txBody>
      </p:sp>
    </p:spTree>
    <p:extLst>
      <p:ext uri="{BB962C8B-B14F-4D97-AF65-F5344CB8AC3E}">
        <p14:creationId xmlns:p14="http://schemas.microsoft.com/office/powerpoint/2010/main" val="1188322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Atom </a:t>
            </a:r>
          </a:p>
        </p:txBody>
      </p:sp>
      <p:sp>
        <p:nvSpPr>
          <p:cNvPr id="45059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>
                <a:solidFill>
                  <a:srgbClr val="FF0000"/>
                </a:solidFill>
              </a:rPr>
              <a:t>Bir atom, bir kimyasal elementin karakteristik özelliğini taşıyan en küçük parçasıdır.</a:t>
            </a:r>
            <a:r>
              <a:rPr lang="tr-TR" altLang="tr-TR"/>
              <a:t> </a:t>
            </a:r>
          </a:p>
          <a:p>
            <a:pPr eaLnBrk="1" hangingPunct="1"/>
            <a:r>
              <a:rPr lang="tr-TR" altLang="tr-TR"/>
              <a:t>Proton (+), elektron (-) ve nötronlardan (0) oluşur. </a:t>
            </a:r>
          </a:p>
          <a:p>
            <a:pPr eaLnBrk="1" hangingPunct="1"/>
            <a:r>
              <a:rPr lang="tr-TR" altLang="tr-TR"/>
              <a:t>Atomun kimyasal özellikleri proton ve elektron sayıları ile belirlenir. </a:t>
            </a:r>
          </a:p>
        </p:txBody>
      </p:sp>
    </p:spTree>
    <p:extLst>
      <p:ext uri="{BB962C8B-B14F-4D97-AF65-F5344CB8AC3E}">
        <p14:creationId xmlns:p14="http://schemas.microsoft.com/office/powerpoint/2010/main" val="4551755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4" descr="atom-yapıs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709614"/>
            <a:ext cx="9144000" cy="531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409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2133600" y="1017588"/>
            <a:ext cx="6542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800" b="1">
                <a:latin typeface="Times New Roman" panose="02020603050405020304" pitchFamily="18" charset="0"/>
              </a:rPr>
              <a:t>Geneti</a:t>
            </a:r>
            <a:r>
              <a:rPr lang="tr-TR" altLang="tr-TR" sz="2800" b="1">
                <a:latin typeface="Times New Roman" panose="02020603050405020304" pitchFamily="18" charset="0"/>
              </a:rPr>
              <a:t>k</a:t>
            </a:r>
            <a:r>
              <a:rPr lang="en-US" altLang="tr-TR" sz="2800" b="1">
                <a:latin typeface="Times New Roman" panose="02020603050405020304" pitchFamily="18" charset="0"/>
              </a:rPr>
              <a:t> </a:t>
            </a:r>
            <a:r>
              <a:rPr lang="tr-TR" altLang="tr-TR" sz="2800" b="1">
                <a:latin typeface="Times New Roman" panose="02020603050405020304" pitchFamily="18" charset="0"/>
              </a:rPr>
              <a:t>bilgi</a:t>
            </a:r>
            <a:r>
              <a:rPr lang="en-US" altLang="tr-TR" sz="2800" b="1">
                <a:latin typeface="Times New Roman" panose="02020603050405020304" pitchFamily="18" charset="0"/>
              </a:rPr>
              <a:t> </a:t>
            </a:r>
            <a:r>
              <a:rPr lang="tr-TR" altLang="tr-TR" sz="2800" b="1">
                <a:latin typeface="Times New Roman" panose="02020603050405020304" pitchFamily="18" charset="0"/>
              </a:rPr>
              <a:t>değişik düzeylerde aktarılır:</a:t>
            </a:r>
            <a:endParaRPr lang="en-US" altLang="tr-TR" sz="2800" b="1">
              <a:latin typeface="Times New Roman" panose="02020603050405020304" pitchFamily="18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953001" y="2278063"/>
            <a:ext cx="9683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tr-TR" sz="2800">
                <a:latin typeface="Times New Roman" panose="02020603050405020304" pitchFamily="18" charset="0"/>
              </a:rPr>
              <a:t>DNA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953000" y="2671763"/>
            <a:ext cx="11509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800">
                <a:latin typeface="Times New Roman" panose="02020603050405020304" pitchFamily="18" charset="0"/>
              </a:rPr>
              <a:t>Gen</a:t>
            </a:r>
            <a:r>
              <a:rPr lang="tr-TR" altLang="tr-TR" sz="2800">
                <a:latin typeface="Times New Roman" panose="02020603050405020304" pitchFamily="18" charset="0"/>
              </a:rPr>
              <a:t>ler</a:t>
            </a:r>
            <a:endParaRPr lang="en-US" altLang="tr-TR" sz="2800">
              <a:latin typeface="Times New Roman" panose="02020603050405020304" pitchFamily="18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953000" y="3128963"/>
            <a:ext cx="21780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800">
                <a:latin typeface="Times New Roman" panose="02020603050405020304" pitchFamily="18" charset="0"/>
              </a:rPr>
              <a:t>K</a:t>
            </a:r>
            <a:r>
              <a:rPr lang="en-US" altLang="tr-TR" sz="2800">
                <a:latin typeface="Times New Roman" panose="02020603050405020304" pitchFamily="18" charset="0"/>
              </a:rPr>
              <a:t>romo</a:t>
            </a:r>
            <a:r>
              <a:rPr lang="tr-TR" altLang="tr-TR" sz="2800">
                <a:latin typeface="Times New Roman" panose="02020603050405020304" pitchFamily="18" charset="0"/>
              </a:rPr>
              <a:t>zomlar</a:t>
            </a:r>
            <a:endParaRPr lang="en-US" altLang="tr-TR" sz="2800">
              <a:latin typeface="Times New Roman" panose="02020603050405020304" pitchFamily="18" charset="0"/>
            </a:endParaRP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953001" y="3586163"/>
            <a:ext cx="12303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800">
                <a:latin typeface="Times New Roman" panose="02020603050405020304" pitchFamily="18" charset="0"/>
              </a:rPr>
              <a:t>Genom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953000" y="4043363"/>
            <a:ext cx="9731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800">
                <a:latin typeface="Times New Roman" panose="02020603050405020304" pitchFamily="18" charset="0"/>
              </a:rPr>
              <a:t>Birey</a:t>
            </a:r>
            <a:endParaRPr lang="en-US" altLang="tr-TR" sz="2800">
              <a:latin typeface="Times New Roman" panose="02020603050405020304" pitchFamily="18" charset="0"/>
            </a:endParaRPr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953000" y="4500563"/>
            <a:ext cx="7953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tr-TR" altLang="tr-TR" sz="2800">
                <a:latin typeface="Times New Roman" panose="02020603050405020304" pitchFamily="18" charset="0"/>
              </a:rPr>
              <a:t>Aile</a:t>
            </a:r>
            <a:endParaRPr lang="en-US" altLang="tr-TR" sz="2800">
              <a:latin typeface="Times New Roman" panose="02020603050405020304" pitchFamily="18" charset="0"/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4953000" y="4957763"/>
            <a:ext cx="18430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tr-TR" sz="2800">
                <a:latin typeface="Times New Roman" panose="02020603050405020304" pitchFamily="18" charset="0"/>
              </a:rPr>
              <a:t>Popula</a:t>
            </a:r>
            <a:r>
              <a:rPr lang="tr-TR" altLang="tr-TR" sz="2800">
                <a:latin typeface="Times New Roman" panose="02020603050405020304" pitchFamily="18" charset="0"/>
              </a:rPr>
              <a:t>sy</a:t>
            </a:r>
            <a:r>
              <a:rPr lang="en-US" altLang="tr-TR" sz="2800">
                <a:latin typeface="Times New Roman" panose="02020603050405020304" pitchFamily="18" charset="0"/>
              </a:rPr>
              <a:t>on</a:t>
            </a:r>
          </a:p>
        </p:txBody>
      </p:sp>
    </p:spTree>
    <p:extLst>
      <p:ext uri="{BB962C8B-B14F-4D97-AF65-F5344CB8AC3E}">
        <p14:creationId xmlns:p14="http://schemas.microsoft.com/office/powerpoint/2010/main" val="150562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İyon Nedir?</a:t>
            </a:r>
          </a:p>
        </p:txBody>
      </p:sp>
    </p:spTree>
    <p:extLst>
      <p:ext uri="{BB962C8B-B14F-4D97-AF65-F5344CB8AC3E}">
        <p14:creationId xmlns:p14="http://schemas.microsoft.com/office/powerpoint/2010/main" val="3754223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İyon</a:t>
            </a:r>
          </a:p>
        </p:txBody>
      </p:sp>
      <p:sp>
        <p:nvSpPr>
          <p:cNvPr id="48131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/>
              <a:t>Proton ve elektronların nisbi sayıları partikülün yükünün nötral, pozitif yada negatif olacağını belirler.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>
                <a:solidFill>
                  <a:srgbClr val="FF0000"/>
                </a:solidFill>
              </a:rPr>
              <a:t>Bu şekilde elektriksel olarak yüklü atomlara iyon denir.</a:t>
            </a:r>
            <a:r>
              <a:rPr lang="tr-TR" altLang="tr-TR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İyonlar katyon (+) ve anyon (-) olarak 2 gruptur. Örneğin, elektrikle yüklü hidrojen atomuna hidrojen iyonu denir.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73348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tr-TR" altLang="tr-TR" smtClean="0"/>
              <a:t>Molekül Nedir?</a:t>
            </a:r>
          </a:p>
        </p:txBody>
      </p:sp>
    </p:spTree>
    <p:extLst>
      <p:ext uri="{BB962C8B-B14F-4D97-AF65-F5344CB8AC3E}">
        <p14:creationId xmlns:p14="http://schemas.microsoft.com/office/powerpoint/2010/main" val="4961274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Molekül</a:t>
            </a:r>
          </a:p>
        </p:txBody>
      </p:sp>
      <p:sp>
        <p:nvSpPr>
          <p:cNvPr id="50179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800">
                <a:solidFill>
                  <a:srgbClr val="FF0000"/>
                </a:solidFill>
              </a:rPr>
              <a:t>Farklı çeşitlerde element atomlarının kimyasal olarak bileşimi (bir araya gelmesi) molekülleri oluşturur. </a:t>
            </a:r>
          </a:p>
          <a:p>
            <a:pPr eaLnBrk="1" hangingPunct="1"/>
            <a:r>
              <a:rPr lang="tr-TR" altLang="tr-TR" sz="2800"/>
              <a:t>Bir kimyasal bileşim, iki ya da daha fazla farklı elementin belli oranlarda birleşmesinden oluşan bir moleküldür. </a:t>
            </a:r>
          </a:p>
          <a:p>
            <a:pPr eaLnBrk="1" hangingPunct="1"/>
            <a:r>
              <a:rPr lang="tr-TR" altLang="tr-TR" sz="2800"/>
              <a:t>Su, bir oksijen atomu ile, iki hidrojen atomunun kimyasal bileşiminden oluşan kimyasal bir bileşendir. </a:t>
            </a:r>
          </a:p>
        </p:txBody>
      </p:sp>
    </p:spTree>
    <p:extLst>
      <p:ext uri="{BB962C8B-B14F-4D97-AF65-F5344CB8AC3E}">
        <p14:creationId xmlns:p14="http://schemas.microsoft.com/office/powerpoint/2010/main" val="1179644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000" u="sng">
                <a:solidFill>
                  <a:schemeClr val="tx2"/>
                </a:solidFill>
              </a:rPr>
              <a:t>VÜCUT ORGANİK VE İNORGANİK BİLEŞENLERDEN OLUŞUR</a:t>
            </a:r>
            <a:br>
              <a:rPr lang="tr-TR" altLang="tr-TR" sz="4000" u="sng">
                <a:solidFill>
                  <a:schemeClr val="tx2"/>
                </a:solidFill>
              </a:rPr>
            </a:br>
            <a:endParaRPr lang="tr-TR" altLang="tr-TR" sz="4000" u="sng">
              <a:solidFill>
                <a:schemeClr val="tx2"/>
              </a:solidFill>
            </a:endParaRPr>
          </a:p>
        </p:txBody>
      </p:sp>
      <p:sp>
        <p:nvSpPr>
          <p:cNvPr id="51203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Kimyasal bileşimler iki geniş grupta toplanabilir</a:t>
            </a:r>
          </a:p>
          <a:p>
            <a:pPr eaLnBrk="1" hangingPunct="1"/>
            <a:r>
              <a:rPr lang="tr-TR" altLang="tr-TR"/>
              <a:t>Organik ve inorganik -. </a:t>
            </a:r>
          </a:p>
        </p:txBody>
      </p:sp>
    </p:spTree>
    <p:extLst>
      <p:ext uri="{BB962C8B-B14F-4D97-AF65-F5344CB8AC3E}">
        <p14:creationId xmlns:p14="http://schemas.microsoft.com/office/powerpoint/2010/main" val="6370190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İnorganik bileşenler</a:t>
            </a:r>
          </a:p>
        </p:txBody>
      </p:sp>
      <p:sp>
        <p:nvSpPr>
          <p:cNvPr id="52227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/>
              <a:t>Küçük ve basit bileşenlerdir. </a:t>
            </a:r>
          </a:p>
          <a:p>
            <a:pPr lvl="1" eaLnBrk="1" hangingPunct="1"/>
            <a:r>
              <a:rPr lang="tr-TR" altLang="tr-TR"/>
              <a:t>Örn: su, tuz, hidroklorik asit gibi basit asitler ve amonyak gibi basit bazlar. </a:t>
            </a:r>
          </a:p>
          <a:p>
            <a:pPr lvl="1" eaLnBrk="1" hangingPunct="1"/>
            <a:r>
              <a:rPr lang="tr-TR" altLang="tr-TR"/>
              <a:t>Bu maddelere, su ve elektrolit dengesinin kurulması, hücre zarından dışarı maddelerin taşınması gibi birçok hücre faaliyeti için gereksinim duyulur. </a:t>
            </a:r>
          </a:p>
        </p:txBody>
      </p:sp>
    </p:spTree>
    <p:extLst>
      <p:ext uri="{BB962C8B-B14F-4D97-AF65-F5344CB8AC3E}">
        <p14:creationId xmlns:p14="http://schemas.microsoft.com/office/powerpoint/2010/main" val="42822207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Organik bileşenler</a:t>
            </a:r>
          </a:p>
        </p:txBody>
      </p:sp>
      <p:sp>
        <p:nvSpPr>
          <p:cNvPr id="53251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/>
              <a:t>Karbon içeren geniş, karmaşık bileşenlerdir.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Onlar vücudun kimyasal yapı taşlarıdır ve vücut faaliyetleri için gereken enerjiyi sağlayan yakıt molekülleri olarak da hizmet ederler. 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Organik bileşenler, ayrıca yaşam için gerekli olan binlerce kimyasal reaksiyona katılır ve onları düzenlerler.</a:t>
            </a:r>
          </a:p>
          <a:p>
            <a:pPr eaLnBrk="1" hangingPunct="1">
              <a:lnSpc>
                <a:spcPct val="90000"/>
              </a:lnSpc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04793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tr-TR" sz="4400">
                <a:solidFill>
                  <a:schemeClr val="tx2"/>
                </a:solidFill>
              </a:rPr>
              <a:t>4 önemli organik bileşen grubu</a:t>
            </a:r>
            <a:endParaRPr lang="tr-TR" altLang="tr-TR" sz="4400">
              <a:solidFill>
                <a:schemeClr val="tx2"/>
              </a:solidFill>
            </a:endParaRPr>
          </a:p>
        </p:txBody>
      </p:sp>
      <p:sp>
        <p:nvSpPr>
          <p:cNvPr id="54275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DE" altLang="tr-TR"/>
              <a:t>karbonhidratlar, </a:t>
            </a:r>
            <a:endParaRPr lang="tr-TR" altLang="tr-TR"/>
          </a:p>
          <a:p>
            <a:pPr eaLnBrk="1" hangingPunct="1"/>
            <a:r>
              <a:rPr lang="de-DE" altLang="tr-TR"/>
              <a:t>lipidler, </a:t>
            </a:r>
            <a:endParaRPr lang="tr-TR" altLang="tr-TR"/>
          </a:p>
          <a:p>
            <a:pPr eaLnBrk="1" hangingPunct="1"/>
            <a:r>
              <a:rPr lang="de-DE" altLang="tr-TR"/>
              <a:t>proteinler ve </a:t>
            </a:r>
            <a:endParaRPr lang="tr-TR" altLang="tr-TR"/>
          </a:p>
          <a:p>
            <a:pPr eaLnBrk="1" hangingPunct="1"/>
            <a:r>
              <a:rPr lang="de-DE" altLang="tr-TR"/>
              <a:t>nükleik asitlerdir. </a:t>
            </a: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65135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4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4400">
                <a:solidFill>
                  <a:schemeClr val="tx2"/>
                </a:solidFill>
              </a:rPr>
              <a:t>Hücresel organizasyon</a:t>
            </a:r>
          </a:p>
        </p:txBody>
      </p:sp>
      <p:sp>
        <p:nvSpPr>
          <p:cNvPr id="55299" name="Rectangle 5"/>
          <p:cNvSpPr>
            <a:spLocks noChangeArrowheads="1"/>
          </p:cNvSpPr>
          <p:nvPr/>
        </p:nvSpPr>
        <p:spPr bwMode="auto">
          <a:xfrm>
            <a:off x="2209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tr-TR" altLang="tr-TR" sz="2800"/>
              <a:t>Kimyasal düzeyin üzerinde, bir sonraki organizasyon düzeyi hücresel düzeydir.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Canlılarda, atomlar ve moleküller belirli yollarla bağlantı kurarak, vücudu inşa eden hücreleri oluştururlar.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İnsan vücudu, kan hücreleri ve kas hücreleri gibi çeşitli tiplerde yaklaşık 100 trilyon hücreden oluşur. </a:t>
            </a:r>
          </a:p>
          <a:p>
            <a:pPr eaLnBrk="1" hangingPunct="1">
              <a:lnSpc>
                <a:spcPct val="80000"/>
              </a:lnSpc>
            </a:pPr>
            <a:r>
              <a:rPr lang="tr-TR" altLang="tr-TR" sz="2800"/>
              <a:t>Hücreler, fonksiyonlarına göre çeşitli şekil ve hacimde olmalarına rağmen çoğu sadece mikroskopla görülebilecek kadar küçüktür. </a:t>
            </a:r>
          </a:p>
        </p:txBody>
      </p:sp>
    </p:spTree>
    <p:extLst>
      <p:ext uri="{BB962C8B-B14F-4D97-AF65-F5344CB8AC3E}">
        <p14:creationId xmlns:p14="http://schemas.microsoft.com/office/powerpoint/2010/main" val="23019354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4" descr="hücre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925" y="476250"/>
            <a:ext cx="9010650" cy="586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1024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1905000" y="152401"/>
            <a:ext cx="8444126" cy="6188075"/>
            <a:chOff x="1008" y="96"/>
            <a:chExt cx="3648" cy="3898"/>
          </a:xfrm>
        </p:grpSpPr>
        <p:pic>
          <p:nvPicPr>
            <p:cNvPr id="25603" name="Picture 3" descr="L1_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5" y="144"/>
              <a:ext cx="3149" cy="3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5604" name="Group 4"/>
            <p:cNvGrpSpPr>
              <a:grpSpLocks/>
            </p:cNvGrpSpPr>
            <p:nvPr/>
          </p:nvGrpSpPr>
          <p:grpSpPr bwMode="auto">
            <a:xfrm>
              <a:off x="4224" y="192"/>
              <a:ext cx="432" cy="194"/>
              <a:chOff x="4224" y="192"/>
              <a:chExt cx="432" cy="194"/>
            </a:xfrm>
          </p:grpSpPr>
          <p:sp>
            <p:nvSpPr>
              <p:cNvPr id="25627" name="Rectangle 5"/>
              <p:cNvSpPr>
                <a:spLocks noChangeArrowheads="1"/>
              </p:cNvSpPr>
              <p:nvPr/>
            </p:nvSpPr>
            <p:spPr bwMode="auto">
              <a:xfrm>
                <a:off x="4224" y="192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28" name="Text Box 6"/>
              <p:cNvSpPr txBox="1">
                <a:spLocks noChangeArrowheads="1"/>
              </p:cNvSpPr>
              <p:nvPr/>
            </p:nvSpPr>
            <p:spPr bwMode="auto">
              <a:xfrm>
                <a:off x="4297" y="192"/>
                <a:ext cx="326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1. DNA</a:t>
                </a:r>
              </a:p>
            </p:txBody>
          </p:sp>
        </p:grpSp>
        <p:grpSp>
          <p:nvGrpSpPr>
            <p:cNvPr id="25605" name="Group 7"/>
            <p:cNvGrpSpPr>
              <a:grpSpLocks/>
            </p:cNvGrpSpPr>
            <p:nvPr/>
          </p:nvGrpSpPr>
          <p:grpSpPr bwMode="auto">
            <a:xfrm>
              <a:off x="2688" y="96"/>
              <a:ext cx="432" cy="194"/>
              <a:chOff x="4224" y="192"/>
              <a:chExt cx="432" cy="194"/>
            </a:xfrm>
          </p:grpSpPr>
          <p:sp>
            <p:nvSpPr>
              <p:cNvPr id="25625" name="Rectangle 8"/>
              <p:cNvSpPr>
                <a:spLocks noChangeArrowheads="1"/>
              </p:cNvSpPr>
              <p:nvPr/>
            </p:nvSpPr>
            <p:spPr bwMode="auto">
              <a:xfrm>
                <a:off x="4224" y="192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26" name="Text Box 9"/>
              <p:cNvSpPr txBox="1">
                <a:spLocks noChangeArrowheads="1"/>
              </p:cNvSpPr>
              <p:nvPr/>
            </p:nvSpPr>
            <p:spPr bwMode="auto">
              <a:xfrm>
                <a:off x="4311" y="192"/>
                <a:ext cx="295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2. Gen</a:t>
                </a:r>
              </a:p>
            </p:txBody>
          </p:sp>
        </p:grpSp>
        <p:grpSp>
          <p:nvGrpSpPr>
            <p:cNvPr id="25606" name="Group 10"/>
            <p:cNvGrpSpPr>
              <a:grpSpLocks/>
            </p:cNvGrpSpPr>
            <p:nvPr/>
          </p:nvGrpSpPr>
          <p:grpSpPr bwMode="auto">
            <a:xfrm>
              <a:off x="3360" y="720"/>
              <a:ext cx="432" cy="194"/>
              <a:chOff x="4224" y="192"/>
              <a:chExt cx="432" cy="194"/>
            </a:xfrm>
          </p:grpSpPr>
          <p:sp>
            <p:nvSpPr>
              <p:cNvPr id="25623" name="Rectangle 11"/>
              <p:cNvSpPr>
                <a:spLocks noChangeArrowheads="1"/>
              </p:cNvSpPr>
              <p:nvPr/>
            </p:nvSpPr>
            <p:spPr bwMode="auto">
              <a:xfrm>
                <a:off x="4224" y="192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24" name="Text Box 12"/>
              <p:cNvSpPr txBox="1">
                <a:spLocks noChangeArrowheads="1"/>
              </p:cNvSpPr>
              <p:nvPr/>
            </p:nvSpPr>
            <p:spPr bwMode="auto">
              <a:xfrm>
                <a:off x="4418" y="192"/>
                <a:ext cx="80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4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5607" name="Group 13"/>
            <p:cNvGrpSpPr>
              <a:grpSpLocks/>
            </p:cNvGrpSpPr>
            <p:nvPr/>
          </p:nvGrpSpPr>
          <p:grpSpPr bwMode="auto">
            <a:xfrm>
              <a:off x="1296" y="1440"/>
              <a:ext cx="624" cy="194"/>
              <a:chOff x="1296" y="1440"/>
              <a:chExt cx="624" cy="194"/>
            </a:xfrm>
          </p:grpSpPr>
          <p:sp>
            <p:nvSpPr>
              <p:cNvPr id="25621" name="Rectangle 14"/>
              <p:cNvSpPr>
                <a:spLocks noChangeArrowheads="1"/>
              </p:cNvSpPr>
              <p:nvPr/>
            </p:nvSpPr>
            <p:spPr bwMode="auto">
              <a:xfrm>
                <a:off x="1296" y="1440"/>
                <a:ext cx="624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22" name="Text Box 15"/>
              <p:cNvSpPr txBox="1">
                <a:spLocks noChangeArrowheads="1"/>
              </p:cNvSpPr>
              <p:nvPr/>
            </p:nvSpPr>
            <p:spPr bwMode="auto">
              <a:xfrm>
                <a:off x="1428" y="1440"/>
                <a:ext cx="398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4. Genom</a:t>
                </a:r>
              </a:p>
            </p:txBody>
          </p:sp>
        </p:grpSp>
        <p:grpSp>
          <p:nvGrpSpPr>
            <p:cNvPr id="25608" name="Group 16"/>
            <p:cNvGrpSpPr>
              <a:grpSpLocks/>
            </p:cNvGrpSpPr>
            <p:nvPr/>
          </p:nvGrpSpPr>
          <p:grpSpPr bwMode="auto">
            <a:xfrm>
              <a:off x="1008" y="2592"/>
              <a:ext cx="720" cy="194"/>
              <a:chOff x="1008" y="2592"/>
              <a:chExt cx="720" cy="194"/>
            </a:xfrm>
          </p:grpSpPr>
          <p:sp>
            <p:nvSpPr>
              <p:cNvPr id="25619" name="Rectangle 17"/>
              <p:cNvSpPr>
                <a:spLocks noChangeArrowheads="1"/>
              </p:cNvSpPr>
              <p:nvPr/>
            </p:nvSpPr>
            <p:spPr bwMode="auto">
              <a:xfrm>
                <a:off x="1008" y="2592"/>
                <a:ext cx="720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20" name="Text Box 18"/>
              <p:cNvSpPr txBox="1">
                <a:spLocks noChangeArrowheads="1"/>
              </p:cNvSpPr>
              <p:nvPr/>
            </p:nvSpPr>
            <p:spPr bwMode="auto">
              <a:xfrm>
                <a:off x="1216" y="2592"/>
                <a:ext cx="337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5. </a:t>
                </a:r>
                <a:r>
                  <a:rPr lang="tr-TR" altLang="tr-TR" sz="1400" b="1">
                    <a:latin typeface="Times New Roman" panose="02020603050405020304" pitchFamily="18" charset="0"/>
                  </a:rPr>
                  <a:t>Birey</a:t>
                </a:r>
                <a:endParaRPr lang="en-US" altLang="tr-TR" sz="14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5609" name="Group 19"/>
            <p:cNvGrpSpPr>
              <a:grpSpLocks/>
            </p:cNvGrpSpPr>
            <p:nvPr/>
          </p:nvGrpSpPr>
          <p:grpSpPr bwMode="auto">
            <a:xfrm>
              <a:off x="2448" y="1584"/>
              <a:ext cx="864" cy="194"/>
              <a:chOff x="2448" y="1584"/>
              <a:chExt cx="864" cy="194"/>
            </a:xfrm>
          </p:grpSpPr>
          <p:sp>
            <p:nvSpPr>
              <p:cNvPr id="25617" name="Rectangle 20"/>
              <p:cNvSpPr>
                <a:spLocks noChangeArrowheads="1"/>
              </p:cNvSpPr>
              <p:nvPr/>
            </p:nvSpPr>
            <p:spPr bwMode="auto">
              <a:xfrm>
                <a:off x="2448" y="1584"/>
                <a:ext cx="864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18" name="Text Box 21"/>
              <p:cNvSpPr txBox="1">
                <a:spLocks noChangeArrowheads="1"/>
              </p:cNvSpPr>
              <p:nvPr/>
            </p:nvSpPr>
            <p:spPr bwMode="auto">
              <a:xfrm>
                <a:off x="2629" y="1584"/>
                <a:ext cx="53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3. </a:t>
                </a:r>
                <a:r>
                  <a:rPr lang="tr-TR" altLang="tr-TR" sz="1400" b="1">
                    <a:latin typeface="Times New Roman" panose="02020603050405020304" pitchFamily="18" charset="0"/>
                  </a:rPr>
                  <a:t>Kromozom</a:t>
                </a:r>
                <a:endParaRPr lang="en-US" altLang="tr-TR" sz="14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5610" name="Group 22"/>
            <p:cNvGrpSpPr>
              <a:grpSpLocks/>
            </p:cNvGrpSpPr>
            <p:nvPr/>
          </p:nvGrpSpPr>
          <p:grpSpPr bwMode="auto">
            <a:xfrm>
              <a:off x="3360" y="1680"/>
              <a:ext cx="960" cy="194"/>
              <a:chOff x="2448" y="1584"/>
              <a:chExt cx="864" cy="194"/>
            </a:xfrm>
          </p:grpSpPr>
          <p:sp>
            <p:nvSpPr>
              <p:cNvPr id="25615" name="Rectangle 23"/>
              <p:cNvSpPr>
                <a:spLocks noChangeArrowheads="1"/>
              </p:cNvSpPr>
              <p:nvPr/>
            </p:nvSpPr>
            <p:spPr bwMode="auto">
              <a:xfrm>
                <a:off x="2448" y="1584"/>
                <a:ext cx="864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16" name="Text Box 24"/>
              <p:cNvSpPr txBox="1">
                <a:spLocks noChangeArrowheads="1"/>
              </p:cNvSpPr>
              <p:nvPr/>
            </p:nvSpPr>
            <p:spPr bwMode="auto">
              <a:xfrm>
                <a:off x="2641" y="1584"/>
                <a:ext cx="50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7.  Popula</a:t>
                </a:r>
                <a:r>
                  <a:rPr lang="tr-TR" altLang="tr-TR" sz="1400" b="1">
                    <a:latin typeface="Times New Roman" panose="02020603050405020304" pitchFamily="18" charset="0"/>
                  </a:rPr>
                  <a:t>syon</a:t>
                </a:r>
                <a:endParaRPr lang="en-US" altLang="tr-TR" sz="1400" b="1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25611" name="Group 25"/>
            <p:cNvGrpSpPr>
              <a:grpSpLocks/>
            </p:cNvGrpSpPr>
            <p:nvPr/>
          </p:nvGrpSpPr>
          <p:grpSpPr bwMode="auto">
            <a:xfrm>
              <a:off x="2566" y="3024"/>
              <a:ext cx="1075" cy="194"/>
              <a:chOff x="2448" y="1584"/>
              <a:chExt cx="864" cy="194"/>
            </a:xfrm>
          </p:grpSpPr>
          <p:sp>
            <p:nvSpPr>
              <p:cNvPr id="25613" name="Rectangle 26"/>
              <p:cNvSpPr>
                <a:spLocks noChangeArrowheads="1"/>
              </p:cNvSpPr>
              <p:nvPr/>
            </p:nvSpPr>
            <p:spPr bwMode="auto">
              <a:xfrm>
                <a:off x="2448" y="1584"/>
                <a:ext cx="864" cy="19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tr-TR" altLang="tr-TR" sz="1800"/>
              </a:p>
            </p:txBody>
          </p:sp>
          <p:sp>
            <p:nvSpPr>
              <p:cNvPr id="25614" name="Text Box 27"/>
              <p:cNvSpPr txBox="1">
                <a:spLocks noChangeArrowheads="1"/>
              </p:cNvSpPr>
              <p:nvPr/>
            </p:nvSpPr>
            <p:spPr bwMode="auto">
              <a:xfrm>
                <a:off x="2670" y="1584"/>
                <a:ext cx="450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tr-TR" sz="1400" b="1">
                    <a:latin typeface="Times New Roman" panose="02020603050405020304" pitchFamily="18" charset="0"/>
                  </a:rPr>
                  <a:t>6</a:t>
                </a:r>
                <a:r>
                  <a:rPr lang="tr-TR" altLang="tr-TR" sz="1400" b="1">
                    <a:latin typeface="Times New Roman" panose="02020603050405020304" pitchFamily="18" charset="0"/>
                  </a:rPr>
                  <a:t>Aile</a:t>
                </a:r>
                <a:r>
                  <a:rPr lang="en-US" altLang="tr-TR" sz="1400" b="1">
                    <a:latin typeface="Times New Roman" panose="02020603050405020304" pitchFamily="18" charset="0"/>
                  </a:rPr>
                  <a:t> (pedigr</a:t>
                </a:r>
                <a:r>
                  <a:rPr lang="tr-TR" altLang="tr-TR" sz="1400" b="1">
                    <a:latin typeface="Times New Roman" panose="02020603050405020304" pitchFamily="18" charset="0"/>
                  </a:rPr>
                  <a:t>i</a:t>
                </a:r>
                <a:r>
                  <a:rPr lang="en-US" altLang="tr-TR" sz="1400" b="1">
                    <a:latin typeface="Times New Roman" panose="02020603050405020304" pitchFamily="18" charset="0"/>
                  </a:rPr>
                  <a:t>)</a:t>
                </a:r>
              </a:p>
            </p:txBody>
          </p:sp>
        </p:grpSp>
        <p:sp>
          <p:nvSpPr>
            <p:cNvPr id="25612" name="Text Box 28"/>
            <p:cNvSpPr txBox="1">
              <a:spLocks noChangeArrowheads="1"/>
            </p:cNvSpPr>
            <p:nvPr/>
          </p:nvSpPr>
          <p:spPr bwMode="auto">
            <a:xfrm>
              <a:off x="3363" y="727"/>
              <a:ext cx="28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1400" b="1">
                  <a:latin typeface="Times New Roman" panose="02020603050405020304" pitchFamily="18" charset="0"/>
                </a:rPr>
                <a:t>Hücre</a:t>
              </a:r>
              <a:endParaRPr lang="en-US" altLang="tr-TR" sz="1400" b="1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2606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GENETİĞİN TARİHÇESİ</a:t>
            </a:r>
            <a:endParaRPr lang="en-US" altLang="tr-T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/>
              <a:t>Genetik bilimi </a:t>
            </a:r>
            <a:r>
              <a:rPr lang="tr-TR" altLang="tr-TR">
                <a:hlinkClick r:id="rId2" tooltip="20.yy"/>
              </a:rPr>
              <a:t>20.yy</a:t>
            </a:r>
            <a:r>
              <a:rPr lang="tr-TR" altLang="tr-TR"/>
              <a:t>'ın ilk yarısında bilim insanları arasında heyecan ve merak uyandırsa da asıl etkisini ikinci elli yılda </a:t>
            </a:r>
            <a:r>
              <a:rPr lang="tr-TR" altLang="tr-TR">
                <a:hlinkClick r:id="rId3" tooltip="DNA"/>
              </a:rPr>
              <a:t>DNA</a:t>
            </a:r>
            <a:r>
              <a:rPr lang="tr-TR" altLang="tr-TR"/>
              <a:t>'nın moleküler yapısının keşfedilmesiyle göstermiştir.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Bitkilerin yetiştirilmesi</a:t>
            </a:r>
            <a:r>
              <a:rPr lang="en-US" altLang="tr-TR"/>
              <a:t> 12,000 </a:t>
            </a:r>
            <a:r>
              <a:rPr lang="tr-TR" altLang="tr-TR"/>
              <a:t>yıl önce</a:t>
            </a:r>
            <a:endParaRPr lang="en-US" altLang="tr-TR"/>
          </a:p>
          <a:p>
            <a:pPr eaLnBrk="1" hangingPunct="1">
              <a:lnSpc>
                <a:spcPct val="90000"/>
              </a:lnSpc>
            </a:pPr>
            <a:r>
              <a:rPr lang="tr-TR" altLang="tr-TR"/>
              <a:t>Yunanlılar</a:t>
            </a:r>
            <a:endParaRPr lang="en-US" altLang="tr-TR"/>
          </a:p>
          <a:p>
            <a:pPr lvl="1" eaLnBrk="1" hangingPunct="1">
              <a:lnSpc>
                <a:spcPct val="90000"/>
              </a:lnSpc>
            </a:pPr>
            <a:r>
              <a:rPr lang="en-US" altLang="tr-TR"/>
              <a:t>Pangenesis</a:t>
            </a:r>
          </a:p>
          <a:p>
            <a:pPr lvl="1" eaLnBrk="1" hangingPunct="1">
              <a:lnSpc>
                <a:spcPct val="90000"/>
              </a:lnSpc>
            </a:pPr>
            <a:r>
              <a:rPr lang="tr-TR" altLang="tr-TR"/>
              <a:t>Kazanılmış karakterler</a:t>
            </a:r>
            <a:endParaRPr lang="en-US" altLang="tr-TR"/>
          </a:p>
          <a:p>
            <a:pPr eaLnBrk="1" hangingPunct="1">
              <a:lnSpc>
                <a:spcPct val="90000"/>
              </a:lnSpc>
            </a:pPr>
            <a:r>
              <a:rPr lang="en-US" altLang="tr-TR"/>
              <a:t>17</a:t>
            </a:r>
            <a:r>
              <a:rPr lang="tr-TR" altLang="tr-TR" baseline="30000"/>
              <a:t>.</a:t>
            </a:r>
            <a:r>
              <a:rPr lang="tr-TR" altLang="tr-TR"/>
              <a:t> Yüzyılda Avrupa’da</a:t>
            </a:r>
            <a:endParaRPr lang="en-US" altLang="tr-TR"/>
          </a:p>
          <a:p>
            <a:pPr lvl="1" eaLnBrk="1" hangingPunct="1">
              <a:lnSpc>
                <a:spcPct val="90000"/>
              </a:lnSpc>
            </a:pPr>
            <a:r>
              <a:rPr lang="tr-TR" altLang="tr-TR"/>
              <a:t>Özelliklerin Kalıtımın</a:t>
            </a:r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739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0000CC"/>
                </a:solidFill>
              </a:rPr>
              <a:t>1860’larda Gregor Mendel; 	genlerin kalıtımla bozulmadan, 	bölünmeden, karışmadan diğer 	nesillere aktarıldığını buldu.</a:t>
            </a:r>
          </a:p>
          <a:p>
            <a:pPr eaLnBrk="1" hangingPunct="1"/>
            <a:endParaRPr lang="tr-TR" altLang="tr-TR" smtClean="0">
              <a:solidFill>
                <a:srgbClr val="0000CC"/>
              </a:solidFill>
            </a:endParaRPr>
          </a:p>
          <a:p>
            <a:pPr eaLnBrk="1" hangingPunct="1"/>
            <a:r>
              <a:rPr lang="tr-TR" altLang="tr-TR" smtClean="0">
                <a:solidFill>
                  <a:srgbClr val="0000CC"/>
                </a:solidFill>
              </a:rPr>
              <a:t> </a:t>
            </a:r>
            <a:r>
              <a:rPr lang="tr-TR" altLang="tr-TR" smtClean="0">
                <a:solidFill>
                  <a:srgbClr val="000000"/>
                </a:solidFill>
              </a:rPr>
              <a:t>1920’lerde Thomas Hunt Morgan, genlerin hücrede 	çekirdeğin içinde yerleşmiş olduklarını buldu.</a:t>
            </a:r>
            <a:r>
              <a:rPr lang="tr-TR" altLang="tr-TR" smtClean="0">
                <a:solidFill>
                  <a:srgbClr val="0000CC"/>
                </a:solidFill>
              </a:rPr>
              <a:t> 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52317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F0000"/>
                </a:solidFill>
              </a:rPr>
              <a:t>GENLER NELERDEN YAPILMIŞTIR?</a:t>
            </a:r>
            <a:r>
              <a:rPr lang="en-US" altLang="tr-TR" sz="4000" b="1">
                <a:solidFill>
                  <a:srgbClr val="FF0000"/>
                </a:solidFill>
              </a:rPr>
              <a:t/>
            </a:r>
            <a:br>
              <a:rPr lang="en-US" altLang="tr-TR" sz="4000" b="1">
                <a:solidFill>
                  <a:srgbClr val="FF0000"/>
                </a:solidFill>
              </a:rPr>
            </a:br>
            <a:endParaRPr lang="tr-TR" altLang="tr-TR" sz="4000" b="1">
              <a:solidFill>
                <a:srgbClr val="FF0000"/>
              </a:solidFill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Oswald Avery 1940’ların başında pnömoniye neden olan bakterilerle çalışıyordu. Genlerin, canlı bakterilere girip onların kalıtımlarını belirlediğini buldu. Zararsız bakterileri hastalık yapan bakteriye çeviren maddenin DNA olduğu kanıtlandı.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095220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rgbClr val="FF0000"/>
                </a:solidFill>
              </a:rPr>
              <a:t>BİLGİ DNA’DIR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mtClean="0">
                <a:solidFill>
                  <a:srgbClr val="000000"/>
                </a:solidFill>
              </a:rPr>
              <a:t>Aslında DNA’yı Avery bulmamıştır. DNA, Avery’den 60 yıl önce </a:t>
            </a:r>
            <a:r>
              <a:rPr lang="tr-TR" altLang="tr-TR" u="sng" smtClean="0">
                <a:solidFill>
                  <a:srgbClr val="000000"/>
                </a:solidFill>
              </a:rPr>
              <a:t>Friedrich Miescher </a:t>
            </a:r>
            <a:r>
              <a:rPr lang="tr-TR" altLang="tr-TR" smtClean="0">
                <a:solidFill>
                  <a:srgbClr val="000000"/>
                </a:solidFill>
              </a:rPr>
              <a:t>tarafından bulunmuştur. Avery, DNA’nın kalıtımın temel maddesi olduğunu göstermiştir. Başka bir deyişle, </a:t>
            </a:r>
            <a:r>
              <a:rPr lang="tr-TR" altLang="tr-TR" smtClean="0">
                <a:solidFill>
                  <a:srgbClr val="0000CC"/>
                </a:solidFill>
              </a:rPr>
              <a:t>“bir şeyi kalıtımla geçirmek demek, bir parça DNA aktarmak demektir. Genler DNA dır. Bilgi DNA dır ve DNA bilgidir.”</a:t>
            </a:r>
          </a:p>
          <a:p>
            <a:pPr eaLnBrk="1" hangingPunct="1"/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25007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 b="1" dirty="0" smtClean="0">
              <a:hlinkClick r:id="rId2" tooltip="Pitagor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b="1" dirty="0">
              <a:hlinkClick r:id="rId2" tooltip="Pitagor"/>
            </a:endParaRPr>
          </a:p>
          <a:p>
            <a:pPr eaLnBrk="1" hangingPunct="1">
              <a:lnSpc>
                <a:spcPct val="80000"/>
              </a:lnSpc>
            </a:pPr>
            <a:endParaRPr lang="tr-TR" altLang="tr-TR" sz="2400" b="1" dirty="0" smtClean="0">
              <a:hlinkClick r:id="rId2" tooltip="Pitagor"/>
            </a:endParaRPr>
          </a:p>
          <a:p>
            <a:pPr eaLnBrk="1" hangingPunct="1">
              <a:lnSpc>
                <a:spcPct val="80000"/>
              </a:lnSpc>
            </a:pPr>
            <a:r>
              <a:rPr lang="tr-TR" altLang="tr-TR" sz="2400" b="1" dirty="0" err="1" smtClean="0">
                <a:hlinkClick r:id="rId2" tooltip="Pitagor"/>
              </a:rPr>
              <a:t>Pitagor</a:t>
            </a:r>
            <a:r>
              <a:rPr lang="tr-TR" altLang="tr-TR" sz="2400" b="1" dirty="0" smtClean="0"/>
              <a:t> </a:t>
            </a:r>
            <a:r>
              <a:rPr lang="tr-TR" altLang="tr-TR" sz="2400" b="1" dirty="0"/>
              <a:t>(</a:t>
            </a:r>
            <a:r>
              <a:rPr lang="tr-TR" altLang="tr-TR" sz="2400" b="1" dirty="0" err="1"/>
              <a:t>Pytagoras</a:t>
            </a:r>
            <a:r>
              <a:rPr lang="tr-TR" altLang="tr-TR" sz="2400" b="1" dirty="0" smtClean="0"/>
              <a:t>)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 smtClean="0">
                <a:hlinkClick r:id="rId3" tooltip="Aristo"/>
              </a:rPr>
              <a:t>Aristo</a:t>
            </a:r>
            <a:r>
              <a:rPr lang="tr-TR" altLang="tr-TR" sz="2400" b="1" dirty="0" smtClean="0"/>
              <a:t> (</a:t>
            </a:r>
            <a:r>
              <a:rPr lang="tr-TR" altLang="tr-TR" sz="2400" b="1" dirty="0" err="1" smtClean="0"/>
              <a:t>Arisotle</a:t>
            </a:r>
            <a:r>
              <a:rPr lang="tr-TR" altLang="tr-TR" sz="2400" b="1" dirty="0" smtClean="0"/>
              <a:t>) </a:t>
            </a:r>
          </a:p>
          <a:p>
            <a:pPr>
              <a:lnSpc>
                <a:spcPct val="80000"/>
              </a:lnSpc>
            </a:pPr>
            <a:r>
              <a:rPr lang="tr-TR" altLang="tr-TR" sz="2400" b="1" dirty="0" err="1" smtClean="0">
                <a:hlinkClick r:id="rId4" tooltip="Pangenezis"/>
              </a:rPr>
              <a:t>Pangenezis</a:t>
            </a:r>
            <a:endParaRPr lang="tr-TR" altLang="tr-TR" sz="2400" b="1" dirty="0" smtClean="0"/>
          </a:p>
          <a:p>
            <a:pPr>
              <a:lnSpc>
                <a:spcPct val="80000"/>
              </a:lnSpc>
            </a:pPr>
            <a:r>
              <a:rPr lang="tr-TR" altLang="tr-TR" sz="2400" b="1" dirty="0" err="1" smtClean="0">
                <a:hlinkClick r:id="rId5" tooltip="Germ-Plazma kuramı"/>
              </a:rPr>
              <a:t>Germ</a:t>
            </a:r>
            <a:r>
              <a:rPr lang="tr-TR" altLang="tr-TR" sz="2400" b="1" dirty="0" smtClean="0">
                <a:hlinkClick r:id="rId5" tooltip="Germ-Plazma kuramı"/>
              </a:rPr>
              <a:t>-Plazma kuramı</a:t>
            </a:r>
            <a:r>
              <a:rPr lang="tr-TR" altLang="tr-TR" sz="2400" b="1" dirty="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830292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z="4000" b="1">
                <a:solidFill>
                  <a:srgbClr val="F80858"/>
                </a:solidFill>
              </a:rPr>
              <a:t>ABİYOGENEZ ve BİYOGENEZ</a:t>
            </a:r>
            <a:r>
              <a:rPr lang="en-US" altLang="tr-TR" sz="4000" b="1">
                <a:solidFill>
                  <a:srgbClr val="F80858"/>
                </a:solidFill>
              </a:rPr>
              <a:t/>
            </a:r>
            <a:br>
              <a:rPr lang="en-US" altLang="tr-TR" sz="4000" b="1">
                <a:solidFill>
                  <a:srgbClr val="F80858"/>
                </a:solidFill>
              </a:rPr>
            </a:br>
            <a:endParaRPr lang="tr-TR" altLang="tr-TR" sz="4000" b="1">
              <a:solidFill>
                <a:srgbClr val="F80858"/>
              </a:solidFill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u="sng">
                <a:solidFill>
                  <a:srgbClr val="0000CC"/>
                </a:solidFill>
              </a:rPr>
              <a:t>ABİYOGENEZ</a:t>
            </a:r>
            <a:r>
              <a:rPr lang="tr-TR" altLang="tr-TR">
                <a:solidFill>
                  <a:srgbClr val="0000CC"/>
                </a:solidFill>
              </a:rPr>
              <a:t>: Canlılar cansız maddelerden kendiliğinden oluşur.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u="sng">
                <a:solidFill>
                  <a:srgbClr val="FF0000"/>
                </a:solidFill>
              </a:rPr>
              <a:t>BİYOGENEZ</a:t>
            </a:r>
            <a:r>
              <a:rPr lang="tr-TR" altLang="tr-TR">
                <a:solidFill>
                  <a:srgbClr val="FF0000"/>
                </a:solidFill>
              </a:rPr>
              <a:t>: Canlılar kendilerinden önce var olan canlılardan oluşur.</a:t>
            </a:r>
          </a:p>
          <a:p>
            <a:pPr eaLnBrk="1" hangingPunct="1"/>
            <a:r>
              <a:rPr lang="tr-TR" altLang="tr-TR">
                <a:solidFill>
                  <a:srgbClr val="000000"/>
                </a:solidFill>
              </a:rPr>
              <a:t>Eğer canlılar kendilerinden önce var olan</a:t>
            </a:r>
          </a:p>
          <a:p>
            <a:pPr lvl="1" eaLnBrk="1" hangingPunct="1"/>
            <a:r>
              <a:rPr lang="tr-TR" altLang="tr-TR">
                <a:solidFill>
                  <a:srgbClr val="000000"/>
                </a:solidFill>
              </a:rPr>
              <a:t>canlılardan oluşuyorlarsa, tüm canlıların ortak bir atası mı var? Eğer böyle ise, bugünkü çok çeşitli organizmalar nasıl meydana gelmiştir?</a:t>
            </a:r>
          </a:p>
          <a:p>
            <a:pPr eaLnBrk="1" hangingPunct="1"/>
            <a:r>
              <a:rPr lang="tr-TR" altLang="tr-TR">
                <a:solidFill>
                  <a:srgbClr val="000000"/>
                </a:solidFill>
              </a:rPr>
              <a:t>Eğer bir canlıyı başka bir canlı oluşturuyorsa, ilk</a:t>
            </a:r>
          </a:p>
          <a:p>
            <a:pPr lvl="1" eaLnBrk="1" hangingPunct="1"/>
            <a:r>
              <a:rPr lang="tr-TR" altLang="tr-TR">
                <a:solidFill>
                  <a:srgbClr val="000000"/>
                </a:solidFill>
              </a:rPr>
              <a:t>canlı nasıl meydana gelmiştir?</a:t>
            </a:r>
          </a:p>
        </p:txBody>
      </p:sp>
    </p:spTree>
    <p:extLst>
      <p:ext uri="{BB962C8B-B14F-4D97-AF65-F5344CB8AC3E}">
        <p14:creationId xmlns:p14="http://schemas.microsoft.com/office/powerpoint/2010/main" val="2078622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658</Words>
  <Application>Microsoft Office PowerPoint</Application>
  <PresentationFormat>Geniş ekran</PresentationFormat>
  <Paragraphs>110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Comic Sans MS</vt:lpstr>
      <vt:lpstr>Times New Roman</vt:lpstr>
      <vt:lpstr>Office Teması</vt:lpstr>
      <vt:lpstr>      ANT 114 GENETİK  Prof.Dr. Timur GÜLTEKİN      email: tgultekin@ankara.edu.tr</vt:lpstr>
      <vt:lpstr>PowerPoint Sunusu</vt:lpstr>
      <vt:lpstr>PowerPoint Sunusu</vt:lpstr>
      <vt:lpstr>GENETİĞİN TARİHÇESİ</vt:lpstr>
      <vt:lpstr>PowerPoint Sunusu</vt:lpstr>
      <vt:lpstr>GENLER NELERDEN YAPILMIŞTIR? </vt:lpstr>
      <vt:lpstr>BİLGİ DNA’DIR</vt:lpstr>
      <vt:lpstr>PowerPoint Sunusu</vt:lpstr>
      <vt:lpstr>ABİYOGENEZ ve BİYOGENEZ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ANT 114 GENETİK  Prof.Dr. Timur GÜLTEKİN      email: tgultekin@ankara.edu.tr</dc:title>
  <dc:creator>Windows Kullanıcısı</dc:creator>
  <cp:lastModifiedBy>Windows Kullanıcısı</cp:lastModifiedBy>
  <cp:revision>1</cp:revision>
  <dcterms:created xsi:type="dcterms:W3CDTF">2018-01-17T07:01:11Z</dcterms:created>
  <dcterms:modified xsi:type="dcterms:W3CDTF">2018-01-17T07:01:24Z</dcterms:modified>
</cp:coreProperties>
</file>