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66" r:id="rId6"/>
    <p:sldId id="259" r:id="rId7"/>
    <p:sldId id="260" r:id="rId8"/>
    <p:sldId id="261" r:id="rId9"/>
    <p:sldId id="262" r:id="rId10"/>
    <p:sldId id="267" r:id="rId11"/>
    <p:sldId id="263"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leblebitozu.com/bilmeniz-gereken-14-ekspresyonist-ressam-ve-tablolar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err="1" smtClean="0"/>
              <a:t>Ekpresyonist</a:t>
            </a:r>
            <a:r>
              <a:rPr lang="tr-TR" dirty="0" smtClean="0"/>
              <a:t> tablolar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12177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6" name="İçerik Yer Tutucusu 5" descr="paul klee - Versunkene Landschaf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90775" y="1720056"/>
            <a:ext cx="4362450" cy="4286250"/>
          </a:xfrm>
          <a:prstGeom prst="rect">
            <a:avLst/>
          </a:prstGeom>
          <a:noFill/>
          <a:ln>
            <a:noFill/>
          </a:ln>
        </p:spPr>
      </p:pic>
    </p:spTree>
    <p:extLst>
      <p:ext uri="{BB962C8B-B14F-4D97-AF65-F5344CB8AC3E}">
        <p14:creationId xmlns:p14="http://schemas.microsoft.com/office/powerpoint/2010/main" val="1618830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14. Alexej von Jawlensky (1864 – 1941)</a:t>
            </a:r>
            <a:r>
              <a:rPr lang="tr-TR" b="1" dirty="0"/>
              <a:t/>
            </a:r>
            <a:br>
              <a:rPr lang="tr-TR" b="1" dirty="0"/>
            </a:br>
            <a:endParaRPr lang="tr-TR" dirty="0"/>
          </a:p>
        </p:txBody>
      </p:sp>
      <p:sp>
        <p:nvSpPr>
          <p:cNvPr id="5" name="İçerik Yer Tutucusu 4"/>
          <p:cNvSpPr>
            <a:spLocks noGrp="1"/>
          </p:cNvSpPr>
          <p:nvPr>
            <p:ph idx="1"/>
          </p:nvPr>
        </p:nvSpPr>
        <p:spPr/>
        <p:txBody>
          <a:bodyPr>
            <a:normAutofit fontScale="85000" lnSpcReduction="20000"/>
          </a:bodyPr>
          <a:lstStyle/>
          <a:p>
            <a:pPr fontAlgn="base"/>
            <a:r>
              <a:rPr lang="pl-PL" i="1" dirty="0"/>
              <a:t>Schokko with Red Hat, 1909</a:t>
            </a:r>
            <a:endParaRPr lang="tr-TR" dirty="0"/>
          </a:p>
          <a:p>
            <a:pPr fontAlgn="base"/>
            <a:r>
              <a:rPr lang="pl-PL" dirty="0"/>
              <a:t>Rus asıllı Jawlensky, yalın yüz betimlemeleri ile öne çıkan resimler yapmıştır. Resimlerin de aradığı oluşum değişim gibi kavramlar değil tüm bunların üstünde olan bağlayıcı ilkeyi aramış ve aradığını da maddeden arınmış ve tinselleşmiş yüzlerde bulmuştur. Bu resimlerde sanatçı, insan yüzünü her şeyden soyutlayarak sadece birkaç renkle inandığı haç biçimiyle veriyor. Güçlü bir inançtan kaynaklanan bu resimler adeta bir ikondur. Rengin bir nesneyi betimlemek için kullanılmadığını, nesnenin, sanatçının duygularını ve “nesnelerin özünü” ortaya koyan bir renk yapısı için olanak sağladığını düşünüyordu.</a:t>
            </a:r>
            <a:endParaRPr lang="tr-TR" dirty="0"/>
          </a:p>
          <a:p>
            <a:endParaRPr lang="tr-TR" dirty="0"/>
          </a:p>
        </p:txBody>
      </p:sp>
    </p:spTree>
    <p:extLst>
      <p:ext uri="{BB962C8B-B14F-4D97-AF65-F5344CB8AC3E}">
        <p14:creationId xmlns:p14="http://schemas.microsoft.com/office/powerpoint/2010/main" val="90203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6" name="İçerik Yer Tutucusu 5" descr="Alexej von Jawlensky - schokko with red ha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5100" y="1720056"/>
            <a:ext cx="3733800" cy="4286250"/>
          </a:xfrm>
          <a:prstGeom prst="rect">
            <a:avLst/>
          </a:prstGeom>
          <a:noFill/>
          <a:ln>
            <a:noFill/>
          </a:ln>
        </p:spPr>
      </p:pic>
    </p:spTree>
    <p:extLst>
      <p:ext uri="{BB962C8B-B14F-4D97-AF65-F5344CB8AC3E}">
        <p14:creationId xmlns:p14="http://schemas.microsoft.com/office/powerpoint/2010/main" val="3718801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Aşağıda yer alacak tablo ve metinlerin hepsi </a:t>
            </a:r>
          </a:p>
          <a:p>
            <a:r>
              <a:rPr lang="tr-TR" dirty="0"/>
              <a:t> </a:t>
            </a:r>
          </a:p>
          <a:p>
            <a:r>
              <a:rPr lang="tr-TR" u="sng" dirty="0">
                <a:hlinkClick r:id="rId2"/>
              </a:rPr>
              <a:t>http://www.leblebitozu.com/bilmeniz-gereken-14-ekspresyonist-ressam-ve-tablolari/</a:t>
            </a:r>
            <a:endParaRPr lang="tr-TR" dirty="0"/>
          </a:p>
          <a:p>
            <a:endParaRPr lang="tr-TR" dirty="0" smtClean="0"/>
          </a:p>
          <a:p>
            <a:r>
              <a:rPr lang="tr-TR" dirty="0" err="1" smtClean="0"/>
              <a:t>Websitesinden</a:t>
            </a:r>
            <a:r>
              <a:rPr lang="tr-TR" dirty="0" smtClean="0"/>
              <a:t> alıntıdır. Dünyadaki empresyonizm örneklerini tanıtmak için kullanılmıştır.</a:t>
            </a:r>
            <a:endParaRPr lang="tr-TR" dirty="0"/>
          </a:p>
        </p:txBody>
      </p:sp>
    </p:spTree>
    <p:extLst>
      <p:ext uri="{BB962C8B-B14F-4D97-AF65-F5344CB8AC3E}">
        <p14:creationId xmlns:p14="http://schemas.microsoft.com/office/powerpoint/2010/main" val="1375636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10. Otto Mueller (1874 – 1930)</a:t>
            </a:r>
            <a:r>
              <a:rPr lang="tr-TR" b="1" dirty="0"/>
              <a:t/>
            </a:r>
            <a:br>
              <a:rPr lang="tr-TR" b="1" dirty="0"/>
            </a:br>
            <a:endParaRPr lang="tr-TR" dirty="0"/>
          </a:p>
        </p:txBody>
      </p:sp>
      <p:sp>
        <p:nvSpPr>
          <p:cNvPr id="3" name="İçerik Yer Tutucusu 2"/>
          <p:cNvSpPr>
            <a:spLocks noGrp="1"/>
          </p:cNvSpPr>
          <p:nvPr>
            <p:ph idx="1"/>
          </p:nvPr>
        </p:nvSpPr>
        <p:spPr/>
        <p:txBody>
          <a:bodyPr>
            <a:normAutofit fontScale="77500" lnSpcReduction="20000"/>
          </a:bodyPr>
          <a:lstStyle/>
          <a:p>
            <a:pPr fontAlgn="base"/>
            <a:r>
              <a:rPr lang="pl-PL" i="1" dirty="0"/>
              <a:t>Landscape With Yellow Nudes, 1919</a:t>
            </a:r>
            <a:endParaRPr lang="tr-TR" dirty="0"/>
          </a:p>
          <a:p>
            <a:pPr fontAlgn="base"/>
            <a:r>
              <a:rPr lang="pl-PL" dirty="0"/>
              <a:t>Alman dışavurumculuğunun Brücke grubunun bir üyesi olan Mueller, resimleri ve sanat anlayışı ile Alman dışavurumculuğu içinde, hatta kendi grubu içinde bile biraz izole bir konuma sahiptir. Romantik bir dışavurumcu, Brücke’nin gölgesindeki ressam, bastırılmış dışavurumcu, çingene ressamı gibi alçaltıcı sıfatlarla anılan ve kendini geliştirmemiş olmakla suçlanan Mueller, sakin, mütevazı ve iddiasız tavrıyla, kabına sığmayan diğer Brücke üyelerinden ve başka dışavurumculardan çok ayrı bir kişilik gösterir. Aynı fark Brücke’nin diğer üyelerinin sert resim üslubu ve renk kullanımı ile Mueller’in dingin üslubu ve sakin renkleri arasında da görülmektedir.</a:t>
            </a:r>
            <a:endParaRPr lang="tr-TR" dirty="0"/>
          </a:p>
          <a:p>
            <a:endParaRPr lang="tr-TR" dirty="0"/>
          </a:p>
        </p:txBody>
      </p:sp>
    </p:spTree>
    <p:extLst>
      <p:ext uri="{BB962C8B-B14F-4D97-AF65-F5344CB8AC3E}">
        <p14:creationId xmlns:p14="http://schemas.microsoft.com/office/powerpoint/2010/main" val="1334243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6" name="İçerik Yer Tutucusu 5" descr="Otto Mueller - Landscape with yellow nude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76425" y="1720056"/>
            <a:ext cx="5391150" cy="4286250"/>
          </a:xfrm>
          <a:prstGeom prst="rect">
            <a:avLst/>
          </a:prstGeom>
          <a:noFill/>
          <a:ln>
            <a:noFill/>
          </a:ln>
        </p:spPr>
      </p:pic>
    </p:spTree>
    <p:extLst>
      <p:ext uri="{BB962C8B-B14F-4D97-AF65-F5344CB8AC3E}">
        <p14:creationId xmlns:p14="http://schemas.microsoft.com/office/powerpoint/2010/main" val="1664070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GB" b="1" dirty="0"/>
              <a:t>11. </a:t>
            </a:r>
            <a:r>
              <a:rPr lang="en-GB" b="1" dirty="0" err="1"/>
              <a:t>Wassily</a:t>
            </a:r>
            <a:r>
              <a:rPr lang="en-GB" b="1" dirty="0"/>
              <a:t> Kandinsky (1866 – 1944)</a:t>
            </a:r>
            <a:r>
              <a:rPr lang="tr-TR" b="1" dirty="0"/>
              <a:t/>
            </a:r>
            <a:br>
              <a:rPr lang="tr-TR" b="1" dirty="0"/>
            </a:br>
            <a:endParaRPr lang="tr-TR" dirty="0"/>
          </a:p>
        </p:txBody>
      </p:sp>
      <p:sp>
        <p:nvSpPr>
          <p:cNvPr id="3" name="İçerik Yer Tutucusu 2"/>
          <p:cNvSpPr>
            <a:spLocks noGrp="1"/>
          </p:cNvSpPr>
          <p:nvPr>
            <p:ph idx="1"/>
          </p:nvPr>
        </p:nvSpPr>
        <p:spPr/>
        <p:txBody>
          <a:bodyPr>
            <a:normAutofit fontScale="85000" lnSpcReduction="20000"/>
          </a:bodyPr>
          <a:lstStyle/>
          <a:p>
            <a:pPr fontAlgn="base"/>
            <a:r>
              <a:rPr lang="en-GB" i="1" dirty="0" err="1"/>
              <a:t>Wassily</a:t>
            </a:r>
            <a:r>
              <a:rPr lang="en-GB" i="1" dirty="0"/>
              <a:t> Kandinsky, Der </a:t>
            </a:r>
            <a:r>
              <a:rPr lang="en-GB" i="1" dirty="0" err="1"/>
              <a:t>Blaue</a:t>
            </a:r>
            <a:r>
              <a:rPr lang="en-GB" i="1" dirty="0"/>
              <a:t> Reiter </a:t>
            </a:r>
            <a:r>
              <a:rPr lang="en-GB" i="1" dirty="0" err="1"/>
              <a:t>yıllığının</a:t>
            </a:r>
            <a:r>
              <a:rPr lang="en-GB" i="1" dirty="0"/>
              <a:t> </a:t>
            </a:r>
            <a:r>
              <a:rPr lang="en-GB" i="1" dirty="0" err="1"/>
              <a:t>kapak</a:t>
            </a:r>
            <a:r>
              <a:rPr lang="en-GB" i="1" dirty="0"/>
              <a:t> </a:t>
            </a:r>
            <a:r>
              <a:rPr lang="en-GB" i="1" dirty="0" err="1"/>
              <a:t>resmi</a:t>
            </a:r>
            <a:endParaRPr lang="tr-TR" dirty="0"/>
          </a:p>
          <a:p>
            <a:pPr fontAlgn="base"/>
            <a:r>
              <a:rPr lang="en-GB" b="1" dirty="0"/>
              <a:t>Der </a:t>
            </a:r>
            <a:r>
              <a:rPr lang="en-GB" b="1" dirty="0" err="1"/>
              <a:t>Blaue</a:t>
            </a:r>
            <a:r>
              <a:rPr lang="en-GB" b="1" dirty="0"/>
              <a:t> Reiter (</a:t>
            </a:r>
            <a:r>
              <a:rPr lang="en-GB" b="1" dirty="0" err="1"/>
              <a:t>Mavi</a:t>
            </a:r>
            <a:r>
              <a:rPr lang="en-GB" b="1" dirty="0"/>
              <a:t> </a:t>
            </a:r>
            <a:r>
              <a:rPr lang="en-GB" b="1" dirty="0" err="1"/>
              <a:t>Süvari</a:t>
            </a:r>
            <a:r>
              <a:rPr lang="en-GB" b="1" dirty="0"/>
              <a:t>):</a:t>
            </a:r>
            <a:r>
              <a:rPr lang="en-GB" dirty="0"/>
              <a:t> Franz </a:t>
            </a:r>
            <a:r>
              <a:rPr lang="en-GB" dirty="0" err="1"/>
              <a:t>Marc’ın</a:t>
            </a:r>
            <a:r>
              <a:rPr lang="en-GB" dirty="0"/>
              <a:t> </a:t>
            </a:r>
            <a:r>
              <a:rPr lang="en-GB" dirty="0" err="1"/>
              <a:t>ve</a:t>
            </a:r>
            <a:r>
              <a:rPr lang="en-GB" dirty="0"/>
              <a:t> </a:t>
            </a:r>
            <a:r>
              <a:rPr lang="en-GB" dirty="0" err="1"/>
              <a:t>Wassily</a:t>
            </a:r>
            <a:r>
              <a:rPr lang="en-GB" dirty="0"/>
              <a:t> </a:t>
            </a:r>
            <a:r>
              <a:rPr lang="en-GB" dirty="0" err="1"/>
              <a:t>Kandinsky’nin</a:t>
            </a:r>
            <a:r>
              <a:rPr lang="en-GB" dirty="0"/>
              <a:t> </a:t>
            </a:r>
            <a:r>
              <a:rPr lang="en-GB" dirty="0" err="1"/>
              <a:t>öncülüğünde</a:t>
            </a:r>
            <a:r>
              <a:rPr lang="en-GB" dirty="0"/>
              <a:t> </a:t>
            </a:r>
            <a:r>
              <a:rPr lang="en-GB" dirty="0" err="1"/>
              <a:t>kurulan</a:t>
            </a:r>
            <a:r>
              <a:rPr lang="en-GB" dirty="0"/>
              <a:t> </a:t>
            </a:r>
            <a:r>
              <a:rPr lang="en-GB" dirty="0" err="1"/>
              <a:t>grubun</a:t>
            </a:r>
            <a:r>
              <a:rPr lang="en-GB" dirty="0"/>
              <a:t> </a:t>
            </a:r>
            <a:r>
              <a:rPr lang="en-GB" dirty="0" err="1"/>
              <a:t>kuramsal</a:t>
            </a:r>
            <a:r>
              <a:rPr lang="en-GB" dirty="0"/>
              <a:t> </a:t>
            </a:r>
            <a:r>
              <a:rPr lang="en-GB" dirty="0" err="1"/>
              <a:t>temelini</a:t>
            </a:r>
            <a:r>
              <a:rPr lang="en-GB" dirty="0"/>
              <a:t> </a:t>
            </a:r>
            <a:r>
              <a:rPr lang="en-GB" dirty="0" err="1"/>
              <a:t>atmak</a:t>
            </a:r>
            <a:r>
              <a:rPr lang="en-GB" dirty="0"/>
              <a:t> </a:t>
            </a:r>
            <a:r>
              <a:rPr lang="en-GB" dirty="0" err="1"/>
              <a:t>büyük</a:t>
            </a:r>
            <a:r>
              <a:rPr lang="en-GB" dirty="0"/>
              <a:t> </a:t>
            </a:r>
            <a:r>
              <a:rPr lang="en-GB" dirty="0" err="1"/>
              <a:t>oranda</a:t>
            </a:r>
            <a:r>
              <a:rPr lang="en-GB" dirty="0"/>
              <a:t> </a:t>
            </a:r>
            <a:r>
              <a:rPr lang="en-GB" dirty="0" err="1"/>
              <a:t>Kandinsky’ee</a:t>
            </a:r>
            <a:r>
              <a:rPr lang="en-GB" dirty="0"/>
              <a:t> </a:t>
            </a:r>
            <a:r>
              <a:rPr lang="en-GB" dirty="0" err="1"/>
              <a:t>düşer</a:t>
            </a:r>
            <a:r>
              <a:rPr lang="en-GB" dirty="0"/>
              <a:t>. </a:t>
            </a:r>
            <a:r>
              <a:rPr lang="en-GB" dirty="0" err="1"/>
              <a:t>Gerçekliğin</a:t>
            </a:r>
            <a:r>
              <a:rPr lang="en-GB" dirty="0"/>
              <a:t> </a:t>
            </a:r>
            <a:r>
              <a:rPr lang="en-GB" dirty="0" err="1"/>
              <a:t>tasvirine</a:t>
            </a:r>
            <a:r>
              <a:rPr lang="en-GB" dirty="0"/>
              <a:t> </a:t>
            </a:r>
            <a:r>
              <a:rPr lang="en-GB" dirty="0" err="1"/>
              <a:t>dayalı</a:t>
            </a:r>
            <a:r>
              <a:rPr lang="en-GB" dirty="0"/>
              <a:t> </a:t>
            </a:r>
            <a:r>
              <a:rPr lang="en-GB" dirty="0" err="1"/>
              <a:t>estetik</a:t>
            </a:r>
            <a:r>
              <a:rPr lang="en-GB" dirty="0"/>
              <a:t> </a:t>
            </a:r>
            <a:r>
              <a:rPr lang="en-GB" dirty="0" err="1"/>
              <a:t>anlayışa</a:t>
            </a:r>
            <a:r>
              <a:rPr lang="en-GB" dirty="0"/>
              <a:t> </a:t>
            </a:r>
            <a:r>
              <a:rPr lang="en-GB" dirty="0" err="1"/>
              <a:t>karşı</a:t>
            </a:r>
            <a:r>
              <a:rPr lang="en-GB" dirty="0"/>
              <a:t> </a:t>
            </a:r>
            <a:r>
              <a:rPr lang="en-GB" dirty="0" err="1"/>
              <a:t>tepkisi</a:t>
            </a:r>
            <a:r>
              <a:rPr lang="en-GB" dirty="0"/>
              <a:t> </a:t>
            </a:r>
            <a:r>
              <a:rPr lang="en-GB" dirty="0" err="1"/>
              <a:t>onu</a:t>
            </a:r>
            <a:r>
              <a:rPr lang="en-GB" dirty="0"/>
              <a:t> </a:t>
            </a:r>
            <a:r>
              <a:rPr lang="en-GB" dirty="0" err="1"/>
              <a:t>tümüyle</a:t>
            </a:r>
            <a:r>
              <a:rPr lang="en-GB" dirty="0"/>
              <a:t> </a:t>
            </a:r>
            <a:r>
              <a:rPr lang="en-GB" dirty="0" err="1"/>
              <a:t>maddi</a:t>
            </a:r>
            <a:r>
              <a:rPr lang="en-GB" dirty="0"/>
              <a:t> </a:t>
            </a:r>
            <a:r>
              <a:rPr lang="en-GB" dirty="0" err="1"/>
              <a:t>ve</a:t>
            </a:r>
            <a:r>
              <a:rPr lang="en-GB" dirty="0"/>
              <a:t> </a:t>
            </a:r>
            <a:r>
              <a:rPr lang="en-GB" dirty="0" err="1"/>
              <a:t>doğal</a:t>
            </a:r>
            <a:r>
              <a:rPr lang="en-GB" dirty="0"/>
              <a:t> </a:t>
            </a:r>
            <a:r>
              <a:rPr lang="en-GB" dirty="0" err="1"/>
              <a:t>gerçekliğe</a:t>
            </a:r>
            <a:r>
              <a:rPr lang="en-GB" dirty="0"/>
              <a:t> </a:t>
            </a:r>
            <a:r>
              <a:rPr lang="en-GB" dirty="0" err="1"/>
              <a:t>bağlılığı</a:t>
            </a:r>
            <a:r>
              <a:rPr lang="en-GB" dirty="0"/>
              <a:t> </a:t>
            </a:r>
            <a:r>
              <a:rPr lang="en-GB" dirty="0" err="1"/>
              <a:t>reddetmeye</a:t>
            </a:r>
            <a:r>
              <a:rPr lang="en-GB" dirty="0"/>
              <a:t> </a:t>
            </a:r>
            <a:r>
              <a:rPr lang="en-GB" dirty="0" err="1"/>
              <a:t>sürükler</a:t>
            </a:r>
            <a:r>
              <a:rPr lang="en-GB" dirty="0"/>
              <a:t>. </a:t>
            </a:r>
            <a:r>
              <a:rPr lang="en-GB" dirty="0" err="1"/>
              <a:t>Böylece</a:t>
            </a:r>
            <a:r>
              <a:rPr lang="en-GB" dirty="0"/>
              <a:t> Kandinsky her </a:t>
            </a:r>
            <a:r>
              <a:rPr lang="en-GB" dirty="0" err="1"/>
              <a:t>türden</a:t>
            </a:r>
            <a:r>
              <a:rPr lang="en-GB" dirty="0"/>
              <a:t> </a:t>
            </a:r>
            <a:r>
              <a:rPr lang="en-GB" dirty="0" err="1"/>
              <a:t>figüratif</a:t>
            </a:r>
            <a:r>
              <a:rPr lang="en-GB" dirty="0"/>
              <a:t> </a:t>
            </a:r>
            <a:r>
              <a:rPr lang="en-GB" dirty="0" err="1"/>
              <a:t>çizimin</a:t>
            </a:r>
            <a:r>
              <a:rPr lang="en-GB" dirty="0"/>
              <a:t> </a:t>
            </a:r>
            <a:r>
              <a:rPr lang="en-GB" dirty="0" err="1"/>
              <a:t>reddiyesi</a:t>
            </a:r>
            <a:r>
              <a:rPr lang="en-GB" dirty="0"/>
              <a:t> </a:t>
            </a:r>
            <a:r>
              <a:rPr lang="en-GB" dirty="0" err="1"/>
              <a:t>olan</a:t>
            </a:r>
            <a:r>
              <a:rPr lang="en-GB" dirty="0"/>
              <a:t> </a:t>
            </a:r>
            <a:r>
              <a:rPr lang="en-GB" dirty="0" err="1"/>
              <a:t>soyutlamanın</a:t>
            </a:r>
            <a:r>
              <a:rPr lang="en-GB" dirty="0"/>
              <a:t> </a:t>
            </a:r>
            <a:r>
              <a:rPr lang="en-GB" dirty="0" err="1"/>
              <a:t>öncüsü</a:t>
            </a:r>
            <a:r>
              <a:rPr lang="en-GB" dirty="0"/>
              <a:t> </a:t>
            </a:r>
            <a:r>
              <a:rPr lang="en-GB" dirty="0" err="1"/>
              <a:t>haline</a:t>
            </a:r>
            <a:r>
              <a:rPr lang="en-GB" dirty="0"/>
              <a:t> </a:t>
            </a:r>
            <a:r>
              <a:rPr lang="en-GB" dirty="0" err="1"/>
              <a:t>gelir</a:t>
            </a:r>
            <a:r>
              <a:rPr lang="en-GB" dirty="0"/>
              <a:t>. </a:t>
            </a:r>
            <a:r>
              <a:rPr lang="en-GB" dirty="0" err="1"/>
              <a:t>Grup</a:t>
            </a:r>
            <a:r>
              <a:rPr lang="en-GB" dirty="0"/>
              <a:t> </a:t>
            </a:r>
            <a:r>
              <a:rPr lang="en-GB" dirty="0" err="1"/>
              <a:t>adını</a:t>
            </a:r>
            <a:r>
              <a:rPr lang="en-GB" dirty="0"/>
              <a:t> </a:t>
            </a:r>
            <a:r>
              <a:rPr lang="en-GB" dirty="0" err="1"/>
              <a:t>bu</a:t>
            </a:r>
            <a:r>
              <a:rPr lang="en-GB" dirty="0"/>
              <a:t> </a:t>
            </a:r>
            <a:r>
              <a:rPr lang="en-GB" dirty="0" err="1"/>
              <a:t>topluluğun</a:t>
            </a:r>
            <a:r>
              <a:rPr lang="en-GB" dirty="0"/>
              <a:t> </a:t>
            </a:r>
            <a:r>
              <a:rPr lang="en-GB" dirty="0" err="1"/>
              <a:t>katalogu</a:t>
            </a:r>
            <a:r>
              <a:rPr lang="en-GB" dirty="0"/>
              <a:t> </a:t>
            </a:r>
            <a:r>
              <a:rPr lang="en-GB" dirty="0" err="1"/>
              <a:t>olan</a:t>
            </a:r>
            <a:r>
              <a:rPr lang="en-GB" dirty="0"/>
              <a:t>, Kandinsky </a:t>
            </a:r>
            <a:r>
              <a:rPr lang="en-GB" dirty="0" err="1"/>
              <a:t>ve</a:t>
            </a:r>
            <a:r>
              <a:rPr lang="en-GB" dirty="0"/>
              <a:t> Marc </a:t>
            </a:r>
            <a:r>
              <a:rPr lang="en-GB" dirty="0" err="1"/>
              <a:t>tarafından</a:t>
            </a:r>
            <a:r>
              <a:rPr lang="en-GB" dirty="0"/>
              <a:t> </a:t>
            </a:r>
            <a:r>
              <a:rPr lang="en-GB" dirty="0" err="1"/>
              <a:t>kaleme</a:t>
            </a:r>
            <a:r>
              <a:rPr lang="en-GB" dirty="0"/>
              <a:t> </a:t>
            </a:r>
            <a:r>
              <a:rPr lang="en-GB" dirty="0" err="1"/>
              <a:t>alınan</a:t>
            </a:r>
            <a:r>
              <a:rPr lang="en-GB" dirty="0"/>
              <a:t> </a:t>
            </a:r>
            <a:r>
              <a:rPr lang="en-GB" dirty="0" err="1"/>
              <a:t>Sanat</a:t>
            </a:r>
            <a:r>
              <a:rPr lang="en-GB" dirty="0"/>
              <a:t> </a:t>
            </a:r>
            <a:r>
              <a:rPr lang="en-GB" dirty="0" err="1"/>
              <a:t>Almanak’ının</a:t>
            </a:r>
            <a:r>
              <a:rPr lang="en-GB" dirty="0"/>
              <a:t> ilk </a:t>
            </a:r>
            <a:r>
              <a:rPr lang="en-GB" dirty="0" err="1"/>
              <a:t>sayısının</a:t>
            </a:r>
            <a:r>
              <a:rPr lang="en-GB" dirty="0"/>
              <a:t> </a:t>
            </a:r>
            <a:r>
              <a:rPr lang="en-GB" dirty="0" err="1"/>
              <a:t>kapağında</a:t>
            </a:r>
            <a:r>
              <a:rPr lang="en-GB" dirty="0"/>
              <a:t> </a:t>
            </a:r>
            <a:r>
              <a:rPr lang="en-GB" dirty="0" err="1"/>
              <a:t>yer</a:t>
            </a:r>
            <a:r>
              <a:rPr lang="en-GB" dirty="0"/>
              <a:t> </a:t>
            </a:r>
            <a:r>
              <a:rPr lang="en-GB" dirty="0" err="1"/>
              <a:t>alan</a:t>
            </a:r>
            <a:r>
              <a:rPr lang="en-GB" dirty="0"/>
              <a:t> </a:t>
            </a:r>
            <a:r>
              <a:rPr lang="en-GB" dirty="0" err="1"/>
              <a:t>Kandinsky’e</a:t>
            </a:r>
            <a:r>
              <a:rPr lang="en-GB" dirty="0"/>
              <a:t> ait </a:t>
            </a:r>
            <a:r>
              <a:rPr lang="en-GB" dirty="0" err="1"/>
              <a:t>atlı</a:t>
            </a:r>
            <a:r>
              <a:rPr lang="en-GB" dirty="0"/>
              <a:t> </a:t>
            </a:r>
            <a:r>
              <a:rPr lang="en-GB" dirty="0" err="1"/>
              <a:t>resimden</a:t>
            </a:r>
            <a:r>
              <a:rPr lang="en-GB" dirty="0"/>
              <a:t> </a:t>
            </a:r>
            <a:r>
              <a:rPr lang="en-GB" dirty="0" err="1"/>
              <a:t>almıştır</a:t>
            </a:r>
            <a:r>
              <a:rPr lang="en-GB" dirty="0"/>
              <a:t>.</a:t>
            </a:r>
            <a:endParaRPr lang="tr-TR" dirty="0"/>
          </a:p>
          <a:p>
            <a:endParaRPr lang="tr-TR" dirty="0"/>
          </a:p>
        </p:txBody>
      </p:sp>
    </p:spTree>
    <p:extLst>
      <p:ext uri="{BB962C8B-B14F-4D97-AF65-F5344CB8AC3E}">
        <p14:creationId xmlns:p14="http://schemas.microsoft.com/office/powerpoint/2010/main" val="1745703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8" name="İçerik Yer Tutucusu 7" descr="Wassily Kandinsky - Der blaue reite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90837" y="1720056"/>
            <a:ext cx="3362325" cy="4286250"/>
          </a:xfrm>
          <a:prstGeom prst="rect">
            <a:avLst/>
          </a:prstGeom>
          <a:noFill/>
          <a:ln>
            <a:noFill/>
          </a:ln>
        </p:spPr>
      </p:pic>
    </p:spTree>
    <p:extLst>
      <p:ext uri="{BB962C8B-B14F-4D97-AF65-F5344CB8AC3E}">
        <p14:creationId xmlns:p14="http://schemas.microsoft.com/office/powerpoint/2010/main" val="112041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12. Franz Marc (1880 – 1916)</a:t>
            </a:r>
            <a:r>
              <a:rPr lang="tr-TR" b="1" dirty="0"/>
              <a:t/>
            </a:r>
            <a:br>
              <a:rPr lang="tr-TR" b="1" dirty="0"/>
            </a:br>
            <a:endParaRPr lang="tr-TR" dirty="0"/>
          </a:p>
        </p:txBody>
      </p:sp>
      <p:sp>
        <p:nvSpPr>
          <p:cNvPr id="3" name="İçerik Yer Tutucusu 2"/>
          <p:cNvSpPr>
            <a:spLocks noGrp="1"/>
          </p:cNvSpPr>
          <p:nvPr>
            <p:ph idx="1"/>
          </p:nvPr>
        </p:nvSpPr>
        <p:spPr/>
        <p:txBody>
          <a:bodyPr>
            <a:normAutofit fontScale="77500" lnSpcReduction="20000"/>
          </a:bodyPr>
          <a:lstStyle/>
          <a:p>
            <a:pPr fontAlgn="base"/>
            <a:endParaRPr lang="pl-PL" dirty="0"/>
          </a:p>
          <a:p>
            <a:pPr fontAlgn="base"/>
            <a:r>
              <a:rPr lang="en-GB" i="1" dirty="0"/>
              <a:t>Little Yellow Horses, 1912</a:t>
            </a:r>
            <a:endParaRPr lang="tr-TR" dirty="0"/>
          </a:p>
          <a:p>
            <a:pPr fontAlgn="base"/>
            <a:r>
              <a:rPr lang="en-GB" dirty="0"/>
              <a:t>Kandinsky </a:t>
            </a:r>
            <a:r>
              <a:rPr lang="en-GB" dirty="0" err="1"/>
              <a:t>ile</a:t>
            </a:r>
            <a:r>
              <a:rPr lang="en-GB" dirty="0"/>
              <a:t> </a:t>
            </a:r>
            <a:r>
              <a:rPr lang="en-GB" dirty="0" err="1"/>
              <a:t>beraber</a:t>
            </a:r>
            <a:r>
              <a:rPr lang="en-GB" dirty="0"/>
              <a:t> Der </a:t>
            </a:r>
            <a:r>
              <a:rPr lang="en-GB" dirty="0" err="1"/>
              <a:t>Blaue</a:t>
            </a:r>
            <a:r>
              <a:rPr lang="en-GB" dirty="0"/>
              <a:t> Reiter </a:t>
            </a:r>
            <a:r>
              <a:rPr lang="en-GB" dirty="0" err="1"/>
              <a:t>grubunu</a:t>
            </a:r>
            <a:r>
              <a:rPr lang="en-GB" dirty="0"/>
              <a:t> </a:t>
            </a:r>
            <a:r>
              <a:rPr lang="en-GB" dirty="0" err="1"/>
              <a:t>kurmuşlardır</a:t>
            </a:r>
            <a:r>
              <a:rPr lang="en-GB" dirty="0"/>
              <a:t>. Marc </a:t>
            </a:r>
            <a:r>
              <a:rPr lang="en-GB" dirty="0" err="1"/>
              <a:t>doğaya</a:t>
            </a:r>
            <a:r>
              <a:rPr lang="en-GB" dirty="0"/>
              <a:t> </a:t>
            </a:r>
            <a:r>
              <a:rPr lang="en-GB" dirty="0" err="1"/>
              <a:t>panteist</a:t>
            </a:r>
            <a:r>
              <a:rPr lang="en-GB" dirty="0"/>
              <a:t> </a:t>
            </a:r>
            <a:r>
              <a:rPr lang="en-GB" dirty="0" err="1"/>
              <a:t>yaklaşmıştır</a:t>
            </a:r>
            <a:r>
              <a:rPr lang="en-GB" dirty="0"/>
              <a:t>. </a:t>
            </a:r>
            <a:r>
              <a:rPr lang="en-GB" dirty="0" err="1"/>
              <a:t>Güzel</a:t>
            </a:r>
            <a:r>
              <a:rPr lang="en-GB" dirty="0"/>
              <a:t> </a:t>
            </a:r>
            <a:r>
              <a:rPr lang="en-GB" dirty="0" err="1"/>
              <a:t>görünümün</a:t>
            </a:r>
            <a:r>
              <a:rPr lang="en-GB" dirty="0"/>
              <a:t> </a:t>
            </a:r>
            <a:r>
              <a:rPr lang="en-GB" dirty="0" err="1"/>
              <a:t>ardındaki</a:t>
            </a:r>
            <a:r>
              <a:rPr lang="en-GB" dirty="0"/>
              <a:t> </a:t>
            </a:r>
            <a:r>
              <a:rPr lang="en-GB" dirty="0" err="1"/>
              <a:t>güçlü</a:t>
            </a:r>
            <a:r>
              <a:rPr lang="en-GB" dirty="0"/>
              <a:t> </a:t>
            </a:r>
            <a:r>
              <a:rPr lang="en-GB" dirty="0" err="1"/>
              <a:t>yasaları</a:t>
            </a:r>
            <a:r>
              <a:rPr lang="en-GB" dirty="0"/>
              <a:t> </a:t>
            </a:r>
            <a:r>
              <a:rPr lang="en-GB" dirty="0" err="1"/>
              <a:t>gösterebilmek</a:t>
            </a:r>
            <a:r>
              <a:rPr lang="en-GB" dirty="0"/>
              <a:t> </a:t>
            </a:r>
            <a:r>
              <a:rPr lang="en-GB" dirty="0" err="1"/>
              <a:t>için</a:t>
            </a:r>
            <a:r>
              <a:rPr lang="en-GB" dirty="0"/>
              <a:t> </a:t>
            </a:r>
            <a:r>
              <a:rPr lang="en-GB" dirty="0" err="1"/>
              <a:t>doğa</a:t>
            </a:r>
            <a:r>
              <a:rPr lang="en-GB" dirty="0"/>
              <a:t> </a:t>
            </a:r>
            <a:r>
              <a:rPr lang="en-GB" dirty="0" err="1"/>
              <a:t>görünümüne</a:t>
            </a:r>
            <a:r>
              <a:rPr lang="en-GB" dirty="0"/>
              <a:t> </a:t>
            </a:r>
            <a:r>
              <a:rPr lang="en-GB" dirty="0" err="1"/>
              <a:t>bağlı</a:t>
            </a:r>
            <a:r>
              <a:rPr lang="en-GB" dirty="0"/>
              <a:t> </a:t>
            </a:r>
            <a:r>
              <a:rPr lang="en-GB" dirty="0" err="1"/>
              <a:t>kalamamayı</a:t>
            </a:r>
            <a:r>
              <a:rPr lang="en-GB" dirty="0"/>
              <a:t>, </a:t>
            </a:r>
            <a:r>
              <a:rPr lang="en-GB" dirty="0" err="1"/>
              <a:t>onu</a:t>
            </a:r>
            <a:r>
              <a:rPr lang="en-GB" dirty="0"/>
              <a:t> </a:t>
            </a:r>
            <a:r>
              <a:rPr lang="en-GB" dirty="0" err="1"/>
              <a:t>yıkmayı</a:t>
            </a:r>
            <a:r>
              <a:rPr lang="en-GB" dirty="0"/>
              <a:t>, </a:t>
            </a:r>
            <a:r>
              <a:rPr lang="en-GB" dirty="0" err="1"/>
              <a:t>biçimleri</a:t>
            </a:r>
            <a:r>
              <a:rPr lang="en-GB" dirty="0"/>
              <a:t> </a:t>
            </a:r>
            <a:r>
              <a:rPr lang="en-GB" dirty="0" err="1"/>
              <a:t>renk</a:t>
            </a:r>
            <a:r>
              <a:rPr lang="en-GB" dirty="0"/>
              <a:t> </a:t>
            </a:r>
            <a:r>
              <a:rPr lang="en-GB" dirty="0" err="1"/>
              <a:t>titreşimleriyle</a:t>
            </a:r>
            <a:r>
              <a:rPr lang="en-GB" dirty="0"/>
              <a:t> </a:t>
            </a:r>
            <a:r>
              <a:rPr lang="en-GB" dirty="0" err="1"/>
              <a:t>vermeyi</a:t>
            </a:r>
            <a:r>
              <a:rPr lang="en-GB" dirty="0"/>
              <a:t> </a:t>
            </a:r>
            <a:r>
              <a:rPr lang="en-GB" dirty="0" err="1"/>
              <a:t>amaçlamıştır</a:t>
            </a:r>
            <a:r>
              <a:rPr lang="en-GB" dirty="0"/>
              <a:t>. </a:t>
            </a:r>
            <a:r>
              <a:rPr lang="en-GB" dirty="0" err="1"/>
              <a:t>Duyuların</a:t>
            </a:r>
            <a:r>
              <a:rPr lang="en-GB" dirty="0"/>
              <a:t> </a:t>
            </a:r>
            <a:r>
              <a:rPr lang="en-GB" dirty="0" err="1"/>
              <a:t>yanılgısından</a:t>
            </a:r>
            <a:r>
              <a:rPr lang="en-GB" dirty="0"/>
              <a:t> </a:t>
            </a:r>
            <a:r>
              <a:rPr lang="en-GB" dirty="0" err="1"/>
              <a:t>kurtulma</a:t>
            </a:r>
            <a:r>
              <a:rPr lang="en-GB" dirty="0"/>
              <a:t>, </a:t>
            </a:r>
            <a:r>
              <a:rPr lang="en-GB" dirty="0" err="1"/>
              <a:t>varlığın</a:t>
            </a:r>
            <a:r>
              <a:rPr lang="en-GB" dirty="0"/>
              <a:t> </a:t>
            </a:r>
            <a:r>
              <a:rPr lang="en-GB" dirty="0" err="1"/>
              <a:t>özünü</a:t>
            </a:r>
            <a:r>
              <a:rPr lang="en-GB" dirty="0"/>
              <a:t>, </a:t>
            </a:r>
            <a:r>
              <a:rPr lang="en-GB" dirty="0" err="1"/>
              <a:t>onun</a:t>
            </a:r>
            <a:r>
              <a:rPr lang="en-GB" dirty="0"/>
              <a:t> </a:t>
            </a:r>
            <a:r>
              <a:rPr lang="en-GB" dirty="0" err="1"/>
              <a:t>bölünmezliğini</a:t>
            </a:r>
            <a:r>
              <a:rPr lang="en-GB" dirty="0"/>
              <a:t>, </a:t>
            </a:r>
            <a:r>
              <a:rPr lang="en-GB" dirty="0" err="1"/>
              <a:t>renk-biçim-içerik</a:t>
            </a:r>
            <a:r>
              <a:rPr lang="en-GB" dirty="0"/>
              <a:t> </a:t>
            </a:r>
            <a:r>
              <a:rPr lang="en-GB" dirty="0" err="1"/>
              <a:t>bütünlüğüyle</a:t>
            </a:r>
            <a:r>
              <a:rPr lang="en-GB" dirty="0"/>
              <a:t> </a:t>
            </a:r>
            <a:r>
              <a:rPr lang="en-GB" dirty="0" err="1"/>
              <a:t>verme</a:t>
            </a:r>
            <a:r>
              <a:rPr lang="en-GB" dirty="0"/>
              <a:t> </a:t>
            </a:r>
            <a:r>
              <a:rPr lang="en-GB" dirty="0" err="1"/>
              <a:t>Marc’ın</a:t>
            </a:r>
            <a:r>
              <a:rPr lang="en-GB" dirty="0"/>
              <a:t> </a:t>
            </a:r>
            <a:r>
              <a:rPr lang="en-GB" dirty="0" err="1"/>
              <a:t>sanatının</a:t>
            </a:r>
            <a:r>
              <a:rPr lang="en-GB" dirty="0"/>
              <a:t> </a:t>
            </a:r>
            <a:r>
              <a:rPr lang="en-GB" dirty="0" err="1"/>
              <a:t>ereği</a:t>
            </a:r>
            <a:r>
              <a:rPr lang="en-GB" dirty="0"/>
              <a:t> </a:t>
            </a:r>
            <a:r>
              <a:rPr lang="en-GB" dirty="0" err="1"/>
              <a:t>olmuştur</a:t>
            </a:r>
            <a:r>
              <a:rPr lang="en-GB" dirty="0"/>
              <a:t>. </a:t>
            </a:r>
            <a:r>
              <a:rPr lang="en-GB" dirty="0" err="1"/>
              <a:t>Soyut</a:t>
            </a:r>
            <a:r>
              <a:rPr lang="en-GB" dirty="0"/>
              <a:t> </a:t>
            </a:r>
            <a:r>
              <a:rPr lang="en-GB" dirty="0" err="1"/>
              <a:t>resme</a:t>
            </a:r>
            <a:r>
              <a:rPr lang="en-GB" dirty="0"/>
              <a:t> </a:t>
            </a:r>
            <a:r>
              <a:rPr lang="en-GB" dirty="0" err="1"/>
              <a:t>gelinceye</a:t>
            </a:r>
            <a:r>
              <a:rPr lang="en-GB" dirty="0"/>
              <a:t> </a:t>
            </a:r>
            <a:r>
              <a:rPr lang="en-GB" dirty="0" err="1"/>
              <a:t>kadar</a:t>
            </a:r>
            <a:r>
              <a:rPr lang="en-GB" dirty="0"/>
              <a:t> Marc hep </a:t>
            </a:r>
            <a:r>
              <a:rPr lang="en-GB" dirty="0" err="1"/>
              <a:t>hayvan</a:t>
            </a:r>
            <a:r>
              <a:rPr lang="en-GB" dirty="0"/>
              <a:t> </a:t>
            </a:r>
            <a:r>
              <a:rPr lang="en-GB" dirty="0" err="1"/>
              <a:t>resmi</a:t>
            </a:r>
            <a:r>
              <a:rPr lang="en-GB" dirty="0"/>
              <a:t> </a:t>
            </a:r>
            <a:r>
              <a:rPr lang="en-GB" dirty="0" err="1"/>
              <a:t>yapmıştır</a:t>
            </a:r>
            <a:r>
              <a:rPr lang="en-GB" dirty="0"/>
              <a:t>. </a:t>
            </a:r>
            <a:r>
              <a:rPr lang="en-GB" dirty="0" err="1"/>
              <a:t>Ona</a:t>
            </a:r>
            <a:r>
              <a:rPr lang="en-GB" dirty="0"/>
              <a:t> </a:t>
            </a:r>
            <a:r>
              <a:rPr lang="en-GB" dirty="0" err="1"/>
              <a:t>göre</a:t>
            </a:r>
            <a:r>
              <a:rPr lang="en-GB" dirty="0"/>
              <a:t> </a:t>
            </a:r>
            <a:r>
              <a:rPr lang="en-GB" dirty="0" err="1"/>
              <a:t>yaratılışın</a:t>
            </a:r>
            <a:r>
              <a:rPr lang="en-GB" dirty="0"/>
              <a:t> en </a:t>
            </a:r>
            <a:r>
              <a:rPr lang="en-GB" dirty="0" err="1"/>
              <a:t>saf</a:t>
            </a:r>
            <a:r>
              <a:rPr lang="en-GB" dirty="0"/>
              <a:t>, an </a:t>
            </a:r>
            <a:r>
              <a:rPr lang="en-GB" dirty="0" err="1"/>
              <a:t>arı</a:t>
            </a:r>
            <a:r>
              <a:rPr lang="en-GB" dirty="0"/>
              <a:t> </a:t>
            </a:r>
            <a:r>
              <a:rPr lang="en-GB" dirty="0" err="1"/>
              <a:t>varlığı</a:t>
            </a:r>
            <a:r>
              <a:rPr lang="en-GB" dirty="0"/>
              <a:t> </a:t>
            </a:r>
            <a:r>
              <a:rPr lang="en-GB" dirty="0" err="1"/>
              <a:t>hayvan</a:t>
            </a:r>
            <a:r>
              <a:rPr lang="en-GB" dirty="0"/>
              <a:t>, </a:t>
            </a:r>
            <a:r>
              <a:rPr lang="en-GB" dirty="0" err="1"/>
              <a:t>doğanın</a:t>
            </a:r>
            <a:r>
              <a:rPr lang="en-GB" dirty="0"/>
              <a:t> </a:t>
            </a:r>
            <a:r>
              <a:rPr lang="en-GB" dirty="0" err="1"/>
              <a:t>devingen</a:t>
            </a:r>
            <a:r>
              <a:rPr lang="en-GB" dirty="0"/>
              <a:t> </a:t>
            </a:r>
            <a:r>
              <a:rPr lang="en-GB" dirty="0" err="1"/>
              <a:t>güçlerinin</a:t>
            </a:r>
            <a:r>
              <a:rPr lang="en-GB" dirty="0"/>
              <a:t> </a:t>
            </a:r>
            <a:r>
              <a:rPr lang="en-GB" dirty="0" err="1"/>
              <a:t>duyumsanarak</a:t>
            </a:r>
            <a:r>
              <a:rPr lang="en-GB" dirty="0"/>
              <a:t> </a:t>
            </a:r>
            <a:r>
              <a:rPr lang="en-GB" dirty="0" err="1"/>
              <a:t>yaşanan</a:t>
            </a:r>
            <a:r>
              <a:rPr lang="en-GB" dirty="0"/>
              <a:t> </a:t>
            </a:r>
            <a:r>
              <a:rPr lang="en-GB" dirty="0" err="1"/>
              <a:t>dünyanın</a:t>
            </a:r>
            <a:r>
              <a:rPr lang="en-GB" dirty="0"/>
              <a:t> </a:t>
            </a:r>
            <a:r>
              <a:rPr lang="en-GB" dirty="0" err="1"/>
              <a:t>simgesidir</a:t>
            </a:r>
            <a:r>
              <a:rPr lang="en-GB" dirty="0"/>
              <a:t>.</a:t>
            </a:r>
            <a:endParaRPr lang="tr-TR" dirty="0"/>
          </a:p>
          <a:p>
            <a:endParaRPr lang="tr-TR" dirty="0"/>
          </a:p>
        </p:txBody>
      </p:sp>
    </p:spTree>
    <p:extLst>
      <p:ext uri="{BB962C8B-B14F-4D97-AF65-F5344CB8AC3E}">
        <p14:creationId xmlns:p14="http://schemas.microsoft.com/office/powerpoint/2010/main" val="186908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8" name="İçerik Yer Tutucusu 7" descr="franz marc - little yellow horse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9675" y="1720056"/>
            <a:ext cx="6724650" cy="4286250"/>
          </a:xfrm>
          <a:prstGeom prst="rect">
            <a:avLst/>
          </a:prstGeom>
          <a:noFill/>
          <a:ln>
            <a:noFill/>
          </a:ln>
        </p:spPr>
      </p:pic>
    </p:spTree>
    <p:extLst>
      <p:ext uri="{BB962C8B-B14F-4D97-AF65-F5344CB8AC3E}">
        <p14:creationId xmlns:p14="http://schemas.microsoft.com/office/powerpoint/2010/main" val="4070430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13. Paul Klee (1879 – 1940)</a:t>
            </a:r>
            <a:r>
              <a:rPr lang="tr-TR" b="1" dirty="0"/>
              <a:t/>
            </a:r>
            <a:br>
              <a:rPr lang="tr-TR" b="1" dirty="0"/>
            </a:br>
            <a:endParaRPr lang="tr-TR" dirty="0"/>
          </a:p>
        </p:txBody>
      </p:sp>
      <p:sp>
        <p:nvSpPr>
          <p:cNvPr id="3" name="İçerik Yer Tutucusu 2"/>
          <p:cNvSpPr>
            <a:spLocks noGrp="1"/>
          </p:cNvSpPr>
          <p:nvPr>
            <p:ph idx="1"/>
          </p:nvPr>
        </p:nvSpPr>
        <p:spPr/>
        <p:txBody>
          <a:bodyPr>
            <a:normAutofit fontScale="70000" lnSpcReduction="20000"/>
          </a:bodyPr>
          <a:lstStyle/>
          <a:p>
            <a:pPr fontAlgn="base"/>
            <a:r>
              <a:rPr lang="pl-PL" i="1" dirty="0"/>
              <a:t>Versunkene Landschaft, 1918</a:t>
            </a:r>
            <a:endParaRPr lang="tr-TR" dirty="0"/>
          </a:p>
          <a:p>
            <a:pPr fontAlgn="base"/>
            <a:r>
              <a:rPr lang="pl-PL" dirty="0"/>
              <a:t>Paul Klee sanat yaşamını çağdaşlarıyla aynı aşamada devam ettirdi. Ancak o kendi birikimini, içsel dışavurumunu anlatan farklı bir tarz olarak sunmaya çalıştı. İlk eserlerinde iç-dış dünya arasındaki köprü kurulmasını düşündü. Ensor ve Van Gogh’da çizginin bağımsız yaratıcı özelliğini görüp, dışavurumunu temelde çizgiye indirgedi. Klee </a:t>
            </a:r>
            <a:r>
              <a:rPr lang="pl-PL" i="1" dirty="0"/>
              <a:t>“Doğaya yönelik çalışmalarımla taze bir güç kazanmış olarak yeniden kendime özgü doğaçtan yaratma ortamına atak bir giriş yapabilirim. Artık doğaya dolaylı olarak bağlandığımdan, ruha baskı yapan şeylere bir biçim vermeyi yeniden deneyebilirim.”</a:t>
            </a:r>
            <a:r>
              <a:rPr lang="pl-PL" dirty="0"/>
              <a:t> der. 1909’dan sonra, arınmış düşgücünden doğmuş olağanüstü gergin, sinirli vuruşlarla resimler yaptı. Bunlarda duygular, ruh durumları ve düş deneyimleri kendi içlerinde uyum sağ­lıyordu.</a:t>
            </a:r>
            <a:endParaRPr lang="tr-TR" dirty="0"/>
          </a:p>
          <a:p>
            <a:endParaRPr lang="tr-TR" dirty="0"/>
          </a:p>
        </p:txBody>
      </p:sp>
    </p:spTree>
    <p:extLst>
      <p:ext uri="{BB962C8B-B14F-4D97-AF65-F5344CB8AC3E}">
        <p14:creationId xmlns:p14="http://schemas.microsoft.com/office/powerpoint/2010/main" val="26302822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411</Words>
  <Application>Microsoft Office PowerPoint</Application>
  <PresentationFormat>Ekran Gösterisi (4:3)</PresentationFormat>
  <Paragraphs>22</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Ekpresyonist tablolar</vt:lpstr>
      <vt:lpstr>PowerPoint Sunusu</vt:lpstr>
      <vt:lpstr>10. Otto Mueller (1874 – 1930) </vt:lpstr>
      <vt:lpstr>PowerPoint Sunusu</vt:lpstr>
      <vt:lpstr>11. Wassily Kandinsky (1866 – 1944) </vt:lpstr>
      <vt:lpstr>PowerPoint Sunusu</vt:lpstr>
      <vt:lpstr>12. Franz Marc (1880 – 1916) </vt:lpstr>
      <vt:lpstr>PowerPoint Sunusu</vt:lpstr>
      <vt:lpstr>13. Paul Klee (1879 – 1940) </vt:lpstr>
      <vt:lpstr>PowerPoint Sunusu</vt:lpstr>
      <vt:lpstr>14. Alexej von Jawlensky (1864 – 1941)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Empresyonist tablolar</dc:title>
  <dc:creator>nevra vardal</dc:creator>
  <cp:lastModifiedBy>nevra vardal</cp:lastModifiedBy>
  <cp:revision>5</cp:revision>
  <dcterms:created xsi:type="dcterms:W3CDTF">2020-05-22T09:03:16Z</dcterms:created>
  <dcterms:modified xsi:type="dcterms:W3CDTF">2020-05-22T09:59:42Z</dcterms:modified>
</cp:coreProperties>
</file>