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8" r:id="rId3"/>
    <p:sldId id="257" r:id="rId4"/>
    <p:sldId id="260" r:id="rId5"/>
    <p:sldId id="261" r:id="rId6"/>
    <p:sldId id="262" r:id="rId7"/>
    <p:sldId id="263" r:id="rId8"/>
    <p:sldId id="264" r:id="rId9"/>
    <p:sldId id="265" r:id="rId10"/>
    <p:sldId id="266" r:id="rId11"/>
    <p:sldId id="267" r:id="rId12"/>
    <p:sldId id="268"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96" y="4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AE9B2A3-0026-4545-8D12-A882E2E8EFCA}" type="datetimeFigureOut">
              <a:rPr lang="tr-TR" smtClean="0"/>
              <a:t>2.1.2018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0D4B93-5EA3-432F-B38E-50DCEBA42B09}" type="slidenum">
              <a:rPr lang="tr-TR" smtClean="0"/>
              <a:t>‹#›</a:t>
            </a:fld>
            <a:endParaRPr lang="tr-TR"/>
          </a:p>
        </p:txBody>
      </p:sp>
    </p:spTree>
    <p:extLst>
      <p:ext uri="{BB962C8B-B14F-4D97-AF65-F5344CB8AC3E}">
        <p14:creationId xmlns:p14="http://schemas.microsoft.com/office/powerpoint/2010/main" val="27926123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B0D4B93-5EA3-432F-B38E-50DCEBA42B09}" type="slidenum">
              <a:rPr lang="tr-TR" smtClean="0"/>
              <a:t>1</a:t>
            </a:fld>
            <a:endParaRPr lang="tr-TR"/>
          </a:p>
        </p:txBody>
      </p:sp>
    </p:spTree>
    <p:extLst>
      <p:ext uri="{BB962C8B-B14F-4D97-AF65-F5344CB8AC3E}">
        <p14:creationId xmlns:p14="http://schemas.microsoft.com/office/powerpoint/2010/main" val="40550532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2CE3F2F-DE02-44F1-BA10-98F84196533C}"/>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xmlns="" id="{6D49C30C-11F2-45F3-95CA-D97BE9E1478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xmlns="" id="{406CEFBE-DA20-40F6-8D57-50B5612E24E1}"/>
              </a:ext>
            </a:extLst>
          </p:cNvPr>
          <p:cNvSpPr>
            <a:spLocks noGrp="1"/>
          </p:cNvSpPr>
          <p:nvPr>
            <p:ph type="dt" sz="half" idx="10"/>
          </p:nvPr>
        </p:nvSpPr>
        <p:spPr/>
        <p:txBody>
          <a:bodyPr/>
          <a:lstStyle/>
          <a:p>
            <a:fld id="{FEA3082B-C853-43A2-A4F0-93AA5AB88560}" type="datetime1">
              <a:rPr lang="tr-TR" smtClean="0"/>
              <a:t>2.1.2018</a:t>
            </a:fld>
            <a:endParaRPr lang="tr-TR"/>
          </a:p>
        </p:txBody>
      </p:sp>
      <p:sp>
        <p:nvSpPr>
          <p:cNvPr id="5" name="Alt Bilgi Yer Tutucusu 4">
            <a:extLst>
              <a:ext uri="{FF2B5EF4-FFF2-40B4-BE49-F238E27FC236}">
                <a16:creationId xmlns:a16="http://schemas.microsoft.com/office/drawing/2014/main" xmlns="" id="{49F4CF20-2EBF-479B-A5AE-FE4912E15416}"/>
              </a:ext>
            </a:extLst>
          </p:cNvPr>
          <p:cNvSpPr>
            <a:spLocks noGrp="1"/>
          </p:cNvSpPr>
          <p:nvPr>
            <p:ph type="ftr" sz="quarter" idx="11"/>
          </p:nvPr>
        </p:nvSpPr>
        <p:spPr/>
        <p:txBody>
          <a:bodyPr/>
          <a:lstStyle/>
          <a:p>
            <a:r>
              <a:rPr lang="tr-TR" smtClean="0"/>
              <a:t>PROF. DR. AYLA TÜZÜN</a:t>
            </a:r>
            <a:endParaRPr lang="tr-TR"/>
          </a:p>
        </p:txBody>
      </p:sp>
      <p:sp>
        <p:nvSpPr>
          <p:cNvPr id="6" name="Slayt Numarası Yer Tutucusu 5">
            <a:extLst>
              <a:ext uri="{FF2B5EF4-FFF2-40B4-BE49-F238E27FC236}">
                <a16:creationId xmlns:a16="http://schemas.microsoft.com/office/drawing/2014/main" xmlns="" id="{E9C5E814-407E-4E95-BAD3-17C5E6415361}"/>
              </a:ext>
            </a:extLst>
          </p:cNvPr>
          <p:cNvSpPr>
            <a:spLocks noGrp="1"/>
          </p:cNvSpPr>
          <p:nvPr>
            <p:ph type="sldNum" sz="quarter" idx="12"/>
          </p:nvPr>
        </p:nvSpPr>
        <p:spPr/>
        <p:txBody>
          <a:bodyPr/>
          <a:lstStyle/>
          <a:p>
            <a:fld id="{50D027EF-110B-473C-954D-0811D7A2020A}" type="slidenum">
              <a:rPr lang="tr-TR" smtClean="0"/>
              <a:t>‹#›</a:t>
            </a:fld>
            <a:endParaRPr lang="tr-TR"/>
          </a:p>
        </p:txBody>
      </p:sp>
    </p:spTree>
    <p:extLst>
      <p:ext uri="{BB962C8B-B14F-4D97-AF65-F5344CB8AC3E}">
        <p14:creationId xmlns:p14="http://schemas.microsoft.com/office/powerpoint/2010/main" val="40665999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A8DD14D4-7011-4EB2-8102-7B074C911F7F}"/>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xmlns="" id="{2585528A-3B38-49E6-A5EB-4E8BE8D26D8E}"/>
              </a:ext>
            </a:extLst>
          </p:cNvPr>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xmlns="" id="{64ACCBB1-1330-4C29-93BC-45074E1D7B15}"/>
              </a:ext>
            </a:extLst>
          </p:cNvPr>
          <p:cNvSpPr>
            <a:spLocks noGrp="1"/>
          </p:cNvSpPr>
          <p:nvPr>
            <p:ph type="dt" sz="half" idx="10"/>
          </p:nvPr>
        </p:nvSpPr>
        <p:spPr/>
        <p:txBody>
          <a:bodyPr/>
          <a:lstStyle/>
          <a:p>
            <a:fld id="{9CAA8D3D-5867-4F46-8ECA-F77FC20576CD}" type="datetime1">
              <a:rPr lang="tr-TR" smtClean="0"/>
              <a:t>2.1.2018</a:t>
            </a:fld>
            <a:endParaRPr lang="tr-TR"/>
          </a:p>
        </p:txBody>
      </p:sp>
      <p:sp>
        <p:nvSpPr>
          <p:cNvPr id="5" name="Alt Bilgi Yer Tutucusu 4">
            <a:extLst>
              <a:ext uri="{FF2B5EF4-FFF2-40B4-BE49-F238E27FC236}">
                <a16:creationId xmlns:a16="http://schemas.microsoft.com/office/drawing/2014/main" xmlns="" id="{AFE8B219-68A2-4225-BB15-1DE7E0B5932E}"/>
              </a:ext>
            </a:extLst>
          </p:cNvPr>
          <p:cNvSpPr>
            <a:spLocks noGrp="1"/>
          </p:cNvSpPr>
          <p:nvPr>
            <p:ph type="ftr" sz="quarter" idx="11"/>
          </p:nvPr>
        </p:nvSpPr>
        <p:spPr/>
        <p:txBody>
          <a:bodyPr/>
          <a:lstStyle/>
          <a:p>
            <a:r>
              <a:rPr lang="tr-TR" smtClean="0"/>
              <a:t>PROF. DR. AYLA TÜZÜN</a:t>
            </a:r>
            <a:endParaRPr lang="tr-TR"/>
          </a:p>
        </p:txBody>
      </p:sp>
      <p:sp>
        <p:nvSpPr>
          <p:cNvPr id="6" name="Slayt Numarası Yer Tutucusu 5">
            <a:extLst>
              <a:ext uri="{FF2B5EF4-FFF2-40B4-BE49-F238E27FC236}">
                <a16:creationId xmlns:a16="http://schemas.microsoft.com/office/drawing/2014/main" xmlns="" id="{4C8F6773-0CB0-4CF7-A2C4-2ACB62319DE1}"/>
              </a:ext>
            </a:extLst>
          </p:cNvPr>
          <p:cNvSpPr>
            <a:spLocks noGrp="1"/>
          </p:cNvSpPr>
          <p:nvPr>
            <p:ph type="sldNum" sz="quarter" idx="12"/>
          </p:nvPr>
        </p:nvSpPr>
        <p:spPr/>
        <p:txBody>
          <a:bodyPr/>
          <a:lstStyle/>
          <a:p>
            <a:fld id="{50D027EF-110B-473C-954D-0811D7A2020A}" type="slidenum">
              <a:rPr lang="tr-TR" smtClean="0"/>
              <a:t>‹#›</a:t>
            </a:fld>
            <a:endParaRPr lang="tr-TR"/>
          </a:p>
        </p:txBody>
      </p:sp>
    </p:spTree>
    <p:extLst>
      <p:ext uri="{BB962C8B-B14F-4D97-AF65-F5344CB8AC3E}">
        <p14:creationId xmlns:p14="http://schemas.microsoft.com/office/powerpoint/2010/main" val="999847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xmlns="" id="{14D37E3F-35FE-4835-B1EF-AEA9BBFE2268}"/>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xmlns="" id="{D64C73C4-41D7-4A89-918F-BB65AD8DC8EB}"/>
              </a:ext>
            </a:extLst>
          </p:cNvPr>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xmlns="" id="{B55B9BA4-802C-42A4-AA0B-6D008EF8177E}"/>
              </a:ext>
            </a:extLst>
          </p:cNvPr>
          <p:cNvSpPr>
            <a:spLocks noGrp="1"/>
          </p:cNvSpPr>
          <p:nvPr>
            <p:ph type="dt" sz="half" idx="10"/>
          </p:nvPr>
        </p:nvSpPr>
        <p:spPr/>
        <p:txBody>
          <a:bodyPr/>
          <a:lstStyle/>
          <a:p>
            <a:fld id="{A5EC2B06-5E68-4A8C-A83E-8D3144BEF9E5}" type="datetime1">
              <a:rPr lang="tr-TR" smtClean="0"/>
              <a:t>2.1.2018</a:t>
            </a:fld>
            <a:endParaRPr lang="tr-TR"/>
          </a:p>
        </p:txBody>
      </p:sp>
      <p:sp>
        <p:nvSpPr>
          <p:cNvPr id="5" name="Alt Bilgi Yer Tutucusu 4">
            <a:extLst>
              <a:ext uri="{FF2B5EF4-FFF2-40B4-BE49-F238E27FC236}">
                <a16:creationId xmlns:a16="http://schemas.microsoft.com/office/drawing/2014/main" xmlns="" id="{091D5730-C1EC-4FBC-9DE8-4A6F2AAD2AAF}"/>
              </a:ext>
            </a:extLst>
          </p:cNvPr>
          <p:cNvSpPr>
            <a:spLocks noGrp="1"/>
          </p:cNvSpPr>
          <p:nvPr>
            <p:ph type="ftr" sz="quarter" idx="11"/>
          </p:nvPr>
        </p:nvSpPr>
        <p:spPr/>
        <p:txBody>
          <a:bodyPr/>
          <a:lstStyle/>
          <a:p>
            <a:r>
              <a:rPr lang="tr-TR" smtClean="0"/>
              <a:t>PROF. DR. AYLA TÜZÜN</a:t>
            </a:r>
            <a:endParaRPr lang="tr-TR"/>
          </a:p>
        </p:txBody>
      </p:sp>
      <p:sp>
        <p:nvSpPr>
          <p:cNvPr id="6" name="Slayt Numarası Yer Tutucusu 5">
            <a:extLst>
              <a:ext uri="{FF2B5EF4-FFF2-40B4-BE49-F238E27FC236}">
                <a16:creationId xmlns:a16="http://schemas.microsoft.com/office/drawing/2014/main" xmlns="" id="{8239DB84-2137-4588-8F13-4685A7E2DAB6}"/>
              </a:ext>
            </a:extLst>
          </p:cNvPr>
          <p:cNvSpPr>
            <a:spLocks noGrp="1"/>
          </p:cNvSpPr>
          <p:nvPr>
            <p:ph type="sldNum" sz="quarter" idx="12"/>
          </p:nvPr>
        </p:nvSpPr>
        <p:spPr/>
        <p:txBody>
          <a:bodyPr/>
          <a:lstStyle/>
          <a:p>
            <a:fld id="{50D027EF-110B-473C-954D-0811D7A2020A}" type="slidenum">
              <a:rPr lang="tr-TR" smtClean="0"/>
              <a:t>‹#›</a:t>
            </a:fld>
            <a:endParaRPr lang="tr-TR"/>
          </a:p>
        </p:txBody>
      </p:sp>
    </p:spTree>
    <p:extLst>
      <p:ext uri="{BB962C8B-B14F-4D97-AF65-F5344CB8AC3E}">
        <p14:creationId xmlns:p14="http://schemas.microsoft.com/office/powerpoint/2010/main" val="38045717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75335A41-C689-4CFF-A9DB-79E8569E6AD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xmlns="" id="{166A07E5-E734-444D-B35B-2AE2EEE97F2A}"/>
              </a:ext>
            </a:extLst>
          </p:cNvPr>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xmlns="" id="{CB8E721C-5297-413A-80F9-6F2161927E26}"/>
              </a:ext>
            </a:extLst>
          </p:cNvPr>
          <p:cNvSpPr>
            <a:spLocks noGrp="1"/>
          </p:cNvSpPr>
          <p:nvPr>
            <p:ph type="dt" sz="half" idx="10"/>
          </p:nvPr>
        </p:nvSpPr>
        <p:spPr/>
        <p:txBody>
          <a:bodyPr/>
          <a:lstStyle/>
          <a:p>
            <a:fld id="{A6F2A508-6CDF-4701-BA14-C1E23419C213}" type="datetime1">
              <a:rPr lang="tr-TR" smtClean="0"/>
              <a:t>2.1.2018</a:t>
            </a:fld>
            <a:endParaRPr lang="tr-TR"/>
          </a:p>
        </p:txBody>
      </p:sp>
      <p:sp>
        <p:nvSpPr>
          <p:cNvPr id="5" name="Alt Bilgi Yer Tutucusu 4">
            <a:extLst>
              <a:ext uri="{FF2B5EF4-FFF2-40B4-BE49-F238E27FC236}">
                <a16:creationId xmlns:a16="http://schemas.microsoft.com/office/drawing/2014/main" xmlns="" id="{69AFFABF-0EC5-46BC-AFE9-7CD51F1EFAED}"/>
              </a:ext>
            </a:extLst>
          </p:cNvPr>
          <p:cNvSpPr>
            <a:spLocks noGrp="1"/>
          </p:cNvSpPr>
          <p:nvPr>
            <p:ph type="ftr" sz="quarter" idx="11"/>
          </p:nvPr>
        </p:nvSpPr>
        <p:spPr/>
        <p:txBody>
          <a:bodyPr/>
          <a:lstStyle/>
          <a:p>
            <a:r>
              <a:rPr lang="tr-TR" smtClean="0"/>
              <a:t>PROF. DR. AYLA TÜZÜN</a:t>
            </a:r>
            <a:endParaRPr lang="tr-TR"/>
          </a:p>
        </p:txBody>
      </p:sp>
      <p:sp>
        <p:nvSpPr>
          <p:cNvPr id="6" name="Slayt Numarası Yer Tutucusu 5">
            <a:extLst>
              <a:ext uri="{FF2B5EF4-FFF2-40B4-BE49-F238E27FC236}">
                <a16:creationId xmlns:a16="http://schemas.microsoft.com/office/drawing/2014/main" xmlns="" id="{01530A56-3DC6-4A68-9B18-FC2EE0C6CCAB}"/>
              </a:ext>
            </a:extLst>
          </p:cNvPr>
          <p:cNvSpPr>
            <a:spLocks noGrp="1"/>
          </p:cNvSpPr>
          <p:nvPr>
            <p:ph type="sldNum" sz="quarter" idx="12"/>
          </p:nvPr>
        </p:nvSpPr>
        <p:spPr/>
        <p:txBody>
          <a:bodyPr/>
          <a:lstStyle/>
          <a:p>
            <a:fld id="{50D027EF-110B-473C-954D-0811D7A2020A}" type="slidenum">
              <a:rPr lang="tr-TR" smtClean="0"/>
              <a:t>‹#›</a:t>
            </a:fld>
            <a:endParaRPr lang="tr-TR"/>
          </a:p>
        </p:txBody>
      </p:sp>
    </p:spTree>
    <p:extLst>
      <p:ext uri="{BB962C8B-B14F-4D97-AF65-F5344CB8AC3E}">
        <p14:creationId xmlns:p14="http://schemas.microsoft.com/office/powerpoint/2010/main" val="19536147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227A3BD7-5563-4712-B610-C853DB969374}"/>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xmlns="" id="{5E9F25C8-C0CF-4DD0-A37C-5052FAE6D68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a:extLst>
              <a:ext uri="{FF2B5EF4-FFF2-40B4-BE49-F238E27FC236}">
                <a16:creationId xmlns:a16="http://schemas.microsoft.com/office/drawing/2014/main" xmlns="" id="{4F05AF34-6150-4EE0-BEF8-F27F2FE0CA06}"/>
              </a:ext>
            </a:extLst>
          </p:cNvPr>
          <p:cNvSpPr>
            <a:spLocks noGrp="1"/>
          </p:cNvSpPr>
          <p:nvPr>
            <p:ph type="dt" sz="half" idx="10"/>
          </p:nvPr>
        </p:nvSpPr>
        <p:spPr/>
        <p:txBody>
          <a:bodyPr/>
          <a:lstStyle/>
          <a:p>
            <a:fld id="{63475CF0-5E16-4351-BE0F-F97992E26EA1}" type="datetime1">
              <a:rPr lang="tr-TR" smtClean="0"/>
              <a:t>2.1.2018</a:t>
            </a:fld>
            <a:endParaRPr lang="tr-TR"/>
          </a:p>
        </p:txBody>
      </p:sp>
      <p:sp>
        <p:nvSpPr>
          <p:cNvPr id="5" name="Alt Bilgi Yer Tutucusu 4">
            <a:extLst>
              <a:ext uri="{FF2B5EF4-FFF2-40B4-BE49-F238E27FC236}">
                <a16:creationId xmlns:a16="http://schemas.microsoft.com/office/drawing/2014/main" xmlns="" id="{17F8E141-7B3A-449C-BBB0-0016BCBEDDC3}"/>
              </a:ext>
            </a:extLst>
          </p:cNvPr>
          <p:cNvSpPr>
            <a:spLocks noGrp="1"/>
          </p:cNvSpPr>
          <p:nvPr>
            <p:ph type="ftr" sz="quarter" idx="11"/>
          </p:nvPr>
        </p:nvSpPr>
        <p:spPr/>
        <p:txBody>
          <a:bodyPr/>
          <a:lstStyle/>
          <a:p>
            <a:r>
              <a:rPr lang="tr-TR" smtClean="0"/>
              <a:t>PROF. DR. AYLA TÜZÜN</a:t>
            </a:r>
            <a:endParaRPr lang="tr-TR"/>
          </a:p>
        </p:txBody>
      </p:sp>
      <p:sp>
        <p:nvSpPr>
          <p:cNvPr id="6" name="Slayt Numarası Yer Tutucusu 5">
            <a:extLst>
              <a:ext uri="{FF2B5EF4-FFF2-40B4-BE49-F238E27FC236}">
                <a16:creationId xmlns:a16="http://schemas.microsoft.com/office/drawing/2014/main" xmlns="" id="{BA182727-70EB-466E-9EFC-6171A256DC8F}"/>
              </a:ext>
            </a:extLst>
          </p:cNvPr>
          <p:cNvSpPr>
            <a:spLocks noGrp="1"/>
          </p:cNvSpPr>
          <p:nvPr>
            <p:ph type="sldNum" sz="quarter" idx="12"/>
          </p:nvPr>
        </p:nvSpPr>
        <p:spPr/>
        <p:txBody>
          <a:bodyPr/>
          <a:lstStyle/>
          <a:p>
            <a:fld id="{50D027EF-110B-473C-954D-0811D7A2020A}" type="slidenum">
              <a:rPr lang="tr-TR" smtClean="0"/>
              <a:t>‹#›</a:t>
            </a:fld>
            <a:endParaRPr lang="tr-TR"/>
          </a:p>
        </p:txBody>
      </p:sp>
    </p:spTree>
    <p:extLst>
      <p:ext uri="{BB962C8B-B14F-4D97-AF65-F5344CB8AC3E}">
        <p14:creationId xmlns:p14="http://schemas.microsoft.com/office/powerpoint/2010/main" val="750024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8B217728-317E-4725-8509-099CAE16FA8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xmlns="" id="{6F316C2F-5CF7-4C64-99B8-36574E0DB1D7}"/>
              </a:ext>
            </a:extLst>
          </p:cNvPr>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xmlns="" id="{25463D1F-EB6F-4E13-BB4D-E8C74543B31A}"/>
              </a:ext>
            </a:extLst>
          </p:cNvPr>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xmlns="" id="{00F2FA92-6AA2-4272-B332-17D3794F691D}"/>
              </a:ext>
            </a:extLst>
          </p:cNvPr>
          <p:cNvSpPr>
            <a:spLocks noGrp="1"/>
          </p:cNvSpPr>
          <p:nvPr>
            <p:ph type="dt" sz="half" idx="10"/>
          </p:nvPr>
        </p:nvSpPr>
        <p:spPr/>
        <p:txBody>
          <a:bodyPr/>
          <a:lstStyle/>
          <a:p>
            <a:fld id="{7B49D616-AA81-40D3-91DD-5E4831EE097E}" type="datetime1">
              <a:rPr lang="tr-TR" smtClean="0"/>
              <a:t>2.1.2018</a:t>
            </a:fld>
            <a:endParaRPr lang="tr-TR"/>
          </a:p>
        </p:txBody>
      </p:sp>
      <p:sp>
        <p:nvSpPr>
          <p:cNvPr id="6" name="Alt Bilgi Yer Tutucusu 5">
            <a:extLst>
              <a:ext uri="{FF2B5EF4-FFF2-40B4-BE49-F238E27FC236}">
                <a16:creationId xmlns:a16="http://schemas.microsoft.com/office/drawing/2014/main" xmlns="" id="{5AEEE74A-16D1-45DD-8EA8-4601D8641170}"/>
              </a:ext>
            </a:extLst>
          </p:cNvPr>
          <p:cNvSpPr>
            <a:spLocks noGrp="1"/>
          </p:cNvSpPr>
          <p:nvPr>
            <p:ph type="ftr" sz="quarter" idx="11"/>
          </p:nvPr>
        </p:nvSpPr>
        <p:spPr/>
        <p:txBody>
          <a:bodyPr/>
          <a:lstStyle/>
          <a:p>
            <a:r>
              <a:rPr lang="tr-TR" smtClean="0"/>
              <a:t>PROF. DR. AYLA TÜZÜN</a:t>
            </a:r>
            <a:endParaRPr lang="tr-TR"/>
          </a:p>
        </p:txBody>
      </p:sp>
      <p:sp>
        <p:nvSpPr>
          <p:cNvPr id="7" name="Slayt Numarası Yer Tutucusu 6">
            <a:extLst>
              <a:ext uri="{FF2B5EF4-FFF2-40B4-BE49-F238E27FC236}">
                <a16:creationId xmlns:a16="http://schemas.microsoft.com/office/drawing/2014/main" xmlns="" id="{D34A7201-CE87-4515-9EA5-7381EF4B8C93}"/>
              </a:ext>
            </a:extLst>
          </p:cNvPr>
          <p:cNvSpPr>
            <a:spLocks noGrp="1"/>
          </p:cNvSpPr>
          <p:nvPr>
            <p:ph type="sldNum" sz="quarter" idx="12"/>
          </p:nvPr>
        </p:nvSpPr>
        <p:spPr/>
        <p:txBody>
          <a:bodyPr/>
          <a:lstStyle/>
          <a:p>
            <a:fld id="{50D027EF-110B-473C-954D-0811D7A2020A}" type="slidenum">
              <a:rPr lang="tr-TR" smtClean="0"/>
              <a:t>‹#›</a:t>
            </a:fld>
            <a:endParaRPr lang="tr-TR"/>
          </a:p>
        </p:txBody>
      </p:sp>
    </p:spTree>
    <p:extLst>
      <p:ext uri="{BB962C8B-B14F-4D97-AF65-F5344CB8AC3E}">
        <p14:creationId xmlns:p14="http://schemas.microsoft.com/office/powerpoint/2010/main" val="32481179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6A0359E9-FD9D-4557-8C34-793AEBFAC35E}"/>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xmlns="" id="{D0858BDA-2F03-4437-BEB3-A7FAE2FD6B0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a:extLst>
              <a:ext uri="{FF2B5EF4-FFF2-40B4-BE49-F238E27FC236}">
                <a16:creationId xmlns:a16="http://schemas.microsoft.com/office/drawing/2014/main" xmlns="" id="{1538BAD2-9B9B-4B43-8BB7-CBC8374E0466}"/>
              </a:ext>
            </a:extLst>
          </p:cNvPr>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xmlns="" id="{D4760CD7-64E1-4F98-B3C5-4977C5276E3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a:extLst>
              <a:ext uri="{FF2B5EF4-FFF2-40B4-BE49-F238E27FC236}">
                <a16:creationId xmlns:a16="http://schemas.microsoft.com/office/drawing/2014/main" xmlns="" id="{FBD01CF0-F2B5-4898-B4A4-3ADDEE74C050}"/>
              </a:ext>
            </a:extLst>
          </p:cNvPr>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xmlns="" id="{A0B79360-1C72-4468-A614-DDA8A69CEF7D}"/>
              </a:ext>
            </a:extLst>
          </p:cNvPr>
          <p:cNvSpPr>
            <a:spLocks noGrp="1"/>
          </p:cNvSpPr>
          <p:nvPr>
            <p:ph type="dt" sz="half" idx="10"/>
          </p:nvPr>
        </p:nvSpPr>
        <p:spPr/>
        <p:txBody>
          <a:bodyPr/>
          <a:lstStyle/>
          <a:p>
            <a:fld id="{13975BAE-73E0-4998-8C4B-D20BB94CD24C}" type="datetime1">
              <a:rPr lang="tr-TR" smtClean="0"/>
              <a:t>2.1.2018</a:t>
            </a:fld>
            <a:endParaRPr lang="tr-TR"/>
          </a:p>
        </p:txBody>
      </p:sp>
      <p:sp>
        <p:nvSpPr>
          <p:cNvPr id="8" name="Alt Bilgi Yer Tutucusu 7">
            <a:extLst>
              <a:ext uri="{FF2B5EF4-FFF2-40B4-BE49-F238E27FC236}">
                <a16:creationId xmlns:a16="http://schemas.microsoft.com/office/drawing/2014/main" xmlns="" id="{ECB532FE-2EB8-46FA-8C0A-90E82B199C86}"/>
              </a:ext>
            </a:extLst>
          </p:cNvPr>
          <p:cNvSpPr>
            <a:spLocks noGrp="1"/>
          </p:cNvSpPr>
          <p:nvPr>
            <p:ph type="ftr" sz="quarter" idx="11"/>
          </p:nvPr>
        </p:nvSpPr>
        <p:spPr/>
        <p:txBody>
          <a:bodyPr/>
          <a:lstStyle/>
          <a:p>
            <a:r>
              <a:rPr lang="tr-TR" smtClean="0"/>
              <a:t>PROF. DR. AYLA TÜZÜN</a:t>
            </a:r>
            <a:endParaRPr lang="tr-TR"/>
          </a:p>
        </p:txBody>
      </p:sp>
      <p:sp>
        <p:nvSpPr>
          <p:cNvPr id="9" name="Slayt Numarası Yer Tutucusu 8">
            <a:extLst>
              <a:ext uri="{FF2B5EF4-FFF2-40B4-BE49-F238E27FC236}">
                <a16:creationId xmlns:a16="http://schemas.microsoft.com/office/drawing/2014/main" xmlns="" id="{1CB8ECC2-A134-433C-9102-3B96217989BB}"/>
              </a:ext>
            </a:extLst>
          </p:cNvPr>
          <p:cNvSpPr>
            <a:spLocks noGrp="1"/>
          </p:cNvSpPr>
          <p:nvPr>
            <p:ph type="sldNum" sz="quarter" idx="12"/>
          </p:nvPr>
        </p:nvSpPr>
        <p:spPr/>
        <p:txBody>
          <a:bodyPr/>
          <a:lstStyle/>
          <a:p>
            <a:fld id="{50D027EF-110B-473C-954D-0811D7A2020A}" type="slidenum">
              <a:rPr lang="tr-TR" smtClean="0"/>
              <a:t>‹#›</a:t>
            </a:fld>
            <a:endParaRPr lang="tr-TR"/>
          </a:p>
        </p:txBody>
      </p:sp>
    </p:spTree>
    <p:extLst>
      <p:ext uri="{BB962C8B-B14F-4D97-AF65-F5344CB8AC3E}">
        <p14:creationId xmlns:p14="http://schemas.microsoft.com/office/powerpoint/2010/main" val="3830891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D070852B-D243-4441-9CE4-A0ADD39902C5}"/>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xmlns="" id="{D9083233-A15F-44BB-9CAB-4D51D91C0473}"/>
              </a:ext>
            </a:extLst>
          </p:cNvPr>
          <p:cNvSpPr>
            <a:spLocks noGrp="1"/>
          </p:cNvSpPr>
          <p:nvPr>
            <p:ph type="dt" sz="half" idx="10"/>
          </p:nvPr>
        </p:nvSpPr>
        <p:spPr/>
        <p:txBody>
          <a:bodyPr/>
          <a:lstStyle/>
          <a:p>
            <a:fld id="{A80098E0-165B-4611-B825-BF8C2FD1FDE3}" type="datetime1">
              <a:rPr lang="tr-TR" smtClean="0"/>
              <a:t>2.1.2018</a:t>
            </a:fld>
            <a:endParaRPr lang="tr-TR"/>
          </a:p>
        </p:txBody>
      </p:sp>
      <p:sp>
        <p:nvSpPr>
          <p:cNvPr id="4" name="Alt Bilgi Yer Tutucusu 3">
            <a:extLst>
              <a:ext uri="{FF2B5EF4-FFF2-40B4-BE49-F238E27FC236}">
                <a16:creationId xmlns:a16="http://schemas.microsoft.com/office/drawing/2014/main" xmlns="" id="{24EFE23B-B9E1-46EC-AE31-6B8604C76F12}"/>
              </a:ext>
            </a:extLst>
          </p:cNvPr>
          <p:cNvSpPr>
            <a:spLocks noGrp="1"/>
          </p:cNvSpPr>
          <p:nvPr>
            <p:ph type="ftr" sz="quarter" idx="11"/>
          </p:nvPr>
        </p:nvSpPr>
        <p:spPr/>
        <p:txBody>
          <a:bodyPr/>
          <a:lstStyle/>
          <a:p>
            <a:r>
              <a:rPr lang="tr-TR" smtClean="0"/>
              <a:t>PROF. DR. AYLA TÜZÜN</a:t>
            </a:r>
            <a:endParaRPr lang="tr-TR"/>
          </a:p>
        </p:txBody>
      </p:sp>
      <p:sp>
        <p:nvSpPr>
          <p:cNvPr id="5" name="Slayt Numarası Yer Tutucusu 4">
            <a:extLst>
              <a:ext uri="{FF2B5EF4-FFF2-40B4-BE49-F238E27FC236}">
                <a16:creationId xmlns:a16="http://schemas.microsoft.com/office/drawing/2014/main" xmlns="" id="{19402F41-2511-45F4-9024-608AD1E0FA66}"/>
              </a:ext>
            </a:extLst>
          </p:cNvPr>
          <p:cNvSpPr>
            <a:spLocks noGrp="1"/>
          </p:cNvSpPr>
          <p:nvPr>
            <p:ph type="sldNum" sz="quarter" idx="12"/>
          </p:nvPr>
        </p:nvSpPr>
        <p:spPr/>
        <p:txBody>
          <a:bodyPr/>
          <a:lstStyle/>
          <a:p>
            <a:fld id="{50D027EF-110B-473C-954D-0811D7A2020A}" type="slidenum">
              <a:rPr lang="tr-TR" smtClean="0"/>
              <a:t>‹#›</a:t>
            </a:fld>
            <a:endParaRPr lang="tr-TR"/>
          </a:p>
        </p:txBody>
      </p:sp>
    </p:spTree>
    <p:extLst>
      <p:ext uri="{BB962C8B-B14F-4D97-AF65-F5344CB8AC3E}">
        <p14:creationId xmlns:p14="http://schemas.microsoft.com/office/powerpoint/2010/main" val="3345720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xmlns="" id="{CBA9F3D6-A511-4CB1-A386-9D495995E5AD}"/>
              </a:ext>
            </a:extLst>
          </p:cNvPr>
          <p:cNvSpPr>
            <a:spLocks noGrp="1"/>
          </p:cNvSpPr>
          <p:nvPr>
            <p:ph type="dt" sz="half" idx="10"/>
          </p:nvPr>
        </p:nvSpPr>
        <p:spPr/>
        <p:txBody>
          <a:bodyPr/>
          <a:lstStyle/>
          <a:p>
            <a:fld id="{4579FEE2-C2B9-44C9-9B6C-091D35123191}" type="datetime1">
              <a:rPr lang="tr-TR" smtClean="0"/>
              <a:t>2.1.2018</a:t>
            </a:fld>
            <a:endParaRPr lang="tr-TR"/>
          </a:p>
        </p:txBody>
      </p:sp>
      <p:sp>
        <p:nvSpPr>
          <p:cNvPr id="3" name="Alt Bilgi Yer Tutucusu 2">
            <a:extLst>
              <a:ext uri="{FF2B5EF4-FFF2-40B4-BE49-F238E27FC236}">
                <a16:creationId xmlns:a16="http://schemas.microsoft.com/office/drawing/2014/main" xmlns="" id="{B5D64F61-45C7-42DE-9911-E285ACAE8138}"/>
              </a:ext>
            </a:extLst>
          </p:cNvPr>
          <p:cNvSpPr>
            <a:spLocks noGrp="1"/>
          </p:cNvSpPr>
          <p:nvPr>
            <p:ph type="ftr" sz="quarter" idx="11"/>
          </p:nvPr>
        </p:nvSpPr>
        <p:spPr/>
        <p:txBody>
          <a:bodyPr/>
          <a:lstStyle/>
          <a:p>
            <a:r>
              <a:rPr lang="tr-TR" smtClean="0"/>
              <a:t>PROF. DR. AYLA TÜZÜN</a:t>
            </a:r>
            <a:endParaRPr lang="tr-TR"/>
          </a:p>
        </p:txBody>
      </p:sp>
      <p:sp>
        <p:nvSpPr>
          <p:cNvPr id="4" name="Slayt Numarası Yer Tutucusu 3">
            <a:extLst>
              <a:ext uri="{FF2B5EF4-FFF2-40B4-BE49-F238E27FC236}">
                <a16:creationId xmlns:a16="http://schemas.microsoft.com/office/drawing/2014/main" xmlns="" id="{A0CF2DD3-D879-4BD5-B7BF-4AEB68172D27}"/>
              </a:ext>
            </a:extLst>
          </p:cNvPr>
          <p:cNvSpPr>
            <a:spLocks noGrp="1"/>
          </p:cNvSpPr>
          <p:nvPr>
            <p:ph type="sldNum" sz="quarter" idx="12"/>
          </p:nvPr>
        </p:nvSpPr>
        <p:spPr/>
        <p:txBody>
          <a:bodyPr/>
          <a:lstStyle/>
          <a:p>
            <a:fld id="{50D027EF-110B-473C-954D-0811D7A2020A}" type="slidenum">
              <a:rPr lang="tr-TR" smtClean="0"/>
              <a:t>‹#›</a:t>
            </a:fld>
            <a:endParaRPr lang="tr-TR"/>
          </a:p>
        </p:txBody>
      </p:sp>
    </p:spTree>
    <p:extLst>
      <p:ext uri="{BB962C8B-B14F-4D97-AF65-F5344CB8AC3E}">
        <p14:creationId xmlns:p14="http://schemas.microsoft.com/office/powerpoint/2010/main" val="35563595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778E2044-72A5-428D-B8B8-526CF9DFE0D2}"/>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xmlns="" id="{AD0AD655-E0FC-4DF1-8BA1-21A14A74667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xmlns="" id="{326DB84A-382B-40F0-A124-EC1E0330169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xmlns="" id="{E10B86FB-CC11-4369-8FEC-F47315B89DD7}"/>
              </a:ext>
            </a:extLst>
          </p:cNvPr>
          <p:cNvSpPr>
            <a:spLocks noGrp="1"/>
          </p:cNvSpPr>
          <p:nvPr>
            <p:ph type="dt" sz="half" idx="10"/>
          </p:nvPr>
        </p:nvSpPr>
        <p:spPr/>
        <p:txBody>
          <a:bodyPr/>
          <a:lstStyle/>
          <a:p>
            <a:fld id="{ECF64381-BA14-4456-A612-477A9BF420B2}" type="datetime1">
              <a:rPr lang="tr-TR" smtClean="0"/>
              <a:t>2.1.2018</a:t>
            </a:fld>
            <a:endParaRPr lang="tr-TR"/>
          </a:p>
        </p:txBody>
      </p:sp>
      <p:sp>
        <p:nvSpPr>
          <p:cNvPr id="6" name="Alt Bilgi Yer Tutucusu 5">
            <a:extLst>
              <a:ext uri="{FF2B5EF4-FFF2-40B4-BE49-F238E27FC236}">
                <a16:creationId xmlns:a16="http://schemas.microsoft.com/office/drawing/2014/main" xmlns="" id="{A482D46D-75D0-4D87-AD70-0A50E3C34C21}"/>
              </a:ext>
            </a:extLst>
          </p:cNvPr>
          <p:cNvSpPr>
            <a:spLocks noGrp="1"/>
          </p:cNvSpPr>
          <p:nvPr>
            <p:ph type="ftr" sz="quarter" idx="11"/>
          </p:nvPr>
        </p:nvSpPr>
        <p:spPr/>
        <p:txBody>
          <a:bodyPr/>
          <a:lstStyle/>
          <a:p>
            <a:r>
              <a:rPr lang="tr-TR" smtClean="0"/>
              <a:t>PROF. DR. AYLA TÜZÜN</a:t>
            </a:r>
            <a:endParaRPr lang="tr-TR"/>
          </a:p>
        </p:txBody>
      </p:sp>
      <p:sp>
        <p:nvSpPr>
          <p:cNvPr id="7" name="Slayt Numarası Yer Tutucusu 6">
            <a:extLst>
              <a:ext uri="{FF2B5EF4-FFF2-40B4-BE49-F238E27FC236}">
                <a16:creationId xmlns:a16="http://schemas.microsoft.com/office/drawing/2014/main" xmlns="" id="{F3A0241D-097A-44C6-9E3B-705611284CB7}"/>
              </a:ext>
            </a:extLst>
          </p:cNvPr>
          <p:cNvSpPr>
            <a:spLocks noGrp="1"/>
          </p:cNvSpPr>
          <p:nvPr>
            <p:ph type="sldNum" sz="quarter" idx="12"/>
          </p:nvPr>
        </p:nvSpPr>
        <p:spPr/>
        <p:txBody>
          <a:bodyPr/>
          <a:lstStyle/>
          <a:p>
            <a:fld id="{50D027EF-110B-473C-954D-0811D7A2020A}" type="slidenum">
              <a:rPr lang="tr-TR" smtClean="0"/>
              <a:t>‹#›</a:t>
            </a:fld>
            <a:endParaRPr lang="tr-TR"/>
          </a:p>
        </p:txBody>
      </p:sp>
    </p:spTree>
    <p:extLst>
      <p:ext uri="{BB962C8B-B14F-4D97-AF65-F5344CB8AC3E}">
        <p14:creationId xmlns:p14="http://schemas.microsoft.com/office/powerpoint/2010/main" val="34439480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875156B1-10DA-4931-AC81-2BD841ACE58F}"/>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xmlns="" id="{AE34755D-1C7C-47BB-A61A-AF44530FB36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xmlns="" id="{38CA0A99-A99B-4148-A259-AD417B6490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xmlns="" id="{1FCBE17A-0B9E-49BB-94E9-E5212727CEAF}"/>
              </a:ext>
            </a:extLst>
          </p:cNvPr>
          <p:cNvSpPr>
            <a:spLocks noGrp="1"/>
          </p:cNvSpPr>
          <p:nvPr>
            <p:ph type="dt" sz="half" idx="10"/>
          </p:nvPr>
        </p:nvSpPr>
        <p:spPr/>
        <p:txBody>
          <a:bodyPr/>
          <a:lstStyle/>
          <a:p>
            <a:fld id="{D0B4B730-6A11-4F11-98C6-3544DB95DDD6}" type="datetime1">
              <a:rPr lang="tr-TR" smtClean="0"/>
              <a:t>2.1.2018</a:t>
            </a:fld>
            <a:endParaRPr lang="tr-TR"/>
          </a:p>
        </p:txBody>
      </p:sp>
      <p:sp>
        <p:nvSpPr>
          <p:cNvPr id="6" name="Alt Bilgi Yer Tutucusu 5">
            <a:extLst>
              <a:ext uri="{FF2B5EF4-FFF2-40B4-BE49-F238E27FC236}">
                <a16:creationId xmlns:a16="http://schemas.microsoft.com/office/drawing/2014/main" xmlns="" id="{B37D807F-2587-4202-8C60-8037D60C3E02}"/>
              </a:ext>
            </a:extLst>
          </p:cNvPr>
          <p:cNvSpPr>
            <a:spLocks noGrp="1"/>
          </p:cNvSpPr>
          <p:nvPr>
            <p:ph type="ftr" sz="quarter" idx="11"/>
          </p:nvPr>
        </p:nvSpPr>
        <p:spPr/>
        <p:txBody>
          <a:bodyPr/>
          <a:lstStyle/>
          <a:p>
            <a:r>
              <a:rPr lang="tr-TR" smtClean="0"/>
              <a:t>PROF. DR. AYLA TÜZÜN</a:t>
            </a:r>
            <a:endParaRPr lang="tr-TR"/>
          </a:p>
        </p:txBody>
      </p:sp>
      <p:sp>
        <p:nvSpPr>
          <p:cNvPr id="7" name="Slayt Numarası Yer Tutucusu 6">
            <a:extLst>
              <a:ext uri="{FF2B5EF4-FFF2-40B4-BE49-F238E27FC236}">
                <a16:creationId xmlns:a16="http://schemas.microsoft.com/office/drawing/2014/main" xmlns="" id="{D9B87247-ADEE-4BBA-A75D-9ED6143BE328}"/>
              </a:ext>
            </a:extLst>
          </p:cNvPr>
          <p:cNvSpPr>
            <a:spLocks noGrp="1"/>
          </p:cNvSpPr>
          <p:nvPr>
            <p:ph type="sldNum" sz="quarter" idx="12"/>
          </p:nvPr>
        </p:nvSpPr>
        <p:spPr/>
        <p:txBody>
          <a:bodyPr/>
          <a:lstStyle/>
          <a:p>
            <a:fld id="{50D027EF-110B-473C-954D-0811D7A2020A}" type="slidenum">
              <a:rPr lang="tr-TR" smtClean="0"/>
              <a:t>‹#›</a:t>
            </a:fld>
            <a:endParaRPr lang="tr-TR"/>
          </a:p>
        </p:txBody>
      </p:sp>
    </p:spTree>
    <p:extLst>
      <p:ext uri="{BB962C8B-B14F-4D97-AF65-F5344CB8AC3E}">
        <p14:creationId xmlns:p14="http://schemas.microsoft.com/office/powerpoint/2010/main" val="5664110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xmlns="" id="{E25CCAC8-178F-4208-A076-587620A0842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xmlns="" id="{871ADDD8-4F58-463D-B690-F648DFEC7FA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xmlns="" id="{3EB594FC-AEF6-4A1B-88B4-F47B7687BE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A2C2C3-6391-45CB-8B93-CCF015A98487}" type="datetime1">
              <a:rPr lang="tr-TR" smtClean="0"/>
              <a:t>2.1.2018</a:t>
            </a:fld>
            <a:endParaRPr lang="tr-TR"/>
          </a:p>
        </p:txBody>
      </p:sp>
      <p:sp>
        <p:nvSpPr>
          <p:cNvPr id="5" name="Alt Bilgi Yer Tutucusu 4">
            <a:extLst>
              <a:ext uri="{FF2B5EF4-FFF2-40B4-BE49-F238E27FC236}">
                <a16:creationId xmlns:a16="http://schemas.microsoft.com/office/drawing/2014/main" xmlns="" id="{A3BDAE40-ED26-47D6-BC9F-291633157A7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smtClean="0"/>
              <a:t>PROF. DR. AYLA TÜZÜN</a:t>
            </a:r>
            <a:endParaRPr lang="tr-TR"/>
          </a:p>
        </p:txBody>
      </p:sp>
      <p:sp>
        <p:nvSpPr>
          <p:cNvPr id="6" name="Slayt Numarası Yer Tutucusu 5">
            <a:extLst>
              <a:ext uri="{FF2B5EF4-FFF2-40B4-BE49-F238E27FC236}">
                <a16:creationId xmlns:a16="http://schemas.microsoft.com/office/drawing/2014/main" xmlns="" id="{18F09202-CBFB-4185-B2E7-5FE5CF191AC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D027EF-110B-473C-954D-0811D7A2020A}" type="slidenum">
              <a:rPr lang="tr-TR" smtClean="0"/>
              <a:t>‹#›</a:t>
            </a:fld>
            <a:endParaRPr lang="tr-TR"/>
          </a:p>
        </p:txBody>
      </p:sp>
    </p:spTree>
    <p:extLst>
      <p:ext uri="{BB962C8B-B14F-4D97-AF65-F5344CB8AC3E}">
        <p14:creationId xmlns:p14="http://schemas.microsoft.com/office/powerpoint/2010/main" val="23604533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4">
            <a:extLst>
              <a:ext uri="{FF2B5EF4-FFF2-40B4-BE49-F238E27FC236}">
                <a16:creationId xmlns:a16="http://schemas.microsoft.com/office/drawing/2014/main" xmlns="" id="{76C11BFB-F3F9-46F9-B258-C8364EBE8CC0}"/>
              </a:ext>
            </a:extLst>
          </p:cNvPr>
          <p:cNvSpPr>
            <a:spLocks noGrp="1"/>
          </p:cNvSpPr>
          <p:nvPr>
            <p:ph idx="1"/>
          </p:nvPr>
        </p:nvSpPr>
        <p:spPr>
          <a:xfrm>
            <a:off x="838200" y="281354"/>
            <a:ext cx="10515600" cy="5698661"/>
          </a:xfrm>
        </p:spPr>
        <p:txBody>
          <a:bodyPr>
            <a:normAutofit/>
          </a:bodyPr>
          <a:lstStyle/>
          <a:p>
            <a:pPr marL="0" indent="0">
              <a:buNone/>
            </a:pPr>
            <a:r>
              <a:rPr lang="tr-TR" sz="2200" b="1">
                <a:latin typeface="Times New Roman" panose="02020603050405020304" pitchFamily="18" charset="0"/>
                <a:cs typeface="Times New Roman" panose="02020603050405020304" pitchFamily="18" charset="0"/>
              </a:rPr>
              <a:t>Protistler, Fungus Benzeri, Bitki Benzeri ve Hayvan Benzeri Formlar İçeren Geniş Bir Gruptur.</a:t>
            </a:r>
            <a:endParaRPr lang="tr-TR" sz="2200">
              <a:latin typeface="Times New Roman" panose="02020603050405020304" pitchFamily="18" charset="0"/>
              <a:cs typeface="Times New Roman" panose="02020603050405020304" pitchFamily="18" charset="0"/>
            </a:endParaRPr>
          </a:p>
          <a:p>
            <a:pPr marL="0" indent="0">
              <a:buNone/>
            </a:pPr>
            <a:r>
              <a:rPr lang="tr-TR" sz="2000">
                <a:latin typeface="Times New Roman" panose="02020603050405020304" pitchFamily="18" charset="0"/>
                <a:cs typeface="Times New Roman" panose="02020603050405020304" pitchFamily="18" charset="0"/>
              </a:rPr>
              <a:t>Protista alemi, fungus benzeri, bitki benzeri ve hayvan benzeri formlar içeren oldukça geniş bir gruptur, öyle ki bazen funguslar, bitkiler ve hayvanlar olarak sınıflandırılır. Çoğu protistler, taksonomistleri yanıltacak şekilde hayvan benzeri ya da bitki benzeri kategorilerine çok uyuyorlar. Gerçekte, çoğu protist grupları çok hücreli alemlerle yakın akraba değildir ama uzun bir süre bağımsız evrim geçirmişlerdir. Eğer funguslar, bitkiler ve hayvanlar arasındaki genetik farklılıkları kullanmış olsaydık en azından bir düzine protist alemi tanımlardık. Protistlerin evrimsel tarihini çözmenin zor olması demek protist taksonomisinde uyuşmazlıklar ve gözden geçirilme ihtiyacı var demektir. Burada biz, protista aleminin üyelerini 3 kategoriye ayırarak tartışacağız; fungus benzeri cıvık mantarlar, bitki benzeri tek hücreli algler ve hayvan benzeri protozoonlardır. </a:t>
            </a:r>
          </a:p>
          <a:p>
            <a:pPr marL="0" indent="0">
              <a:buNone/>
            </a:pPr>
            <a:r>
              <a:rPr lang="tr-TR" sz="2200" b="1">
                <a:latin typeface="Times New Roman" panose="02020603050405020304" pitchFamily="18" charset="0"/>
                <a:cs typeface="Times New Roman" panose="02020603050405020304" pitchFamily="18" charset="0"/>
              </a:rPr>
              <a:t>Cıvık Mantarlar, Fungus Benzeri Protistlerdir.</a:t>
            </a:r>
          </a:p>
          <a:p>
            <a:pPr marL="0" indent="0">
              <a:buNone/>
            </a:pPr>
            <a:r>
              <a:rPr lang="tr-TR" sz="2000">
                <a:latin typeface="Times New Roman" panose="02020603050405020304" pitchFamily="18" charset="0"/>
                <a:cs typeface="Times New Roman" panose="02020603050405020304" pitchFamily="18" charset="0"/>
              </a:rPr>
              <a:t>Bazı protistler, filamentlere veya fungusların meyve gövdelerine olan fiziksel benzerlikleri ve fungus benzeri şekilde beslenmeleri ile kategorize edilirler. Funguslar gibi, besinlerini, topraktan, sudan ve diğer organizmaların dokularından absorbe ederler ve tipik olarak ölü organizmaların ayrışmasına yardımcı olurlar. Fungus benzeri protistlerin bir grubu, aselular cıvık mantarlar aşağıda tanımlanmıştır. </a:t>
            </a:r>
          </a:p>
          <a:p>
            <a:pPr marL="0" indent="0">
              <a:buNone/>
            </a:pPr>
            <a:endParaRPr lang="tr-TR" sz="2000">
              <a:latin typeface="Times New Roman" panose="02020603050405020304" pitchFamily="18" charset="0"/>
              <a:cs typeface="Times New Roman" panose="02020603050405020304" pitchFamily="18" charset="0"/>
            </a:endParaRPr>
          </a:p>
        </p:txBody>
      </p:sp>
      <p:sp>
        <p:nvSpPr>
          <p:cNvPr id="2" name="Altbilgi Yer Tutucusu 1"/>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12401582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C6F1F4FC-7A46-450B-982B-4CDA9A953D42}"/>
              </a:ext>
            </a:extLst>
          </p:cNvPr>
          <p:cNvSpPr>
            <a:spLocks noGrp="1"/>
          </p:cNvSpPr>
          <p:nvPr>
            <p:ph idx="1"/>
          </p:nvPr>
        </p:nvSpPr>
        <p:spPr>
          <a:xfrm>
            <a:off x="838200" y="250043"/>
            <a:ext cx="10515600" cy="5278559"/>
          </a:xfrm>
        </p:spPr>
        <p:txBody>
          <a:bodyPr>
            <a:normAutofit/>
          </a:bodyPr>
          <a:lstStyle/>
          <a:p>
            <a:pPr marL="0" indent="0">
              <a:buNone/>
            </a:pPr>
            <a:r>
              <a:rPr lang="tr-TR" sz="2000">
                <a:latin typeface="Times New Roman" panose="02020603050405020304" pitchFamily="18" charset="0"/>
                <a:cs typeface="Times New Roman" panose="02020603050405020304" pitchFamily="18" charset="0"/>
              </a:rPr>
              <a:t>İkinci üreme adaptasyonu ise tohumun kendisidir. Kuş ve sürüngen yumurtalarına analog olarak, tohumlar embriyonik bir bitki, embriyo için besin sağlayan doku ve koruyucu bir dış örtüden oluşurlar.Tohum kabuğu, şartlar gelişme için uygun olana kadar embriyoyu dormans halde korur. Depolanmış besinler, ortaya çıkmış bitkinin kökleri ve yaprakları gelişip fotosentez yoluyla kendi besinini yapabilene kadar güçlü olmasına yardımcı olur. </a:t>
            </a:r>
          </a:p>
          <a:p>
            <a:pPr marL="0" indent="0">
              <a:buNone/>
            </a:pPr>
            <a:r>
              <a:rPr lang="tr-TR" sz="2000">
                <a:latin typeface="Times New Roman" panose="02020603050405020304" pitchFamily="18" charset="0"/>
                <a:cs typeface="Times New Roman" panose="02020603050405020304" pitchFamily="18" charset="0"/>
              </a:rPr>
              <a:t>Tohumlu bitkiler 2 genel gruba ayrılırlar: Çiçeksiz olan Gimnospermler, ve çiçek açan Angiospermler. Bunlar gerçek taksonomik kategoriler olmamalarına rağmen, tohumlu bitkilerin organizasyonunda çok yararlıdır.</a:t>
            </a:r>
          </a:p>
          <a:p>
            <a:pPr marL="0" indent="0">
              <a:buNone/>
            </a:pPr>
            <a:r>
              <a:rPr lang="tr-TR" sz="2200" b="1">
                <a:latin typeface="Times New Roman" panose="02020603050405020304" pitchFamily="18" charset="0"/>
                <a:cs typeface="Times New Roman" panose="02020603050405020304" pitchFamily="18" charset="0"/>
              </a:rPr>
              <a:t>Gymnospermler, Çiçek Açmayan Tohumlu Bitkilerdir.</a:t>
            </a:r>
            <a:r>
              <a:rPr lang="tr-TR" sz="2200">
                <a:latin typeface="Times New Roman" panose="02020603050405020304" pitchFamily="18" charset="0"/>
                <a:cs typeface="Times New Roman" panose="02020603050405020304" pitchFamily="18" charset="0"/>
              </a:rPr>
              <a:t>	</a:t>
            </a:r>
          </a:p>
          <a:p>
            <a:pPr marL="0" indent="0">
              <a:buNone/>
            </a:pPr>
            <a:r>
              <a:rPr lang="tr-TR" sz="2000">
                <a:latin typeface="Times New Roman" panose="02020603050405020304" pitchFamily="18" charset="0"/>
                <a:cs typeface="Times New Roman" panose="02020603050405020304" pitchFamily="18" charset="0"/>
              </a:rPr>
              <a:t>Gymnospermler, çiçekli bitkilerden çok daha önce gelişmişlerdir. Günümüzde koniferlerin birçok türü varlığını sürdürmektedir. </a:t>
            </a:r>
          </a:p>
          <a:p>
            <a:pPr marL="0" indent="0">
              <a:buNone/>
            </a:pPr>
            <a:r>
              <a:rPr lang="tr-TR" sz="2000">
                <a:latin typeface="Times New Roman" panose="02020603050405020304" pitchFamily="18" charset="0"/>
                <a:cs typeface="Times New Roman" panose="02020603050405020304" pitchFamily="18" charset="0"/>
              </a:rPr>
              <a:t>Öncelikle, koniferler yıl boyunca yeşil yapraklıdırlar ve bu durum diğer bitkilerin çoğunun dormansta olduğu süre boyunca fotosentez yapmasına ve yavaş ta olsa büyümesine imkan verir. İkinci olarak da koniferlerin yaprakları buharlaşmayı en aza indiren küçük ve su geçirmez yüzeye sahip kalın bir kütikula tabakası ile çevrili ince iğnelerdir. </a:t>
            </a:r>
          </a:p>
          <a:p>
            <a:pPr marL="0" indent="0">
              <a:buNone/>
            </a:pPr>
            <a:endParaRPr lang="tr-TR" sz="2000">
              <a:latin typeface="Times New Roman" panose="02020603050405020304" pitchFamily="18" charset="0"/>
              <a:cs typeface="Times New Roman" panose="02020603050405020304" pitchFamily="18" charset="0"/>
            </a:endParaRPr>
          </a:p>
        </p:txBody>
      </p:sp>
      <p:sp>
        <p:nvSpPr>
          <p:cNvPr id="2" name="Altbilgi Yer Tutucusu 1"/>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18686825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05EBA550-3EEA-4080-8EEB-D73590530817}"/>
              </a:ext>
            </a:extLst>
          </p:cNvPr>
          <p:cNvSpPr>
            <a:spLocks noGrp="1"/>
          </p:cNvSpPr>
          <p:nvPr>
            <p:ph idx="1"/>
          </p:nvPr>
        </p:nvSpPr>
        <p:spPr>
          <a:xfrm>
            <a:off x="838200" y="418856"/>
            <a:ext cx="10515600" cy="5447372"/>
          </a:xfrm>
        </p:spPr>
        <p:txBody>
          <a:bodyPr>
            <a:normAutofit/>
          </a:bodyPr>
          <a:lstStyle/>
          <a:p>
            <a:pPr marL="0" indent="0">
              <a:buNone/>
            </a:pPr>
            <a:r>
              <a:rPr lang="tr-TR" sz="2200" b="1">
                <a:latin typeface="Times New Roman" panose="02020603050405020304" pitchFamily="18" charset="0"/>
                <a:cs typeface="Times New Roman" panose="02020603050405020304" pitchFamily="18" charset="0"/>
              </a:rPr>
              <a:t>Angiospermler, Çiçek Açan Tohumlu Bitkilerdir.</a:t>
            </a:r>
          </a:p>
          <a:p>
            <a:pPr marL="0" indent="0">
              <a:buNone/>
            </a:pPr>
            <a:r>
              <a:rPr lang="tr-TR" sz="2000">
                <a:latin typeface="Times New Roman" panose="02020603050405020304" pitchFamily="18" charset="0"/>
                <a:cs typeface="Times New Roman" panose="02020603050405020304" pitchFamily="18" charset="0"/>
              </a:rPr>
              <a:t>Küçük su mercimeğinden 100 metreyi geçen ökaliptus ağacına kadar farklı boyutlarda olabilirler. Çöl kaktüslerinden tropikal orkidlere, çimlerden parazit ökseotlarına kadar angiospermler bitkiler alemini oluşturmaktadır. </a:t>
            </a:r>
          </a:p>
          <a:p>
            <a:pPr marL="0" indent="0">
              <a:buNone/>
            </a:pPr>
            <a:r>
              <a:rPr lang="tr-TR" sz="2000">
                <a:latin typeface="Times New Roman" panose="02020603050405020304" pitchFamily="18" charset="0"/>
                <a:cs typeface="Times New Roman" panose="02020603050405020304" pitchFamily="18" charset="0"/>
              </a:rPr>
              <a:t>Angiospermler, bitkiden bitkiye polenlerini taşıyan hayvanlarlabirlik oluşturan gymnosperm atalarından evrimleşmişlerdir. Böcekler bazı proteince zengin polenleri yiyerek ve polenlerini uçma sırasında taşıyarak döllenmede yararlı olmaktadır.  Bu yüzden doğal seleksiyon sırasında bitkilerin, böcekleri ve diğer hayvanları cezbedecek çiçekleri evrimleşti. </a:t>
            </a:r>
          </a:p>
          <a:p>
            <a:pPr marL="0" indent="0">
              <a:buNone/>
            </a:pPr>
            <a:r>
              <a:rPr lang="tr-TR" sz="2000">
                <a:latin typeface="Times New Roman" panose="02020603050405020304" pitchFamily="18" charset="0"/>
                <a:cs typeface="Times New Roman" panose="02020603050405020304" pitchFamily="18" charset="0"/>
              </a:rPr>
              <a:t>Angiospermlerin bu başarısına neden olan 3 büyük adaptasyon şunlardır; </a:t>
            </a:r>
          </a:p>
          <a:p>
            <a:pPr marL="0" indent="0">
              <a:buNone/>
            </a:pPr>
            <a:r>
              <a:rPr lang="tr-TR" sz="2000" b="1">
                <a:latin typeface="Times New Roman" panose="02020603050405020304" pitchFamily="18" charset="0"/>
                <a:cs typeface="Times New Roman" panose="02020603050405020304" pitchFamily="18" charset="0"/>
              </a:rPr>
              <a:t>1. Çiçekler,    2. Meyveler,    3. Enli yapraklar</a:t>
            </a:r>
            <a:r>
              <a:rPr lang="tr-TR" sz="2000">
                <a:latin typeface="Times New Roman" panose="02020603050405020304" pitchFamily="18" charset="0"/>
                <a:cs typeface="Times New Roman" panose="02020603050405020304" pitchFamily="18" charset="0"/>
              </a:rPr>
              <a:t>.</a:t>
            </a:r>
          </a:p>
          <a:p>
            <a:pPr marL="0" indent="0">
              <a:buNone/>
            </a:pPr>
            <a:r>
              <a:rPr lang="tr-TR" sz="2000">
                <a:latin typeface="Times New Roman" panose="02020603050405020304" pitchFamily="18" charset="0"/>
                <a:cs typeface="Times New Roman" panose="02020603050405020304" pitchFamily="18" charset="0"/>
              </a:rPr>
              <a:t> Angiospermlerin hayat devrinde, baskın sporofit bitki, içinde hem dişi hem de erkek gametofitlerin oluştuğu çiçekleri geliştirirler. </a:t>
            </a:r>
          </a:p>
          <a:p>
            <a:pPr marL="0" indent="0">
              <a:buNone/>
            </a:pPr>
            <a:r>
              <a:rPr lang="tr-TR" sz="2000">
                <a:latin typeface="Times New Roman" panose="02020603050405020304" pitchFamily="18" charset="0"/>
                <a:cs typeface="Times New Roman" panose="02020603050405020304" pitchFamily="18" charset="0"/>
              </a:rPr>
              <a:t>Tohumu çevreleyen ovaryum, olgunlaşarak meyve oluşturur ki bu da angiospermlerin başarısına katkıda bulunan ikinci adaptasyondur. Angiosperm kelimesi meyve içinde tohumun kuşatılmasını çağrıştırıyor. Yayılma mekanizmalarının çeşitliliği, angiospermlerin meyvelerinin yardımı ile mümkün olan her alana yayılmasına imkan verir. </a:t>
            </a:r>
          </a:p>
          <a:p>
            <a:pPr marL="0" indent="0">
              <a:buNone/>
            </a:pPr>
            <a:endParaRPr lang="tr-TR" sz="2000">
              <a:latin typeface="Times New Roman" panose="02020603050405020304" pitchFamily="18" charset="0"/>
              <a:cs typeface="Times New Roman" panose="02020603050405020304" pitchFamily="18" charset="0"/>
            </a:endParaRPr>
          </a:p>
        </p:txBody>
      </p:sp>
      <p:sp>
        <p:nvSpPr>
          <p:cNvPr id="2" name="Altbilgi Yer Tutucusu 1"/>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20058887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520CFA54-8825-4768-8FE9-913746A83AF4}"/>
              </a:ext>
            </a:extLst>
          </p:cNvPr>
          <p:cNvSpPr>
            <a:spLocks noGrp="1"/>
          </p:cNvSpPr>
          <p:nvPr>
            <p:ph idx="1"/>
          </p:nvPr>
        </p:nvSpPr>
        <p:spPr>
          <a:xfrm>
            <a:off x="838200" y="1253331"/>
            <a:ext cx="10515600" cy="4351338"/>
          </a:xfrm>
        </p:spPr>
        <p:txBody>
          <a:bodyPr>
            <a:normAutofit/>
          </a:bodyPr>
          <a:lstStyle/>
          <a:p>
            <a:pPr marL="0" indent="0">
              <a:buNone/>
            </a:pPr>
            <a:r>
              <a:rPr lang="tr-TR" sz="2000">
                <a:latin typeface="Times New Roman" panose="02020603050405020304" pitchFamily="18" charset="0"/>
                <a:cs typeface="Times New Roman" panose="02020603050405020304" pitchFamily="18" charset="0"/>
              </a:rPr>
              <a:t>Ilık ve yağmurlu iklimlerde, angiospermlere adaptasyon avantajını veren üçüncü özellik de geniş yapraklardır. Suyun bol olduğu zamanlarda, geniş yapraklar ağaçlara fotosentez için daha fazla güneş ışığı toplama avantajı sağlar. </a:t>
            </a:r>
          </a:p>
          <a:p>
            <a:pPr marL="0" indent="0">
              <a:buNone/>
            </a:pPr>
            <a:r>
              <a:rPr lang="tr-TR" sz="2000">
                <a:latin typeface="Times New Roman" panose="02020603050405020304" pitchFamily="18" charset="0"/>
                <a:cs typeface="Times New Roman" panose="02020603050405020304" pitchFamily="18" charset="0"/>
              </a:rPr>
              <a:t>Geniş yaprakların avantajları bazı evrimsel değerlerle dengelenir. Geniş ve yumuşak yapraklar, herbivorlar için koniferlerin sert ve mumsu iğnelerine nazaran çok daha çekicidir. Sonuç olarak, angiospermler, memeliler ve herbivor böceklere karşı bir dizi savunma mekanizmaları geliştirmişlerdir. Bu adaptasyonlar, diken ve reçine gibi yaprakları güçlendiren fiziksel savunma organlarıdır. </a:t>
            </a:r>
          </a:p>
          <a:p>
            <a:pPr marL="0" indent="0">
              <a:buNone/>
            </a:pPr>
            <a:endParaRPr lang="tr-TR" sz="2000">
              <a:latin typeface="Times New Roman" panose="02020603050405020304" pitchFamily="18" charset="0"/>
              <a:cs typeface="Times New Roman" panose="02020603050405020304" pitchFamily="18" charset="0"/>
            </a:endParaRPr>
          </a:p>
        </p:txBody>
      </p:sp>
      <p:sp>
        <p:nvSpPr>
          <p:cNvPr id="2" name="Altbilgi Yer Tutucusu 1"/>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3429588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F7F759FD-245A-4CCF-8264-4DD64885AC8C}"/>
              </a:ext>
            </a:extLst>
          </p:cNvPr>
          <p:cNvSpPr>
            <a:spLocks noGrp="1"/>
          </p:cNvSpPr>
          <p:nvPr>
            <p:ph idx="1"/>
          </p:nvPr>
        </p:nvSpPr>
        <p:spPr>
          <a:xfrm>
            <a:off x="365760" y="295421"/>
            <a:ext cx="11408898" cy="6063176"/>
          </a:xfrm>
        </p:spPr>
        <p:txBody>
          <a:bodyPr>
            <a:normAutofit/>
          </a:bodyPr>
          <a:lstStyle/>
          <a:p>
            <a:pPr marL="0" indent="0">
              <a:buNone/>
            </a:pPr>
            <a:r>
              <a:rPr lang="tr-TR" sz="2200" b="1">
                <a:latin typeface="Times New Roman" panose="02020603050405020304" pitchFamily="18" charset="0"/>
                <a:cs typeface="Times New Roman" panose="02020603050405020304" pitchFamily="18" charset="0"/>
              </a:rPr>
              <a:t>Aselular Cıvık Mantarlar, Plasmodium Olarak Adlandırılan Çok Çekirdekli Sitoplazma Yığını Oluştururlar.</a:t>
            </a:r>
          </a:p>
          <a:p>
            <a:pPr marL="0" indent="0">
              <a:buNone/>
            </a:pPr>
            <a:r>
              <a:rPr lang="tr-TR" sz="2000">
                <a:latin typeface="Times New Roman" panose="02020603050405020304" pitchFamily="18" charset="0"/>
                <a:cs typeface="Times New Roman" panose="02020603050405020304" pitchFamily="18" charset="0"/>
              </a:rPr>
              <a:t>Cıvık mantarların hayat döngüsü 2 dönemden oluşur; hareketli beslenme evresi ve meyve gövde (fruiting body) olarak adlandırılan sabit üreme evresi. Aselular veya plasmodial, Myxomycota divisiosuna mensup cıvık mantarlar, birkaç metrekarelik alana yayılabilecek hafiflikte sitoplazma kümesi içerirler. Plasmodium olarak adlandırılan yapı, protistlere neden “aselular” (hücresiz) denildiğini açıklıyor. Plasmodium, bozulmuş yaprak ve kütüklerin içine sızar ve bakteriler gibi besinlerini içine çeker. </a:t>
            </a:r>
          </a:p>
          <a:p>
            <a:pPr marL="0" indent="0">
              <a:buNone/>
            </a:pPr>
            <a:r>
              <a:rPr lang="tr-TR" sz="2200" b="1">
                <a:latin typeface="Times New Roman" panose="02020603050405020304" pitchFamily="18" charset="0"/>
                <a:cs typeface="Times New Roman" panose="02020603050405020304" pitchFamily="18" charset="0"/>
              </a:rPr>
              <a:t>Tek Hücreli Algler, yada Fitoplankton, Bitki Benzeri Protistlerdir 	</a:t>
            </a:r>
          </a:p>
          <a:p>
            <a:pPr marL="0" indent="0">
              <a:buNone/>
            </a:pPr>
            <a:r>
              <a:rPr lang="tr-TR" sz="2000">
                <a:latin typeface="Times New Roman" panose="02020603050405020304" pitchFamily="18" charset="0"/>
                <a:cs typeface="Times New Roman" panose="02020603050405020304" pitchFamily="18" charset="0"/>
              </a:rPr>
              <a:t>Genellikle fitoplankton olarak adlandırılan bu fotosentetik protistler mikroskobik olmalarına rağmen çok önemlidir. Deniz fitoplanktonları karbondioksiti absorbe eder ve atmosferi oksijen ile yeniden doldurur. Bitki benzeri protistlerin birçok divisioları vardır; bunlardan bir tanesi de aşağıda tanımlanan dinoflagellatlardır. </a:t>
            </a:r>
          </a:p>
          <a:p>
            <a:pPr marL="0" indent="0">
              <a:buNone/>
            </a:pPr>
            <a:r>
              <a:rPr lang="tr-TR" sz="2200" b="1">
                <a:latin typeface="Times New Roman" panose="02020603050405020304" pitchFamily="18" charset="0"/>
                <a:cs typeface="Times New Roman" panose="02020603050405020304" pitchFamily="18" charset="0"/>
              </a:rPr>
              <a:t>Dinoflagellatlar, İki Kamçı Benzeri Flagellum ile Yüzerler.</a:t>
            </a:r>
          </a:p>
          <a:p>
            <a:pPr marL="0" indent="0">
              <a:buNone/>
            </a:pPr>
            <a:r>
              <a:rPr lang="tr-TR" sz="2000">
                <a:latin typeface="Times New Roman" panose="02020603050405020304" pitchFamily="18" charset="0"/>
                <a:cs typeface="Times New Roman" panose="02020603050405020304" pitchFamily="18" charset="0"/>
              </a:rPr>
              <a:t>Dinoflagellatlar, kamçı benzeri iki flagellumları ile hareket etmeleri sonucu bu ismi alırlar. Bazılarının tatlı sularda yaşamasına rağmen, dinoflagellatlar özellikle okyanuslarda boldur ve büyük organizmalar için önemli bir besin kaynağıdır. Çoğu dinoflagellatlar, rahatsız edildiklerinde parlak mavi-yeşil ışık üretebilme özelliğindedir ve bu özellikleri biyoluminescent olarak adlandırılır.</a:t>
            </a:r>
          </a:p>
          <a:p>
            <a:pPr marL="0" indent="0">
              <a:buNone/>
            </a:pPr>
            <a:endParaRPr lang="tr-TR" sz="2000">
              <a:latin typeface="Times New Roman" panose="02020603050405020304" pitchFamily="18" charset="0"/>
              <a:cs typeface="Times New Roman" panose="02020603050405020304" pitchFamily="18" charset="0"/>
            </a:endParaRPr>
          </a:p>
          <a:p>
            <a:pPr marL="0" indent="0">
              <a:buNone/>
            </a:pPr>
            <a:endParaRPr lang="tr-TR" sz="2000">
              <a:latin typeface="Times New Roman" panose="02020603050405020304" pitchFamily="18" charset="0"/>
              <a:cs typeface="Times New Roman" panose="02020603050405020304" pitchFamily="18" charset="0"/>
            </a:endParaRPr>
          </a:p>
        </p:txBody>
      </p:sp>
      <p:sp>
        <p:nvSpPr>
          <p:cNvPr id="2" name="Altbilgi Yer Tutucusu 1"/>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18678587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615DD48C-3A92-4B70-A269-9C940B3ECC30}"/>
              </a:ext>
            </a:extLst>
          </p:cNvPr>
          <p:cNvSpPr>
            <a:spLocks noGrp="1"/>
          </p:cNvSpPr>
          <p:nvPr>
            <p:ph idx="1"/>
          </p:nvPr>
        </p:nvSpPr>
        <p:spPr>
          <a:xfrm>
            <a:off x="323557" y="320381"/>
            <a:ext cx="11591778" cy="6024147"/>
          </a:xfrm>
        </p:spPr>
        <p:txBody>
          <a:bodyPr>
            <a:normAutofit lnSpcReduction="10000"/>
          </a:bodyPr>
          <a:lstStyle/>
          <a:p>
            <a:pPr marL="0" indent="0">
              <a:buNone/>
            </a:pPr>
            <a:r>
              <a:rPr lang="tr-TR" sz="2000">
                <a:latin typeface="Times New Roman" panose="02020603050405020304" pitchFamily="18" charset="0"/>
                <a:cs typeface="Times New Roman" panose="02020603050405020304" pitchFamily="18" charset="0"/>
              </a:rPr>
              <a:t>Dinoflagellatlardaki yeşil klorofiller, ışığı iyi tutabilecek kırmızı pigmentler tarafından tipik olarak maskelenmiştir. Dinoflagellatlar, suyu kırmızı renge boyayabilecek kadar fazla sayıda olabilirler ve bu olaya “red tide (kızıl bölge)” denir. Red tide sırasında, milyonlarca dinoflagellatın balıkların solungaçlarını tıkamasıyla veya çürümüş vücutlarının oksijeni azaltması sonucu binlerce balık ölür. </a:t>
            </a:r>
          </a:p>
          <a:p>
            <a:pPr marL="0" indent="0">
              <a:buNone/>
            </a:pPr>
            <a:r>
              <a:rPr lang="tr-TR" sz="2200" b="1">
                <a:latin typeface="Times New Roman" panose="02020603050405020304" pitchFamily="18" charset="0"/>
                <a:cs typeface="Times New Roman" panose="02020603050405020304" pitchFamily="18" charset="0"/>
              </a:rPr>
              <a:t>Protozoonlar Hayvan Benzeri Protistlerdir .</a:t>
            </a:r>
            <a:endParaRPr lang="tr-TR" sz="2200">
              <a:latin typeface="Times New Roman" panose="02020603050405020304" pitchFamily="18" charset="0"/>
              <a:cs typeface="Times New Roman" panose="02020603050405020304" pitchFamily="18" charset="0"/>
            </a:endParaRPr>
          </a:p>
          <a:p>
            <a:pPr marL="0" indent="0">
              <a:buNone/>
            </a:pPr>
            <a:r>
              <a:rPr lang="tr-TR" sz="2000">
                <a:latin typeface="Times New Roman" panose="02020603050405020304" pitchFamily="18" charset="0"/>
                <a:cs typeface="Times New Roman" panose="02020603050405020304" pitchFamily="18" charset="0"/>
              </a:rPr>
              <a:t>Protozoonlar, hayvan benzeri şeklinde tanımlanırlar çünkü hareket edebilirler ve besinlerini diğer organizmalardan temin edebilirler. Bütün protozoon filumları, tek hücreli, ökaryot ve heterofroftur ve hareket şekilleri farklıdır. </a:t>
            </a:r>
          </a:p>
          <a:p>
            <a:pPr marL="0" indent="0">
              <a:buNone/>
            </a:pPr>
            <a:r>
              <a:rPr lang="tr-TR" sz="2200" b="1">
                <a:latin typeface="Times New Roman" panose="02020603050405020304" pitchFamily="18" charset="0"/>
                <a:cs typeface="Times New Roman" panose="02020603050405020304" pitchFamily="18" charset="0"/>
              </a:rPr>
              <a:t>Amiplerin de İçinde Bulunduğu Sarcodin’ler Pseudopodları ile Hareket Ederler.</a:t>
            </a:r>
          </a:p>
          <a:p>
            <a:pPr marL="0" indent="0">
              <a:buNone/>
            </a:pPr>
            <a:r>
              <a:rPr lang="tr-TR" sz="2000" b="1">
                <a:latin typeface="Times New Roman" panose="02020603050405020304" pitchFamily="18" charset="0"/>
                <a:cs typeface="Times New Roman" panose="02020603050405020304" pitchFamily="18" charset="0"/>
              </a:rPr>
              <a:t> </a:t>
            </a:r>
            <a:r>
              <a:rPr lang="tr-TR" sz="2000">
                <a:latin typeface="Times New Roman" panose="02020603050405020304" pitchFamily="18" charset="0"/>
                <a:cs typeface="Times New Roman" panose="02020603050405020304" pitchFamily="18" charset="0"/>
              </a:rPr>
              <a:t>Sarcodinler hareket ve besini içeri almaya yarayan pseudopod oluşturabilecek şekilde her yöne genişleyebilen esnek hücre zarına sahiptir. </a:t>
            </a:r>
          </a:p>
          <a:p>
            <a:pPr marL="0" indent="0">
              <a:buNone/>
            </a:pPr>
            <a:r>
              <a:rPr lang="tr-TR" sz="2000">
                <a:latin typeface="Times New Roman" panose="02020603050405020304" pitchFamily="18" charset="0"/>
                <a:cs typeface="Times New Roman" panose="02020603050405020304" pitchFamily="18" charset="0"/>
              </a:rPr>
              <a:t>Amoebae olarak adlandırılan sarcodinler, tatlı su gölleri ile gölcük ve havuzlarda yaygındırlar. Amoebae, flagellat ve siliatlarda bulunan özelleşmiş organellerin bir kısmından yoksundur fakat kompleks bir iç yapıları ve gelişmiş duyu ve avlama kabiliyetleri vardır. </a:t>
            </a:r>
          </a:p>
          <a:p>
            <a:pPr marL="0" indent="0">
              <a:lnSpc>
                <a:spcPct val="100000"/>
              </a:lnSpc>
              <a:buNone/>
            </a:pPr>
            <a:r>
              <a:rPr lang="tr-TR" sz="2200" b="1">
                <a:latin typeface="Times New Roman" panose="02020603050405020304" pitchFamily="18" charset="0"/>
                <a:cs typeface="Times New Roman" panose="02020603050405020304" pitchFamily="18" charset="0"/>
              </a:rPr>
              <a:t>Silleri ile Hareket Eden Ciliatlar, En Karmaşık Protozoonlardır .</a:t>
            </a:r>
          </a:p>
          <a:p>
            <a:pPr marL="0" indent="0">
              <a:lnSpc>
                <a:spcPct val="100000"/>
              </a:lnSpc>
              <a:buNone/>
            </a:pPr>
            <a:r>
              <a:rPr lang="tr-TR" sz="2000">
                <a:latin typeface="Times New Roman" panose="02020603050405020304" pitchFamily="18" charset="0"/>
                <a:cs typeface="Times New Roman" panose="02020603050405020304" pitchFamily="18" charset="0"/>
              </a:rPr>
              <a:t>Tatlı veya tuzlu sularda yaşayan ciliatlar, tek hücreli kompleksliğin zirvesindedir. Cilia  (tekili cilium) gibi birçok özelleşmiş organellere sahiplerdir. Siller, bütün hücreyi kaplayabilir veya lokalize olabilir. İyi bilinen bir tatlı su cinsi Paramecium’da, sil dizileri vücut yüzeyini örter. Sillerin koordineli hareketi su içinde hareket eder. Siliatlar, oldukça iyi avcıdırlar. </a:t>
            </a:r>
          </a:p>
          <a:p>
            <a:pPr marL="0" indent="0">
              <a:buNone/>
            </a:pPr>
            <a:endParaRPr lang="tr-TR" sz="2000">
              <a:latin typeface="Times New Roman" panose="02020603050405020304" pitchFamily="18" charset="0"/>
              <a:cs typeface="Times New Roman" panose="02020603050405020304" pitchFamily="18" charset="0"/>
            </a:endParaRPr>
          </a:p>
        </p:txBody>
      </p:sp>
      <p:sp>
        <p:nvSpPr>
          <p:cNvPr id="2" name="Altbilgi Yer Tutucusu 1"/>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13369064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87570CF0-B3D5-4878-A24F-B25F35A28F66}"/>
              </a:ext>
            </a:extLst>
          </p:cNvPr>
          <p:cNvSpPr>
            <a:spLocks noGrp="1"/>
          </p:cNvSpPr>
          <p:nvPr>
            <p:ph type="title"/>
          </p:nvPr>
        </p:nvSpPr>
        <p:spPr>
          <a:xfrm>
            <a:off x="838200" y="176211"/>
            <a:ext cx="10515600" cy="1009651"/>
          </a:xfrm>
        </p:spPr>
        <p:txBody>
          <a:bodyPr>
            <a:normAutofit/>
          </a:bodyPr>
          <a:lstStyle/>
          <a:p>
            <a:pPr algn="ctr"/>
            <a:r>
              <a:rPr lang="tr-TR" sz="2400" b="1">
                <a:latin typeface="Times New Roman" panose="02020603050405020304" pitchFamily="18" charset="0"/>
                <a:cs typeface="Times New Roman" panose="02020603050405020304" pitchFamily="18" charset="0"/>
              </a:rPr>
              <a:t>5) Fungusların Temel Adaptasyonları Nelerdir?</a:t>
            </a:r>
            <a:br>
              <a:rPr lang="tr-TR" sz="2400" b="1">
                <a:latin typeface="Times New Roman" panose="02020603050405020304" pitchFamily="18" charset="0"/>
                <a:cs typeface="Times New Roman" panose="02020603050405020304" pitchFamily="18" charset="0"/>
              </a:rPr>
            </a:br>
            <a:endParaRPr lang="tr-TR" sz="240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xmlns="" id="{FC63E162-A074-42C8-92FB-192FDE27977F}"/>
              </a:ext>
            </a:extLst>
          </p:cNvPr>
          <p:cNvSpPr>
            <a:spLocks noGrp="1"/>
          </p:cNvSpPr>
          <p:nvPr>
            <p:ph idx="1"/>
          </p:nvPr>
        </p:nvSpPr>
        <p:spPr>
          <a:xfrm>
            <a:off x="838200" y="801858"/>
            <a:ext cx="10515600" cy="5247250"/>
          </a:xfrm>
        </p:spPr>
        <p:txBody>
          <a:bodyPr>
            <a:normAutofit/>
          </a:bodyPr>
          <a:lstStyle/>
          <a:p>
            <a:pPr marL="0" indent="0">
              <a:buNone/>
            </a:pPr>
            <a:r>
              <a:rPr lang="tr-TR" sz="2200" b="1">
                <a:latin typeface="Times New Roman" panose="02020603050405020304" pitchFamily="18" charset="0"/>
                <a:cs typeface="Times New Roman" panose="02020603050405020304" pitchFamily="18" charset="0"/>
              </a:rPr>
              <a:t>Fungusların Çoğu Filament Şeklinde Vücuda Sahiptir. </a:t>
            </a:r>
            <a:endParaRPr lang="tr-TR" sz="2200">
              <a:latin typeface="Times New Roman" panose="02020603050405020304" pitchFamily="18" charset="0"/>
              <a:cs typeface="Times New Roman" panose="02020603050405020304" pitchFamily="18" charset="0"/>
            </a:endParaRPr>
          </a:p>
          <a:p>
            <a:pPr marL="0" indent="0">
              <a:buNone/>
            </a:pPr>
            <a:r>
              <a:rPr lang="tr-TR" sz="2000">
                <a:latin typeface="Times New Roman" panose="02020603050405020304" pitchFamily="18" charset="0"/>
                <a:cs typeface="Times New Roman" panose="02020603050405020304" pitchFamily="18" charset="0"/>
              </a:rPr>
              <a:t>Mantarlar, bazı fungus çeşitlerinin esas vücudundan yayılan geçici üreme yapılarıdır. Neredeyse bütün fungusların esas vücudu miseldir, bu yapı birbirine girmiş iplik şeklinde bir hücre kalınlığında hif denilen bir yapıdır. Türlere bağlı olarak hif tek bir hücreden veya bölmeli çok hücreden oluşabilir. Bitki hücreleri gibi, fungus hücre duvarları da eklembacaklıların dış iskeletlerinde bulunan kitin ile güçlendirilmiştir. </a:t>
            </a:r>
          </a:p>
          <a:p>
            <a:pPr marL="0" indent="0">
              <a:buNone/>
            </a:pPr>
            <a:r>
              <a:rPr lang="tr-TR" sz="2000">
                <a:latin typeface="Times New Roman" panose="02020603050405020304" pitchFamily="18" charset="0"/>
                <a:cs typeface="Times New Roman" panose="02020603050405020304" pitchFamily="18" charset="0"/>
              </a:rPr>
              <a:t>Funguslar, hareket edemezler. Uygun ortamda, her yöne hızla büyüyebilen filamentleri ile bu eksikliği karşılarlar. Fungus miseli kendini hızla bayatlamış ekmek, peynir; çürümüş kütük kabuklarının altına veya toprağa aşılar. Periyodik olarak hifler, altında misellerin büyüdüğü yüzeyin üzerinde gelişip farklılaşarak üreme yapıları olan çıkıntılar oluştururlar. </a:t>
            </a:r>
          </a:p>
          <a:p>
            <a:pPr marL="0" indent="0">
              <a:buNone/>
            </a:pPr>
            <a:r>
              <a:rPr lang="tr-TR" sz="2200" b="1">
                <a:latin typeface="Times New Roman" panose="02020603050405020304" pitchFamily="18" charset="0"/>
                <a:cs typeface="Times New Roman" panose="02020603050405020304" pitchFamily="18" charset="0"/>
              </a:rPr>
              <a:t>Funguslar Besinlerini Diğer Organizmalardan Temin Ederler.</a:t>
            </a:r>
          </a:p>
          <a:p>
            <a:pPr marL="0" indent="0">
              <a:buNone/>
            </a:pPr>
            <a:r>
              <a:rPr lang="tr-TR" sz="2000">
                <a:latin typeface="Times New Roman" panose="02020603050405020304" pitchFamily="18" charset="0"/>
                <a:cs typeface="Times New Roman" panose="02020603050405020304" pitchFamily="18" charset="0"/>
              </a:rPr>
              <a:t>Hayvanlar gibi funguslar da heterotroftur, diğer organizmaların vücudunda veya kalıntılarında bulunan besinleri parçalayarak hayatlarını sürdürürler. Bazı funguslar, ölü organizmalarla beslenen saprofitdir, bir kısmı parazittir, bir kısmı ise diğer organizmalar ile yararlı simbiyotik ilişki içerisindedir. Çok az da topraktaki küçük solucanlarla beslenen predatörler de vardır. </a:t>
            </a:r>
          </a:p>
          <a:p>
            <a:endParaRPr lang="tr-TR"/>
          </a:p>
        </p:txBody>
      </p:sp>
      <p:sp>
        <p:nvSpPr>
          <p:cNvPr id="4" name="Altbilgi Yer Tutucusu 3"/>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6189165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E8269E8F-CAFF-4D4C-841B-786BC57C9B1C}"/>
              </a:ext>
            </a:extLst>
          </p:cNvPr>
          <p:cNvSpPr>
            <a:spLocks noGrp="1"/>
          </p:cNvSpPr>
          <p:nvPr>
            <p:ph idx="1"/>
          </p:nvPr>
        </p:nvSpPr>
        <p:spPr>
          <a:xfrm>
            <a:off x="553329" y="537466"/>
            <a:ext cx="11085341" cy="5783068"/>
          </a:xfrm>
        </p:spPr>
        <p:txBody>
          <a:bodyPr>
            <a:normAutofit fontScale="70000" lnSpcReduction="20000"/>
          </a:bodyPr>
          <a:lstStyle/>
          <a:p>
            <a:pPr marL="0" indent="0">
              <a:buNone/>
            </a:pPr>
            <a:r>
              <a:rPr lang="tr-TR">
                <a:latin typeface="Times New Roman" panose="02020603050405020304" pitchFamily="18" charset="0"/>
                <a:cs typeface="Times New Roman" panose="02020603050405020304" pitchFamily="18" charset="0"/>
              </a:rPr>
              <a:t>Fungusların besin absorbsiyonu bakterilerinkine benzer çünkü onlarda da hücre içine besin alımını önleyen hücre duvarı bulunmaktadır. Bakteriler gibi, funguslar da kompleks molekülleri emebilmek için alt birimlere parçalayacak enzimler salgılamak zorundadırlar. Sadece bir hücre kalınlığında uzun filamentlerden oluşan funguslar, enzim salgılayabilmek ve besin absorbe edebilmek için çok geniş bir yüzey oluştururlar. </a:t>
            </a:r>
          </a:p>
          <a:p>
            <a:pPr marL="0" indent="0">
              <a:buNone/>
            </a:pPr>
            <a:r>
              <a:rPr lang="tr-TR" sz="3100" b="1">
                <a:latin typeface="Times New Roman" panose="02020603050405020304" pitchFamily="18" charset="0"/>
                <a:cs typeface="Times New Roman" panose="02020603050405020304" pitchFamily="18" charset="0"/>
              </a:rPr>
              <a:t>Çoğu Fungus Hem Eşeyli Hem de Eşeysiz Çoğalabilir.</a:t>
            </a:r>
            <a:endParaRPr lang="tr-TR" sz="3100">
              <a:latin typeface="Times New Roman" panose="02020603050405020304" pitchFamily="18" charset="0"/>
              <a:cs typeface="Times New Roman" panose="02020603050405020304" pitchFamily="18" charset="0"/>
            </a:endParaRPr>
          </a:p>
          <a:p>
            <a:pPr marL="0" indent="0">
              <a:buNone/>
            </a:pPr>
            <a:r>
              <a:rPr lang="tr-TR">
                <a:latin typeface="Times New Roman" panose="02020603050405020304" pitchFamily="18" charset="0"/>
                <a:cs typeface="Times New Roman" panose="02020603050405020304" pitchFamily="18" charset="0"/>
              </a:rPr>
              <a:t>Fungusların üremesi hakkında bir genelleme yapabiliriz. Hem eşeyli hem de eşeysiz süreç biraz karmaşıktır. Fungusların çoğu türü, eşeysiz üreyebilen ve farklı spor tipleri ile eşeyli üreyebilen yeni bir fungus üretebilen küçük ve dayanıklı yapılardır. Sporlar, miselyumun üzerinde yer alan özel yapıların üstünde veya içinde meydana gelirler. </a:t>
            </a:r>
          </a:p>
          <a:p>
            <a:pPr marL="0" indent="0">
              <a:buNone/>
            </a:pPr>
            <a:r>
              <a:rPr lang="tr-TR" sz="3100" b="1">
                <a:latin typeface="Times New Roman" panose="02020603050405020304" pitchFamily="18" charset="0"/>
                <a:cs typeface="Times New Roman" panose="02020603050405020304" pitchFamily="18" charset="0"/>
              </a:rPr>
              <a:t>Funguslar İnsanları Etkiler</a:t>
            </a:r>
          </a:p>
          <a:p>
            <a:pPr marL="0" indent="0">
              <a:buNone/>
            </a:pPr>
            <a:r>
              <a:rPr lang="tr-TR">
                <a:latin typeface="Times New Roman" panose="02020603050405020304" pitchFamily="18" charset="0"/>
                <a:cs typeface="Times New Roman" panose="02020603050405020304" pitchFamily="18" charset="0"/>
              </a:rPr>
              <a:t>Mantarların insan sağlığı açısından bilinen en belirgin faydası besin kaynağı olmasıdır. Ayrıca ekmeğin mayalanması, peynir elde edilmesi, şarap ve bira yapımında kullanılması da olumlu etkilerindendir. Çoğu fungusun hücre dışı sindirim aktiviteleri, karbon, azot ve fosfor bileşikleri ve bitkiler tarafından kullanılan mineraller gibi besinlerin açığa çıkmasını sağlar. </a:t>
            </a:r>
          </a:p>
          <a:p>
            <a:pPr marL="0" indent="0">
              <a:buNone/>
            </a:pPr>
            <a:r>
              <a:rPr lang="tr-TR">
                <a:latin typeface="Times New Roman" panose="02020603050405020304" pitchFamily="18" charset="0"/>
                <a:cs typeface="Times New Roman" panose="02020603050405020304" pitchFamily="18" charset="0"/>
              </a:rPr>
              <a:t>Ekosistemlerin sağlıklı işlemesi funguslara bağlı olmasına rağmen, fungus filamentleri zararlı sonuçlar da doğurabilir. Örneğin parazitik funguslar hastalığa sebep olurlar. </a:t>
            </a:r>
          </a:p>
          <a:p>
            <a:pPr marL="0" indent="0">
              <a:buNone/>
            </a:pPr>
            <a:r>
              <a:rPr lang="tr-TR">
                <a:latin typeface="Times New Roman" panose="02020603050405020304" pitchFamily="18" charset="0"/>
                <a:cs typeface="Times New Roman" panose="02020603050405020304" pitchFamily="18" charset="0"/>
              </a:rPr>
              <a:t>Tarımda mantarların etkisi tamamen olumsuz değildir. Parazit mantarların böceklere ve diğer zararlı eklembacaklılara saldırması zararlılarla mücadelede önemlidir. Tarımsal mücadelede toksik ve pahalı olan kimyasal pestisitlere bağımlı olmayı istemeyen çiftçiler, pest kontrolünde, örneğin “fungal pestisit” uygulaması gibi, biyolojik metotları kullanmaya başladılar. </a:t>
            </a:r>
          </a:p>
          <a:p>
            <a:pPr marL="0" indent="0">
              <a:buNone/>
            </a:pPr>
            <a:endParaRPr lang="tr-TR">
              <a:latin typeface="Times New Roman" panose="02020603050405020304" pitchFamily="18" charset="0"/>
              <a:cs typeface="Times New Roman" panose="02020603050405020304" pitchFamily="18" charset="0"/>
            </a:endParaRPr>
          </a:p>
          <a:p>
            <a:pPr marL="0" indent="0">
              <a:buNone/>
            </a:pPr>
            <a:endParaRPr lang="tr-TR">
              <a:latin typeface="Times New Roman" panose="02020603050405020304" pitchFamily="18" charset="0"/>
              <a:cs typeface="Times New Roman" panose="02020603050405020304" pitchFamily="18" charset="0"/>
            </a:endParaRPr>
          </a:p>
        </p:txBody>
      </p:sp>
      <p:sp>
        <p:nvSpPr>
          <p:cNvPr id="2" name="Altbilgi Yer Tutucusu 1"/>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254715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69614284-0306-4620-A51B-1A77CDD7AF8B}"/>
              </a:ext>
            </a:extLst>
          </p:cNvPr>
          <p:cNvSpPr>
            <a:spLocks noGrp="1"/>
          </p:cNvSpPr>
          <p:nvPr>
            <p:ph type="title"/>
          </p:nvPr>
        </p:nvSpPr>
        <p:spPr>
          <a:xfrm>
            <a:off x="838200" y="176211"/>
            <a:ext cx="10515600" cy="1009651"/>
          </a:xfrm>
        </p:spPr>
        <p:txBody>
          <a:bodyPr>
            <a:normAutofit/>
          </a:bodyPr>
          <a:lstStyle/>
          <a:p>
            <a:pPr algn="ctr"/>
            <a:r>
              <a:rPr lang="tr-TR" sz="2400" b="1">
                <a:latin typeface="Times New Roman" panose="02020603050405020304" pitchFamily="18" charset="0"/>
                <a:cs typeface="Times New Roman" panose="02020603050405020304" pitchFamily="18" charset="0"/>
              </a:rPr>
              <a:t>6) Bitkilerin Esas Belirleyici Nitelikleri ve Evrimsel Orijinleri Nelerdir?</a:t>
            </a:r>
            <a:r>
              <a:rPr lang="tr-TR" sz="2400">
                <a:latin typeface="Times New Roman" panose="02020603050405020304" pitchFamily="18" charset="0"/>
                <a:cs typeface="Times New Roman" panose="02020603050405020304" pitchFamily="18" charset="0"/>
              </a:rPr>
              <a:t/>
            </a:r>
            <a:br>
              <a:rPr lang="tr-TR" sz="2400">
                <a:latin typeface="Times New Roman" panose="02020603050405020304" pitchFamily="18" charset="0"/>
                <a:cs typeface="Times New Roman" panose="02020603050405020304" pitchFamily="18" charset="0"/>
              </a:rPr>
            </a:br>
            <a:endParaRPr lang="tr-TR" sz="240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xmlns="" id="{496C19A1-5EF9-45AC-B0BF-BAF4209A7E66}"/>
              </a:ext>
            </a:extLst>
          </p:cNvPr>
          <p:cNvSpPr>
            <a:spLocks noGrp="1"/>
          </p:cNvSpPr>
          <p:nvPr>
            <p:ph idx="1"/>
          </p:nvPr>
        </p:nvSpPr>
        <p:spPr>
          <a:xfrm>
            <a:off x="838200" y="900332"/>
            <a:ext cx="10515600" cy="5276631"/>
          </a:xfrm>
        </p:spPr>
        <p:txBody>
          <a:bodyPr>
            <a:normAutofit/>
          </a:bodyPr>
          <a:lstStyle/>
          <a:p>
            <a:pPr marL="0" indent="0">
              <a:buNone/>
            </a:pPr>
            <a:r>
              <a:rPr lang="tr-TR" sz="2000">
                <a:latin typeface="Times New Roman" panose="02020603050405020304" pitchFamily="18" charset="0"/>
                <a:cs typeface="Times New Roman" panose="02020603050405020304" pitchFamily="18" charset="0"/>
              </a:rPr>
              <a:t>Çoğu bitki çok hücrelidir ve su ve karbondioksiti şekere çevirebilmek için fotosentez yapabilme yeteneğine sahiptir. Bitkilerin en ayırıcı nitelikleri üreme döngüleridir. </a:t>
            </a:r>
          </a:p>
          <a:p>
            <a:pPr marL="0" indent="0">
              <a:buNone/>
            </a:pPr>
            <a:r>
              <a:rPr lang="tr-TR" sz="2200" b="1">
                <a:latin typeface="Times New Roman" panose="02020603050405020304" pitchFamily="18" charset="0"/>
                <a:cs typeface="Times New Roman" panose="02020603050405020304" pitchFamily="18" charset="0"/>
              </a:rPr>
              <a:t>Bitkiler Hem Sporofit Hem de Gametofit Jenerasyona Sahiptir.</a:t>
            </a:r>
            <a:endParaRPr lang="tr-TR" sz="2200">
              <a:latin typeface="Times New Roman" panose="02020603050405020304" pitchFamily="18" charset="0"/>
              <a:cs typeface="Times New Roman" panose="02020603050405020304" pitchFamily="18" charset="0"/>
            </a:endParaRPr>
          </a:p>
          <a:p>
            <a:pPr marL="0" indent="0">
              <a:buNone/>
            </a:pPr>
            <a:r>
              <a:rPr lang="tr-TR" sz="2000">
                <a:latin typeface="Times New Roman" panose="02020603050405020304" pitchFamily="18" charset="0"/>
                <a:cs typeface="Times New Roman" panose="02020603050405020304" pitchFamily="18" charset="0"/>
              </a:rPr>
              <a:t>Bitkiler, genel olarak “iki jenerasyonlu” hayat döngüsüne sahiptir. Bitkinin diploid hücrelerden oluştuğu diploid jenerasyon sporofit olarak adlandırılır ve mayoz bölünme ile haploid sporları meydana getirir. Bu haploit sporlar mitoz bölünmeyle çoğalarak gametofit olarak adlandırılan haploit jenerasyonu oluştururlar. Gametofit bitki gövdesi haploiddir ve mitoz ile haploid gametler oluştururlar. Bu gametler, döllenmiş eşey hücresi olan diploid zigot oluşturmak için birleşirler ve sonra da diploid sporofitler şeklinde gelişirler. </a:t>
            </a:r>
          </a:p>
          <a:p>
            <a:pPr marL="0" indent="0">
              <a:buNone/>
            </a:pPr>
            <a:r>
              <a:rPr lang="tr-TR" sz="2200" b="1">
                <a:latin typeface="Times New Roman" panose="02020603050405020304" pitchFamily="18" charset="0"/>
                <a:cs typeface="Times New Roman" panose="02020603050405020304" pitchFamily="18" charset="0"/>
              </a:rPr>
              <a:t>Algler Bitkilerin Atasıdır.</a:t>
            </a:r>
          </a:p>
          <a:p>
            <a:pPr marL="0" indent="0">
              <a:buNone/>
            </a:pPr>
            <a:r>
              <a:rPr lang="tr-TR" sz="2000">
                <a:latin typeface="Times New Roman" panose="02020603050405020304" pitchFamily="18" charset="0"/>
                <a:cs typeface="Times New Roman" panose="02020603050405020304" pitchFamily="18" charset="0"/>
              </a:rPr>
              <a:t>Bütün bitkilerin ataları, büyük ihtimalle suda yaşayan fotosentetik protistlerdi. Algler, gerçek kök, gövde, yaprak yapılarından ve çiçek, kozalak gibi kompleks üreme yapılarından yoksundur. Alg gametleri direkt suya dökülür ve orada birleşip gelişirler. </a:t>
            </a:r>
          </a:p>
          <a:p>
            <a:pPr marL="0" indent="0">
              <a:buNone/>
            </a:pPr>
            <a:r>
              <a:rPr lang="tr-TR" sz="2000">
                <a:latin typeface="Times New Roman" panose="02020603050405020304" pitchFamily="18" charset="0"/>
                <a:cs typeface="Times New Roman" panose="02020603050405020304" pitchFamily="18" charset="0"/>
              </a:rPr>
              <a:t>Alglerin hayat döngüsü karışıktır. Algler, fotosentez için ışık enerjisini tutan pigmentlerce renklendirilmiştir. </a:t>
            </a:r>
          </a:p>
          <a:p>
            <a:pPr marL="0" indent="0">
              <a:buNone/>
            </a:pPr>
            <a:endParaRPr lang="tr-TR" sz="2000">
              <a:latin typeface="Times New Roman" panose="02020603050405020304" pitchFamily="18" charset="0"/>
              <a:cs typeface="Times New Roman" panose="02020603050405020304" pitchFamily="18" charset="0"/>
            </a:endParaRPr>
          </a:p>
        </p:txBody>
      </p:sp>
      <p:sp>
        <p:nvSpPr>
          <p:cNvPr id="4" name="Altbilgi Yer Tutucusu 3"/>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39817454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19DD952C-83FA-4770-9EE3-9740EB0A0F97}"/>
              </a:ext>
            </a:extLst>
          </p:cNvPr>
          <p:cNvSpPr>
            <a:spLocks noGrp="1"/>
          </p:cNvSpPr>
          <p:nvPr>
            <p:ph type="title"/>
          </p:nvPr>
        </p:nvSpPr>
        <p:spPr>
          <a:xfrm>
            <a:off x="838200" y="287142"/>
            <a:ext cx="10515600" cy="1009651"/>
          </a:xfrm>
        </p:spPr>
        <p:txBody>
          <a:bodyPr>
            <a:normAutofit/>
          </a:bodyPr>
          <a:lstStyle/>
          <a:p>
            <a:r>
              <a:rPr lang="tr-TR" sz="2200" b="1">
                <a:latin typeface="Times New Roman" panose="02020603050405020304" pitchFamily="18" charset="0"/>
                <a:cs typeface="Times New Roman" panose="02020603050405020304" pitchFamily="18" charset="0"/>
              </a:rPr>
              <a:t>Bitkilerin Evrimsel Olarak Sudan Karaya Geçmeleri ile Komplekslikleri Arttı.</a:t>
            </a:r>
            <a:r>
              <a:rPr lang="tr-TR" sz="2200">
                <a:latin typeface="Times New Roman" panose="02020603050405020304" pitchFamily="18" charset="0"/>
                <a:cs typeface="Times New Roman" panose="02020603050405020304" pitchFamily="18" charset="0"/>
              </a:rPr>
              <a:t/>
            </a:r>
            <a:br>
              <a:rPr lang="tr-TR" sz="2200">
                <a:latin typeface="Times New Roman" panose="02020603050405020304" pitchFamily="18" charset="0"/>
                <a:cs typeface="Times New Roman" panose="02020603050405020304" pitchFamily="18" charset="0"/>
              </a:rPr>
            </a:br>
            <a:endParaRPr lang="tr-TR" sz="220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xmlns="" id="{FCD74B73-AEDD-425D-BB6B-33C223239A6E}"/>
              </a:ext>
            </a:extLst>
          </p:cNvPr>
          <p:cNvSpPr>
            <a:spLocks noGrp="1"/>
          </p:cNvSpPr>
          <p:nvPr>
            <p:ph idx="1"/>
          </p:nvPr>
        </p:nvSpPr>
        <p:spPr>
          <a:xfrm>
            <a:off x="788963" y="1057641"/>
            <a:ext cx="10614074" cy="5385361"/>
          </a:xfrm>
        </p:spPr>
        <p:txBody>
          <a:bodyPr>
            <a:normAutofit/>
          </a:bodyPr>
          <a:lstStyle/>
          <a:p>
            <a:pPr marL="0" indent="0">
              <a:buNone/>
            </a:pPr>
            <a:r>
              <a:rPr lang="tr-TR" sz="2000">
                <a:latin typeface="Times New Roman" panose="02020603050405020304" pitchFamily="18" charset="0"/>
                <a:cs typeface="Times New Roman" panose="02020603050405020304" pitchFamily="18" charset="0"/>
              </a:rPr>
              <a:t>Karasal yaşam şu anda yeşil, ama bu şekilde başlamadı. Bitkiler ilk kez kıyıya geçtiklerinde, kara verimsiz ve ıssızdı yaşam için elverişli değildi. Ancak bitkiler için aynı zamanda bir fırsat ortamıydı. Doğal seleksiyonlar, bitkilerin karasal yaşamdaki engellerin üstesinden gelmesine yardımcı olan adaptasyonları şekillendirdiğinden  bitkiler hayatta kalmayı başardılar ve çeşitlendiler. </a:t>
            </a:r>
          </a:p>
          <a:p>
            <a:pPr marL="0" indent="0">
              <a:buNone/>
            </a:pPr>
            <a:r>
              <a:rPr lang="tr-TR" sz="2000">
                <a:latin typeface="Times New Roman" panose="02020603050405020304" pitchFamily="18" charset="0"/>
                <a:cs typeface="Times New Roman" panose="02020603050405020304" pitchFamily="18" charset="0"/>
              </a:rPr>
              <a:t>Bitkiler, karasal hayata başladıklarında, karasal ortamda ortaya çıkan zorluklara karşı bir seri evrimsel değişiklikler geçirdiler.</a:t>
            </a:r>
          </a:p>
          <a:p>
            <a:pPr marL="0" indent="0">
              <a:buNone/>
            </a:pPr>
            <a:r>
              <a:rPr lang="tr-TR" sz="2000">
                <a:latin typeface="Times New Roman" panose="02020603050405020304" pitchFamily="18" charset="0"/>
                <a:cs typeface="Times New Roman" panose="02020603050405020304" pitchFamily="18" charset="0"/>
              </a:rPr>
              <a:t>Karasal yaşam için adaptasyonlar şunları içeriyor; </a:t>
            </a:r>
          </a:p>
          <a:p>
            <a:pPr marL="457200" lvl="0" indent="-457200">
              <a:buFont typeface="+mj-lt"/>
              <a:buAutoNum type="arabicPeriod"/>
            </a:pPr>
            <a:r>
              <a:rPr lang="tr-TR" sz="2000">
                <a:latin typeface="Times New Roman" panose="02020603050405020304" pitchFamily="18" charset="0"/>
                <a:cs typeface="Times New Roman" panose="02020603050405020304" pitchFamily="18" charset="0"/>
              </a:rPr>
              <a:t>Bitkinin tutunmasını sağlayan ve topraktan su ve besin absorbe eden kök veya kök benzeri yapılar</a:t>
            </a:r>
          </a:p>
          <a:p>
            <a:pPr marL="457200" lvl="0" indent="-457200">
              <a:buFont typeface="+mj-lt"/>
              <a:buAutoNum type="arabicPeriod"/>
            </a:pPr>
            <a:r>
              <a:rPr lang="tr-TR" sz="2000">
                <a:latin typeface="Times New Roman" panose="02020603050405020304" pitchFamily="18" charset="0"/>
                <a:cs typeface="Times New Roman" panose="02020603050405020304" pitchFamily="18" charset="0"/>
              </a:rPr>
              <a:t>Suyu ve mineralleri köklerden yukarı taşıyan ve fotosentetik ürünleri de yapraklardan bitkinin geri kalan kısımlarına transfer eden taşıyıcı damarlar</a:t>
            </a:r>
          </a:p>
          <a:p>
            <a:pPr marL="457200" lvl="0" indent="-457200">
              <a:buFont typeface="+mj-lt"/>
              <a:buAutoNum type="arabicPeriod"/>
            </a:pPr>
            <a:r>
              <a:rPr lang="tr-TR" sz="2000">
                <a:latin typeface="Times New Roman" panose="02020603050405020304" pitchFamily="18" charset="0"/>
                <a:cs typeface="Times New Roman" panose="02020603050405020304" pitchFamily="18" charset="0"/>
              </a:rPr>
              <a:t>Sert bir polimer olan ligninin, su ve mineral taşıyıcı damarlara destek olması ve bitkinin gün ışığından maksimum olarak yararlanması için geniş bir yüzey kazanmasına yardımcı olması </a:t>
            </a:r>
          </a:p>
          <a:p>
            <a:pPr marL="457200" lvl="0" indent="-457200">
              <a:buFont typeface="+mj-lt"/>
              <a:buAutoNum type="arabicPeriod"/>
            </a:pPr>
            <a:r>
              <a:rPr lang="tr-TR" sz="2000">
                <a:latin typeface="Times New Roman" panose="02020603050405020304" pitchFamily="18" charset="0"/>
                <a:cs typeface="Times New Roman" panose="02020603050405020304" pitchFamily="18" charset="0"/>
              </a:rPr>
              <a:t>Yaprak yüzeyleri ve gövdeyi kaplayarak suyun buharlaşmasını sınırlayan kütikula</a:t>
            </a:r>
          </a:p>
          <a:p>
            <a:pPr marL="457200" lvl="0" indent="-457200">
              <a:buFont typeface="+mj-lt"/>
              <a:buAutoNum type="arabicPeriod"/>
            </a:pPr>
            <a:r>
              <a:rPr lang="tr-TR" sz="2000">
                <a:latin typeface="Times New Roman" panose="02020603050405020304" pitchFamily="18" charset="0"/>
                <a:cs typeface="Times New Roman" panose="02020603050405020304" pitchFamily="18" charset="0"/>
              </a:rPr>
              <a:t>Yapraklarda ve gövdede bulunan, gaz alışverişi sırasında açılan fakat suyun az olduğu zamanlarda buharlaşma ile su kaybını azaltmak için kapanan stoma adı verilen gözenekler</a:t>
            </a:r>
          </a:p>
          <a:p>
            <a:pPr marL="0" indent="0">
              <a:buNone/>
            </a:pPr>
            <a:endParaRPr lang="tr-TR" sz="2000">
              <a:latin typeface="Times New Roman" panose="02020603050405020304" pitchFamily="18" charset="0"/>
              <a:cs typeface="Times New Roman" panose="02020603050405020304" pitchFamily="18" charset="0"/>
            </a:endParaRPr>
          </a:p>
        </p:txBody>
      </p:sp>
      <p:sp>
        <p:nvSpPr>
          <p:cNvPr id="4" name="Altbilgi Yer Tutucusu 3"/>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32308964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358E32EE-BDF2-4A1A-96E9-A72CC871D777}"/>
              </a:ext>
            </a:extLst>
          </p:cNvPr>
          <p:cNvSpPr>
            <a:spLocks noGrp="1"/>
          </p:cNvSpPr>
          <p:nvPr>
            <p:ph idx="1"/>
          </p:nvPr>
        </p:nvSpPr>
        <p:spPr>
          <a:xfrm>
            <a:off x="412652" y="292244"/>
            <a:ext cx="11366696" cy="5222289"/>
          </a:xfrm>
        </p:spPr>
        <p:txBody>
          <a:bodyPr>
            <a:noAutofit/>
          </a:bodyPr>
          <a:lstStyle/>
          <a:p>
            <a:pPr marL="0" indent="0">
              <a:buNone/>
            </a:pPr>
            <a:r>
              <a:rPr lang="tr-TR" sz="2200" b="1">
                <a:latin typeface="Times New Roman" panose="02020603050405020304" pitchFamily="18" charset="0"/>
                <a:cs typeface="Times New Roman" panose="02020603050405020304" pitchFamily="18" charset="0"/>
              </a:rPr>
              <a:t>Karaya Geçişte Eşey Hücrelerinin Korunması, Eşey Hücreleri ve Bitkilerin Dağılma Yöntemleri</a:t>
            </a:r>
            <a:endParaRPr lang="tr-TR" sz="2200">
              <a:latin typeface="Times New Roman" panose="02020603050405020304" pitchFamily="18" charset="0"/>
              <a:cs typeface="Times New Roman" panose="02020603050405020304" pitchFamily="18" charset="0"/>
            </a:endParaRPr>
          </a:p>
          <a:p>
            <a:pPr marL="0" indent="0">
              <a:buNone/>
            </a:pPr>
            <a:r>
              <a:rPr lang="tr-TR" sz="2000">
                <a:latin typeface="Times New Roman" panose="02020603050405020304" pitchFamily="18" charset="0"/>
                <a:cs typeface="Times New Roman" panose="02020603050405020304" pitchFamily="18" charset="0"/>
              </a:rPr>
              <a:t>Algler gibi su ve deniz formlarında, gametler ve zigotlar su ile pasif olarak taşınabilir veya aktif olarak yüzebilir, bazı alglerin kamçılı gamet ve sporları gibi. Kara hayatı, sudan farklı olarak bir kısım yayılma yöntemleri ve gelişmiş embriyoların kuraklıktan korunmasını gerektirir. Bu zorluklara karşı bitkilerde polen, tohum ve daha sonraları çiçek ve meyvelerin evrimi ortaya çıktı.</a:t>
            </a:r>
          </a:p>
          <a:p>
            <a:pPr marL="0" indent="0">
              <a:buNone/>
            </a:pPr>
            <a:r>
              <a:rPr lang="tr-TR" sz="2000">
                <a:latin typeface="Times New Roman" panose="02020603050405020304" pitchFamily="18" charset="0"/>
                <a:cs typeface="Times New Roman" panose="02020603050405020304" pitchFamily="18" charset="0"/>
              </a:rPr>
              <a:t>Kara bitkilerinin iki büyük grubu eski alg benzeri atalardan doğmuştur. Bunlardan biri damarsız bitkiler veya bryofitlerdir, tıpkı hayvanlar alemindeki amfibiler gibi su ve karasal yaşam arasında geçit oluştururlar. Diğer bir grup olan damarlı bitkiler veya tracheofitler ise karadaki yaşama tamamen uyum sağlamaya başladılar. </a:t>
            </a:r>
          </a:p>
          <a:p>
            <a:pPr marL="0" indent="0">
              <a:buNone/>
            </a:pPr>
            <a:r>
              <a:rPr lang="tr-TR" sz="2200" b="1">
                <a:latin typeface="Times New Roman" panose="02020603050405020304" pitchFamily="18" charset="0"/>
                <a:cs typeface="Times New Roman" panose="02020603050405020304" pitchFamily="18" charset="0"/>
              </a:rPr>
              <a:t>Ciğerotları ve Karayosunları Kuru Karaya Kısmen Adapte Oldular.</a:t>
            </a:r>
          </a:p>
          <a:p>
            <a:pPr marL="0" indent="0">
              <a:buNone/>
            </a:pPr>
            <a:r>
              <a:rPr lang="tr-TR" sz="2000">
                <a:latin typeface="Times New Roman" panose="02020603050405020304" pitchFamily="18" charset="0"/>
                <a:cs typeface="Times New Roman" panose="02020603050405020304" pitchFamily="18" charset="0"/>
              </a:rPr>
              <a:t>Bryofitler, algler gibi, gerçek kök ve gövdeden yoksundurlar. Rizoid olarak adlandırılan kök benzeri yapılar, bitki gövdesine su ve besin getirir ama bryofitler damarsızdır, yani besin ve su dağılımı yapacak iyi gelişmiş yapılardan yoksundur. </a:t>
            </a:r>
          </a:p>
          <a:p>
            <a:pPr marL="0" indent="0">
              <a:buNone/>
            </a:pPr>
            <a:r>
              <a:rPr lang="tr-TR" sz="2000">
                <a:latin typeface="Times New Roman" panose="02020603050405020304" pitchFamily="18" charset="0"/>
                <a:cs typeface="Times New Roman" panose="02020603050405020304" pitchFamily="18" charset="0"/>
              </a:rPr>
              <a:t>Başlıca bryofit temsilcileri ciğerotları ve karayosunlarıdır. Ciğerotları ve çoğu karayosunları nemli ortamlarla sınırlıdırlar. </a:t>
            </a:r>
          </a:p>
          <a:p>
            <a:pPr marL="0" indent="0">
              <a:buNone/>
            </a:pPr>
            <a:r>
              <a:rPr lang="tr-TR" sz="2000" b="1">
                <a:latin typeface="Times New Roman" panose="02020603050405020304" pitchFamily="18" charset="0"/>
                <a:cs typeface="Times New Roman" panose="02020603050405020304" pitchFamily="18" charset="0"/>
              </a:rPr>
              <a:t>Damarlı Bitkiler, Tracheofitler, Destek de Sağlayan Taşıyıcı Damarlara Sahiptir .</a:t>
            </a:r>
            <a:endParaRPr lang="tr-TR" sz="2000">
              <a:latin typeface="Times New Roman" panose="02020603050405020304" pitchFamily="18" charset="0"/>
              <a:cs typeface="Times New Roman" panose="02020603050405020304" pitchFamily="18" charset="0"/>
            </a:endParaRPr>
          </a:p>
          <a:p>
            <a:pPr marL="0" indent="0">
              <a:buNone/>
            </a:pPr>
            <a:r>
              <a:rPr lang="tr-TR" sz="2000">
                <a:latin typeface="Times New Roman" panose="02020603050405020304" pitchFamily="18" charset="0"/>
                <a:cs typeface="Times New Roman" panose="02020603050405020304" pitchFamily="18" charset="0"/>
              </a:rPr>
              <a:t>Doğal seleksiyon bazı bitkilerin daha uzun olmasına izin veren iki çeşit adaptasyona yardımcı olmuştur; 1) gövdeye destek sağlayan yapılar, 2) köklerle emilen su ve besinlerin bitkinin üst kısımlarına dağılmasını sağlayan damarlar. Bitkilerde damar dediğimiz iletim sağlayan özel hücre grubu, destek ve iletim sağlayan lignin maddesiyle doldurulmuştur.</a:t>
            </a:r>
          </a:p>
        </p:txBody>
      </p:sp>
      <p:sp>
        <p:nvSpPr>
          <p:cNvPr id="2" name="Altbilgi Yer Tutucusu 1"/>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9406648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9BFA141E-1D8B-4711-AD48-844AED863B15}"/>
              </a:ext>
            </a:extLst>
          </p:cNvPr>
          <p:cNvSpPr>
            <a:spLocks noGrp="1"/>
          </p:cNvSpPr>
          <p:nvPr>
            <p:ph idx="1"/>
          </p:nvPr>
        </p:nvSpPr>
        <p:spPr>
          <a:xfrm>
            <a:off x="838200" y="337624"/>
            <a:ext cx="10515600" cy="6246056"/>
          </a:xfrm>
        </p:spPr>
        <p:txBody>
          <a:bodyPr>
            <a:normAutofit fontScale="85000" lnSpcReduction="20000"/>
          </a:bodyPr>
          <a:lstStyle/>
          <a:p>
            <a:pPr marL="0" indent="0">
              <a:buNone/>
            </a:pPr>
            <a:r>
              <a:rPr lang="tr-TR" sz="2600" b="1">
                <a:latin typeface="Times New Roman" panose="02020603050405020304" pitchFamily="18" charset="0"/>
                <a:cs typeface="Times New Roman" panose="02020603050405020304" pitchFamily="18" charset="0"/>
              </a:rPr>
              <a:t>Tohumsuz Damarlı Bitkiler Karayosunları, Atkuyrukları ve Eğreltiotlarını İçerir.</a:t>
            </a:r>
            <a:endParaRPr lang="tr-TR" sz="2600">
              <a:latin typeface="Times New Roman" panose="02020603050405020304" pitchFamily="18" charset="0"/>
              <a:cs typeface="Times New Roman" panose="02020603050405020304" pitchFamily="18" charset="0"/>
            </a:endParaRPr>
          </a:p>
          <a:p>
            <a:pPr marL="0" indent="0">
              <a:buNone/>
            </a:pPr>
            <a:r>
              <a:rPr lang="tr-TR" sz="2400">
                <a:latin typeface="Times New Roman" panose="02020603050405020304" pitchFamily="18" charset="0"/>
                <a:cs typeface="Times New Roman" panose="02020603050405020304" pitchFamily="18" charset="0"/>
              </a:rPr>
              <a:t>Karayosunları, at kuyrukları ve eğreltiler günümüzde boyut ve önem olarak azaldılar ve büyük oranda daha başarılı olan tohumlu bitkiler ile yer değiştirdiler. </a:t>
            </a:r>
          </a:p>
          <a:p>
            <a:pPr marL="0" indent="0">
              <a:buNone/>
            </a:pPr>
            <a:r>
              <a:rPr lang="tr-TR" sz="2400">
                <a:latin typeface="Times New Roman" panose="02020603050405020304" pitchFamily="18" charset="0"/>
                <a:cs typeface="Times New Roman" panose="02020603050405020304" pitchFamily="18" charset="0"/>
              </a:rPr>
              <a:t>Karayosunlarının günümüzde yaprakları küçük ve pul şeklinde olup yosunlardaki yaprak benzeri yapılara benzer. </a:t>
            </a:r>
          </a:p>
          <a:p>
            <a:pPr marL="0" indent="0">
              <a:buNone/>
            </a:pPr>
            <a:r>
              <a:rPr lang="tr-TR" sz="2400">
                <a:latin typeface="Times New Roman" panose="02020603050405020304" pitchFamily="18" charset="0"/>
                <a:cs typeface="Times New Roman" panose="02020603050405020304" pitchFamily="18" charset="0"/>
              </a:rPr>
              <a:t>Günümüz atkuyrukların yaprakları, dallar üzerinde çok küçük pulcuklar şeklinde indirgenmiştir. Bunlar yerli halk tarafından kapları ve yerleri süpürmede kullanıldıkları için süpürge otu olarak da adlandırılmıştır. </a:t>
            </a:r>
          </a:p>
          <a:p>
            <a:pPr marL="0" indent="0">
              <a:buNone/>
            </a:pPr>
            <a:r>
              <a:rPr lang="tr-TR" sz="2400">
                <a:latin typeface="Times New Roman" panose="02020603050405020304" pitchFamily="18" charset="0"/>
                <a:cs typeface="Times New Roman" panose="02020603050405020304" pitchFamily="18" charset="0"/>
              </a:rPr>
              <a:t>Eğreltiotları, geniş yapraklı tek tohumsuz damarlı bitkidir. Geniş yapraklar, daha fazla güneş ışığı alır ve bu küçük yapraklı karayosunları ve atkuyruklarının sahip olmadığı çok büyük bir avantajdır. </a:t>
            </a:r>
          </a:p>
          <a:p>
            <a:pPr marL="0" indent="0">
              <a:buNone/>
            </a:pPr>
            <a:r>
              <a:rPr lang="tr-TR" sz="2600" b="1">
                <a:latin typeface="Times New Roman" panose="02020603050405020304" pitchFamily="18" charset="0"/>
                <a:cs typeface="Times New Roman" panose="02020603050405020304" pitchFamily="18" charset="0"/>
              </a:rPr>
              <a:t>Tohumlu Bitkiler Polen ve Tohum Gibi İki Önemli Adaptasyonun Yardımı ile Karada Egemen Oldular.</a:t>
            </a:r>
            <a:endParaRPr lang="tr-TR" sz="2600">
              <a:latin typeface="Times New Roman" panose="02020603050405020304" pitchFamily="18" charset="0"/>
              <a:cs typeface="Times New Roman" panose="02020603050405020304" pitchFamily="18" charset="0"/>
            </a:endParaRPr>
          </a:p>
          <a:p>
            <a:pPr marL="0" indent="0">
              <a:buNone/>
            </a:pPr>
            <a:r>
              <a:rPr lang="tr-TR" sz="2400">
                <a:latin typeface="Times New Roman" panose="02020603050405020304" pitchFamily="18" charset="0"/>
                <a:cs typeface="Times New Roman" panose="02020603050405020304" pitchFamily="18" charset="0"/>
              </a:rPr>
              <a:t>Bitkiler hayvanlardan öyle farklıdırlar ki farklı alemler işgal ederler. Tabii, aralarında benzerlikler de vardır Bitkilerde, doğal seleksiyon sayesinde farklı adaptasyonlar kazanılmıştır, bunlar: polen ve tohumlardır. </a:t>
            </a:r>
          </a:p>
          <a:p>
            <a:pPr marL="0" indent="0">
              <a:buNone/>
            </a:pPr>
            <a:r>
              <a:rPr lang="tr-TR" sz="2400">
                <a:latin typeface="Times New Roman" panose="02020603050405020304" pitchFamily="18" charset="0"/>
                <a:cs typeface="Times New Roman" panose="02020603050405020304" pitchFamily="18" charset="0"/>
              </a:rPr>
              <a:t>Tohumlu bitkilerin erkek gametofiti polen olarak adlandırılır. Tohumlu bitkilerde, hem erkek hem dişi gametofitler  boyut olarak epeyce indirgenmişken, sporofitler büyüktür. Dişi gametofit yumurta üreten küçük bir grup haploid hücre, erkek gametofit ise polen tanesidir. Sperm üreten hücreler polen tanelerinin içinde, rüzgarla veya arılar gibi polinatör hayvanlarla taşınarak yayılır. Böylece tohumlu bitkiler spermi taşımak için suya gerek duymadıklarından, tamamen kara yaşamına adapte olmuşlardır. </a:t>
            </a:r>
          </a:p>
          <a:p>
            <a:pPr marL="0" indent="0">
              <a:buNone/>
            </a:pPr>
            <a:r>
              <a:rPr lang="tr-TR" sz="2400">
                <a:latin typeface="Times New Roman" panose="02020603050405020304" pitchFamily="18" charset="0"/>
                <a:cs typeface="Times New Roman" panose="02020603050405020304" pitchFamily="18" charset="0"/>
              </a:rPr>
              <a:t>	</a:t>
            </a:r>
          </a:p>
        </p:txBody>
      </p:sp>
      <p:sp>
        <p:nvSpPr>
          <p:cNvPr id="2" name="Altbilgi Yer Tutucusu 1"/>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235855760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TotalTime>
  <Words>2212</Words>
  <Application>Microsoft Office PowerPoint</Application>
  <PresentationFormat>Geniş ekran</PresentationFormat>
  <Paragraphs>91</Paragraphs>
  <Slides>12</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12</vt:i4>
      </vt:variant>
    </vt:vector>
  </HeadingPairs>
  <TitlesOfParts>
    <vt:vector size="17" baseType="lpstr">
      <vt:lpstr>Arial</vt:lpstr>
      <vt:lpstr>Calibri</vt:lpstr>
      <vt:lpstr>Calibri Light</vt:lpstr>
      <vt:lpstr>Times New Roman</vt:lpstr>
      <vt:lpstr>Office Teması</vt:lpstr>
      <vt:lpstr>PowerPoint Sunusu</vt:lpstr>
      <vt:lpstr>PowerPoint Sunusu</vt:lpstr>
      <vt:lpstr>PowerPoint Sunusu</vt:lpstr>
      <vt:lpstr>5) Fungusların Temel Adaptasyonları Nelerdir? </vt:lpstr>
      <vt:lpstr>PowerPoint Sunusu</vt:lpstr>
      <vt:lpstr>6) Bitkilerin Esas Belirleyici Nitelikleri ve Evrimsel Orijinleri Nelerdir? </vt:lpstr>
      <vt:lpstr>Bitkilerin Evrimsel Olarak Sudan Karaya Geçmeleri ile Komplekslikleri Arttı. </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Büşra Şahin</dc:creator>
  <cp:lastModifiedBy>ayla tüzün</cp:lastModifiedBy>
  <cp:revision>6</cp:revision>
  <dcterms:created xsi:type="dcterms:W3CDTF">2017-12-15T19:12:40Z</dcterms:created>
  <dcterms:modified xsi:type="dcterms:W3CDTF">2018-01-02T09:49:08Z</dcterms:modified>
</cp:coreProperties>
</file>