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384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7" r:id="rId26"/>
    <p:sldId id="379" r:id="rId27"/>
  </p:sldIdLst>
  <p:sldSz cx="9144000" cy="6858000" type="screen4x3"/>
  <p:notesSz cx="6858000" cy="9144000"/>
  <p:embeddedFontLs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Roboto" charset="0"/>
      <p:regular r:id="rId37"/>
      <p:bold r:id="rId38"/>
      <p:italic r:id="rId39"/>
      <p:boldItalic r:id="rId40"/>
    </p:embeddedFont>
    <p:embeddedFont>
      <p:font typeface="Montserrat" charset="0"/>
      <p:regular r:id="rId41"/>
      <p:bold r:id="rId42"/>
      <p:italic r:id="rId43"/>
      <p:boldItalic r:id="rId44"/>
    </p:embeddedFont>
    <p:embeddedFont>
      <p:font typeface="Arial Unicode MS" pitchFamily="34" charset="-128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9dcdef25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9dcdef25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634ff4cb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634ff4cb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634ff4cb3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634ff4cb3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9dcdef25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9dcdef25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9dcdef25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9dcdef25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9dcdef2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9dcdef2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9dcdef25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9dcdef25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+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✕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÷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=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2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2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08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5760" algn="l">
              <a:spcBef>
                <a:spcPts val="480"/>
              </a:spcBef>
              <a:spcAft>
                <a:spcPts val="0"/>
              </a:spcAft>
              <a:buSzPts val="2160"/>
              <a:buChar char="+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✕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÷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=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08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65760" algn="l">
              <a:spcBef>
                <a:spcPts val="480"/>
              </a:spcBef>
              <a:spcAft>
                <a:spcPts val="0"/>
              </a:spcAft>
              <a:buSzPts val="2160"/>
              <a:buChar char="+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✕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÷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=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352800" y="380999"/>
            <a:ext cx="5410200" cy="574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11480" algn="l">
              <a:spcBef>
                <a:spcPts val="640"/>
              </a:spcBef>
              <a:spcAft>
                <a:spcPts val="0"/>
              </a:spcAft>
              <a:buSzPts val="2880"/>
              <a:buChar char="+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20039" algn="l">
              <a:spcBef>
                <a:spcPts val="480"/>
              </a:spcBef>
              <a:spcAft>
                <a:spcPts val="0"/>
              </a:spcAft>
              <a:buSzPts val="1440"/>
              <a:buChar char="✕"/>
              <a:defRPr sz="24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÷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=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26258" y="2214554"/>
            <a:ext cx="2667000" cy="391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10"/>
          <p:cNvGrpSpPr/>
          <p:nvPr/>
        </p:nvGrpSpPr>
        <p:grpSpPr>
          <a:xfrm>
            <a:off x="1501126" y="454376"/>
            <a:ext cx="7499061" cy="4968173"/>
            <a:chOff x="348564" y="454079"/>
            <a:chExt cx="7499782" cy="4967826"/>
          </a:xfrm>
        </p:grpSpPr>
        <p:sp>
          <p:nvSpPr>
            <p:cNvPr id="63" name="Google Shape;63;p10"/>
            <p:cNvSpPr/>
            <p:nvPr/>
          </p:nvSpPr>
          <p:spPr>
            <a:xfrm rot="-120000">
              <a:off x="428596" y="580719"/>
              <a:ext cx="7339718" cy="47145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dist="17780" dir="5400000" algn="tl" rotWithShape="0">
                <a:srgbClr val="000000">
                  <a:alpha val="6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 rot="-60000">
              <a:off x="438122" y="571195"/>
              <a:ext cx="7339718" cy="47145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dist="17780" dir="5400000" algn="tl" rotWithShape="0">
                <a:srgbClr val="000000">
                  <a:alpha val="6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38122" y="553734"/>
              <a:ext cx="7339718" cy="47145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dist="17780" dir="5400000" algn="tl" rotWithShape="0">
                <a:srgbClr val="000000">
                  <a:alpha val="6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1651912" y="612776"/>
            <a:ext cx="7215238" cy="4602175"/>
          </a:xfrm>
          <a:prstGeom prst="rect">
            <a:avLst/>
          </a:prstGeom>
          <a:solidFill>
            <a:srgbClr val="FFEDED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Cambria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mbria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mbria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/>
          <p:nvPr/>
        </p:nvSpPr>
        <p:spPr>
          <a:xfrm rot="5400000">
            <a:off x="-2166968" y="2762243"/>
            <a:ext cx="5691227" cy="135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CLICK TO EDIT MASTER TITLE STYLE</a:t>
            </a:r>
            <a:endParaRPr sz="3200" b="1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14480" y="5481658"/>
            <a:ext cx="7215238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ctr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ctr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4pPr>
            <a:lvl5pPr marL="2286000" lvl="4" indent="-228600" algn="ctr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209800" y="-152400"/>
            <a:ext cx="4724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+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✕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÷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=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5060959" y="2500325"/>
            <a:ext cx="5851525" cy="140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946159" y="-214320"/>
            <a:ext cx="5851525" cy="682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+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✕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÷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=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1148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Cambria"/>
              <a:buChar char="+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mbria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Noto Sans Symbols"/>
              <a:buChar char="✕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÷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mbria"/>
              <a:buChar char="=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9525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HKTwFRKR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sinflorence.com/foto/cappella%20dei%20magi/image/landscape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hyperlink" Target="http://www.museumsinflorence.com/foto/Palazzo%20medici%20riccardi/image/landscap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s/o/h50M4/www.palazzo-medici.it/mediateca/it/schede.php?id_scheda=169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hyperlink" Target="https://archive.is/o/h50M4/www.palazzo-medici.it/mediateca/it/Scheda_Luca_Pitti" TargetMode="External"/><Relationship Id="rId4" Type="http://schemas.openxmlformats.org/officeDocument/2006/relationships/hyperlink" Target="https://archive.is/o/h50M4/www.palazzo-medici.it/mediateca/it/Scheda_Cosimo_il_Vecchi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Dove vanno questi cavalieri?</a:t>
            </a:r>
            <a:endParaRPr/>
          </a:p>
        </p:txBody>
      </p:sp>
      <p:pic>
        <p:nvPicPr>
          <p:cNvPr id="238" name="Google Shape;238;p37" descr="2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37957"/>
            <a:ext cx="9144000" cy="5620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0" y="253218"/>
            <a:ext cx="9144000" cy="607138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Callimaco</a:t>
            </a:r>
            <a:r>
              <a:rPr lang="it-IT" dirty="0" smtClean="0"/>
              <a:t>  </a:t>
            </a:r>
            <a:r>
              <a:rPr lang="it-IT" dirty="0" smtClean="0">
                <a:solidFill>
                  <a:srgbClr val="002060"/>
                </a:solidFill>
              </a:rPr>
              <a:t>gentiluomo fiorentino che, tornato da Parigi, si innamora perdutamente di Lucrezia</a:t>
            </a:r>
          </a:p>
          <a:p>
            <a:pPr>
              <a:buNone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Nicia</a:t>
            </a:r>
            <a:r>
              <a:rPr lang="it-IT" dirty="0" smtClean="0"/>
              <a:t>  anziano marito di Lucrezia, dottore in legge arrogante e presuntuoso, ma sciocco</a:t>
            </a:r>
          </a:p>
          <a:p>
            <a:pPr>
              <a:buNone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Lucrezia</a:t>
            </a:r>
            <a:r>
              <a:rPr lang="it-IT" dirty="0" smtClean="0"/>
              <a:t>: moglie di </a:t>
            </a:r>
            <a:r>
              <a:rPr lang="it-IT" dirty="0" err="1" smtClean="0"/>
              <a:t>Nicia</a:t>
            </a:r>
            <a:r>
              <a:rPr lang="it-IT" dirty="0" smtClean="0"/>
              <a:t> , bellissima, devota, fedele</a:t>
            </a:r>
          </a:p>
          <a:p>
            <a:pPr>
              <a:buNone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Ligurio</a:t>
            </a:r>
            <a:r>
              <a:rPr lang="it-IT" dirty="0" smtClean="0"/>
              <a:t>: parassita, aiuta </a:t>
            </a:r>
            <a:r>
              <a:rPr lang="it-IT" dirty="0" err="1" smtClean="0"/>
              <a:t>Callimaco</a:t>
            </a:r>
            <a:r>
              <a:rPr lang="it-IT" dirty="0" smtClean="0"/>
              <a:t> per proprio tornaconto economico</a:t>
            </a:r>
          </a:p>
          <a:p>
            <a:pPr>
              <a:buNone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Sostrata</a:t>
            </a:r>
            <a:r>
              <a:rPr lang="it-IT" dirty="0" smtClean="0"/>
              <a:t>, madre di Lucrezia, donna che ai suoi </a:t>
            </a:r>
            <a:r>
              <a:rPr lang="it-IT" dirty="0" err="1" smtClean="0"/>
              <a:t>tempi……</a:t>
            </a:r>
            <a:r>
              <a:rPr lang="it-IT" dirty="0" smtClean="0"/>
              <a:t>..</a:t>
            </a:r>
          </a:p>
          <a:p>
            <a:pPr>
              <a:buNone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Timoteo</a:t>
            </a:r>
            <a:r>
              <a:rPr lang="it-IT" dirty="0" smtClean="0"/>
              <a:t>: frate “mal vissuto”, convince Lucrezia</a:t>
            </a:r>
          </a:p>
          <a:p>
            <a:pPr>
              <a:buNone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Siro</a:t>
            </a:r>
            <a:r>
              <a:rPr lang="it-IT" dirty="0" smtClean="0"/>
              <a:t>: servo di </a:t>
            </a:r>
            <a:r>
              <a:rPr lang="it-IT" dirty="0" err="1" smtClean="0"/>
              <a:t>Callimaco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>
            <a:spLocks noGrp="1"/>
          </p:cNvSpPr>
          <p:nvPr>
            <p:ph type="title"/>
          </p:nvPr>
        </p:nvSpPr>
        <p:spPr>
          <a:xfrm>
            <a:off x="492369" y="0"/>
            <a:ext cx="7709096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….Ma torniamo ai </a:t>
            </a:r>
            <a:r>
              <a:rPr lang="it-IT" dirty="0" err="1"/>
              <a:t>cavalieri…</a:t>
            </a:r>
            <a:r>
              <a:rPr lang="it-IT" dirty="0"/>
              <a:t>...</a:t>
            </a:r>
            <a:endParaRPr/>
          </a:p>
        </p:txBody>
      </p:sp>
      <p:pic>
        <p:nvPicPr>
          <p:cNvPr id="297" name="Google Shape;297;p47" descr="10young170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2478" y="872197"/>
            <a:ext cx="6181872" cy="5985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Dove vanno?</a:t>
            </a:r>
            <a:endParaRPr/>
          </a:p>
        </p:txBody>
      </p:sp>
      <p:pic>
        <p:nvPicPr>
          <p:cNvPr id="303" name="Google Shape;303;p48" descr="Benozzo_gozzoli,_corteo_dei_magi,_3_fine,_1459,_2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70671"/>
            <a:ext cx="9144000" cy="5887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Chi sono?</a:t>
            </a:r>
            <a:endParaRPr/>
          </a:p>
        </p:txBody>
      </p:sp>
      <p:pic>
        <p:nvPicPr>
          <p:cNvPr id="309" name="Google Shape;309;p49" descr="gozzolicappelladeimagi170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3041" y="970671"/>
            <a:ext cx="6654017" cy="5887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37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Questo sembra orientale...</a:t>
            </a:r>
            <a:endParaRPr/>
          </a:p>
        </p:txBody>
      </p:sp>
      <p:pic>
        <p:nvPicPr>
          <p:cNvPr id="315" name="Google Shape;315;p50" descr="21middle70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4062" y="1041009"/>
            <a:ext cx="7596553" cy="5816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Sulla sinistra ce n’è uno molto anziano</a:t>
            </a:r>
            <a:endParaRPr/>
          </a:p>
        </p:txBody>
      </p:sp>
      <p:pic>
        <p:nvPicPr>
          <p:cNvPr id="321" name="Google Shape;321;p51" descr="2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97946" y="928467"/>
            <a:ext cx="5666618" cy="56915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2 4"/>
          <p:cNvCxnSpPr/>
          <p:nvPr/>
        </p:nvCxnSpPr>
        <p:spPr>
          <a:xfrm>
            <a:off x="647114" y="3587262"/>
            <a:ext cx="2447778" cy="1111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Questo è un giovinetto elegantissimo</a:t>
            </a:r>
            <a:endParaRPr/>
          </a:p>
        </p:txBody>
      </p:sp>
      <p:pic>
        <p:nvPicPr>
          <p:cNvPr id="327" name="Google Shape;327;p52" descr="30old70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76350" y="2068025"/>
            <a:ext cx="10150500" cy="44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62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hlinkClick r:id="rId3"/>
              </a:rPr>
              <a:t>Svelato il mistero</a:t>
            </a:r>
            <a:endParaRPr/>
          </a:p>
        </p:txBody>
      </p:sp>
      <p:pic>
        <p:nvPicPr>
          <p:cNvPr id="333" name="Google Shape;333;p53" descr="00chapel70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95754" y="1012874"/>
            <a:ext cx="6808763" cy="584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>
            <a:spLocks noGrp="1"/>
          </p:cNvSpPr>
          <p:nvPr>
            <p:ph type="title"/>
          </p:nvPr>
        </p:nvSpPr>
        <p:spPr>
          <a:xfrm>
            <a:off x="6836898" y="0"/>
            <a:ext cx="1955410" cy="58943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it-IT" sz="3600" dirty="0" smtClean="0"/>
              <a:t>Filippo Lippi:</a:t>
            </a:r>
            <a:br>
              <a:rPr lang="it-IT" sz="3600" dirty="0" smtClean="0"/>
            </a:br>
            <a:r>
              <a:rPr lang="it-IT" sz="3600" dirty="0" smtClean="0"/>
              <a:t> Adorazione</a:t>
            </a:r>
            <a:endParaRPr sz="3600"/>
          </a:p>
        </p:txBody>
      </p:sp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97167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 dirty="0">
                <a:solidFill>
                  <a:schemeClr val="hlink"/>
                </a:solidFill>
                <a:hlinkClick r:id="rId3"/>
              </a:rPr>
              <a:t>visione </a:t>
            </a:r>
            <a:r>
              <a:rPr lang="it-IT" u="sng" dirty="0" smtClean="0">
                <a:solidFill>
                  <a:schemeClr val="hlink"/>
                </a:solidFill>
                <a:hlinkClick r:id="rId3"/>
              </a:rPr>
              <a:t>d’insieme</a:t>
            </a:r>
            <a:r>
              <a:rPr lang="it-IT" u="sng" dirty="0" smtClean="0">
                <a:solidFill>
                  <a:schemeClr val="hlink"/>
                </a:solidFill>
              </a:rPr>
              <a:t> </a:t>
            </a:r>
            <a:r>
              <a:rPr lang="it-IT" u="sng" dirty="0" smtClean="0">
                <a:solidFill>
                  <a:schemeClr val="hlink"/>
                </a:solidFill>
                <a:hlinkClick r:id="rId4"/>
              </a:rPr>
              <a:t>corteo</a:t>
            </a:r>
            <a:endParaRPr/>
          </a:p>
        </p:txBody>
      </p:sp>
      <p:sp>
        <p:nvSpPr>
          <p:cNvPr id="345" name="Google Shape;345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002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it-IT" dirty="0" smtClean="0">
                <a:hlinkClick r:id="rId4"/>
              </a:rPr>
              <a:t>corteo</a:t>
            </a:r>
            <a:endParaRPr/>
          </a:p>
        </p:txBody>
      </p:sp>
      <p:pic>
        <p:nvPicPr>
          <p:cNvPr id="346" name="Google Shape;34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41064"/>
            <a:ext cx="9144004" cy="177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88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Palazzo Medici </a:t>
            </a:r>
            <a:r>
              <a:rPr lang="it-IT" dirty="0" err="1"/>
              <a:t>Riccardi</a:t>
            </a:r>
            <a:r>
              <a:rPr lang="it-IT" dirty="0"/>
              <a:t> in via Cavour a Firenze</a:t>
            </a:r>
            <a:endParaRPr/>
          </a:p>
        </p:txBody>
      </p:sp>
      <p:pic>
        <p:nvPicPr>
          <p:cNvPr id="244" name="Google Shape;244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49" b="149"/>
          <a:stretch/>
        </p:blipFill>
        <p:spPr>
          <a:xfrm>
            <a:off x="0" y="1083211"/>
            <a:ext cx="9144000" cy="5774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>
            <a:spLocks noGrp="1"/>
          </p:cNvSpPr>
          <p:nvPr>
            <p:ph type="title"/>
          </p:nvPr>
        </p:nvSpPr>
        <p:spPr>
          <a:xfrm>
            <a:off x="1" y="0"/>
            <a:ext cx="3108960" cy="80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tra </a:t>
            </a:r>
            <a:r>
              <a:rPr lang="it-IT" dirty="0"/>
              <a:t>la folla</a:t>
            </a:r>
            <a:endParaRPr/>
          </a:p>
        </p:txBody>
      </p:sp>
      <p:pic>
        <p:nvPicPr>
          <p:cNvPr id="353" name="Google Shape;3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48" y="939018"/>
            <a:ext cx="1688123" cy="215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435" y="3727940"/>
            <a:ext cx="1913206" cy="253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51969"/>
            <a:ext cx="1711404" cy="232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5225" y="618978"/>
            <a:ext cx="2070677" cy="24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8112" y="3727940"/>
            <a:ext cx="1491186" cy="22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58927" y="3629465"/>
            <a:ext cx="1521459" cy="2497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253219" y="3108961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Cosimo il Vecchio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36763" y="3137096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Piero il Gottoso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501872" y="6330461"/>
            <a:ext cx="164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Benozzo</a:t>
            </a:r>
            <a:r>
              <a:rPr lang="it-IT" dirty="0" smtClean="0"/>
              <a:t> </a:t>
            </a:r>
            <a:r>
              <a:rPr lang="it-IT" dirty="0" err="1" smtClean="0"/>
              <a:t>Gozzoli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" y="6189786"/>
            <a:ext cx="184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Imperatore d’Oriente Giovanni </a:t>
            </a:r>
            <a:r>
              <a:rPr lang="it-IT" dirty="0" err="1" smtClean="0"/>
              <a:t>Paleologo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164038" y="6550223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Lorenzo il Magnifico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800665" y="6119336"/>
            <a:ext cx="2124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Giuseppe Patriarca di Costantinopoli  (sepolto in santa Maria Novella)</a:t>
            </a:r>
            <a:endParaRPr lang="it-IT" dirty="0"/>
          </a:p>
        </p:txBody>
      </p:sp>
      <p:pic>
        <p:nvPicPr>
          <p:cNvPr id="16" name="Immagine 15" descr="lorenzob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9504" y="3584918"/>
            <a:ext cx="2247900" cy="2895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346917" y="3193367"/>
            <a:ext cx="1800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Galeazzo</a:t>
            </a:r>
            <a:endParaRPr lang="it-IT" dirty="0"/>
          </a:p>
        </p:txBody>
      </p:sp>
      <p:pic>
        <p:nvPicPr>
          <p:cNvPr id="18" name="Immagine 17" descr="galeazz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5337" y="239151"/>
            <a:ext cx="2438400" cy="2950464"/>
          </a:xfrm>
          <a:prstGeom prst="rect">
            <a:avLst/>
          </a:prstGeom>
        </p:spPr>
      </p:pic>
      <p:pic>
        <p:nvPicPr>
          <p:cNvPr id="19" name="Immagine 18" descr="pandolf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0288" y="0"/>
            <a:ext cx="2039815" cy="320542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963507" y="327777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Pandolfo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279" y="89400"/>
            <a:ext cx="6385451" cy="67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81354"/>
            <a:ext cx="4318781" cy="590843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8"/>
          <p:cNvSpPr txBox="1">
            <a:spLocks noGrp="1"/>
          </p:cNvSpPr>
          <p:nvPr>
            <p:ph type="body" idx="1"/>
          </p:nvPr>
        </p:nvSpPr>
        <p:spPr>
          <a:xfrm>
            <a:off x="3953023" y="0"/>
            <a:ext cx="5191028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002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it-IT" sz="1900" dirty="0"/>
              <a:t>1 - Cosimo il Vecchio de’ Medici</a:t>
            </a:r>
            <a:br>
              <a:rPr lang="it-IT" sz="1900" dirty="0"/>
            </a:br>
            <a:r>
              <a:rPr lang="it-IT" sz="1900" dirty="0"/>
              <a:t>2 - Piero il Gottoso de’ Medici</a:t>
            </a:r>
            <a:br>
              <a:rPr lang="it-IT" sz="1900" dirty="0"/>
            </a:br>
            <a:r>
              <a:rPr lang="it-IT" sz="1900" dirty="0"/>
              <a:t>3 - Carlo di Cosimo de’ Medici</a:t>
            </a:r>
            <a:br>
              <a:rPr lang="it-IT" sz="1900" dirty="0"/>
            </a:br>
            <a:r>
              <a:rPr lang="it-IT" sz="1900" dirty="0"/>
              <a:t>4 - Galeazzo Maria Sforza</a:t>
            </a:r>
            <a:br>
              <a:rPr lang="it-IT" sz="1900" dirty="0"/>
            </a:br>
            <a:r>
              <a:rPr lang="it-IT" sz="1900" dirty="0"/>
              <a:t>5 - Sigismondo </a:t>
            </a:r>
            <a:r>
              <a:rPr lang="it-IT" sz="1900" dirty="0" err="1"/>
              <a:t>Pandolfo</a:t>
            </a:r>
            <a:r>
              <a:rPr lang="it-IT" sz="1900" dirty="0"/>
              <a:t> Malatesta</a:t>
            </a:r>
            <a:br>
              <a:rPr lang="it-IT" sz="1900" dirty="0"/>
            </a:br>
            <a:r>
              <a:rPr lang="it-IT" sz="1900" dirty="0"/>
              <a:t>6 - </a:t>
            </a:r>
            <a:r>
              <a:rPr lang="it-IT" sz="1900" dirty="0" err="1"/>
              <a:t>Cosimino</a:t>
            </a:r>
            <a:r>
              <a:rPr lang="it-IT" sz="1900" dirty="0"/>
              <a:t> di Giovanni di Cosimo de’ Medici (?), a sei anni, già cagionevole e malato, morto poco dopo nel novembre dello stesso 1459</a:t>
            </a:r>
            <a:br>
              <a:rPr lang="it-IT" sz="1900" dirty="0"/>
            </a:br>
            <a:r>
              <a:rPr lang="it-IT" sz="1900" dirty="0"/>
              <a:t>7 - Lorenzo di Piero de’ Medici detto il Magnifico</a:t>
            </a:r>
            <a:br>
              <a:rPr lang="it-IT" sz="1900" dirty="0"/>
            </a:br>
            <a:r>
              <a:rPr lang="it-IT" sz="1900" dirty="0"/>
              <a:t>8 - Giuliano di Piero de’ Medici </a:t>
            </a:r>
            <a:endParaRPr sz="1900"/>
          </a:p>
          <a:p>
            <a:pPr marL="342900" lvl="0" indent="-16002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it-IT" sz="1900" dirty="0"/>
              <a:t>9 - Gentile Becchi, precettore di Lorenzo e Giuliano </a:t>
            </a:r>
            <a:endParaRPr sz="1900"/>
          </a:p>
          <a:p>
            <a:pPr marL="342900" lvl="0" indent="-16002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it-IT" sz="1900" dirty="0"/>
              <a:t>10 - Giuliano di Piero de’ Medici</a:t>
            </a:r>
            <a:br>
              <a:rPr lang="it-IT" sz="1900" dirty="0"/>
            </a:br>
            <a:r>
              <a:rPr lang="it-IT" sz="1900" dirty="0"/>
              <a:t>11 - Giovanni di Francesco </a:t>
            </a:r>
            <a:r>
              <a:rPr lang="it-IT" sz="1900" dirty="0" err="1"/>
              <a:t>Tornabuoni</a:t>
            </a:r>
            <a:r>
              <a:rPr lang="it-IT" sz="1900" dirty="0"/>
              <a:t> (?), cognato di Piero e Giovanni de’ Medici in quanto fratello di Lucrezia e zio di Lorenzo e Giuliano, inoltre allora fattore nella filiale del banco Medici a Roma</a:t>
            </a:r>
            <a:br>
              <a:rPr lang="it-IT" sz="1900" dirty="0"/>
            </a:br>
            <a:r>
              <a:rPr lang="it-IT" sz="1900" dirty="0"/>
              <a:t>12 - Giovanni di Cosimo de’ Medici(?)</a:t>
            </a:r>
            <a:br>
              <a:rPr lang="it-IT" sz="1900" dirty="0"/>
            </a:br>
            <a:r>
              <a:rPr lang="it-IT" sz="1900" dirty="0"/>
              <a:t>13 - </a:t>
            </a:r>
            <a:r>
              <a:rPr lang="it-IT" sz="1900" dirty="0" err="1"/>
              <a:t>Benozzo</a:t>
            </a:r>
            <a:r>
              <a:rPr lang="it-IT" sz="1900" dirty="0"/>
              <a:t> </a:t>
            </a:r>
            <a:r>
              <a:rPr lang="it-IT" sz="1900" dirty="0" err="1"/>
              <a:t>Gozzoli</a:t>
            </a:r>
            <a:r>
              <a:rPr lang="it-IT" sz="1900" dirty="0"/>
              <a:t/>
            </a:r>
            <a:br>
              <a:rPr lang="it-IT" sz="1900" dirty="0"/>
            </a:br>
            <a:r>
              <a:rPr lang="it-IT" sz="1900" dirty="0"/>
              <a:t>14 - Papa Pio II </a:t>
            </a:r>
            <a:r>
              <a:rPr lang="it-IT" sz="1900" dirty="0" err="1"/>
              <a:t>Piccolomini</a:t>
            </a:r>
            <a:r>
              <a:rPr lang="it-IT" sz="1900" dirty="0"/>
              <a:t> </a:t>
            </a: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335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>
            <a:spLocks noGrp="1"/>
          </p:cNvSpPr>
          <p:nvPr>
            <p:ph type="body" idx="1"/>
          </p:nvPr>
        </p:nvSpPr>
        <p:spPr>
          <a:xfrm>
            <a:off x="4037428" y="0"/>
            <a:ext cx="5106572" cy="6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15 -</a:t>
            </a:r>
            <a:r>
              <a:rPr lang="it-IT" sz="1400" dirty="0" smtClean="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it-IT" sz="1400" b="1" u="sng" dirty="0" err="1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Benozzo</a:t>
            </a:r>
            <a:r>
              <a:rPr lang="it-IT" sz="1400" b="1" u="sng" dirty="0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it-IT" sz="1400" b="1" u="sng" dirty="0" err="1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Gozzoli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(?), secondo autoritratto</a:t>
            </a:r>
            <a:endParaRPr sz="1400" b="1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16 - 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Neri di Gino Capponi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 (1388-1457): insigne diplomatico,</a:t>
            </a:r>
            <a:endParaRPr sz="140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17 - 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Bernardo Giugni 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(?) (+1466), amico di Cosimo, figura di spicco della Repubblica fiorentina, più volte ambasciatore </a:t>
            </a:r>
            <a:endParaRPr sz="140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18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 - Francesco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Sassetti</a:t>
            </a:r>
            <a:endParaRPr sz="140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19 -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Agnolo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Tani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(?), dal 1450 al 1465 direttore della filiale del banco Medici a Bruges </a:t>
            </a:r>
            <a:endParaRPr sz="1400" b="1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20 -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Dietisalvi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Neroni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 (1401-1482), allora sostenitore di</a:t>
            </a:r>
            <a:r>
              <a:rPr lang="it-IT" sz="1400" dirty="0" smtClean="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it-IT" sz="1400" b="1" u="sng" dirty="0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Cosimo il Vecchio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de’ Medici, ma dopo pochi anni reputato acerrimo nemico dai Medici (1463), partecipe fra l’altro alla congiura contro Piero (1466) </a:t>
            </a:r>
            <a:endParaRPr sz="140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21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 - Roberto di Niccolò Martelli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 (1408-post 1469), direttore del banco mediceo a Roma dal 1439 al 1464</a:t>
            </a:r>
            <a:endParaRPr sz="1400" u="sng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22 - </a:t>
            </a:r>
            <a:r>
              <a:rPr lang="it-IT" sz="1400" dirty="0" err="1" smtClean="0">
                <a:latin typeface="Arial"/>
                <a:ea typeface="Arial"/>
                <a:cs typeface="Arial"/>
                <a:sym typeface="Arial"/>
              </a:rPr>
              <a:t>Benozzo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dirty="0" err="1" smtClean="0">
                <a:latin typeface="Arial"/>
                <a:ea typeface="Arial"/>
                <a:cs typeface="Arial"/>
                <a:sym typeface="Arial"/>
              </a:rPr>
              <a:t>Gozzoli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(?), terzo autoritratto</a:t>
            </a:r>
            <a:endParaRPr sz="1400" b="1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23 -</a:t>
            </a:r>
            <a:r>
              <a:rPr lang="it-IT" sz="1400" dirty="0" smtClean="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it-IT" sz="1400" b="1" u="sng" dirty="0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Luca </a:t>
            </a:r>
            <a:r>
              <a:rPr lang="it-IT" sz="1400" b="1" u="sng" dirty="0" err="1" smtClean="0">
                <a:solidFill>
                  <a:srgbClr val="664422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Pitti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 (, oppure 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Antonio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Averlino</a:t>
            </a:r>
            <a:r>
              <a:rPr lang="it-IT" sz="1400" b="1" dirty="0" smtClean="0">
                <a:latin typeface="Arial"/>
                <a:ea typeface="Arial"/>
                <a:cs typeface="Arial"/>
                <a:sym typeface="Arial"/>
              </a:rPr>
              <a:t> detto il </a:t>
            </a:r>
            <a:r>
              <a:rPr lang="it-IT" sz="1400" b="1" dirty="0" err="1" smtClean="0">
                <a:latin typeface="Arial"/>
                <a:ea typeface="Arial"/>
                <a:cs typeface="Arial"/>
                <a:sym typeface="Arial"/>
              </a:rPr>
              <a:t>Filarete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(?) (1400 ca.-1469 </a:t>
            </a:r>
            <a:r>
              <a:rPr lang="it-IT" sz="1400" dirty="0" err="1" smtClean="0">
                <a:latin typeface="Arial"/>
                <a:ea typeface="Arial"/>
                <a:cs typeface="Arial"/>
                <a:sym typeface="Arial"/>
              </a:rPr>
              <a:t>ca</a:t>
            </a:r>
            <a:endParaRPr sz="140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i="1" dirty="0" smtClean="0">
                <a:latin typeface="Arial"/>
                <a:ea typeface="Arial"/>
                <a:cs typeface="Arial"/>
                <a:sym typeface="Arial"/>
              </a:rPr>
              <a:t>Alcune identificazioni rifiutate</a:t>
            </a: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1400" u="sng" dirty="0" err="1" smtClean="0">
                <a:latin typeface="Arial"/>
                <a:ea typeface="Arial"/>
                <a:cs typeface="Arial"/>
                <a:sym typeface="Arial"/>
              </a:rPr>
              <a:t>Acidini</a:t>
            </a:r>
            <a:r>
              <a:rPr lang="it-IT" sz="1400" u="sng" dirty="0" smtClean="0">
                <a:latin typeface="Arial"/>
                <a:ea typeface="Arial"/>
                <a:cs typeface="Arial"/>
                <a:sym typeface="Arial"/>
              </a:rPr>
              <a:t> 1993</a:t>
            </a:r>
            <a:r>
              <a:rPr lang="it-IT" sz="1400" i="1" dirty="0" smtClean="0">
                <a:latin typeface="Arial"/>
                <a:ea typeface="Arial"/>
                <a:cs typeface="Arial"/>
                <a:sym typeface="Arial"/>
              </a:rPr>
              <a:t>:</a:t>
            </a:r>
            <a:endParaRPr sz="1400" i="1" smtClean="0">
              <a:latin typeface="Arial"/>
              <a:ea typeface="Arial"/>
              <a:cs typeface="Arial"/>
              <a:sym typeface="Arial"/>
            </a:endParaRPr>
          </a:p>
          <a:p>
            <a:pPr marL="0" marR="279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 smtClean="0">
                <a:latin typeface="Arial"/>
                <a:ea typeface="Arial"/>
                <a:cs typeface="Arial"/>
                <a:sym typeface="Arial"/>
              </a:rPr>
              <a:t>Mago Melchiorre: Sigismondo di Lussemburgo, imperatore del Sacro Romano Impero che convocò il concilio di Costanza nel 1414 per la risoluzione del Grande Scisma (</a:t>
            </a:r>
            <a:r>
              <a:rPr lang="it-IT" sz="1400" u="sng" dirty="0" smtClean="0">
                <a:latin typeface="Arial"/>
                <a:ea typeface="Arial"/>
                <a:cs typeface="Arial"/>
                <a:sym typeface="Arial"/>
              </a:rPr>
              <a:t>Bussagli 1999)</a:t>
            </a:r>
            <a:endParaRPr sz="1400" u="sng" smtClean="0">
              <a:latin typeface="Arial"/>
              <a:ea typeface="Arial"/>
              <a:cs typeface="Arial"/>
              <a:sym typeface="Arial"/>
            </a:endParaRPr>
          </a:p>
          <a:p>
            <a:pPr marL="0" marR="279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 smtClean="0">
                <a:latin typeface="+mj-lt"/>
                <a:ea typeface="Arial Unicode MS" pitchFamily="34" charset="-128"/>
                <a:cs typeface="Arial Unicode MS" pitchFamily="34" charset="-128"/>
                <a:sym typeface="Arial"/>
              </a:rPr>
              <a:t>Tre paggi a cavallo dell’avanguardia di Gaspare con piume sul mazzocchio: tre figlie di Piero de’ Medici e Lucrezia </a:t>
            </a:r>
            <a:r>
              <a:rPr lang="it-IT" sz="1400" dirty="0" err="1" smtClean="0">
                <a:latin typeface="+mj-lt"/>
                <a:ea typeface="Arial Unicode MS" pitchFamily="34" charset="-128"/>
                <a:cs typeface="Arial Unicode MS" pitchFamily="34" charset="-128"/>
                <a:sym typeface="Arial"/>
              </a:rPr>
              <a:t>Tornabuoni</a:t>
            </a:r>
            <a:r>
              <a:rPr lang="it-IT" sz="1400" dirty="0" smtClean="0">
                <a:latin typeface="+mj-lt"/>
                <a:ea typeface="Arial Unicode MS" pitchFamily="34" charset="-128"/>
                <a:cs typeface="Arial Unicode MS" pitchFamily="34" charset="-128"/>
                <a:sym typeface="Arial"/>
              </a:rPr>
              <a:t>, Bianca, </a:t>
            </a:r>
            <a:r>
              <a:rPr lang="it-IT" sz="1400" dirty="0" err="1" smtClean="0">
                <a:latin typeface="+mj-lt"/>
                <a:ea typeface="Arial Unicode MS" pitchFamily="34" charset="-128"/>
                <a:cs typeface="Arial Unicode MS" pitchFamily="34" charset="-128"/>
                <a:sym typeface="Arial"/>
              </a:rPr>
              <a:t>Nannina</a:t>
            </a:r>
            <a:r>
              <a:rPr lang="it-IT" sz="1400" dirty="0" smtClean="0">
                <a:latin typeface="+mj-lt"/>
                <a:ea typeface="Arial Unicode MS" pitchFamily="34" charset="-128"/>
                <a:cs typeface="Arial Unicode MS" pitchFamily="34" charset="-128"/>
                <a:sym typeface="Arial"/>
              </a:rPr>
              <a:t>, Maria.</a:t>
            </a:r>
            <a:endParaRPr sz="1400" smtClean="0">
              <a:latin typeface="+mj-lt"/>
              <a:ea typeface="Arial Unicode MS" pitchFamily="34" charset="-128"/>
              <a:cs typeface="Arial Unicode MS" pitchFamily="34" charset="-128"/>
              <a:sym typeface="Arial"/>
            </a:endParaRPr>
          </a:p>
          <a:p>
            <a:pPr marL="342900" lvl="0" indent="-16002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endParaRPr sz="1400"/>
          </a:p>
        </p:txBody>
      </p:sp>
      <p:pic>
        <p:nvPicPr>
          <p:cNvPr id="3" name="Google Shape;37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57300" y="424668"/>
            <a:ext cx="5273040" cy="451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598942" cy="396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775" y="0"/>
            <a:ext cx="3705225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1547446" y="4515729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Angelo Poliziano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 rot="10800000" flipV="1">
            <a:off x="1589648" y="4965311"/>
            <a:ext cx="2558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Piero il fatuo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434904" y="5514536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Giuliano duca di  </a:t>
            </a:r>
            <a:r>
              <a:rPr lang="it-IT" sz="2000" dirty="0" err="1" smtClean="0"/>
              <a:t>Nemour</a:t>
            </a:r>
            <a:endParaRPr lang="it-IT" sz="2000" dirty="0"/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3981157" y="2419646"/>
            <a:ext cx="2982351" cy="2194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3418449" y="4515729"/>
            <a:ext cx="3671668" cy="633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10" idx="1"/>
          </p:cNvCxnSpPr>
          <p:nvPr/>
        </p:nvCxnSpPr>
        <p:spPr>
          <a:xfrm rot="10800000" flipH="1">
            <a:off x="1434903" y="2813539"/>
            <a:ext cx="154745" cy="2901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Raffaelllo_Leone_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95" y="0"/>
            <a:ext cx="5412105" cy="6858000"/>
          </a:xfrm>
          <a:prstGeom prst="rect">
            <a:avLst/>
          </a:prstGeom>
        </p:spPr>
      </p:pic>
      <p:pic>
        <p:nvPicPr>
          <p:cNvPr id="6" name="Immagine 5" descr="Raffael_040_(crop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0142" cy="5567126"/>
          </a:xfrm>
          <a:prstGeom prst="rect">
            <a:avLst/>
          </a:prstGeom>
        </p:spPr>
      </p:pic>
      <p:pic>
        <p:nvPicPr>
          <p:cNvPr id="7" name="Immagine 6" descr="giovan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2190"/>
            <a:ext cx="3789973" cy="271581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51164" y="309489"/>
            <a:ext cx="538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Giovanni de’ Medici  papa Leone X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9" name="Freccia a sinistra 8">
            <a:hlinkClick r:id="rId5" action="ppaction://hlinksldjump"/>
          </p:cNvPr>
          <p:cNvSpPr/>
          <p:nvPr/>
        </p:nvSpPr>
        <p:spPr>
          <a:xfrm>
            <a:off x="4023360" y="63733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0" y="125350"/>
            <a:ext cx="89172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Palazzo Medici Riccardi -Fronte</a:t>
            </a:r>
            <a:endParaRPr/>
          </a:p>
        </p:txBody>
      </p:sp>
      <p:pic>
        <p:nvPicPr>
          <p:cNvPr id="257" name="Google Shape;257;p40" descr="Palazzo-Medici-Riccardi-ph.M.-Quattrone-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076450"/>
            <a:ext cx="9285288" cy="38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196948" y="323557"/>
            <a:ext cx="9215625" cy="618394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Si trova a circa cinquecento metri da Piazza San Marco e da piazza della </a:t>
            </a:r>
            <a:r>
              <a:rPr lang="it-IT" sz="3000" dirty="0" smtClean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Signoria</a:t>
            </a:r>
            <a:endParaRPr sz="30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Cosimo il Vecchio ne aveva affidato la costruzione a </a:t>
            </a:r>
            <a:r>
              <a:rPr lang="it-IT" sz="3000" dirty="0" err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Michelozzo</a:t>
            </a:r>
            <a:r>
              <a:rPr lang="it-IT" sz="30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di Bartolomeo, che lo realizzò tra il 1444 e il 1462, sebbene i lavori furono completamente ultimati solo nel 1543. </a:t>
            </a:r>
            <a:endParaRPr sz="30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Considerato generalmente il prototipo delle dimore gentilizie fiorentine, con la sua imponenza e austerità è stato per almeno un secolo il simbolo del ruolo politico e culturale dei Medici a Firenze.</a:t>
            </a:r>
            <a:endParaRPr sz="30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Cortile interno</a:t>
            </a:r>
            <a:endParaRPr/>
          </a:p>
        </p:txBody>
      </p:sp>
      <p:pic>
        <p:nvPicPr>
          <p:cNvPr id="268" name="Google Shape;268;p42" descr="f1bf2043ac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34172"/>
            <a:ext cx="9144000" cy="5623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196" y="0"/>
            <a:ext cx="5214804" cy="69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3"/>
          <p:cNvSpPr txBox="1">
            <a:spLocks noGrp="1"/>
          </p:cNvSpPr>
          <p:nvPr>
            <p:ph type="body" idx="2"/>
          </p:nvPr>
        </p:nvSpPr>
        <p:spPr>
          <a:xfrm>
            <a:off x="0" y="211015"/>
            <a:ext cx="3010485" cy="591570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it-IT" sz="3000" dirty="0">
                <a:latin typeface="Montserrat"/>
                <a:ea typeface="Montserrat"/>
                <a:cs typeface="Montserrat"/>
                <a:sym typeface="Montserrat"/>
              </a:rPr>
              <a:t>Nel secondo Cortile fu rappresentata la più bella commedia del </a:t>
            </a:r>
            <a:r>
              <a:rPr lang="it-IT" sz="3000" dirty="0" smtClean="0">
                <a:latin typeface="Montserrat"/>
                <a:ea typeface="Montserrat"/>
                <a:cs typeface="Montserrat"/>
                <a:sym typeface="Montserrat"/>
              </a:rPr>
              <a:t>1500</a:t>
            </a:r>
            <a:r>
              <a:rPr lang="it-IT" sz="3000" dirty="0">
                <a:latin typeface="Montserrat"/>
                <a:ea typeface="Montserrat"/>
                <a:cs typeface="Montserrat"/>
                <a:sym typeface="Montserrat"/>
              </a:rPr>
              <a:t>: la Mandragola di Machiavelli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LA MANDRAGOLA</a:t>
            </a:r>
            <a:endParaRPr/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025" y="93150"/>
            <a:ext cx="8017376" cy="666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/>
        </p:nvSpPr>
        <p:spPr>
          <a:xfrm>
            <a:off x="71625" y="107425"/>
            <a:ext cx="9072300" cy="66789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recitata per i festeggiamenti 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fiorentini per le nozze di Lorenzo di Piero de’ Medici, nipote di papa Leone X (figlio del Magnifico), che aveva sposato in Francia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Madeleine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de La Tour d'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Auvergne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cugina del re Francesco I. i (6-8 settembre 1518)</a:t>
            </a: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Ebbero grande risalto nelle cronache </a:t>
            </a:r>
            <a:r>
              <a:rPr lang="it-IT" sz="2000" dirty="0" smtClean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dell’epoca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essi svolgevano un importante ruolo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simbolico-politico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tanto che lo stesso papa Leone X, impossibilitato ad esservi materialmente, presenziava 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in effige col ritratto di Raffaello che lo raffigurava accanto a Giulio de’ Medici, futuro Clemente VII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oggi conservato presso la Galleria degli Uffizi. </a:t>
            </a: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In quell’occasione furono rappresentate tre commedie, che alcuni studiosi – pur in assenza di documenti diretti – tendono a identificare con la Mandragola di Machiavelli, il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Filargio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di Giovanni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Manetti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e forse La Pisana di Lorenzo Strozzi</a:t>
            </a:r>
            <a:r>
              <a:rPr lang="it-IT" sz="2000" dirty="0" smtClean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Le commedie si svolgevano su palchi forniti di scenografie affidate al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Franciabigio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– egli probabilmente si occupò della Mandragola – al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Ghirlandaio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e a </a:t>
            </a:r>
            <a:r>
              <a:rPr lang="it-IT" sz="200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Bastiano</a:t>
            </a:r>
            <a:r>
              <a:rPr lang="it-IT" sz="200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da Sangallo.</a:t>
            </a: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lligraphy">
  <a:themeElements>
    <a:clrScheme name="Calligraphy">
      <a:dk1>
        <a:srgbClr val="000000"/>
      </a:dk1>
      <a:lt1>
        <a:srgbClr val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679</Words>
  <PresentationFormat>Presentazione su schermo (4:3)</PresentationFormat>
  <Paragraphs>61</Paragraphs>
  <Slides>26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Arial</vt:lpstr>
      <vt:lpstr>Cambria</vt:lpstr>
      <vt:lpstr>Calibri</vt:lpstr>
      <vt:lpstr>Roboto</vt:lpstr>
      <vt:lpstr>Montserrat</vt:lpstr>
      <vt:lpstr>Arial Unicode MS</vt:lpstr>
      <vt:lpstr>Noto Sans Symbols</vt:lpstr>
      <vt:lpstr>Calligraphy</vt:lpstr>
      <vt:lpstr>Dove vanno questi cavalieri?</vt:lpstr>
      <vt:lpstr>Palazzo Medici Riccardi in via Cavour a Firenze</vt:lpstr>
      <vt:lpstr>Diapositiva 3</vt:lpstr>
      <vt:lpstr>Palazzo Medici Riccardi -Fronte</vt:lpstr>
      <vt:lpstr>Diapositiva 5</vt:lpstr>
      <vt:lpstr>Cortile interno</vt:lpstr>
      <vt:lpstr>Diapositiva 7</vt:lpstr>
      <vt:lpstr>LA MANDRAGOLA</vt:lpstr>
      <vt:lpstr>Diapositiva 9</vt:lpstr>
      <vt:lpstr>Diapositiva 10</vt:lpstr>
      <vt:lpstr>….Ma torniamo ai cavalieri…...</vt:lpstr>
      <vt:lpstr>Dove vanno?</vt:lpstr>
      <vt:lpstr>Chi sono?</vt:lpstr>
      <vt:lpstr>Questo sembra orientale...</vt:lpstr>
      <vt:lpstr>Sulla sinistra ce n’è uno molto anziano</vt:lpstr>
      <vt:lpstr>Questo è un giovinetto elegantissimo</vt:lpstr>
      <vt:lpstr>Svelato il mistero</vt:lpstr>
      <vt:lpstr>Filippo Lippi:  Adorazione</vt:lpstr>
      <vt:lpstr>visione d’insieme corteo</vt:lpstr>
      <vt:lpstr>tra la folla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HOME</dc:creator>
  <cp:lastModifiedBy>HOME</cp:lastModifiedBy>
  <cp:revision>57</cp:revision>
  <dcterms:modified xsi:type="dcterms:W3CDTF">2020-05-01T15:00:02Z</dcterms:modified>
</cp:coreProperties>
</file>