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9"/>
  </p:notesMasterIdLst>
  <p:sldIdLst>
    <p:sldId id="262"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A19FB6-4DDE-4A4F-A302-BFA381654920}" type="doc">
      <dgm:prSet loTypeId="urn:microsoft.com/office/officeart/2005/8/layout/hierarchy5" loCatId="hierarchy" qsTypeId="urn:microsoft.com/office/officeart/2005/8/quickstyle/simple1" qsCatId="simple" csTypeId="urn:microsoft.com/office/officeart/2005/8/colors/colorful4" csCatId="colorful" phldr="1"/>
      <dgm:spPr/>
      <dgm:t>
        <a:bodyPr/>
        <a:lstStyle/>
        <a:p>
          <a:endParaRPr lang="tr-TR"/>
        </a:p>
      </dgm:t>
    </dgm:pt>
    <dgm:pt modelId="{445C289B-494D-4010-8A4B-DC70426CC4CE}">
      <dgm:prSet phldrT="[Metin]"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sz="1800" b="1" dirty="0"/>
            <a:t>Katılımcı Rolüne Göre Sınıflandırma</a:t>
          </a:r>
        </a:p>
        <a:p>
          <a:pPr defTabSz="1422400">
            <a:lnSpc>
              <a:spcPct val="90000"/>
            </a:lnSpc>
            <a:spcBef>
              <a:spcPct val="0"/>
            </a:spcBef>
            <a:spcAft>
              <a:spcPct val="35000"/>
            </a:spcAft>
          </a:pPr>
          <a:endParaRPr lang="tr-TR" sz="1800" b="1" dirty="0"/>
        </a:p>
      </dgm:t>
    </dgm:pt>
    <dgm:pt modelId="{AD837E6A-E6E1-46F5-ADF9-831387640341}" type="parTrans" cxnId="{DB2B622C-E2CC-4C7C-B696-6DDDE70B9738}">
      <dgm:prSet/>
      <dgm:spPr/>
      <dgm:t>
        <a:bodyPr/>
        <a:lstStyle/>
        <a:p>
          <a:endParaRPr lang="tr-TR"/>
        </a:p>
      </dgm:t>
    </dgm:pt>
    <dgm:pt modelId="{2C5D462C-668D-4707-80EE-DA8557E410AE}" type="sibTrans" cxnId="{DB2B622C-E2CC-4C7C-B696-6DDDE70B9738}">
      <dgm:prSet/>
      <dgm:spPr/>
      <dgm:t>
        <a:bodyPr/>
        <a:lstStyle/>
        <a:p>
          <a:endParaRPr lang="tr-TR"/>
        </a:p>
      </dgm:t>
    </dgm:pt>
    <dgm:pt modelId="{29626C7D-815B-462B-B96C-64B0DF20CF5E}">
      <dgm:prSet phldrT="[Metin]" custT="1"/>
      <dgm:spPr/>
      <dgm:t>
        <a:bodyPr/>
        <a:lstStyle/>
        <a:p>
          <a:r>
            <a:rPr lang="tr-TR" sz="1800" b="1" dirty="0"/>
            <a:t>Katılımcı Gözlem </a:t>
          </a:r>
        </a:p>
      </dgm:t>
    </dgm:pt>
    <dgm:pt modelId="{94A0ED09-0372-43A8-B2DB-111BA7A7BFE3}" type="parTrans" cxnId="{D3CD0D91-8C51-401E-B87E-2578DEE5F843}">
      <dgm:prSet/>
      <dgm:spPr/>
      <dgm:t>
        <a:bodyPr/>
        <a:lstStyle/>
        <a:p>
          <a:endParaRPr lang="tr-TR" sz="1800" b="1"/>
        </a:p>
      </dgm:t>
    </dgm:pt>
    <dgm:pt modelId="{8BD1320A-562E-4A5D-ACCB-545B2E32F728}" type="sibTrans" cxnId="{D3CD0D91-8C51-401E-B87E-2578DEE5F843}">
      <dgm:prSet/>
      <dgm:spPr/>
      <dgm:t>
        <a:bodyPr/>
        <a:lstStyle/>
        <a:p>
          <a:endParaRPr lang="tr-TR"/>
        </a:p>
      </dgm:t>
    </dgm:pt>
    <dgm:pt modelId="{0AD7F46D-2B70-4B95-B8CD-E5BBB609B463}">
      <dgm:prSet phldrT="[Metin]" custT="1"/>
      <dgm:spPr/>
      <dgm:t>
        <a:bodyPr/>
        <a:lstStyle/>
        <a:p>
          <a:r>
            <a:rPr lang="tr-TR" sz="1800" b="1" dirty="0"/>
            <a:t>Tam katılımcı </a:t>
          </a:r>
        </a:p>
      </dgm:t>
    </dgm:pt>
    <dgm:pt modelId="{249BEAC9-B5AF-407D-91BE-7F2D4F255C64}" type="parTrans" cxnId="{B1EFB14A-A285-4823-A4C3-5D7405267DC6}">
      <dgm:prSet/>
      <dgm:spPr/>
      <dgm:t>
        <a:bodyPr/>
        <a:lstStyle/>
        <a:p>
          <a:endParaRPr lang="tr-TR" sz="1800" b="1"/>
        </a:p>
      </dgm:t>
    </dgm:pt>
    <dgm:pt modelId="{7ED20767-5785-4BED-929D-9191C3D17204}" type="sibTrans" cxnId="{B1EFB14A-A285-4823-A4C3-5D7405267DC6}">
      <dgm:prSet/>
      <dgm:spPr/>
      <dgm:t>
        <a:bodyPr/>
        <a:lstStyle/>
        <a:p>
          <a:endParaRPr lang="tr-TR"/>
        </a:p>
      </dgm:t>
    </dgm:pt>
    <dgm:pt modelId="{B0F81B8E-C89B-45D8-9D16-057DEB29D306}">
      <dgm:prSet phldrT="[Metin]" custT="1"/>
      <dgm:spPr/>
      <dgm:t>
        <a:bodyPr/>
        <a:lstStyle/>
        <a:p>
          <a:r>
            <a:rPr lang="tr-TR" sz="1800" b="1" dirty="0"/>
            <a:t>Gözlemci Olarak Katılımcı</a:t>
          </a:r>
        </a:p>
      </dgm:t>
    </dgm:pt>
    <dgm:pt modelId="{2550BDA4-0952-405E-9C28-F291917AAC8B}" type="parTrans" cxnId="{85483BE1-98FA-4337-950C-8FEF3D0CAAD7}">
      <dgm:prSet/>
      <dgm:spPr/>
      <dgm:t>
        <a:bodyPr/>
        <a:lstStyle/>
        <a:p>
          <a:endParaRPr lang="tr-TR" sz="1800" b="1"/>
        </a:p>
      </dgm:t>
    </dgm:pt>
    <dgm:pt modelId="{06544BB4-79B7-4B01-9973-E2BFFB3A503F}" type="sibTrans" cxnId="{85483BE1-98FA-4337-950C-8FEF3D0CAAD7}">
      <dgm:prSet/>
      <dgm:spPr/>
      <dgm:t>
        <a:bodyPr/>
        <a:lstStyle/>
        <a:p>
          <a:endParaRPr lang="tr-TR"/>
        </a:p>
      </dgm:t>
    </dgm:pt>
    <dgm:pt modelId="{E1428CF9-1018-4224-AFBC-9E57B1B3EA8D}">
      <dgm:prSet phldrT="[Metin]" custT="1"/>
      <dgm:spPr/>
      <dgm:t>
        <a:bodyPr/>
        <a:lstStyle/>
        <a:p>
          <a:r>
            <a:rPr lang="tr-TR" sz="1800" b="1" dirty="0"/>
            <a:t>Katılımcı Olmayan Gözlem</a:t>
          </a:r>
        </a:p>
      </dgm:t>
    </dgm:pt>
    <dgm:pt modelId="{A21328BE-E4A2-4178-B278-1FBD3B9318F6}" type="parTrans" cxnId="{9A81C959-FB77-4A72-B39F-98B73B0240EB}">
      <dgm:prSet/>
      <dgm:spPr/>
      <dgm:t>
        <a:bodyPr/>
        <a:lstStyle/>
        <a:p>
          <a:endParaRPr lang="tr-TR" sz="1800" b="1"/>
        </a:p>
      </dgm:t>
    </dgm:pt>
    <dgm:pt modelId="{BC2B6FF7-6E27-48DE-BAFF-5BE708884370}" type="sibTrans" cxnId="{9A81C959-FB77-4A72-B39F-98B73B0240EB}">
      <dgm:prSet/>
      <dgm:spPr/>
      <dgm:t>
        <a:bodyPr/>
        <a:lstStyle/>
        <a:p>
          <a:endParaRPr lang="tr-TR"/>
        </a:p>
      </dgm:t>
    </dgm:pt>
    <dgm:pt modelId="{DE2DE5C4-B1C4-405C-AE3B-3EF4315FCEFA}">
      <dgm:prSet phldrT="[Metin]" custT="1"/>
      <dgm:spPr/>
      <dgm:t>
        <a:bodyPr/>
        <a:lstStyle/>
        <a:p>
          <a:r>
            <a:rPr lang="tr-TR" sz="1800" b="1" dirty="0"/>
            <a:t>Tam gözlemci </a:t>
          </a:r>
        </a:p>
      </dgm:t>
    </dgm:pt>
    <dgm:pt modelId="{55E6B4B4-A185-40E7-8839-154BC5C375DA}" type="parTrans" cxnId="{DD5CE265-52CD-4B3C-BFC6-2F8EAC6E6D10}">
      <dgm:prSet/>
      <dgm:spPr/>
      <dgm:t>
        <a:bodyPr/>
        <a:lstStyle/>
        <a:p>
          <a:endParaRPr lang="tr-TR" sz="1800" b="1"/>
        </a:p>
      </dgm:t>
    </dgm:pt>
    <dgm:pt modelId="{6ECA0E42-3666-4053-89EA-482BDBA4A575}" type="sibTrans" cxnId="{DD5CE265-52CD-4B3C-BFC6-2F8EAC6E6D10}">
      <dgm:prSet/>
      <dgm:spPr/>
      <dgm:t>
        <a:bodyPr/>
        <a:lstStyle/>
        <a:p>
          <a:endParaRPr lang="tr-TR"/>
        </a:p>
      </dgm:t>
    </dgm:pt>
    <dgm:pt modelId="{1D267D56-0FAE-4187-9A16-C75595EFAA25}">
      <dgm:prSet custT="1"/>
      <dgm:spPr/>
      <dgm:t>
        <a:bodyPr/>
        <a:lstStyle/>
        <a:p>
          <a:r>
            <a:rPr lang="tr-TR" sz="1800" b="1" dirty="0"/>
            <a:t>Katılımcı Gözlemci Olarak</a:t>
          </a:r>
        </a:p>
      </dgm:t>
    </dgm:pt>
    <dgm:pt modelId="{41223C80-72FC-4FE0-84C8-0B746AA6671D}" type="parTrans" cxnId="{A3417EEE-51FE-4F17-810A-76D5A6A5C1A0}">
      <dgm:prSet/>
      <dgm:spPr/>
      <dgm:t>
        <a:bodyPr/>
        <a:lstStyle/>
        <a:p>
          <a:endParaRPr lang="tr-TR" sz="1800" b="1"/>
        </a:p>
      </dgm:t>
    </dgm:pt>
    <dgm:pt modelId="{5D7DA35D-DF28-47E6-A408-72E48E55219B}" type="sibTrans" cxnId="{A3417EEE-51FE-4F17-810A-76D5A6A5C1A0}">
      <dgm:prSet/>
      <dgm:spPr/>
      <dgm:t>
        <a:bodyPr/>
        <a:lstStyle/>
        <a:p>
          <a:endParaRPr lang="tr-TR"/>
        </a:p>
      </dgm:t>
    </dgm:pt>
    <dgm:pt modelId="{1D118B48-66B4-4758-AD1D-57D5A7EC843C}" type="pres">
      <dgm:prSet presAssocID="{17A19FB6-4DDE-4A4F-A302-BFA381654920}" presName="mainComposite" presStyleCnt="0">
        <dgm:presLayoutVars>
          <dgm:chPref val="1"/>
          <dgm:dir/>
          <dgm:animOne val="branch"/>
          <dgm:animLvl val="lvl"/>
          <dgm:resizeHandles val="exact"/>
        </dgm:presLayoutVars>
      </dgm:prSet>
      <dgm:spPr/>
    </dgm:pt>
    <dgm:pt modelId="{B268667F-8974-4768-996E-B9957889D0D0}" type="pres">
      <dgm:prSet presAssocID="{17A19FB6-4DDE-4A4F-A302-BFA381654920}" presName="hierFlow" presStyleCnt="0"/>
      <dgm:spPr/>
    </dgm:pt>
    <dgm:pt modelId="{821E6559-9D4F-4DC7-A541-5D03B1BBFC31}" type="pres">
      <dgm:prSet presAssocID="{17A19FB6-4DDE-4A4F-A302-BFA381654920}" presName="hierChild1" presStyleCnt="0">
        <dgm:presLayoutVars>
          <dgm:chPref val="1"/>
          <dgm:animOne val="branch"/>
          <dgm:animLvl val="lvl"/>
        </dgm:presLayoutVars>
      </dgm:prSet>
      <dgm:spPr/>
    </dgm:pt>
    <dgm:pt modelId="{28359740-FBAD-4FD2-A60D-DEDA9CC8973A}" type="pres">
      <dgm:prSet presAssocID="{445C289B-494D-4010-8A4B-DC70426CC4CE}" presName="Name17" presStyleCnt="0"/>
      <dgm:spPr/>
    </dgm:pt>
    <dgm:pt modelId="{8ABADCE4-175C-4C1A-9388-FA6F11AEB71D}" type="pres">
      <dgm:prSet presAssocID="{445C289B-494D-4010-8A4B-DC70426CC4CE}" presName="level1Shape" presStyleLbl="node0" presStyleIdx="0" presStyleCnt="1">
        <dgm:presLayoutVars>
          <dgm:chPref val="3"/>
        </dgm:presLayoutVars>
      </dgm:prSet>
      <dgm:spPr/>
    </dgm:pt>
    <dgm:pt modelId="{889F080B-D8D8-4C13-BABD-EA8931FA12B2}" type="pres">
      <dgm:prSet presAssocID="{445C289B-494D-4010-8A4B-DC70426CC4CE}" presName="hierChild2" presStyleCnt="0"/>
      <dgm:spPr/>
    </dgm:pt>
    <dgm:pt modelId="{DEF56B0C-EF80-491F-BC86-6F2C7C71B3A3}" type="pres">
      <dgm:prSet presAssocID="{94A0ED09-0372-43A8-B2DB-111BA7A7BFE3}" presName="Name25" presStyleLbl="parChTrans1D2" presStyleIdx="0" presStyleCnt="2"/>
      <dgm:spPr/>
    </dgm:pt>
    <dgm:pt modelId="{58305664-77F6-4E3B-8E74-31C0FC225233}" type="pres">
      <dgm:prSet presAssocID="{94A0ED09-0372-43A8-B2DB-111BA7A7BFE3}" presName="connTx" presStyleLbl="parChTrans1D2" presStyleIdx="0" presStyleCnt="2"/>
      <dgm:spPr/>
    </dgm:pt>
    <dgm:pt modelId="{4C001112-01FE-42F1-9D29-E1E77C1A10A8}" type="pres">
      <dgm:prSet presAssocID="{29626C7D-815B-462B-B96C-64B0DF20CF5E}" presName="Name30" presStyleCnt="0"/>
      <dgm:spPr/>
    </dgm:pt>
    <dgm:pt modelId="{84D3EABE-B2BC-4658-BB97-1CF4A87DD9A9}" type="pres">
      <dgm:prSet presAssocID="{29626C7D-815B-462B-B96C-64B0DF20CF5E}" presName="level2Shape" presStyleLbl="node2" presStyleIdx="0" presStyleCnt="2"/>
      <dgm:spPr/>
    </dgm:pt>
    <dgm:pt modelId="{572EBE91-9323-46B9-8BC4-9669C1B91441}" type="pres">
      <dgm:prSet presAssocID="{29626C7D-815B-462B-B96C-64B0DF20CF5E}" presName="hierChild3" presStyleCnt="0"/>
      <dgm:spPr/>
    </dgm:pt>
    <dgm:pt modelId="{5D5DCA97-55CE-4EF1-AFFC-BA0F08F175FB}" type="pres">
      <dgm:prSet presAssocID="{249BEAC9-B5AF-407D-91BE-7F2D4F255C64}" presName="Name25" presStyleLbl="parChTrans1D3" presStyleIdx="0" presStyleCnt="4"/>
      <dgm:spPr/>
    </dgm:pt>
    <dgm:pt modelId="{D4482482-582C-492D-8065-AD68B5F3FEAB}" type="pres">
      <dgm:prSet presAssocID="{249BEAC9-B5AF-407D-91BE-7F2D4F255C64}" presName="connTx" presStyleLbl="parChTrans1D3" presStyleIdx="0" presStyleCnt="4"/>
      <dgm:spPr/>
    </dgm:pt>
    <dgm:pt modelId="{8CCCA774-E259-4336-AC43-B3E40336E25E}" type="pres">
      <dgm:prSet presAssocID="{0AD7F46D-2B70-4B95-B8CD-E5BBB609B463}" presName="Name30" presStyleCnt="0"/>
      <dgm:spPr/>
    </dgm:pt>
    <dgm:pt modelId="{8CE2BB9C-9611-4B1B-94D5-3712E0C252E3}" type="pres">
      <dgm:prSet presAssocID="{0AD7F46D-2B70-4B95-B8CD-E5BBB609B463}" presName="level2Shape" presStyleLbl="node3" presStyleIdx="0" presStyleCnt="4"/>
      <dgm:spPr/>
    </dgm:pt>
    <dgm:pt modelId="{60520F95-2409-481D-83BD-73E6EC0080E8}" type="pres">
      <dgm:prSet presAssocID="{0AD7F46D-2B70-4B95-B8CD-E5BBB609B463}" presName="hierChild3" presStyleCnt="0"/>
      <dgm:spPr/>
    </dgm:pt>
    <dgm:pt modelId="{4CEBC7A6-2B21-45D7-9F88-021AAD71625A}" type="pres">
      <dgm:prSet presAssocID="{2550BDA4-0952-405E-9C28-F291917AAC8B}" presName="Name25" presStyleLbl="parChTrans1D3" presStyleIdx="1" presStyleCnt="4"/>
      <dgm:spPr/>
    </dgm:pt>
    <dgm:pt modelId="{9B383886-44EB-44C8-B24B-D7EACE568661}" type="pres">
      <dgm:prSet presAssocID="{2550BDA4-0952-405E-9C28-F291917AAC8B}" presName="connTx" presStyleLbl="parChTrans1D3" presStyleIdx="1" presStyleCnt="4"/>
      <dgm:spPr/>
    </dgm:pt>
    <dgm:pt modelId="{56E61EB7-1B8C-423C-B4C6-896C11ABAAA6}" type="pres">
      <dgm:prSet presAssocID="{B0F81B8E-C89B-45D8-9D16-057DEB29D306}" presName="Name30" presStyleCnt="0"/>
      <dgm:spPr/>
    </dgm:pt>
    <dgm:pt modelId="{F91BEA64-FE58-4FC4-B15A-FF29F9F60CCF}" type="pres">
      <dgm:prSet presAssocID="{B0F81B8E-C89B-45D8-9D16-057DEB29D306}" presName="level2Shape" presStyleLbl="node3" presStyleIdx="1" presStyleCnt="4"/>
      <dgm:spPr/>
    </dgm:pt>
    <dgm:pt modelId="{470E4397-D1CC-44B2-A57C-47F44189A49D}" type="pres">
      <dgm:prSet presAssocID="{B0F81B8E-C89B-45D8-9D16-057DEB29D306}" presName="hierChild3" presStyleCnt="0"/>
      <dgm:spPr/>
    </dgm:pt>
    <dgm:pt modelId="{93551527-D6E8-4E2B-B75D-8740146E5033}" type="pres">
      <dgm:prSet presAssocID="{A21328BE-E4A2-4178-B278-1FBD3B9318F6}" presName="Name25" presStyleLbl="parChTrans1D2" presStyleIdx="1" presStyleCnt="2"/>
      <dgm:spPr/>
    </dgm:pt>
    <dgm:pt modelId="{BF15E94A-165A-45A5-83DF-0FC7C4431346}" type="pres">
      <dgm:prSet presAssocID="{A21328BE-E4A2-4178-B278-1FBD3B9318F6}" presName="connTx" presStyleLbl="parChTrans1D2" presStyleIdx="1" presStyleCnt="2"/>
      <dgm:spPr/>
    </dgm:pt>
    <dgm:pt modelId="{1DE94AB5-2943-4FDB-82B3-F6D72EF51EAB}" type="pres">
      <dgm:prSet presAssocID="{E1428CF9-1018-4224-AFBC-9E57B1B3EA8D}" presName="Name30" presStyleCnt="0"/>
      <dgm:spPr/>
    </dgm:pt>
    <dgm:pt modelId="{E98F49E6-8836-4F42-9DAE-B70E873EE90B}" type="pres">
      <dgm:prSet presAssocID="{E1428CF9-1018-4224-AFBC-9E57B1B3EA8D}" presName="level2Shape" presStyleLbl="node2" presStyleIdx="1" presStyleCnt="2"/>
      <dgm:spPr/>
    </dgm:pt>
    <dgm:pt modelId="{C5D15BDF-0CD1-44CB-95B1-119BB1E9AC0B}" type="pres">
      <dgm:prSet presAssocID="{E1428CF9-1018-4224-AFBC-9E57B1B3EA8D}" presName="hierChild3" presStyleCnt="0"/>
      <dgm:spPr/>
    </dgm:pt>
    <dgm:pt modelId="{E83DA7C1-8999-452C-8F98-C557709815D1}" type="pres">
      <dgm:prSet presAssocID="{55E6B4B4-A185-40E7-8839-154BC5C375DA}" presName="Name25" presStyleLbl="parChTrans1D3" presStyleIdx="2" presStyleCnt="4"/>
      <dgm:spPr/>
    </dgm:pt>
    <dgm:pt modelId="{FE2014CC-96C2-45B9-947D-5EA6CF65320D}" type="pres">
      <dgm:prSet presAssocID="{55E6B4B4-A185-40E7-8839-154BC5C375DA}" presName="connTx" presStyleLbl="parChTrans1D3" presStyleIdx="2" presStyleCnt="4"/>
      <dgm:spPr/>
    </dgm:pt>
    <dgm:pt modelId="{F4E0B912-05E2-42FD-A86F-809B3D3A675C}" type="pres">
      <dgm:prSet presAssocID="{DE2DE5C4-B1C4-405C-AE3B-3EF4315FCEFA}" presName="Name30" presStyleCnt="0"/>
      <dgm:spPr/>
    </dgm:pt>
    <dgm:pt modelId="{C6860D48-2BDB-471A-B53A-D81206305482}" type="pres">
      <dgm:prSet presAssocID="{DE2DE5C4-B1C4-405C-AE3B-3EF4315FCEFA}" presName="level2Shape" presStyleLbl="node3" presStyleIdx="2" presStyleCnt="4"/>
      <dgm:spPr/>
    </dgm:pt>
    <dgm:pt modelId="{44CAD9D1-6BC7-4EF8-A04C-192D505C3458}" type="pres">
      <dgm:prSet presAssocID="{DE2DE5C4-B1C4-405C-AE3B-3EF4315FCEFA}" presName="hierChild3" presStyleCnt="0"/>
      <dgm:spPr/>
    </dgm:pt>
    <dgm:pt modelId="{21211DC0-E143-4140-829D-DE4EB1B02F4B}" type="pres">
      <dgm:prSet presAssocID="{41223C80-72FC-4FE0-84C8-0B746AA6671D}" presName="Name25" presStyleLbl="parChTrans1D3" presStyleIdx="3" presStyleCnt="4"/>
      <dgm:spPr/>
    </dgm:pt>
    <dgm:pt modelId="{7CC3F5DF-AD5B-4D50-86E3-479A5C5BA29F}" type="pres">
      <dgm:prSet presAssocID="{41223C80-72FC-4FE0-84C8-0B746AA6671D}" presName="connTx" presStyleLbl="parChTrans1D3" presStyleIdx="3" presStyleCnt="4"/>
      <dgm:spPr/>
    </dgm:pt>
    <dgm:pt modelId="{0CAD234E-3937-45CB-8D9E-DE905EEFDFDA}" type="pres">
      <dgm:prSet presAssocID="{1D267D56-0FAE-4187-9A16-C75595EFAA25}" presName="Name30" presStyleCnt="0"/>
      <dgm:spPr/>
    </dgm:pt>
    <dgm:pt modelId="{A954BC4B-6702-4361-91A1-0E3C0D1A2E4F}" type="pres">
      <dgm:prSet presAssocID="{1D267D56-0FAE-4187-9A16-C75595EFAA25}" presName="level2Shape" presStyleLbl="node3" presStyleIdx="3" presStyleCnt="4"/>
      <dgm:spPr/>
    </dgm:pt>
    <dgm:pt modelId="{81AF4B57-9EEC-4E43-B7ED-C922CBFBC301}" type="pres">
      <dgm:prSet presAssocID="{1D267D56-0FAE-4187-9A16-C75595EFAA25}" presName="hierChild3" presStyleCnt="0"/>
      <dgm:spPr/>
    </dgm:pt>
    <dgm:pt modelId="{C5B34AD7-8D3F-4104-BC8D-F1954BFCC09D}" type="pres">
      <dgm:prSet presAssocID="{17A19FB6-4DDE-4A4F-A302-BFA381654920}" presName="bgShapesFlow" presStyleCnt="0"/>
      <dgm:spPr/>
    </dgm:pt>
  </dgm:ptLst>
  <dgm:cxnLst>
    <dgm:cxn modelId="{3DF94D02-8B8E-45BD-94D6-21B7D67B7BB7}" type="presOf" srcId="{94A0ED09-0372-43A8-B2DB-111BA7A7BFE3}" destId="{58305664-77F6-4E3B-8E74-31C0FC225233}" srcOrd="1" destOrd="0" presId="urn:microsoft.com/office/officeart/2005/8/layout/hierarchy5"/>
    <dgm:cxn modelId="{A26BE908-BEB2-4799-8903-59149B2D7F6A}" type="presOf" srcId="{2550BDA4-0952-405E-9C28-F291917AAC8B}" destId="{9B383886-44EB-44C8-B24B-D7EACE568661}" srcOrd="1" destOrd="0" presId="urn:microsoft.com/office/officeart/2005/8/layout/hierarchy5"/>
    <dgm:cxn modelId="{05A2EA17-CAB4-45A3-94FC-675AB625A75E}" type="presOf" srcId="{249BEAC9-B5AF-407D-91BE-7F2D4F255C64}" destId="{D4482482-582C-492D-8065-AD68B5F3FEAB}" srcOrd="1" destOrd="0" presId="urn:microsoft.com/office/officeart/2005/8/layout/hierarchy5"/>
    <dgm:cxn modelId="{80F7BF27-3E11-46E6-9B58-2F508BF9B06D}" type="presOf" srcId="{41223C80-72FC-4FE0-84C8-0B746AA6671D}" destId="{7CC3F5DF-AD5B-4D50-86E3-479A5C5BA29F}" srcOrd="1" destOrd="0" presId="urn:microsoft.com/office/officeart/2005/8/layout/hierarchy5"/>
    <dgm:cxn modelId="{DB2B622C-E2CC-4C7C-B696-6DDDE70B9738}" srcId="{17A19FB6-4DDE-4A4F-A302-BFA381654920}" destId="{445C289B-494D-4010-8A4B-DC70426CC4CE}" srcOrd="0" destOrd="0" parTransId="{AD837E6A-E6E1-46F5-ADF9-831387640341}" sibTransId="{2C5D462C-668D-4707-80EE-DA8557E410AE}"/>
    <dgm:cxn modelId="{EF52313F-5454-4BEC-9187-9FF5E8E00EFA}" type="presOf" srcId="{29626C7D-815B-462B-B96C-64B0DF20CF5E}" destId="{84D3EABE-B2BC-4658-BB97-1CF4A87DD9A9}" srcOrd="0" destOrd="0" presId="urn:microsoft.com/office/officeart/2005/8/layout/hierarchy5"/>
    <dgm:cxn modelId="{CA9E4F3F-5C25-4CBA-9944-99D8A9149F2C}" type="presOf" srcId="{A21328BE-E4A2-4178-B278-1FBD3B9318F6}" destId="{BF15E94A-165A-45A5-83DF-0FC7C4431346}" srcOrd="1" destOrd="0" presId="urn:microsoft.com/office/officeart/2005/8/layout/hierarchy5"/>
    <dgm:cxn modelId="{AEFAF940-9918-4243-8BF8-481F3D28BCE3}" type="presOf" srcId="{A21328BE-E4A2-4178-B278-1FBD3B9318F6}" destId="{93551527-D6E8-4E2B-B75D-8740146E5033}" srcOrd="0" destOrd="0" presId="urn:microsoft.com/office/officeart/2005/8/layout/hierarchy5"/>
    <dgm:cxn modelId="{DD5CE265-52CD-4B3C-BFC6-2F8EAC6E6D10}" srcId="{E1428CF9-1018-4224-AFBC-9E57B1B3EA8D}" destId="{DE2DE5C4-B1C4-405C-AE3B-3EF4315FCEFA}" srcOrd="0" destOrd="0" parTransId="{55E6B4B4-A185-40E7-8839-154BC5C375DA}" sibTransId="{6ECA0E42-3666-4053-89EA-482BDBA4A575}"/>
    <dgm:cxn modelId="{258B6F4A-DAEA-4B36-B2E3-04568EF927A7}" type="presOf" srcId="{55E6B4B4-A185-40E7-8839-154BC5C375DA}" destId="{E83DA7C1-8999-452C-8F98-C557709815D1}" srcOrd="0" destOrd="0" presId="urn:microsoft.com/office/officeart/2005/8/layout/hierarchy5"/>
    <dgm:cxn modelId="{EA6DAD6A-55D6-4633-B3D2-FD8DF4DC01F0}" type="presOf" srcId="{DE2DE5C4-B1C4-405C-AE3B-3EF4315FCEFA}" destId="{C6860D48-2BDB-471A-B53A-D81206305482}" srcOrd="0" destOrd="0" presId="urn:microsoft.com/office/officeart/2005/8/layout/hierarchy5"/>
    <dgm:cxn modelId="{B1EFB14A-A285-4823-A4C3-5D7405267DC6}" srcId="{29626C7D-815B-462B-B96C-64B0DF20CF5E}" destId="{0AD7F46D-2B70-4B95-B8CD-E5BBB609B463}" srcOrd="0" destOrd="0" parTransId="{249BEAC9-B5AF-407D-91BE-7F2D4F255C64}" sibTransId="{7ED20767-5785-4BED-929D-9191C3D17204}"/>
    <dgm:cxn modelId="{98D8FA6D-4712-47EB-82F5-9D63A23231A3}" type="presOf" srcId="{B0F81B8E-C89B-45D8-9D16-057DEB29D306}" destId="{F91BEA64-FE58-4FC4-B15A-FF29F9F60CCF}" srcOrd="0" destOrd="0" presId="urn:microsoft.com/office/officeart/2005/8/layout/hierarchy5"/>
    <dgm:cxn modelId="{9A81C959-FB77-4A72-B39F-98B73B0240EB}" srcId="{445C289B-494D-4010-8A4B-DC70426CC4CE}" destId="{E1428CF9-1018-4224-AFBC-9E57B1B3EA8D}" srcOrd="1" destOrd="0" parTransId="{A21328BE-E4A2-4178-B278-1FBD3B9318F6}" sibTransId="{BC2B6FF7-6E27-48DE-BAFF-5BE708884370}"/>
    <dgm:cxn modelId="{0083E280-86E9-41CE-9E6C-B8E4EFAE6EDC}" type="presOf" srcId="{445C289B-494D-4010-8A4B-DC70426CC4CE}" destId="{8ABADCE4-175C-4C1A-9388-FA6F11AEB71D}" srcOrd="0" destOrd="0" presId="urn:microsoft.com/office/officeart/2005/8/layout/hierarchy5"/>
    <dgm:cxn modelId="{239B2E84-FC72-4C30-A296-73DFFC9392D0}" type="presOf" srcId="{55E6B4B4-A185-40E7-8839-154BC5C375DA}" destId="{FE2014CC-96C2-45B9-947D-5EA6CF65320D}" srcOrd="1" destOrd="0" presId="urn:microsoft.com/office/officeart/2005/8/layout/hierarchy5"/>
    <dgm:cxn modelId="{628A808F-207F-4D20-B700-650094646679}" type="presOf" srcId="{41223C80-72FC-4FE0-84C8-0B746AA6671D}" destId="{21211DC0-E143-4140-829D-DE4EB1B02F4B}" srcOrd="0" destOrd="0" presId="urn:microsoft.com/office/officeart/2005/8/layout/hierarchy5"/>
    <dgm:cxn modelId="{D3CD0D91-8C51-401E-B87E-2578DEE5F843}" srcId="{445C289B-494D-4010-8A4B-DC70426CC4CE}" destId="{29626C7D-815B-462B-B96C-64B0DF20CF5E}" srcOrd="0" destOrd="0" parTransId="{94A0ED09-0372-43A8-B2DB-111BA7A7BFE3}" sibTransId="{8BD1320A-562E-4A5D-ACCB-545B2E32F728}"/>
    <dgm:cxn modelId="{B9A6B7A9-2E0C-457C-A6F4-EBA9873344BF}" type="presOf" srcId="{0AD7F46D-2B70-4B95-B8CD-E5BBB609B463}" destId="{8CE2BB9C-9611-4B1B-94D5-3712E0C252E3}" srcOrd="0" destOrd="0" presId="urn:microsoft.com/office/officeart/2005/8/layout/hierarchy5"/>
    <dgm:cxn modelId="{90C475B0-4DAE-421A-9D26-963324A3C717}" type="presOf" srcId="{249BEAC9-B5AF-407D-91BE-7F2D4F255C64}" destId="{5D5DCA97-55CE-4EF1-AFFC-BA0F08F175FB}" srcOrd="0" destOrd="0" presId="urn:microsoft.com/office/officeart/2005/8/layout/hierarchy5"/>
    <dgm:cxn modelId="{0531FFC2-2B70-4A1C-8F6E-2496DFF3C5B7}" type="presOf" srcId="{E1428CF9-1018-4224-AFBC-9E57B1B3EA8D}" destId="{E98F49E6-8836-4F42-9DAE-B70E873EE90B}" srcOrd="0" destOrd="0" presId="urn:microsoft.com/office/officeart/2005/8/layout/hierarchy5"/>
    <dgm:cxn modelId="{C18A16CF-161E-40E7-9A06-F399FAD2A04E}" type="presOf" srcId="{1D267D56-0FAE-4187-9A16-C75595EFAA25}" destId="{A954BC4B-6702-4361-91A1-0E3C0D1A2E4F}" srcOrd="0" destOrd="0" presId="urn:microsoft.com/office/officeart/2005/8/layout/hierarchy5"/>
    <dgm:cxn modelId="{85483BE1-98FA-4337-950C-8FEF3D0CAAD7}" srcId="{29626C7D-815B-462B-B96C-64B0DF20CF5E}" destId="{B0F81B8E-C89B-45D8-9D16-057DEB29D306}" srcOrd="1" destOrd="0" parTransId="{2550BDA4-0952-405E-9C28-F291917AAC8B}" sibTransId="{06544BB4-79B7-4B01-9973-E2BFFB3A503F}"/>
    <dgm:cxn modelId="{D52955E9-04D4-45C1-A9DF-AEC1309D40CB}" type="presOf" srcId="{94A0ED09-0372-43A8-B2DB-111BA7A7BFE3}" destId="{DEF56B0C-EF80-491F-BC86-6F2C7C71B3A3}" srcOrd="0" destOrd="0" presId="urn:microsoft.com/office/officeart/2005/8/layout/hierarchy5"/>
    <dgm:cxn modelId="{A3417EEE-51FE-4F17-810A-76D5A6A5C1A0}" srcId="{E1428CF9-1018-4224-AFBC-9E57B1B3EA8D}" destId="{1D267D56-0FAE-4187-9A16-C75595EFAA25}" srcOrd="1" destOrd="0" parTransId="{41223C80-72FC-4FE0-84C8-0B746AA6671D}" sibTransId="{5D7DA35D-DF28-47E6-A408-72E48E55219B}"/>
    <dgm:cxn modelId="{09B37AF2-205F-4E8A-99A4-0566F24BF26E}" type="presOf" srcId="{17A19FB6-4DDE-4A4F-A302-BFA381654920}" destId="{1D118B48-66B4-4758-AD1D-57D5A7EC843C}" srcOrd="0" destOrd="0" presId="urn:microsoft.com/office/officeart/2005/8/layout/hierarchy5"/>
    <dgm:cxn modelId="{6062C2F8-F870-4080-9096-6E2EDBCE01EC}" type="presOf" srcId="{2550BDA4-0952-405E-9C28-F291917AAC8B}" destId="{4CEBC7A6-2B21-45D7-9F88-021AAD71625A}" srcOrd="0" destOrd="0" presId="urn:microsoft.com/office/officeart/2005/8/layout/hierarchy5"/>
    <dgm:cxn modelId="{3DD94516-CDC8-4326-926D-44EB954E8BBD}" type="presParOf" srcId="{1D118B48-66B4-4758-AD1D-57D5A7EC843C}" destId="{B268667F-8974-4768-996E-B9957889D0D0}" srcOrd="0" destOrd="0" presId="urn:microsoft.com/office/officeart/2005/8/layout/hierarchy5"/>
    <dgm:cxn modelId="{2CFCDAE9-9DDB-4273-893B-CB6DD084D52E}" type="presParOf" srcId="{B268667F-8974-4768-996E-B9957889D0D0}" destId="{821E6559-9D4F-4DC7-A541-5D03B1BBFC31}" srcOrd="0" destOrd="0" presId="urn:microsoft.com/office/officeart/2005/8/layout/hierarchy5"/>
    <dgm:cxn modelId="{52AA351B-5F77-4377-9021-A11DF6AC4796}" type="presParOf" srcId="{821E6559-9D4F-4DC7-A541-5D03B1BBFC31}" destId="{28359740-FBAD-4FD2-A60D-DEDA9CC8973A}" srcOrd="0" destOrd="0" presId="urn:microsoft.com/office/officeart/2005/8/layout/hierarchy5"/>
    <dgm:cxn modelId="{1117AC79-3D15-428C-92AF-D3175CEAC5BC}" type="presParOf" srcId="{28359740-FBAD-4FD2-A60D-DEDA9CC8973A}" destId="{8ABADCE4-175C-4C1A-9388-FA6F11AEB71D}" srcOrd="0" destOrd="0" presId="urn:microsoft.com/office/officeart/2005/8/layout/hierarchy5"/>
    <dgm:cxn modelId="{28756845-FC71-4E13-AFBE-8E42C12141AA}" type="presParOf" srcId="{28359740-FBAD-4FD2-A60D-DEDA9CC8973A}" destId="{889F080B-D8D8-4C13-BABD-EA8931FA12B2}" srcOrd="1" destOrd="0" presId="urn:microsoft.com/office/officeart/2005/8/layout/hierarchy5"/>
    <dgm:cxn modelId="{00EBE268-A246-4EA1-8B1D-DA13B4116907}" type="presParOf" srcId="{889F080B-D8D8-4C13-BABD-EA8931FA12B2}" destId="{DEF56B0C-EF80-491F-BC86-6F2C7C71B3A3}" srcOrd="0" destOrd="0" presId="urn:microsoft.com/office/officeart/2005/8/layout/hierarchy5"/>
    <dgm:cxn modelId="{FF72F2E7-728A-4BCC-8826-192A22E64E7D}" type="presParOf" srcId="{DEF56B0C-EF80-491F-BC86-6F2C7C71B3A3}" destId="{58305664-77F6-4E3B-8E74-31C0FC225233}" srcOrd="0" destOrd="0" presId="urn:microsoft.com/office/officeart/2005/8/layout/hierarchy5"/>
    <dgm:cxn modelId="{291D7C91-8911-4610-8F2A-2A6BC7A37642}" type="presParOf" srcId="{889F080B-D8D8-4C13-BABD-EA8931FA12B2}" destId="{4C001112-01FE-42F1-9D29-E1E77C1A10A8}" srcOrd="1" destOrd="0" presId="urn:microsoft.com/office/officeart/2005/8/layout/hierarchy5"/>
    <dgm:cxn modelId="{B870F5C4-5691-4BC6-8354-06E1FE9E213B}" type="presParOf" srcId="{4C001112-01FE-42F1-9D29-E1E77C1A10A8}" destId="{84D3EABE-B2BC-4658-BB97-1CF4A87DD9A9}" srcOrd="0" destOrd="0" presId="urn:microsoft.com/office/officeart/2005/8/layout/hierarchy5"/>
    <dgm:cxn modelId="{6462DA80-B8CB-4212-BAD3-8E653E6655CC}" type="presParOf" srcId="{4C001112-01FE-42F1-9D29-E1E77C1A10A8}" destId="{572EBE91-9323-46B9-8BC4-9669C1B91441}" srcOrd="1" destOrd="0" presId="urn:microsoft.com/office/officeart/2005/8/layout/hierarchy5"/>
    <dgm:cxn modelId="{331513E7-CB85-49F3-AC83-A4EBB1D604CF}" type="presParOf" srcId="{572EBE91-9323-46B9-8BC4-9669C1B91441}" destId="{5D5DCA97-55CE-4EF1-AFFC-BA0F08F175FB}" srcOrd="0" destOrd="0" presId="urn:microsoft.com/office/officeart/2005/8/layout/hierarchy5"/>
    <dgm:cxn modelId="{5A269CD0-58E6-401F-BB07-95CBA43B8018}" type="presParOf" srcId="{5D5DCA97-55CE-4EF1-AFFC-BA0F08F175FB}" destId="{D4482482-582C-492D-8065-AD68B5F3FEAB}" srcOrd="0" destOrd="0" presId="urn:microsoft.com/office/officeart/2005/8/layout/hierarchy5"/>
    <dgm:cxn modelId="{AE5BFB7B-9B3D-4663-B6BA-7CC831A464EF}" type="presParOf" srcId="{572EBE91-9323-46B9-8BC4-9669C1B91441}" destId="{8CCCA774-E259-4336-AC43-B3E40336E25E}" srcOrd="1" destOrd="0" presId="urn:microsoft.com/office/officeart/2005/8/layout/hierarchy5"/>
    <dgm:cxn modelId="{F38A2ACD-C353-43D4-8F49-EA73DE1DADEE}" type="presParOf" srcId="{8CCCA774-E259-4336-AC43-B3E40336E25E}" destId="{8CE2BB9C-9611-4B1B-94D5-3712E0C252E3}" srcOrd="0" destOrd="0" presId="urn:microsoft.com/office/officeart/2005/8/layout/hierarchy5"/>
    <dgm:cxn modelId="{4C8581E6-79B3-4EA5-9551-C7B9C79B28F5}" type="presParOf" srcId="{8CCCA774-E259-4336-AC43-B3E40336E25E}" destId="{60520F95-2409-481D-83BD-73E6EC0080E8}" srcOrd="1" destOrd="0" presId="urn:microsoft.com/office/officeart/2005/8/layout/hierarchy5"/>
    <dgm:cxn modelId="{ED1F8067-83D4-4CFC-A9D3-09CE52849380}" type="presParOf" srcId="{572EBE91-9323-46B9-8BC4-9669C1B91441}" destId="{4CEBC7A6-2B21-45D7-9F88-021AAD71625A}" srcOrd="2" destOrd="0" presId="urn:microsoft.com/office/officeart/2005/8/layout/hierarchy5"/>
    <dgm:cxn modelId="{4615DE84-2947-4F02-B118-E821A5CB4376}" type="presParOf" srcId="{4CEBC7A6-2B21-45D7-9F88-021AAD71625A}" destId="{9B383886-44EB-44C8-B24B-D7EACE568661}" srcOrd="0" destOrd="0" presId="urn:microsoft.com/office/officeart/2005/8/layout/hierarchy5"/>
    <dgm:cxn modelId="{00965485-A441-499E-A042-99851C986614}" type="presParOf" srcId="{572EBE91-9323-46B9-8BC4-9669C1B91441}" destId="{56E61EB7-1B8C-423C-B4C6-896C11ABAAA6}" srcOrd="3" destOrd="0" presId="urn:microsoft.com/office/officeart/2005/8/layout/hierarchy5"/>
    <dgm:cxn modelId="{6C61FFBA-E2E7-426B-B0E3-C993ADFF71B0}" type="presParOf" srcId="{56E61EB7-1B8C-423C-B4C6-896C11ABAAA6}" destId="{F91BEA64-FE58-4FC4-B15A-FF29F9F60CCF}" srcOrd="0" destOrd="0" presId="urn:microsoft.com/office/officeart/2005/8/layout/hierarchy5"/>
    <dgm:cxn modelId="{590D4354-DBE7-4FA5-8A0F-3348D91DA669}" type="presParOf" srcId="{56E61EB7-1B8C-423C-B4C6-896C11ABAAA6}" destId="{470E4397-D1CC-44B2-A57C-47F44189A49D}" srcOrd="1" destOrd="0" presId="urn:microsoft.com/office/officeart/2005/8/layout/hierarchy5"/>
    <dgm:cxn modelId="{14D806E4-0434-4E7E-9EA2-8CED208720B4}" type="presParOf" srcId="{889F080B-D8D8-4C13-BABD-EA8931FA12B2}" destId="{93551527-D6E8-4E2B-B75D-8740146E5033}" srcOrd="2" destOrd="0" presId="urn:microsoft.com/office/officeart/2005/8/layout/hierarchy5"/>
    <dgm:cxn modelId="{B2F07E8E-932D-41DD-8088-E647CB10B057}" type="presParOf" srcId="{93551527-D6E8-4E2B-B75D-8740146E5033}" destId="{BF15E94A-165A-45A5-83DF-0FC7C4431346}" srcOrd="0" destOrd="0" presId="urn:microsoft.com/office/officeart/2005/8/layout/hierarchy5"/>
    <dgm:cxn modelId="{4962F6C3-94C1-467A-9BBC-F85B0411A85A}" type="presParOf" srcId="{889F080B-D8D8-4C13-BABD-EA8931FA12B2}" destId="{1DE94AB5-2943-4FDB-82B3-F6D72EF51EAB}" srcOrd="3" destOrd="0" presId="urn:microsoft.com/office/officeart/2005/8/layout/hierarchy5"/>
    <dgm:cxn modelId="{3A709540-264A-4989-A2E3-A4AF87501B84}" type="presParOf" srcId="{1DE94AB5-2943-4FDB-82B3-F6D72EF51EAB}" destId="{E98F49E6-8836-4F42-9DAE-B70E873EE90B}" srcOrd="0" destOrd="0" presId="urn:microsoft.com/office/officeart/2005/8/layout/hierarchy5"/>
    <dgm:cxn modelId="{D288551D-8C67-464E-A6ED-65853EDE4DEC}" type="presParOf" srcId="{1DE94AB5-2943-4FDB-82B3-F6D72EF51EAB}" destId="{C5D15BDF-0CD1-44CB-95B1-119BB1E9AC0B}" srcOrd="1" destOrd="0" presId="urn:microsoft.com/office/officeart/2005/8/layout/hierarchy5"/>
    <dgm:cxn modelId="{FF3B8D27-1895-42C8-AEFB-E9D4D4106D24}" type="presParOf" srcId="{C5D15BDF-0CD1-44CB-95B1-119BB1E9AC0B}" destId="{E83DA7C1-8999-452C-8F98-C557709815D1}" srcOrd="0" destOrd="0" presId="urn:microsoft.com/office/officeart/2005/8/layout/hierarchy5"/>
    <dgm:cxn modelId="{CBA869E0-7AC4-45C5-99CB-43806311C5C4}" type="presParOf" srcId="{E83DA7C1-8999-452C-8F98-C557709815D1}" destId="{FE2014CC-96C2-45B9-947D-5EA6CF65320D}" srcOrd="0" destOrd="0" presId="urn:microsoft.com/office/officeart/2005/8/layout/hierarchy5"/>
    <dgm:cxn modelId="{820F8C44-683E-4F65-B4D7-7E44C77C826B}" type="presParOf" srcId="{C5D15BDF-0CD1-44CB-95B1-119BB1E9AC0B}" destId="{F4E0B912-05E2-42FD-A86F-809B3D3A675C}" srcOrd="1" destOrd="0" presId="urn:microsoft.com/office/officeart/2005/8/layout/hierarchy5"/>
    <dgm:cxn modelId="{F1D71FCF-3F47-446F-ADE8-504AA366CACA}" type="presParOf" srcId="{F4E0B912-05E2-42FD-A86F-809B3D3A675C}" destId="{C6860D48-2BDB-471A-B53A-D81206305482}" srcOrd="0" destOrd="0" presId="urn:microsoft.com/office/officeart/2005/8/layout/hierarchy5"/>
    <dgm:cxn modelId="{545664FA-671C-4AF5-A24A-5C29D076D8BF}" type="presParOf" srcId="{F4E0B912-05E2-42FD-A86F-809B3D3A675C}" destId="{44CAD9D1-6BC7-4EF8-A04C-192D505C3458}" srcOrd="1" destOrd="0" presId="urn:microsoft.com/office/officeart/2005/8/layout/hierarchy5"/>
    <dgm:cxn modelId="{ED6F69FF-4A26-4E04-BB6F-BEC031129554}" type="presParOf" srcId="{C5D15BDF-0CD1-44CB-95B1-119BB1E9AC0B}" destId="{21211DC0-E143-4140-829D-DE4EB1B02F4B}" srcOrd="2" destOrd="0" presId="urn:microsoft.com/office/officeart/2005/8/layout/hierarchy5"/>
    <dgm:cxn modelId="{40328A89-E497-43AB-8448-98EF4EEF63F0}" type="presParOf" srcId="{21211DC0-E143-4140-829D-DE4EB1B02F4B}" destId="{7CC3F5DF-AD5B-4D50-86E3-479A5C5BA29F}" srcOrd="0" destOrd="0" presId="urn:microsoft.com/office/officeart/2005/8/layout/hierarchy5"/>
    <dgm:cxn modelId="{5BD745C9-9224-432F-9861-CF19FB449968}" type="presParOf" srcId="{C5D15BDF-0CD1-44CB-95B1-119BB1E9AC0B}" destId="{0CAD234E-3937-45CB-8D9E-DE905EEFDFDA}" srcOrd="3" destOrd="0" presId="urn:microsoft.com/office/officeart/2005/8/layout/hierarchy5"/>
    <dgm:cxn modelId="{AAE27962-B6AC-44A4-9F69-9415C5194253}" type="presParOf" srcId="{0CAD234E-3937-45CB-8D9E-DE905EEFDFDA}" destId="{A954BC4B-6702-4361-91A1-0E3C0D1A2E4F}" srcOrd="0" destOrd="0" presId="urn:microsoft.com/office/officeart/2005/8/layout/hierarchy5"/>
    <dgm:cxn modelId="{3598E819-D2B7-420F-893D-B3E511940116}" type="presParOf" srcId="{0CAD234E-3937-45CB-8D9E-DE905EEFDFDA}" destId="{81AF4B57-9EEC-4E43-B7ED-C922CBFBC301}" srcOrd="1" destOrd="0" presId="urn:microsoft.com/office/officeart/2005/8/layout/hierarchy5"/>
    <dgm:cxn modelId="{64C2C61A-12A3-4BE3-ABA9-35305460E83A}" type="presParOf" srcId="{1D118B48-66B4-4758-AD1D-57D5A7EC843C}" destId="{C5B34AD7-8D3F-4104-BC8D-F1954BFCC09D}"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ADCE4-175C-4C1A-9388-FA6F11AEB71D}">
      <dsp:nvSpPr>
        <dsp:cNvPr id="0" name=""/>
        <dsp:cNvSpPr/>
      </dsp:nvSpPr>
      <dsp:spPr>
        <a:xfrm>
          <a:off x="306" y="2217438"/>
          <a:ext cx="2274574" cy="1137287"/>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1800" b="1" kern="1200" dirty="0"/>
            <a:t>Katılımcı Rolüne Göre Sınıflandırma</a:t>
          </a:r>
        </a:p>
        <a:p>
          <a:pPr lvl="0" algn="ctr" defTabSz="1422400">
            <a:lnSpc>
              <a:spcPct val="90000"/>
            </a:lnSpc>
            <a:spcBef>
              <a:spcPct val="0"/>
            </a:spcBef>
            <a:spcAft>
              <a:spcPct val="35000"/>
            </a:spcAft>
            <a:buNone/>
          </a:pPr>
          <a:endParaRPr lang="tr-TR" sz="1800" b="1" kern="1200" dirty="0"/>
        </a:p>
      </dsp:txBody>
      <dsp:txXfrm>
        <a:off x="33616" y="2250748"/>
        <a:ext cx="2207954" cy="1070667"/>
      </dsp:txXfrm>
    </dsp:sp>
    <dsp:sp modelId="{DEF56B0C-EF80-491F-BC86-6F2C7C71B3A3}">
      <dsp:nvSpPr>
        <dsp:cNvPr id="0" name=""/>
        <dsp:cNvSpPr/>
      </dsp:nvSpPr>
      <dsp:spPr>
        <a:xfrm rot="18289469">
          <a:off x="1933187" y="2113772"/>
          <a:ext cx="1593217" cy="36738"/>
        </a:xfrm>
        <a:custGeom>
          <a:avLst/>
          <a:gdLst/>
          <a:ahLst/>
          <a:cxnLst/>
          <a:rect l="0" t="0" r="0" b="0"/>
          <a:pathLst>
            <a:path>
              <a:moveTo>
                <a:pt x="0" y="18369"/>
              </a:moveTo>
              <a:lnTo>
                <a:pt x="1593217" y="18369"/>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b="1" kern="1200"/>
        </a:p>
      </dsp:txBody>
      <dsp:txXfrm>
        <a:off x="2689966" y="2092311"/>
        <a:ext cx="79660" cy="79660"/>
      </dsp:txXfrm>
    </dsp:sp>
    <dsp:sp modelId="{84D3EABE-B2BC-4658-BB97-1CF4A87DD9A9}">
      <dsp:nvSpPr>
        <dsp:cNvPr id="0" name=""/>
        <dsp:cNvSpPr/>
      </dsp:nvSpPr>
      <dsp:spPr>
        <a:xfrm>
          <a:off x="3184711" y="909557"/>
          <a:ext cx="2274574" cy="1137287"/>
        </a:xfrm>
        <a:prstGeom prst="roundRect">
          <a:avLst>
            <a:gd name="adj" fmla="val 100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Katılımcı Gözlem </a:t>
          </a:r>
        </a:p>
      </dsp:txBody>
      <dsp:txXfrm>
        <a:off x="3218021" y="942867"/>
        <a:ext cx="2207954" cy="1070667"/>
      </dsp:txXfrm>
    </dsp:sp>
    <dsp:sp modelId="{5D5DCA97-55CE-4EF1-AFFC-BA0F08F175FB}">
      <dsp:nvSpPr>
        <dsp:cNvPr id="0" name=""/>
        <dsp:cNvSpPr/>
      </dsp:nvSpPr>
      <dsp:spPr>
        <a:xfrm rot="19457599">
          <a:off x="5353971" y="1132862"/>
          <a:ext cx="1120458" cy="36738"/>
        </a:xfrm>
        <a:custGeom>
          <a:avLst/>
          <a:gdLst/>
          <a:ahLst/>
          <a:cxnLst/>
          <a:rect l="0" t="0" r="0" b="0"/>
          <a:pathLst>
            <a:path>
              <a:moveTo>
                <a:pt x="0" y="18369"/>
              </a:moveTo>
              <a:lnTo>
                <a:pt x="1120458" y="18369"/>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b="1" kern="1200"/>
        </a:p>
      </dsp:txBody>
      <dsp:txXfrm>
        <a:off x="5886189" y="1123219"/>
        <a:ext cx="56022" cy="56022"/>
      </dsp:txXfrm>
    </dsp:sp>
    <dsp:sp modelId="{8CE2BB9C-9611-4B1B-94D5-3712E0C252E3}">
      <dsp:nvSpPr>
        <dsp:cNvPr id="0" name=""/>
        <dsp:cNvSpPr/>
      </dsp:nvSpPr>
      <dsp:spPr>
        <a:xfrm>
          <a:off x="6369116" y="255617"/>
          <a:ext cx="2274574" cy="1137287"/>
        </a:xfrm>
        <a:prstGeom prst="roundRect">
          <a:avLst>
            <a:gd name="adj" fmla="val 10000"/>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Tam katılımcı </a:t>
          </a:r>
        </a:p>
      </dsp:txBody>
      <dsp:txXfrm>
        <a:off x="6402426" y="288927"/>
        <a:ext cx="2207954" cy="1070667"/>
      </dsp:txXfrm>
    </dsp:sp>
    <dsp:sp modelId="{4CEBC7A6-2B21-45D7-9F88-021AAD71625A}">
      <dsp:nvSpPr>
        <dsp:cNvPr id="0" name=""/>
        <dsp:cNvSpPr/>
      </dsp:nvSpPr>
      <dsp:spPr>
        <a:xfrm rot="2142401">
          <a:off x="5353971" y="1786802"/>
          <a:ext cx="1120458" cy="36738"/>
        </a:xfrm>
        <a:custGeom>
          <a:avLst/>
          <a:gdLst/>
          <a:ahLst/>
          <a:cxnLst/>
          <a:rect l="0" t="0" r="0" b="0"/>
          <a:pathLst>
            <a:path>
              <a:moveTo>
                <a:pt x="0" y="18369"/>
              </a:moveTo>
              <a:lnTo>
                <a:pt x="1120458" y="18369"/>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b="1" kern="1200"/>
        </a:p>
      </dsp:txBody>
      <dsp:txXfrm>
        <a:off x="5886189" y="1777160"/>
        <a:ext cx="56022" cy="56022"/>
      </dsp:txXfrm>
    </dsp:sp>
    <dsp:sp modelId="{F91BEA64-FE58-4FC4-B15A-FF29F9F60CCF}">
      <dsp:nvSpPr>
        <dsp:cNvPr id="0" name=""/>
        <dsp:cNvSpPr/>
      </dsp:nvSpPr>
      <dsp:spPr>
        <a:xfrm>
          <a:off x="6369116" y="1563498"/>
          <a:ext cx="2274574" cy="1137287"/>
        </a:xfrm>
        <a:prstGeom prst="roundRect">
          <a:avLst>
            <a:gd name="adj" fmla="val 10000"/>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Gözlemci Olarak Katılımcı</a:t>
          </a:r>
        </a:p>
      </dsp:txBody>
      <dsp:txXfrm>
        <a:off x="6402426" y="1596808"/>
        <a:ext cx="2207954" cy="1070667"/>
      </dsp:txXfrm>
    </dsp:sp>
    <dsp:sp modelId="{93551527-D6E8-4E2B-B75D-8740146E5033}">
      <dsp:nvSpPr>
        <dsp:cNvPr id="0" name=""/>
        <dsp:cNvSpPr/>
      </dsp:nvSpPr>
      <dsp:spPr>
        <a:xfrm rot="3310531">
          <a:off x="1933187" y="3421653"/>
          <a:ext cx="1593217" cy="36738"/>
        </a:xfrm>
        <a:custGeom>
          <a:avLst/>
          <a:gdLst/>
          <a:ahLst/>
          <a:cxnLst/>
          <a:rect l="0" t="0" r="0" b="0"/>
          <a:pathLst>
            <a:path>
              <a:moveTo>
                <a:pt x="0" y="18369"/>
              </a:moveTo>
              <a:lnTo>
                <a:pt x="1593217" y="18369"/>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b="1" kern="1200"/>
        </a:p>
      </dsp:txBody>
      <dsp:txXfrm>
        <a:off x="2689966" y="3400191"/>
        <a:ext cx="79660" cy="79660"/>
      </dsp:txXfrm>
    </dsp:sp>
    <dsp:sp modelId="{E98F49E6-8836-4F42-9DAE-B70E873EE90B}">
      <dsp:nvSpPr>
        <dsp:cNvPr id="0" name=""/>
        <dsp:cNvSpPr/>
      </dsp:nvSpPr>
      <dsp:spPr>
        <a:xfrm>
          <a:off x="3184711" y="3525318"/>
          <a:ext cx="2274574" cy="1137287"/>
        </a:xfrm>
        <a:prstGeom prst="roundRect">
          <a:avLst>
            <a:gd name="adj" fmla="val 100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Katılımcı Olmayan Gözlem</a:t>
          </a:r>
        </a:p>
      </dsp:txBody>
      <dsp:txXfrm>
        <a:off x="3218021" y="3558628"/>
        <a:ext cx="2207954" cy="1070667"/>
      </dsp:txXfrm>
    </dsp:sp>
    <dsp:sp modelId="{E83DA7C1-8999-452C-8F98-C557709815D1}">
      <dsp:nvSpPr>
        <dsp:cNvPr id="0" name=""/>
        <dsp:cNvSpPr/>
      </dsp:nvSpPr>
      <dsp:spPr>
        <a:xfrm rot="19457599">
          <a:off x="5353971" y="3748623"/>
          <a:ext cx="1120458" cy="36738"/>
        </a:xfrm>
        <a:custGeom>
          <a:avLst/>
          <a:gdLst/>
          <a:ahLst/>
          <a:cxnLst/>
          <a:rect l="0" t="0" r="0" b="0"/>
          <a:pathLst>
            <a:path>
              <a:moveTo>
                <a:pt x="0" y="18369"/>
              </a:moveTo>
              <a:lnTo>
                <a:pt x="1120458" y="18369"/>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b="1" kern="1200"/>
        </a:p>
      </dsp:txBody>
      <dsp:txXfrm>
        <a:off x="5886189" y="3738980"/>
        <a:ext cx="56022" cy="56022"/>
      </dsp:txXfrm>
    </dsp:sp>
    <dsp:sp modelId="{C6860D48-2BDB-471A-B53A-D81206305482}">
      <dsp:nvSpPr>
        <dsp:cNvPr id="0" name=""/>
        <dsp:cNvSpPr/>
      </dsp:nvSpPr>
      <dsp:spPr>
        <a:xfrm>
          <a:off x="6369116" y="2871378"/>
          <a:ext cx="2274574" cy="1137287"/>
        </a:xfrm>
        <a:prstGeom prst="roundRect">
          <a:avLst>
            <a:gd name="adj" fmla="val 10000"/>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Tam gözlemci </a:t>
          </a:r>
        </a:p>
      </dsp:txBody>
      <dsp:txXfrm>
        <a:off x="6402426" y="2904688"/>
        <a:ext cx="2207954" cy="1070667"/>
      </dsp:txXfrm>
    </dsp:sp>
    <dsp:sp modelId="{21211DC0-E143-4140-829D-DE4EB1B02F4B}">
      <dsp:nvSpPr>
        <dsp:cNvPr id="0" name=""/>
        <dsp:cNvSpPr/>
      </dsp:nvSpPr>
      <dsp:spPr>
        <a:xfrm rot="2142401">
          <a:off x="5353971" y="4402563"/>
          <a:ext cx="1120458" cy="36738"/>
        </a:xfrm>
        <a:custGeom>
          <a:avLst/>
          <a:gdLst/>
          <a:ahLst/>
          <a:cxnLst/>
          <a:rect l="0" t="0" r="0" b="0"/>
          <a:pathLst>
            <a:path>
              <a:moveTo>
                <a:pt x="0" y="18369"/>
              </a:moveTo>
              <a:lnTo>
                <a:pt x="1120458" y="18369"/>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b="1" kern="1200"/>
        </a:p>
      </dsp:txBody>
      <dsp:txXfrm>
        <a:off x="5886189" y="4392921"/>
        <a:ext cx="56022" cy="56022"/>
      </dsp:txXfrm>
    </dsp:sp>
    <dsp:sp modelId="{A954BC4B-6702-4361-91A1-0E3C0D1A2E4F}">
      <dsp:nvSpPr>
        <dsp:cNvPr id="0" name=""/>
        <dsp:cNvSpPr/>
      </dsp:nvSpPr>
      <dsp:spPr>
        <a:xfrm>
          <a:off x="6369116" y="4179259"/>
          <a:ext cx="2274574" cy="1137287"/>
        </a:xfrm>
        <a:prstGeom prst="roundRect">
          <a:avLst>
            <a:gd name="adj" fmla="val 10000"/>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b="1" kern="1200" dirty="0"/>
            <a:t>Katılımcı Gözlemci Olarak</a:t>
          </a:r>
        </a:p>
      </dsp:txBody>
      <dsp:txXfrm>
        <a:off x="6402426" y="4212569"/>
        <a:ext cx="2207954" cy="107066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EC50BB-BAC8-482D-94F2-ABA67D2C78DE}" type="datetimeFigureOut">
              <a:rPr lang="en-US" smtClean="0"/>
              <a:t>2/6/2018</a:t>
            </a:fld>
            <a:endParaRPr lang="en-US"/>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E1EC1E-D4A6-4B13-9B44-4D75766163D0}" type="slidenum">
              <a:rPr lang="en-US" smtClean="0"/>
              <a:t>‹#›</a:t>
            </a:fld>
            <a:endParaRPr lang="en-US"/>
          </a:p>
        </p:txBody>
      </p:sp>
    </p:spTree>
    <p:extLst>
      <p:ext uri="{BB962C8B-B14F-4D97-AF65-F5344CB8AC3E}">
        <p14:creationId xmlns:p14="http://schemas.microsoft.com/office/powerpoint/2010/main" val="2157050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DB94A0E6-EE8D-41B2-9ECD-38451799EAD7}" type="slidenum">
              <a:rPr lang="en-US" smtClean="0"/>
              <a:t>1</a:t>
            </a:fld>
            <a:endParaRPr lang="en-US"/>
          </a:p>
        </p:txBody>
      </p:sp>
    </p:spTree>
    <p:extLst>
      <p:ext uri="{BB962C8B-B14F-4D97-AF65-F5344CB8AC3E}">
        <p14:creationId xmlns:p14="http://schemas.microsoft.com/office/powerpoint/2010/main" val="1755993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DB94A0E6-EE8D-41B2-9ECD-38451799EAD7}" type="slidenum">
              <a:rPr lang="en-US" smtClean="0"/>
              <a:t>14</a:t>
            </a:fld>
            <a:endParaRPr lang="en-US"/>
          </a:p>
        </p:txBody>
      </p:sp>
    </p:spTree>
    <p:extLst>
      <p:ext uri="{BB962C8B-B14F-4D97-AF65-F5344CB8AC3E}">
        <p14:creationId xmlns:p14="http://schemas.microsoft.com/office/powerpoint/2010/main" val="20122103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DB94A0E6-EE8D-41B2-9ECD-38451799EAD7}" type="slidenum">
              <a:rPr lang="en-US" smtClean="0"/>
              <a:t>16</a:t>
            </a:fld>
            <a:endParaRPr lang="en-US"/>
          </a:p>
        </p:txBody>
      </p:sp>
    </p:spTree>
    <p:extLst>
      <p:ext uri="{BB962C8B-B14F-4D97-AF65-F5344CB8AC3E}">
        <p14:creationId xmlns:p14="http://schemas.microsoft.com/office/powerpoint/2010/main" val="137561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t>Nitel araştırmalarda katılımlı gözlem metodu önemli bir veri toplama aracıdır. Katılımlı gözlem metodunda araştırmacı veri toplarken topluluk içerisinde aktif olarak yer alır (Becker, 1958, s. 652) ve kişilerin davranışlarını doğrudan gözlemleyerek, kişilerle konuşarak davranışın gerisinde yatan nedenleri ortaya çıkarmaya çalışır (Jackson, 1983, s. 39). </a:t>
            </a:r>
          </a:p>
          <a:p>
            <a:pPr marL="0" marR="0" indent="0" algn="l" defTabSz="914400" rtl="0" eaLnBrk="1" fontAlgn="auto" latinLnBrk="0" hangingPunct="1">
              <a:lnSpc>
                <a:spcPct val="100000"/>
              </a:lnSpc>
              <a:spcBef>
                <a:spcPts val="0"/>
              </a:spcBef>
              <a:spcAft>
                <a:spcPts val="0"/>
              </a:spcAft>
              <a:buClrTx/>
              <a:buSzTx/>
              <a:buFontTx/>
              <a:buNone/>
              <a:tabLst/>
              <a:defRPr/>
            </a:pPr>
            <a:r>
              <a:rPr lang="tr-TR" dirty="0"/>
              <a:t>Katılımcı gözlem</a:t>
            </a:r>
            <a:r>
              <a:rPr lang="tr-TR" baseline="0" dirty="0"/>
              <a:t> sorunlu bir kavramdır. Çünkü ifade hem meşgul ol, hem mesafeli dur, hem süreç içinde yer al, hem bağ kurma anlamlarını içerdiği için kendisiyle çelişmektedir. Bir araştırmacı olarak gözlemci duruşunuz kendinizin de diğerlerinin de sizi bir casus gibi görmesine neden olurken, katılımcı duruşunuz araştırmacı duruşunuzdan ötürü şüpheli görülebilir.</a:t>
            </a:r>
            <a:endParaRPr lang="tr-TR" dirty="0"/>
          </a:p>
          <a:p>
            <a:r>
              <a:rPr lang="tr-TR" sz="1200" i="1" dirty="0"/>
              <a:t>Sosyal ortamın bir parçası olarak, katılımcıların sözleriyle eylemlerinin ne ölçüde uyuştuğunu ilk elden öğrenirsiniz, davranış örüntülerini görürsünüz, beklendik şeylerin yanı sıra beklenmedik şeyleri de deneyimlersiniz ve ortamdaki diğer bireylerle aranızda güvenli bir  ilişki ve sorumluluk geliştirirsiniz (Glesne, 2012)</a:t>
            </a:r>
            <a:endParaRPr lang="tr-TR" dirty="0"/>
          </a:p>
        </p:txBody>
      </p:sp>
      <p:sp>
        <p:nvSpPr>
          <p:cNvPr id="4" name="3 Slayt Numarası Yer Tutucusu"/>
          <p:cNvSpPr>
            <a:spLocks noGrp="1"/>
          </p:cNvSpPr>
          <p:nvPr>
            <p:ph type="sldNum" sz="quarter" idx="10"/>
          </p:nvPr>
        </p:nvSpPr>
        <p:spPr/>
        <p:txBody>
          <a:bodyPr/>
          <a:lstStyle/>
          <a:p>
            <a:fld id="{D798C1CF-6761-43DD-A4BF-DD7DE2CAEF2A}" type="slidenum">
              <a:rPr lang="tr-TR" smtClean="0"/>
              <a:pPr/>
              <a:t>19</a:t>
            </a:fld>
            <a:endParaRPr lang="tr-TR"/>
          </a:p>
        </p:txBody>
      </p:sp>
      <p:sp>
        <p:nvSpPr>
          <p:cNvPr id="5" name="4 Altbilgi Yer Tutucusu"/>
          <p:cNvSpPr>
            <a:spLocks noGrp="1"/>
          </p:cNvSpPr>
          <p:nvPr>
            <p:ph type="ftr" sz="quarter" idx="11"/>
          </p:nvPr>
        </p:nvSpPr>
        <p:spPr/>
        <p:txBody>
          <a:bodyPr/>
          <a:lstStyle/>
          <a:p>
            <a:r>
              <a:rPr lang="tr-TR"/>
              <a:t>Nitel Araştırma</a:t>
            </a:r>
          </a:p>
        </p:txBody>
      </p:sp>
    </p:spTree>
    <p:extLst>
      <p:ext uri="{BB962C8B-B14F-4D97-AF65-F5344CB8AC3E}">
        <p14:creationId xmlns:p14="http://schemas.microsoft.com/office/powerpoint/2010/main" val="3081185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i="1" dirty="0"/>
              <a:t>1930 ve 1950 arasında doküman incelemesi sosyal bilimlerde yaygın olarak kullanılırken, 1960 ve 1970’lerde bu araştırma yöntemi sosyal bilimlerde önemli ölçüde ihmal edilmiştir. Bunun en önemli nedenlerinden birisi, bu dönemde sosyal bilimlerdeki çalışma alanlarına pozitivizmin tam olarak hakim olmasıdır. </a:t>
            </a:r>
          </a:p>
          <a:p>
            <a:endParaRPr lang="tr-TR" dirty="0"/>
          </a:p>
        </p:txBody>
      </p:sp>
      <p:sp>
        <p:nvSpPr>
          <p:cNvPr id="4" name="3 Üstbilgi Yer Tutucusu"/>
          <p:cNvSpPr>
            <a:spLocks noGrp="1"/>
          </p:cNvSpPr>
          <p:nvPr>
            <p:ph type="hdr" sz="quarter" idx="10"/>
          </p:nvPr>
        </p:nvSpPr>
        <p:spPr/>
        <p:txBody>
          <a:bodyPr/>
          <a:lstStyle/>
          <a:p>
            <a:r>
              <a:rPr lang="tr-TR"/>
              <a:t>Betül Alatlı</a:t>
            </a:r>
            <a:endParaRPr lang="tr-TR" dirty="0"/>
          </a:p>
        </p:txBody>
      </p:sp>
      <p:sp>
        <p:nvSpPr>
          <p:cNvPr id="5" name="4 Veri Yer Tutucusu"/>
          <p:cNvSpPr>
            <a:spLocks noGrp="1"/>
          </p:cNvSpPr>
          <p:nvPr>
            <p:ph type="dt" idx="11"/>
          </p:nvPr>
        </p:nvSpPr>
        <p:spPr/>
        <p:txBody>
          <a:bodyPr/>
          <a:lstStyle/>
          <a:p>
            <a:r>
              <a:rPr lang="tr-TR"/>
              <a:t>11.12.2012</a:t>
            </a:r>
            <a:endParaRPr lang="tr-TR" dirty="0"/>
          </a:p>
        </p:txBody>
      </p:sp>
      <p:sp>
        <p:nvSpPr>
          <p:cNvPr id="6" name="5 Slayt Numarası Yer Tutucusu"/>
          <p:cNvSpPr>
            <a:spLocks noGrp="1"/>
          </p:cNvSpPr>
          <p:nvPr>
            <p:ph type="sldNum" sz="quarter" idx="12"/>
          </p:nvPr>
        </p:nvSpPr>
        <p:spPr/>
        <p:txBody>
          <a:bodyPr/>
          <a:lstStyle/>
          <a:p>
            <a:fld id="{A76BC8A2-E6D6-4D80-9184-7589DA681C63}" type="slidenum">
              <a:rPr lang="tr-TR" smtClean="0"/>
              <a:pPr/>
              <a:t>23</a:t>
            </a:fld>
            <a:endParaRPr lang="tr-TR"/>
          </a:p>
        </p:txBody>
      </p:sp>
      <p:sp>
        <p:nvSpPr>
          <p:cNvPr id="7" name="6 Altbilgi Yer Tutucusu"/>
          <p:cNvSpPr>
            <a:spLocks noGrp="1"/>
          </p:cNvSpPr>
          <p:nvPr>
            <p:ph type="ftr" sz="quarter" idx="13"/>
          </p:nvPr>
        </p:nvSpPr>
        <p:spPr/>
        <p:txBody>
          <a:bodyPr/>
          <a:lstStyle/>
          <a:p>
            <a:r>
              <a:rPr lang="tr-TR"/>
              <a:t>Nitel Araştırma</a:t>
            </a:r>
            <a:endParaRPr lang="tr-TR" dirty="0"/>
          </a:p>
        </p:txBody>
      </p:sp>
    </p:spTree>
    <p:extLst>
      <p:ext uri="{BB962C8B-B14F-4D97-AF65-F5344CB8AC3E}">
        <p14:creationId xmlns:p14="http://schemas.microsoft.com/office/powerpoint/2010/main" val="27846868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r>
              <a:rPr lang="tr-TR" sz="1200" kern="1200" dirty="0">
                <a:solidFill>
                  <a:schemeClr val="tx1"/>
                </a:solidFill>
                <a:latin typeface="+mn-lt"/>
                <a:ea typeface="+mn-ea"/>
                <a:cs typeface="+mn-cs"/>
              </a:rPr>
              <a:t>Mecazlar yoluyla nitel veri toplama Sosyoloji, Psikoloji, Antropoloji, İşletme, Felsefe, Uluslararası İlişkiler gibi sosyal bilimler disiplinlerinin yanı sıra mühendislik ve fen bilimlerinde de etkili bir şekilde kullanılmaktadır. Mecazı merkeze alan veri toplama çalışmaları süreç olarak açık uçlu sorulara dayalı bireysel veya odak grup görüşmelerinden pek farklı değildir. Toplanan verinin doğası gereği tipik bir bireysel görüşme, odak grup görüşmesi, gözlem veya doküman incelemesinin bazı türlerine göre daha kolay ve pratik bir veri toplama yöntemidir. Çünkü tek başına kullanıldığında tipik bir “mecaz odaklı” nitel veri toplama sürecinde bir veya birkaç açık uçlu soruyla araştırılan konuda görüşülen kişilerden çok zengin mecazlar elde edilebilir. Veri toplama aşamasının göreli olarak kolay olmasının yanı sıra toplanan verinin analizi de diğer nitel türlere göre daha kolaydır. Çünkü mecazlar farklı sözcüklerden oluşur, bu nedenle ayrıştırılması araştırmacı için bir sorun oluşturmaz. Dahası, benzerlik ve farklılıklar anlamında belirli tematik başlıklar altında toplamak oldukça kolaydır. Bütün bu göreli basitlik ve kolaylığının yanı sıra mecazlar çalışılan konu, olgu, olay ve durum hakkında çok sağlam zengin bir resim sunar, görsel bir imaj sağlar.</a:t>
            </a:r>
          </a:p>
          <a:p>
            <a:pPr marL="0" marR="0" indent="0" algn="l" defTabSz="914400" rtl="0" eaLnBrk="1" fontAlgn="auto" latinLnBrk="0" hangingPunct="1">
              <a:lnSpc>
                <a:spcPct val="100000"/>
              </a:lnSpc>
              <a:spcBef>
                <a:spcPts val="0"/>
              </a:spcBef>
              <a:spcAft>
                <a:spcPts val="0"/>
              </a:spcAft>
              <a:buClrTx/>
              <a:buSzTx/>
              <a:buFontTx/>
              <a:buNone/>
              <a:tabLst/>
              <a:defRPr/>
            </a:pPr>
            <a:r>
              <a:rPr lang="tr-TR" dirty="0"/>
              <a:t>Bir</a:t>
            </a:r>
            <a:r>
              <a:rPr lang="tr-TR" baseline="0" dirty="0"/>
              <a:t> araşırmacı ilgilendiği konu veya konularda elde bulunan veya ulaşılabilecek dokümanlarda kullanılan mecazların hem sayısınıhem de niteliği ve içeriğiniçalışarak bir araştırma yapabilir. Mecazlar toplum,birey ya da belirli bir topluluğun bilinç altını yansıtır.</a:t>
            </a:r>
            <a:r>
              <a:rPr lang="tr-TR" dirty="0"/>
              <a:t> </a:t>
            </a:r>
          </a:p>
          <a:p>
            <a:endParaRPr lang="tr-TR" sz="1200" kern="1200" dirty="0">
              <a:solidFill>
                <a:schemeClr val="tx1"/>
              </a:solidFill>
              <a:latin typeface="+mn-lt"/>
              <a:ea typeface="+mn-ea"/>
              <a:cs typeface="+mn-cs"/>
            </a:endParaRPr>
          </a:p>
        </p:txBody>
      </p:sp>
      <p:sp>
        <p:nvSpPr>
          <p:cNvPr id="4" name="3 Üstbilgi Yer Tutucusu"/>
          <p:cNvSpPr>
            <a:spLocks noGrp="1"/>
          </p:cNvSpPr>
          <p:nvPr>
            <p:ph type="hdr" sz="quarter" idx="10"/>
          </p:nvPr>
        </p:nvSpPr>
        <p:spPr/>
        <p:txBody>
          <a:bodyPr/>
          <a:lstStyle/>
          <a:p>
            <a:r>
              <a:rPr lang="tr-TR"/>
              <a:t>Burcu PEHLİVAN - Fulya BARIŞ</a:t>
            </a:r>
          </a:p>
        </p:txBody>
      </p:sp>
      <p:sp>
        <p:nvSpPr>
          <p:cNvPr id="5" name="4 Veri Yer Tutucusu"/>
          <p:cNvSpPr>
            <a:spLocks noGrp="1"/>
          </p:cNvSpPr>
          <p:nvPr>
            <p:ph type="dt" idx="11"/>
          </p:nvPr>
        </p:nvSpPr>
        <p:spPr/>
        <p:txBody>
          <a:bodyPr/>
          <a:lstStyle/>
          <a:p>
            <a:r>
              <a:rPr lang="tr-TR"/>
              <a:t>05.11.2012</a:t>
            </a:r>
          </a:p>
        </p:txBody>
      </p:sp>
      <p:sp>
        <p:nvSpPr>
          <p:cNvPr id="6" name="5 Slayt Numarası Yer Tutucusu"/>
          <p:cNvSpPr>
            <a:spLocks noGrp="1"/>
          </p:cNvSpPr>
          <p:nvPr>
            <p:ph type="sldNum" sz="quarter" idx="12"/>
          </p:nvPr>
        </p:nvSpPr>
        <p:spPr/>
        <p:txBody>
          <a:bodyPr/>
          <a:lstStyle/>
          <a:p>
            <a:fld id="{A76BC8A2-E6D6-4D80-9184-7589DA681C63}" type="slidenum">
              <a:rPr lang="tr-TR" smtClean="0"/>
              <a:pPr/>
              <a:t>26</a:t>
            </a:fld>
            <a:endParaRPr lang="tr-TR"/>
          </a:p>
        </p:txBody>
      </p:sp>
      <p:sp>
        <p:nvSpPr>
          <p:cNvPr id="7" name="6 Altbilgi Yer Tutucusu"/>
          <p:cNvSpPr>
            <a:spLocks noGrp="1"/>
          </p:cNvSpPr>
          <p:nvPr>
            <p:ph type="ftr" sz="quarter" idx="13"/>
          </p:nvPr>
        </p:nvSpPr>
        <p:spPr/>
        <p:txBody>
          <a:bodyPr/>
          <a:lstStyle/>
          <a:p>
            <a:r>
              <a:rPr lang="tr-TR"/>
              <a:t>Nitel Araştırma</a:t>
            </a:r>
            <a:endParaRPr lang="tr-TR" dirty="0"/>
          </a:p>
        </p:txBody>
      </p:sp>
    </p:spTree>
    <p:extLst>
      <p:ext uri="{BB962C8B-B14F-4D97-AF65-F5344CB8AC3E}">
        <p14:creationId xmlns:p14="http://schemas.microsoft.com/office/powerpoint/2010/main" val="4168356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Görüşmeler bazen anket</a:t>
            </a:r>
            <a:r>
              <a:rPr lang="tr-TR" baseline="0" dirty="0"/>
              <a:t> maddesine verilen yanıtların geçerliğini kontrol etmek için kullanılır. Örneğin katılımcılar bir maddeye kesinlikle katılıyorum ya da kesinlikle katılmıyorum biçiminde yanıt verdiklerinde bu ne anlama gelmektedir.katılıyorum ya da katılmıyorum demek istadiklerini açıklayan küçük bir grup katılımcı ile görüşme yapmak frklı katılımcıların soruları benzer biçimde algılyıp algılamadıklarını ve aynı zamanda tepkilerinin  altında yatan nedenleri de ortaya koyar.</a:t>
            </a:r>
            <a:endParaRPr lang="tr-TR" dirty="0"/>
          </a:p>
        </p:txBody>
      </p:sp>
      <p:sp>
        <p:nvSpPr>
          <p:cNvPr id="4" name="Slayt Numarası Yer Tutucusu 3"/>
          <p:cNvSpPr>
            <a:spLocks noGrp="1"/>
          </p:cNvSpPr>
          <p:nvPr>
            <p:ph type="sldNum" sz="quarter" idx="10"/>
          </p:nvPr>
        </p:nvSpPr>
        <p:spPr/>
        <p:txBody>
          <a:bodyPr/>
          <a:lstStyle/>
          <a:p>
            <a:fld id="{3031A6E2-CF17-44A6-8963-8FBA70F1A955}" type="slidenum">
              <a:rPr lang="tr-TR" smtClean="0">
                <a:solidFill>
                  <a:prstClr val="black"/>
                </a:solidFill>
              </a:rPr>
              <a:pPr/>
              <a:t>4</a:t>
            </a:fld>
            <a:endParaRPr lang="tr-TR">
              <a:solidFill>
                <a:prstClr val="black"/>
              </a:solidFill>
            </a:endParaRPr>
          </a:p>
        </p:txBody>
      </p:sp>
      <p:sp>
        <p:nvSpPr>
          <p:cNvPr id="5" name="4 Altbilgi Yer Tutucusu"/>
          <p:cNvSpPr>
            <a:spLocks noGrp="1"/>
          </p:cNvSpPr>
          <p:nvPr>
            <p:ph type="ftr" sz="quarter" idx="11"/>
          </p:nvPr>
        </p:nvSpPr>
        <p:spPr/>
        <p:txBody>
          <a:bodyPr/>
          <a:lstStyle/>
          <a:p>
            <a:r>
              <a:rPr lang="tr-TR"/>
              <a:t>Nitel Araştırma</a:t>
            </a:r>
            <a:endParaRPr lang="tr-TR" dirty="0"/>
          </a:p>
        </p:txBody>
      </p:sp>
    </p:spTree>
    <p:extLst>
      <p:ext uri="{BB962C8B-B14F-4D97-AF65-F5344CB8AC3E}">
        <p14:creationId xmlns:p14="http://schemas.microsoft.com/office/powerpoint/2010/main" val="3157862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i="1" dirty="0"/>
              <a:t>Gruptaki her üye, kendi görüşlerini belirtirken, öteki üyelerin görüşlerini de öğrenir</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i="1" dirty="0"/>
              <a:t>Gruptaki her üye, kendi görüşlerini belirtirken, öteki üyelerin görüşlerini de öğrenir. </a:t>
            </a:r>
          </a:p>
          <a:p>
            <a:r>
              <a:rPr lang="tr-TR" sz="1200" dirty="0"/>
              <a:t>ve bu yönüyle görüşmeciye zaman kazandırır.</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i="1" dirty="0"/>
              <a:t>Odak grup görüşmelerinde önemli olan katılımcıların kendi görüşlerini özgürce ortaya koymalarını sağlayacak ortam oluşturmaktır. (Kitzinger, 1994, 1995).</a:t>
            </a:r>
          </a:p>
          <a:p>
            <a:endParaRPr lang="tr-TR" dirty="0"/>
          </a:p>
        </p:txBody>
      </p:sp>
      <p:sp>
        <p:nvSpPr>
          <p:cNvPr id="4" name="3 Üstbilgi Yer Tutucusu"/>
          <p:cNvSpPr>
            <a:spLocks noGrp="1"/>
          </p:cNvSpPr>
          <p:nvPr>
            <p:ph type="hdr" sz="quarter" idx="10"/>
          </p:nvPr>
        </p:nvSpPr>
        <p:spPr/>
        <p:txBody>
          <a:bodyPr/>
          <a:lstStyle/>
          <a:p>
            <a:r>
              <a:rPr lang="tr-TR"/>
              <a:t>Betül Alatlı</a:t>
            </a:r>
            <a:endParaRPr lang="tr-TR" dirty="0"/>
          </a:p>
        </p:txBody>
      </p:sp>
      <p:sp>
        <p:nvSpPr>
          <p:cNvPr id="5" name="4 Veri Yer Tutucusu"/>
          <p:cNvSpPr>
            <a:spLocks noGrp="1"/>
          </p:cNvSpPr>
          <p:nvPr>
            <p:ph type="dt" idx="11"/>
          </p:nvPr>
        </p:nvSpPr>
        <p:spPr/>
        <p:txBody>
          <a:bodyPr/>
          <a:lstStyle/>
          <a:p>
            <a:r>
              <a:rPr lang="tr-TR"/>
              <a:t>11.12.2012</a:t>
            </a:r>
            <a:endParaRPr lang="tr-TR" dirty="0"/>
          </a:p>
        </p:txBody>
      </p:sp>
      <p:sp>
        <p:nvSpPr>
          <p:cNvPr id="6" name="5 Slayt Numarası Yer Tutucusu"/>
          <p:cNvSpPr>
            <a:spLocks noGrp="1"/>
          </p:cNvSpPr>
          <p:nvPr>
            <p:ph type="sldNum" sz="quarter" idx="12"/>
          </p:nvPr>
        </p:nvSpPr>
        <p:spPr/>
        <p:txBody>
          <a:bodyPr/>
          <a:lstStyle/>
          <a:p>
            <a:fld id="{A76BC8A2-E6D6-4D80-9184-7589DA681C63}" type="slidenum">
              <a:rPr lang="tr-TR" smtClean="0"/>
              <a:pPr/>
              <a:t>7</a:t>
            </a:fld>
            <a:endParaRPr lang="tr-TR"/>
          </a:p>
        </p:txBody>
      </p:sp>
      <p:sp>
        <p:nvSpPr>
          <p:cNvPr id="7" name="6 Altbilgi Yer Tutucusu"/>
          <p:cNvSpPr>
            <a:spLocks noGrp="1"/>
          </p:cNvSpPr>
          <p:nvPr>
            <p:ph type="ftr" sz="quarter" idx="13"/>
          </p:nvPr>
        </p:nvSpPr>
        <p:spPr/>
        <p:txBody>
          <a:bodyPr/>
          <a:lstStyle/>
          <a:p>
            <a:r>
              <a:rPr lang="tr-TR"/>
              <a:t>Nitel Araştırma</a:t>
            </a:r>
            <a:endParaRPr lang="tr-TR" dirty="0"/>
          </a:p>
        </p:txBody>
      </p:sp>
    </p:spTree>
    <p:extLst>
      <p:ext uri="{BB962C8B-B14F-4D97-AF65-F5344CB8AC3E}">
        <p14:creationId xmlns:p14="http://schemas.microsoft.com/office/powerpoint/2010/main" val="811245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DB94A0E6-EE8D-41B2-9ECD-38451799EAD7}" type="slidenum">
              <a:rPr lang="en-US" smtClean="0"/>
              <a:t>8</a:t>
            </a:fld>
            <a:endParaRPr lang="en-US"/>
          </a:p>
        </p:txBody>
      </p:sp>
    </p:spTree>
    <p:extLst>
      <p:ext uri="{BB962C8B-B14F-4D97-AF65-F5344CB8AC3E}">
        <p14:creationId xmlns:p14="http://schemas.microsoft.com/office/powerpoint/2010/main" val="1800928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a:solidFill>
                  <a:schemeClr val="tx1"/>
                </a:solidFill>
                <a:latin typeface="+mn-lt"/>
                <a:ea typeface="+mn-ea"/>
                <a:cs typeface="+mn-cs"/>
              </a:rPr>
              <a:t>Yapılanmış (yapılandırılmış) görüşme tekniğinde, araştırmacı ile araştırılan arasında uzun süreli bir iletişim olmayıp, araştırmacı görüşme sorularını önceden hazırlayarak araştırma süreci üzerinde kontrolü vardır. Araştırmacının neyi bilmek istediğinin farkında olduğu zamanlarda kullanılır. Diğer bir anlatımla, önceden hazırlanan soruların araştırılan kişilerin ileri sürdüğü düşünceleri doğrultusunda yeniden düzenlenmesi, tartışılması, bu kişilere esneklik sağlanması durumu yoktur. Örneğin sorunun hangi amaca yönelik sorulacağından hangi yolla sorulacağına bile önceden karar verilmiştir. Bu tür görüşmelerde görüşmeciler herkese aynı soruyu neredeyse aynı sözcükleri kullanarak yöneltirler, dolayısıyla görüşmecinin sınırlı bir özgürlüğü vardır. Kısacası burada araştırılan kişi ikinci bir planda yer almakta ve araştırmacının onun üzerinde kontrolü bulunmaktadır. Yüz yüze, telefonla veya bilgisayar yardımıyla yürütülebilir. Bu tür bir görüşme tekniği, nicel araştırma içerisinde yer almaktadır (Cohen ve diğerleri 2007, 354; Dawson 2007, 30; Ekiz 2009, 62; Stacey 1970, 75).</a:t>
            </a:r>
          </a:p>
          <a:p>
            <a:endParaRPr lang="tr-TR" dirty="0"/>
          </a:p>
        </p:txBody>
      </p:sp>
      <p:sp>
        <p:nvSpPr>
          <p:cNvPr id="4" name="Slayt Numarası Yer Tutucusu 3"/>
          <p:cNvSpPr>
            <a:spLocks noGrp="1"/>
          </p:cNvSpPr>
          <p:nvPr>
            <p:ph type="sldNum" sz="quarter" idx="10"/>
          </p:nvPr>
        </p:nvSpPr>
        <p:spPr/>
        <p:txBody>
          <a:bodyPr/>
          <a:lstStyle/>
          <a:p>
            <a:fld id="{3031A6E2-CF17-44A6-8963-8FBA70F1A955}" type="slidenum">
              <a:rPr lang="tr-TR" smtClean="0">
                <a:solidFill>
                  <a:prstClr val="black"/>
                </a:solidFill>
              </a:rPr>
              <a:pPr/>
              <a:t>9</a:t>
            </a:fld>
            <a:endParaRPr lang="tr-TR">
              <a:solidFill>
                <a:prstClr val="black"/>
              </a:solidFill>
            </a:endParaRPr>
          </a:p>
        </p:txBody>
      </p:sp>
      <p:sp>
        <p:nvSpPr>
          <p:cNvPr id="5" name="4 Altbilgi Yer Tutucusu"/>
          <p:cNvSpPr>
            <a:spLocks noGrp="1"/>
          </p:cNvSpPr>
          <p:nvPr>
            <p:ph type="ftr" sz="quarter" idx="11"/>
          </p:nvPr>
        </p:nvSpPr>
        <p:spPr/>
        <p:txBody>
          <a:bodyPr/>
          <a:lstStyle/>
          <a:p>
            <a:r>
              <a:rPr lang="tr-TR"/>
              <a:t>Nitel Araştırma</a:t>
            </a:r>
            <a:endParaRPr lang="tr-TR" dirty="0"/>
          </a:p>
        </p:txBody>
      </p:sp>
    </p:spTree>
    <p:extLst>
      <p:ext uri="{BB962C8B-B14F-4D97-AF65-F5344CB8AC3E}">
        <p14:creationId xmlns:p14="http://schemas.microsoft.com/office/powerpoint/2010/main" val="3613387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a:solidFill>
                  <a:schemeClr val="tx1"/>
                </a:solidFill>
                <a:latin typeface="+mn-lt"/>
                <a:ea typeface="+mn-ea"/>
                <a:cs typeface="+mn-cs"/>
              </a:rPr>
              <a:t>Yarı yapılanmış (yarı yapılandırılmış) görüşme, sosyal bilimlerde en yaygın kullanılan görüşme şeklidir (Dawson 2007, 29). Yarı yapılandırılmış görüşmede, görüşmenin bazı kısımları yapılandırılmış, bazı kısımları da yapılandırılmamış ve bireyin serbest tepki vermesine olanak sağlayan sorulardan oluşur. Özellikle ne tür tepkilerin alınacağı önceden öngörülmediği konularda açık uçlu tepkiler yararlı olur (Erkuş 2011, 126). Analizlerin kolaylığı, görüşülene kendini ifade etme imkanı, gerektirdiğinde derinlemesine bilgi sağlama gibi avantajları ve kontrolün kaybedilmesi, önemsiz konularda fazla zaman harcanması, görüşme yapılanlara belli standartlarda yaklaşılmadığından güvenirliğin azalması gibi de dezavantajları bulunur (Büyüköztürk ve diğerleri 2012, 152).</a:t>
            </a:r>
          </a:p>
          <a:p>
            <a:endParaRPr lang="tr-TR" dirty="0"/>
          </a:p>
        </p:txBody>
      </p:sp>
      <p:sp>
        <p:nvSpPr>
          <p:cNvPr id="4" name="3 Üstbilgi Yer Tutucusu"/>
          <p:cNvSpPr>
            <a:spLocks noGrp="1"/>
          </p:cNvSpPr>
          <p:nvPr>
            <p:ph type="hdr" sz="quarter" idx="10"/>
          </p:nvPr>
        </p:nvSpPr>
        <p:spPr/>
        <p:txBody>
          <a:bodyPr/>
          <a:lstStyle/>
          <a:p>
            <a:r>
              <a:rPr lang="tr-TR"/>
              <a:t>Burcu PEHLİVAN - Fulya BARIŞ</a:t>
            </a:r>
          </a:p>
        </p:txBody>
      </p:sp>
      <p:sp>
        <p:nvSpPr>
          <p:cNvPr id="5" name="4 Veri Yer Tutucusu"/>
          <p:cNvSpPr>
            <a:spLocks noGrp="1"/>
          </p:cNvSpPr>
          <p:nvPr>
            <p:ph type="dt" idx="11"/>
          </p:nvPr>
        </p:nvSpPr>
        <p:spPr/>
        <p:txBody>
          <a:bodyPr/>
          <a:lstStyle/>
          <a:p>
            <a:r>
              <a:rPr lang="tr-TR"/>
              <a:t>05.11.2012</a:t>
            </a:r>
          </a:p>
        </p:txBody>
      </p:sp>
      <p:sp>
        <p:nvSpPr>
          <p:cNvPr id="6" name="5 Slayt Numarası Yer Tutucusu"/>
          <p:cNvSpPr>
            <a:spLocks noGrp="1"/>
          </p:cNvSpPr>
          <p:nvPr>
            <p:ph type="sldNum" sz="quarter" idx="12"/>
          </p:nvPr>
        </p:nvSpPr>
        <p:spPr/>
        <p:txBody>
          <a:bodyPr/>
          <a:lstStyle/>
          <a:p>
            <a:fld id="{A76BC8A2-E6D6-4D80-9184-7589DA681C63}" type="slidenum">
              <a:rPr lang="tr-TR" smtClean="0"/>
              <a:pPr/>
              <a:t>10</a:t>
            </a:fld>
            <a:endParaRPr lang="tr-TR"/>
          </a:p>
        </p:txBody>
      </p:sp>
      <p:sp>
        <p:nvSpPr>
          <p:cNvPr id="7" name="6 Altbilgi Yer Tutucusu"/>
          <p:cNvSpPr>
            <a:spLocks noGrp="1"/>
          </p:cNvSpPr>
          <p:nvPr>
            <p:ph type="ftr" sz="quarter" idx="13"/>
          </p:nvPr>
        </p:nvSpPr>
        <p:spPr/>
        <p:txBody>
          <a:bodyPr/>
          <a:lstStyle/>
          <a:p>
            <a:r>
              <a:rPr lang="tr-TR"/>
              <a:t>Nitel Araştırma</a:t>
            </a:r>
            <a:endParaRPr lang="tr-TR" dirty="0"/>
          </a:p>
        </p:txBody>
      </p:sp>
    </p:spTree>
    <p:extLst>
      <p:ext uri="{BB962C8B-B14F-4D97-AF65-F5344CB8AC3E}">
        <p14:creationId xmlns:p14="http://schemas.microsoft.com/office/powerpoint/2010/main" val="4015309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a:solidFill>
                  <a:schemeClr val="tx1"/>
                </a:solidFill>
                <a:latin typeface="+mn-lt"/>
                <a:ea typeface="+mn-ea"/>
                <a:cs typeface="+mn-cs"/>
              </a:rPr>
              <a:t>Yapılanmamış (yapılandırılmamış) görüşmede, görüşmenin akışı yönünde herhangi bir plan belirlenmemiştir; görüşmenin akışına ve bireyin durumuna bağlı olarak bazı yerlerde derinlemesine bilgi alma yoluna da gidilebilir. Yapılandırılmamış görüşme, araştırmanın ilk evrelerinde, bilgi toplamak için daha uygundur. Birey hakkında, sınırlanmadan daha zengin bilgi toplanmasına olanak verdiğinden, bu tür görüşme klinik ortamlarda ve bir tek bireyi tanımak için uygundur. Ancak, sakıncalı tarafı, standart olmamasından dolayı bireyleri dakik olarak karşılaştırmaya ve istatistiksel analiz yapabilmeye uygun olmamasıdır. Öte yandan, bu sakınca, yapılandırılmamış görüşme kayıtlarının içerik çözümlemesi yoluyla sayısallaştırılmasıyla giderilebilir (Erkuş 2011, 125; Mouly 1963, 264).</a:t>
            </a:r>
          </a:p>
          <a:p>
            <a:r>
              <a:rPr lang="tr-TR" sz="1200" kern="1200" dirty="0">
                <a:solidFill>
                  <a:schemeClr val="tx1"/>
                </a:solidFill>
                <a:latin typeface="+mn-lt"/>
                <a:ea typeface="+mn-ea"/>
                <a:cs typeface="+mn-cs"/>
              </a:rPr>
              <a:t>Bu tür görüşmeyi ‘sohbet’ten ayıran en önemli yönü; bir amacının (yönünün) bulunması ve bilgi toplama amacıyla yapılıyor olmasıdır. </a:t>
            </a:r>
            <a:endParaRPr lang="tr-TR" dirty="0"/>
          </a:p>
        </p:txBody>
      </p:sp>
      <p:sp>
        <p:nvSpPr>
          <p:cNvPr id="4" name="3 Üstbilgi Yer Tutucusu"/>
          <p:cNvSpPr>
            <a:spLocks noGrp="1"/>
          </p:cNvSpPr>
          <p:nvPr>
            <p:ph type="hdr" sz="quarter" idx="10"/>
          </p:nvPr>
        </p:nvSpPr>
        <p:spPr/>
        <p:txBody>
          <a:bodyPr/>
          <a:lstStyle/>
          <a:p>
            <a:r>
              <a:rPr lang="tr-TR"/>
              <a:t>Burcu PEHLİVAN - Fulya BARIŞ</a:t>
            </a:r>
          </a:p>
        </p:txBody>
      </p:sp>
      <p:sp>
        <p:nvSpPr>
          <p:cNvPr id="5" name="4 Veri Yer Tutucusu"/>
          <p:cNvSpPr>
            <a:spLocks noGrp="1"/>
          </p:cNvSpPr>
          <p:nvPr>
            <p:ph type="dt" idx="11"/>
          </p:nvPr>
        </p:nvSpPr>
        <p:spPr/>
        <p:txBody>
          <a:bodyPr/>
          <a:lstStyle/>
          <a:p>
            <a:r>
              <a:rPr lang="tr-TR"/>
              <a:t>05.11.2012</a:t>
            </a:r>
          </a:p>
        </p:txBody>
      </p:sp>
      <p:sp>
        <p:nvSpPr>
          <p:cNvPr id="6" name="5 Slayt Numarası Yer Tutucusu"/>
          <p:cNvSpPr>
            <a:spLocks noGrp="1"/>
          </p:cNvSpPr>
          <p:nvPr>
            <p:ph type="sldNum" sz="quarter" idx="12"/>
          </p:nvPr>
        </p:nvSpPr>
        <p:spPr/>
        <p:txBody>
          <a:bodyPr/>
          <a:lstStyle/>
          <a:p>
            <a:fld id="{A76BC8A2-E6D6-4D80-9184-7589DA681C63}" type="slidenum">
              <a:rPr lang="tr-TR" smtClean="0"/>
              <a:pPr/>
              <a:t>11</a:t>
            </a:fld>
            <a:endParaRPr lang="tr-TR"/>
          </a:p>
        </p:txBody>
      </p:sp>
      <p:sp>
        <p:nvSpPr>
          <p:cNvPr id="7" name="6 Altbilgi Yer Tutucusu"/>
          <p:cNvSpPr>
            <a:spLocks noGrp="1"/>
          </p:cNvSpPr>
          <p:nvPr>
            <p:ph type="ftr" sz="quarter" idx="13"/>
          </p:nvPr>
        </p:nvSpPr>
        <p:spPr/>
        <p:txBody>
          <a:bodyPr/>
          <a:lstStyle/>
          <a:p>
            <a:r>
              <a:rPr lang="tr-TR"/>
              <a:t>Nitel Araştırma</a:t>
            </a:r>
            <a:endParaRPr lang="tr-TR" dirty="0"/>
          </a:p>
        </p:txBody>
      </p:sp>
    </p:spTree>
    <p:extLst>
      <p:ext uri="{BB962C8B-B14F-4D97-AF65-F5344CB8AC3E}">
        <p14:creationId xmlns:p14="http://schemas.microsoft.com/office/powerpoint/2010/main" val="1451931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DB94A0E6-EE8D-41B2-9ECD-38451799EAD7}" type="slidenum">
              <a:rPr lang="en-US" smtClean="0"/>
              <a:t>12</a:t>
            </a:fld>
            <a:endParaRPr lang="en-US"/>
          </a:p>
        </p:txBody>
      </p:sp>
    </p:spTree>
    <p:extLst>
      <p:ext uri="{BB962C8B-B14F-4D97-AF65-F5344CB8AC3E}">
        <p14:creationId xmlns:p14="http://schemas.microsoft.com/office/powerpoint/2010/main" val="2143565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DB94A0E6-EE8D-41B2-9ECD-38451799EAD7}" type="slidenum">
              <a:rPr lang="en-US" smtClean="0"/>
              <a:t>13</a:t>
            </a:fld>
            <a:endParaRPr lang="en-US"/>
          </a:p>
        </p:txBody>
      </p:sp>
    </p:spTree>
    <p:extLst>
      <p:ext uri="{BB962C8B-B14F-4D97-AF65-F5344CB8AC3E}">
        <p14:creationId xmlns:p14="http://schemas.microsoft.com/office/powerpoint/2010/main" val="1483699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2/6/2018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F1E9FA5-DFB5-4564-8E03-6C78E086543C}"/>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D3904563-13CA-4155-956D-121D40A1134A}"/>
              </a:ext>
            </a:extLst>
          </p:cNvPr>
          <p:cNvSpPr>
            <a:spLocks noGrp="1"/>
          </p:cNvSpPr>
          <p:nvPr>
            <p:ph idx="1"/>
          </p:nvPr>
        </p:nvSpPr>
        <p:spPr/>
        <p:txBody>
          <a:bodyPr>
            <a:normAutofit/>
          </a:bodyPr>
          <a:lstStyle/>
          <a:p>
            <a:pPr marL="0" indent="0" algn="ctr">
              <a:buNone/>
            </a:pPr>
            <a:r>
              <a:rPr lang="tr-TR" sz="2400" b="1"/>
              <a:t>VERİ </a:t>
            </a:r>
            <a:r>
              <a:rPr lang="tr-TR" sz="2400" b="1" dirty="0"/>
              <a:t>TOPLAMA TEKNİKLERİ</a:t>
            </a:r>
            <a:endParaRPr lang="en-US" sz="2400" b="1" dirty="0"/>
          </a:p>
        </p:txBody>
      </p:sp>
    </p:spTree>
    <p:extLst>
      <p:ext uri="{BB962C8B-B14F-4D97-AF65-F5344CB8AC3E}">
        <p14:creationId xmlns:p14="http://schemas.microsoft.com/office/powerpoint/2010/main" val="2125565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381224" y="285728"/>
            <a:ext cx="7772400" cy="1143000"/>
          </a:xfrm>
        </p:spPr>
        <p:txBody>
          <a:bodyPr>
            <a:normAutofit/>
          </a:bodyPr>
          <a:lstStyle/>
          <a:p>
            <a:pPr algn="ctr">
              <a:lnSpc>
                <a:spcPct val="120000"/>
              </a:lnSpc>
            </a:pPr>
            <a:r>
              <a:rPr lang="tr-TR" sz="3200" dirty="0"/>
              <a:t>2. Yarı Yapılandırılmış Görüşme </a:t>
            </a:r>
            <a:br>
              <a:rPr lang="tr-TR" sz="2400" dirty="0"/>
            </a:br>
            <a:r>
              <a:rPr lang="tr-TR" sz="2000" dirty="0"/>
              <a:t>(Dawson 2007; Erkuş 2011; Büyüköztürk ve diğerleri 2012)</a:t>
            </a:r>
            <a:endParaRPr lang="tr-TR" sz="2400" dirty="0"/>
          </a:p>
        </p:txBody>
      </p:sp>
      <p:sp>
        <p:nvSpPr>
          <p:cNvPr id="4" name="3 İçerik Yer Tutucusu"/>
          <p:cNvSpPr>
            <a:spLocks noGrp="1"/>
          </p:cNvSpPr>
          <p:nvPr>
            <p:ph sz="quarter" idx="1"/>
          </p:nvPr>
        </p:nvSpPr>
        <p:spPr>
          <a:xfrm>
            <a:off x="1631141" y="857256"/>
            <a:ext cx="8929718" cy="5715016"/>
          </a:xfrm>
        </p:spPr>
        <p:txBody>
          <a:bodyPr>
            <a:normAutofit fontScale="25000" lnSpcReduction="20000"/>
          </a:bodyPr>
          <a:lstStyle/>
          <a:p>
            <a:pPr>
              <a:lnSpc>
                <a:spcPct val="120000"/>
              </a:lnSpc>
              <a:buNone/>
            </a:pPr>
            <a:endParaRPr lang="tr-TR" sz="7200" dirty="0"/>
          </a:p>
          <a:p>
            <a:pPr marL="366713" lvl="1">
              <a:lnSpc>
                <a:spcPct val="120000"/>
              </a:lnSpc>
            </a:pPr>
            <a:endParaRPr lang="tr-TR" sz="8000" i="1" dirty="0"/>
          </a:p>
          <a:p>
            <a:pPr marL="366713" lvl="1">
              <a:lnSpc>
                <a:spcPct val="120000"/>
              </a:lnSpc>
            </a:pPr>
            <a:r>
              <a:rPr lang="tr-TR" sz="7200" i="1" dirty="0"/>
              <a:t>Sosyal bilimlerde en yaygın kullanılan görüşme şeklidir</a:t>
            </a:r>
          </a:p>
          <a:p>
            <a:pPr marL="366713" lvl="1">
              <a:lnSpc>
                <a:spcPct val="120000"/>
              </a:lnSpc>
            </a:pPr>
            <a:endParaRPr lang="tr-TR" sz="7200" i="1" dirty="0"/>
          </a:p>
          <a:p>
            <a:pPr marL="366713" lvl="1">
              <a:lnSpc>
                <a:spcPct val="120000"/>
              </a:lnSpc>
            </a:pPr>
            <a:r>
              <a:rPr lang="tr-TR" sz="7200" i="1" dirty="0"/>
              <a:t>Görüşmenin bazı kısımları yapılandırılmış, bazı kısımları da yapılandırılmamış ve bireyin serbest tepki vermesine olanak sağlayan sorulardan oluşur.</a:t>
            </a:r>
          </a:p>
          <a:p>
            <a:pPr marL="366713" lvl="1">
              <a:lnSpc>
                <a:spcPct val="120000"/>
              </a:lnSpc>
            </a:pPr>
            <a:endParaRPr lang="tr-TR" sz="7200" i="1" dirty="0"/>
          </a:p>
          <a:p>
            <a:pPr marL="366713" lvl="1">
              <a:lnSpc>
                <a:spcPct val="120000"/>
              </a:lnSpc>
            </a:pPr>
            <a:r>
              <a:rPr lang="tr-TR" sz="7200" i="1" dirty="0"/>
              <a:t>Özellikle ne tür tepkilerin alınacağı önceden öngörülmediği konularda açık uçlu tepkiler yararlı olur</a:t>
            </a:r>
          </a:p>
          <a:p>
            <a:pPr marL="366713" lvl="1">
              <a:lnSpc>
                <a:spcPct val="120000"/>
              </a:lnSpc>
            </a:pPr>
            <a:endParaRPr lang="tr-TR" sz="7200" i="1" dirty="0"/>
          </a:p>
          <a:p>
            <a:pPr marL="366713" lvl="1">
              <a:lnSpc>
                <a:spcPct val="120000"/>
              </a:lnSpc>
            </a:pPr>
            <a:r>
              <a:rPr lang="tr-TR" sz="7200" i="1" u="sng" dirty="0"/>
              <a:t>Avantajları</a:t>
            </a:r>
            <a:r>
              <a:rPr lang="tr-TR" sz="7200" i="1" dirty="0"/>
              <a:t>: Analizlerin kolaylığı, görüşülene kendini ifade etme imkanı, gerektirdiğinde derinlemesine bilgi sağlama </a:t>
            </a:r>
          </a:p>
          <a:p>
            <a:pPr marL="366713" lvl="1">
              <a:lnSpc>
                <a:spcPct val="120000"/>
              </a:lnSpc>
            </a:pPr>
            <a:endParaRPr lang="tr-TR" sz="7200" i="1" dirty="0"/>
          </a:p>
          <a:p>
            <a:pPr marL="366713" lvl="1">
              <a:lnSpc>
                <a:spcPct val="120000"/>
              </a:lnSpc>
            </a:pPr>
            <a:r>
              <a:rPr lang="tr-TR" sz="7200" i="1" u="sng" dirty="0"/>
              <a:t>Dezavantajları</a:t>
            </a:r>
            <a:r>
              <a:rPr lang="tr-TR" sz="7200" i="1" dirty="0"/>
              <a:t>: Kontrolün kaybedilmesi, önemsiz konularda fazla zaman harcanması, görüşme yapılanlara belli standartlarda yaklaşılmadığından güvenirliğin azalması gibi de dezavantajları bulunur</a:t>
            </a:r>
          </a:p>
          <a:p>
            <a:pPr lvl="1">
              <a:buNone/>
            </a:pPr>
            <a:endParaRPr lang="tr-TR" sz="6400" dirty="0">
              <a:solidFill>
                <a:schemeClr val="tx1"/>
              </a:solidFill>
            </a:endParaRPr>
          </a:p>
          <a:p>
            <a:endParaRPr lang="tr-TR" dirty="0"/>
          </a:p>
        </p:txBody>
      </p:sp>
    </p:spTree>
    <p:extLst>
      <p:ext uri="{BB962C8B-B14F-4D97-AF65-F5344CB8AC3E}">
        <p14:creationId xmlns:p14="http://schemas.microsoft.com/office/powerpoint/2010/main" val="619806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a:t>3. Yapılandırılmamış Görüşme</a:t>
            </a:r>
            <a:br>
              <a:rPr lang="tr-TR" sz="2400" dirty="0"/>
            </a:br>
            <a:r>
              <a:rPr lang="tr-TR" sz="2000" dirty="0"/>
              <a:t>(Erkuş, 2011; Mouly, 1963 )</a:t>
            </a:r>
            <a:endParaRPr lang="tr-TR" sz="2400" dirty="0"/>
          </a:p>
        </p:txBody>
      </p:sp>
      <p:sp>
        <p:nvSpPr>
          <p:cNvPr id="4" name="3 İçerik Yer Tutucusu"/>
          <p:cNvSpPr>
            <a:spLocks noGrp="1"/>
          </p:cNvSpPr>
          <p:nvPr>
            <p:ph sz="quarter" idx="1"/>
          </p:nvPr>
        </p:nvSpPr>
        <p:spPr>
          <a:xfrm>
            <a:off x="1809720" y="1428736"/>
            <a:ext cx="8586790" cy="5214974"/>
          </a:xfrm>
        </p:spPr>
        <p:txBody>
          <a:bodyPr>
            <a:normAutofit fontScale="32500" lnSpcReduction="20000"/>
          </a:bodyPr>
          <a:lstStyle/>
          <a:p>
            <a:pPr marL="268288" indent="-268288" algn="just"/>
            <a:endParaRPr lang="tr-TR" sz="3200" i="1" dirty="0"/>
          </a:p>
          <a:p>
            <a:pPr marL="268288" indent="-268288" algn="just"/>
            <a:r>
              <a:rPr lang="tr-TR" sz="7400" dirty="0"/>
              <a:t>Görüşmenin akışı yönünde herhangi bir plan belirlenmemiştir. </a:t>
            </a:r>
          </a:p>
          <a:p>
            <a:pPr marL="268288" indent="-268288" algn="just"/>
            <a:endParaRPr lang="tr-TR" sz="7400" dirty="0"/>
          </a:p>
          <a:p>
            <a:pPr marL="268288" indent="-268288" algn="just"/>
            <a:r>
              <a:rPr lang="tr-TR" sz="7400" dirty="0"/>
              <a:t>Birey hakkında, sınırlanmadan daha zengin bilgi toplanmasına olanak verdiğinden, bu tür görüşme klinik ortamlarda ve bir tek bireyi tanımak için uygundur.</a:t>
            </a:r>
          </a:p>
          <a:p>
            <a:pPr marL="268288" indent="-268288" algn="just"/>
            <a:endParaRPr lang="tr-TR" sz="7400" dirty="0"/>
          </a:p>
          <a:p>
            <a:pPr marL="268288" indent="-268288" algn="just"/>
            <a:r>
              <a:rPr lang="tr-TR" sz="7400" dirty="0"/>
              <a:t>Standart olmamasından dolayı bireyleri karşılaştırmaya ve istatistiksel analiz yapabilmeye uygun değildir.</a:t>
            </a:r>
          </a:p>
          <a:p>
            <a:pPr marL="268288" indent="-268288" algn="just"/>
            <a:endParaRPr lang="tr-TR" sz="7400" dirty="0"/>
          </a:p>
          <a:p>
            <a:pPr marL="268288" indent="-268288" algn="just"/>
            <a:r>
              <a:rPr lang="tr-TR" sz="7400" dirty="0"/>
              <a:t>Yapılandırılmamış görüşme kayıtlarının içerik analizi yoluyla sayısallaştırılabilir.</a:t>
            </a:r>
          </a:p>
          <a:p>
            <a:pPr marL="268288" indent="-268288" algn="just"/>
            <a:endParaRPr lang="tr-TR" sz="3200" i="1" dirty="0"/>
          </a:p>
          <a:p>
            <a:endParaRPr lang="tr-TR" dirty="0"/>
          </a:p>
        </p:txBody>
      </p:sp>
    </p:spTree>
    <p:extLst>
      <p:ext uri="{BB962C8B-B14F-4D97-AF65-F5344CB8AC3E}">
        <p14:creationId xmlns:p14="http://schemas.microsoft.com/office/powerpoint/2010/main" val="956218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FCB2C18-F669-44DF-B142-CF2BB8464DE3}"/>
              </a:ext>
            </a:extLst>
          </p:cNvPr>
          <p:cNvSpPr>
            <a:spLocks noGrp="1"/>
          </p:cNvSpPr>
          <p:nvPr>
            <p:ph type="title"/>
          </p:nvPr>
        </p:nvSpPr>
        <p:spPr/>
        <p:txBody>
          <a:bodyPr/>
          <a:lstStyle/>
          <a:p>
            <a:r>
              <a:rPr lang="tr-TR" dirty="0"/>
              <a:t>Görüşme Öncesi Aşamalar</a:t>
            </a:r>
            <a:endParaRPr lang="en-US" dirty="0"/>
          </a:p>
        </p:txBody>
      </p:sp>
      <p:sp>
        <p:nvSpPr>
          <p:cNvPr id="3" name="İçerik Yer Tutucusu 2">
            <a:extLst>
              <a:ext uri="{FF2B5EF4-FFF2-40B4-BE49-F238E27FC236}">
                <a16:creationId xmlns:a16="http://schemas.microsoft.com/office/drawing/2014/main" id="{B8FF4787-F826-49D3-BCA6-90D10A504DC8}"/>
              </a:ext>
            </a:extLst>
          </p:cNvPr>
          <p:cNvSpPr>
            <a:spLocks noGrp="1"/>
          </p:cNvSpPr>
          <p:nvPr>
            <p:ph idx="1"/>
          </p:nvPr>
        </p:nvSpPr>
        <p:spPr/>
        <p:txBody>
          <a:bodyPr>
            <a:normAutofit lnSpcReduction="10000"/>
          </a:bodyPr>
          <a:lstStyle/>
          <a:p>
            <a:pPr marL="0" indent="0">
              <a:buNone/>
            </a:pPr>
            <a:r>
              <a:rPr lang="tr-TR" sz="2000" dirty="0"/>
              <a:t>1. Genel ve Özel Amaçlı Araştırma Sorularına Karar Vermek </a:t>
            </a:r>
            <a:r>
              <a:rPr lang="tr-TR" sz="2000" dirty="0">
                <a:solidFill>
                  <a:schemeClr val="tx1"/>
                </a:solidFill>
              </a:rPr>
              <a:t> </a:t>
            </a:r>
            <a:r>
              <a:rPr lang="tr-TR" sz="2000" dirty="0"/>
              <a:t>(Büyüköztürk ve diğerleri 2012)</a:t>
            </a:r>
          </a:p>
          <a:p>
            <a:pPr marL="0" indent="0">
              <a:buNone/>
            </a:pPr>
            <a:r>
              <a:rPr lang="tr-TR" sz="2000" dirty="0"/>
              <a:t>2. Görüşme sorularını tasarlamak (</a:t>
            </a:r>
            <a:r>
              <a:rPr lang="tr-TR" sz="2000" dirty="0" err="1"/>
              <a:t>Patton</a:t>
            </a:r>
            <a:r>
              <a:rPr lang="tr-TR" sz="2000" dirty="0"/>
              <a:t>, 2002) </a:t>
            </a:r>
          </a:p>
          <a:p>
            <a:pPr marL="0" indent="0">
              <a:buNone/>
            </a:pPr>
            <a:r>
              <a:rPr lang="tr-TR" sz="2000" dirty="0"/>
              <a:t>3. Soruları sıralamak  (</a:t>
            </a:r>
            <a:r>
              <a:rPr lang="tr-TR" sz="2000" dirty="0" err="1"/>
              <a:t>Karasar</a:t>
            </a:r>
            <a:r>
              <a:rPr lang="tr-TR" sz="2000" dirty="0"/>
              <a:t> 2006)</a:t>
            </a:r>
          </a:p>
          <a:p>
            <a:pPr marL="0" indent="0">
              <a:buNone/>
            </a:pPr>
            <a:r>
              <a:rPr lang="tr-TR" sz="2000" dirty="0"/>
              <a:t>4. Süreç ihtiyaçlarını düşünmek (Büyüköztürk ve diğerleri, 2012</a:t>
            </a:r>
            <a:r>
              <a:rPr lang="tr-TR" sz="2000" dirty="0">
                <a:solidFill>
                  <a:schemeClr val="tx1"/>
                </a:solidFill>
              </a:rPr>
              <a:t>)</a:t>
            </a:r>
          </a:p>
          <a:p>
            <a:pPr marL="0" indent="0">
              <a:buNone/>
            </a:pPr>
            <a:r>
              <a:rPr lang="tr-TR" sz="2000" dirty="0"/>
              <a:t>5. Giriş ve kapanışları hazırlamak</a:t>
            </a:r>
          </a:p>
          <a:p>
            <a:pPr marL="0" indent="0">
              <a:buNone/>
            </a:pPr>
            <a:r>
              <a:rPr lang="tr-TR" sz="2000" dirty="0"/>
              <a:t>6. Verilerin kaydedilmesi için hazırlanmak</a:t>
            </a:r>
          </a:p>
          <a:p>
            <a:pPr marL="0" indent="0">
              <a:buNone/>
            </a:pPr>
            <a:r>
              <a:rPr lang="tr-TR" sz="2000" dirty="0"/>
              <a:t>7. Görüşme formu için pilot uygulama yapmak</a:t>
            </a:r>
          </a:p>
          <a:p>
            <a:pPr marL="0" indent="0">
              <a:buNone/>
            </a:pPr>
            <a:r>
              <a:rPr lang="tr-TR" sz="2000" dirty="0"/>
              <a:t>8. Uygun Ortamın Ayarlanması (Büyüköztürk ve diğerleri 2012, </a:t>
            </a:r>
            <a:r>
              <a:rPr lang="tr-TR" sz="2000" dirty="0" err="1"/>
              <a:t>Glesne</a:t>
            </a:r>
            <a:r>
              <a:rPr lang="tr-TR" sz="2000" dirty="0"/>
              <a:t>, 2012)</a:t>
            </a:r>
          </a:p>
          <a:p>
            <a:endParaRPr lang="en-US" dirty="0"/>
          </a:p>
        </p:txBody>
      </p:sp>
    </p:spTree>
    <p:extLst>
      <p:ext uri="{BB962C8B-B14F-4D97-AF65-F5344CB8AC3E}">
        <p14:creationId xmlns:p14="http://schemas.microsoft.com/office/powerpoint/2010/main" val="669463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C95B51F-A319-4996-83BA-E41E00A49D60}"/>
              </a:ext>
            </a:extLst>
          </p:cNvPr>
          <p:cNvSpPr>
            <a:spLocks noGrp="1"/>
          </p:cNvSpPr>
          <p:nvPr>
            <p:ph type="title"/>
          </p:nvPr>
        </p:nvSpPr>
        <p:spPr>
          <a:xfrm>
            <a:off x="2014331" y="624110"/>
            <a:ext cx="9490282" cy="1280890"/>
          </a:xfrm>
        </p:spPr>
        <p:txBody>
          <a:bodyPr>
            <a:normAutofit/>
          </a:bodyPr>
          <a:lstStyle/>
          <a:p>
            <a:r>
              <a:rPr lang="tr-TR" sz="2800" dirty="0"/>
              <a:t>Görüşmede Olası Yanılgı Kaynakları  (</a:t>
            </a:r>
            <a:r>
              <a:rPr lang="tr-TR" sz="2800" dirty="0" err="1"/>
              <a:t>Karasar</a:t>
            </a:r>
            <a:r>
              <a:rPr lang="tr-TR" sz="2800" dirty="0"/>
              <a:t>, 2006)</a:t>
            </a:r>
            <a:endParaRPr lang="en-US" sz="2800" dirty="0"/>
          </a:p>
        </p:txBody>
      </p:sp>
      <p:sp>
        <p:nvSpPr>
          <p:cNvPr id="3" name="İçerik Yer Tutucusu 2">
            <a:extLst>
              <a:ext uri="{FF2B5EF4-FFF2-40B4-BE49-F238E27FC236}">
                <a16:creationId xmlns:a16="http://schemas.microsoft.com/office/drawing/2014/main" id="{1084F015-8DCA-4A48-B49F-84C5CEB3D64D}"/>
              </a:ext>
            </a:extLst>
          </p:cNvPr>
          <p:cNvSpPr>
            <a:spLocks noGrp="1"/>
          </p:cNvSpPr>
          <p:nvPr>
            <p:ph idx="1"/>
          </p:nvPr>
        </p:nvSpPr>
        <p:spPr>
          <a:xfrm>
            <a:off x="2301772" y="2372139"/>
            <a:ext cx="8915400" cy="2319130"/>
          </a:xfrm>
        </p:spPr>
        <p:txBody>
          <a:bodyPr/>
          <a:lstStyle/>
          <a:p>
            <a:r>
              <a:rPr lang="tr-TR" sz="2400" b="1" i="1" dirty="0"/>
              <a:t>Görüşmeciden kaynaklanan</a:t>
            </a:r>
            <a:r>
              <a:rPr lang="tr-TR" sz="2400" b="1" dirty="0"/>
              <a:t>; </a:t>
            </a:r>
            <a:r>
              <a:rPr lang="tr-TR" sz="2400" dirty="0"/>
              <a:t>Genellikle algılama yetersizliği ve kişisel yanlılıklar biçimindedir.</a:t>
            </a:r>
          </a:p>
          <a:p>
            <a:endParaRPr lang="tr-TR" sz="2400" dirty="0"/>
          </a:p>
          <a:p>
            <a:r>
              <a:rPr lang="tr-TR" sz="2400" b="1" i="1" dirty="0"/>
              <a:t>Kaynak kişiden kaynaklanan; </a:t>
            </a:r>
            <a:r>
              <a:rPr lang="tr-TR" sz="2400" dirty="0"/>
              <a:t> Büyük ölçüde, özgeçmişi ve içinde bulunduğu koşularla ilgilidir.</a:t>
            </a:r>
          </a:p>
          <a:p>
            <a:endParaRPr lang="en-US" dirty="0"/>
          </a:p>
        </p:txBody>
      </p:sp>
    </p:spTree>
    <p:extLst>
      <p:ext uri="{BB962C8B-B14F-4D97-AF65-F5344CB8AC3E}">
        <p14:creationId xmlns:p14="http://schemas.microsoft.com/office/powerpoint/2010/main" val="2045404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FE77588-4423-410C-8C3A-9F34BD2185A2}"/>
              </a:ext>
            </a:extLst>
          </p:cNvPr>
          <p:cNvSpPr>
            <a:spLocks noGrp="1"/>
          </p:cNvSpPr>
          <p:nvPr>
            <p:ph type="title"/>
          </p:nvPr>
        </p:nvSpPr>
        <p:spPr/>
        <p:txBody>
          <a:bodyPr/>
          <a:lstStyle/>
          <a:p>
            <a:r>
              <a:rPr lang="tr-TR" dirty="0"/>
              <a:t>Gözlem</a:t>
            </a:r>
            <a:endParaRPr lang="en-US" dirty="0"/>
          </a:p>
        </p:txBody>
      </p:sp>
      <p:sp>
        <p:nvSpPr>
          <p:cNvPr id="3" name="İçerik Yer Tutucusu 2">
            <a:extLst>
              <a:ext uri="{FF2B5EF4-FFF2-40B4-BE49-F238E27FC236}">
                <a16:creationId xmlns:a16="http://schemas.microsoft.com/office/drawing/2014/main" id="{DA6B1ECF-4E4D-470B-AF5F-D02F45637E8A}"/>
              </a:ext>
            </a:extLst>
          </p:cNvPr>
          <p:cNvSpPr>
            <a:spLocks noGrp="1"/>
          </p:cNvSpPr>
          <p:nvPr>
            <p:ph idx="1"/>
          </p:nvPr>
        </p:nvSpPr>
        <p:spPr/>
        <p:txBody>
          <a:bodyPr/>
          <a:lstStyle/>
          <a:p>
            <a:r>
              <a:rPr lang="tr-TR" sz="2400" dirty="0" err="1"/>
              <a:t>Karasar’a</a:t>
            </a:r>
            <a:r>
              <a:rPr lang="tr-TR" sz="2400" dirty="0"/>
              <a:t> göre (2006) gözlem sadece görme duyusuyla ya da işitme duyusuyla değil </a:t>
            </a:r>
            <a:r>
              <a:rPr lang="tr-TR" sz="2400" u="sng" dirty="0"/>
              <a:t>bütün duyu organları </a:t>
            </a:r>
            <a:r>
              <a:rPr lang="tr-TR" sz="2400" dirty="0"/>
              <a:t>ile yapılmaktadır</a:t>
            </a:r>
            <a:r>
              <a:rPr lang="tr-TR" sz="2400" i="1" dirty="0"/>
              <a:t>.</a:t>
            </a:r>
          </a:p>
          <a:p>
            <a:r>
              <a:rPr lang="tr-TR" sz="2400" i="1" dirty="0"/>
              <a:t> </a:t>
            </a:r>
          </a:p>
          <a:p>
            <a:r>
              <a:rPr lang="tr-TR" sz="2400" dirty="0"/>
              <a:t>Gözlem gerçek bilgiyi sağlayabilir, aynı zamanda olaylara odaklanabilir, bunlara ek olarak davranışlara  da odaklanabilir (</a:t>
            </a:r>
            <a:r>
              <a:rPr lang="tr-TR" sz="2400" dirty="0" err="1"/>
              <a:t>Cohen</a:t>
            </a:r>
            <a:r>
              <a:rPr lang="tr-TR" sz="2400" dirty="0"/>
              <a:t> ve </a:t>
            </a:r>
            <a:r>
              <a:rPr lang="tr-TR" sz="2400" dirty="0" err="1"/>
              <a:t>diğ</a:t>
            </a:r>
            <a:r>
              <a:rPr lang="tr-TR" sz="2400" dirty="0"/>
              <a:t>., 2007; </a:t>
            </a:r>
            <a:r>
              <a:rPr lang="tr-TR" sz="2400" dirty="0" err="1"/>
              <a:t>Gay</a:t>
            </a:r>
            <a:r>
              <a:rPr lang="tr-TR" sz="2400" dirty="0"/>
              <a:t>, </a:t>
            </a:r>
            <a:r>
              <a:rPr lang="tr-TR" sz="2400" dirty="0" err="1"/>
              <a:t>Mills</a:t>
            </a:r>
            <a:r>
              <a:rPr lang="tr-TR" sz="2400" dirty="0"/>
              <a:t> ve </a:t>
            </a:r>
            <a:r>
              <a:rPr lang="tr-TR" sz="2400" dirty="0" err="1"/>
              <a:t>Airasian</a:t>
            </a:r>
            <a:r>
              <a:rPr lang="tr-TR" sz="2400" dirty="0"/>
              <a:t> 2009, 366). </a:t>
            </a:r>
          </a:p>
          <a:p>
            <a:endParaRPr lang="en-US" dirty="0"/>
          </a:p>
        </p:txBody>
      </p:sp>
    </p:spTree>
    <p:extLst>
      <p:ext uri="{BB962C8B-B14F-4D97-AF65-F5344CB8AC3E}">
        <p14:creationId xmlns:p14="http://schemas.microsoft.com/office/powerpoint/2010/main" val="4262724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i="1" dirty="0"/>
              <a:t>Gözlemin Sınıflandırılması</a:t>
            </a:r>
            <a:br>
              <a:rPr lang="tr-TR" i="1" dirty="0"/>
            </a:br>
            <a:endParaRPr lang="tr-TR" dirty="0"/>
          </a:p>
        </p:txBody>
      </p:sp>
      <p:sp>
        <p:nvSpPr>
          <p:cNvPr id="3" name="2 İçerik Yer Tutucusu"/>
          <p:cNvSpPr>
            <a:spLocks noGrp="1"/>
          </p:cNvSpPr>
          <p:nvPr>
            <p:ph sz="quarter" idx="1"/>
          </p:nvPr>
        </p:nvSpPr>
        <p:spPr>
          <a:xfrm>
            <a:off x="2466532" y="1905000"/>
            <a:ext cx="9394163" cy="4572000"/>
          </a:xfrm>
        </p:spPr>
        <p:txBody>
          <a:bodyPr>
            <a:normAutofit/>
          </a:bodyPr>
          <a:lstStyle/>
          <a:p>
            <a:pPr>
              <a:buNone/>
            </a:pPr>
            <a:r>
              <a:rPr lang="tr-TR" sz="2000" dirty="0"/>
              <a:t>Genel olarak gözlemin sınıflandırılmasında</a:t>
            </a:r>
          </a:p>
          <a:p>
            <a:pPr marL="514350" indent="-514350">
              <a:buFont typeface="+mj-lt"/>
              <a:buAutoNum type="arabicPeriod"/>
            </a:pPr>
            <a:r>
              <a:rPr lang="tr-TR" sz="2000" dirty="0"/>
              <a:t>Gözlemin önceden </a:t>
            </a:r>
            <a:r>
              <a:rPr lang="tr-TR" sz="2000" b="1" dirty="0"/>
              <a:t>yapılandırılma derecesi </a:t>
            </a:r>
            <a:r>
              <a:rPr lang="tr-TR" sz="2000" dirty="0"/>
              <a:t>(</a:t>
            </a:r>
            <a:r>
              <a:rPr lang="tr-TR" sz="2000" dirty="0" err="1"/>
              <a:t>Cohen</a:t>
            </a:r>
            <a:r>
              <a:rPr lang="tr-TR" sz="2000" dirty="0"/>
              <a:t> ve diğ., 2007).(yapılandırılmış ve yapılandırılmamış)</a:t>
            </a:r>
          </a:p>
          <a:p>
            <a:pPr marL="514350" indent="-514350">
              <a:buFont typeface="+mj-lt"/>
              <a:buAutoNum type="arabicPeriod"/>
            </a:pPr>
            <a:r>
              <a:rPr lang="tr-TR" sz="2000" b="1" dirty="0"/>
              <a:t>Gözlemci rolü </a:t>
            </a:r>
            <a:r>
              <a:rPr lang="tr-TR" sz="2000" dirty="0"/>
              <a:t>(</a:t>
            </a:r>
            <a:r>
              <a:rPr lang="tr-TR" sz="2000" dirty="0" err="1"/>
              <a:t>Fraenkel</a:t>
            </a:r>
            <a:r>
              <a:rPr lang="tr-TR" sz="2000" dirty="0"/>
              <a:t> ve Wallen, 2006; Karasar, 2006).</a:t>
            </a:r>
          </a:p>
          <a:p>
            <a:pPr marL="514350" indent="-514350">
              <a:buFont typeface="+mj-lt"/>
              <a:buAutoNum type="arabicPeriod"/>
            </a:pPr>
            <a:r>
              <a:rPr lang="tr-TR" sz="2000" dirty="0"/>
              <a:t>Araştırma </a:t>
            </a:r>
            <a:r>
              <a:rPr lang="tr-TR" sz="2000" b="1" dirty="0"/>
              <a:t>yapılan ortamın doğal ya da yapay olması </a:t>
            </a:r>
            <a:r>
              <a:rPr lang="tr-TR" sz="2000" dirty="0"/>
              <a:t>(Fraenkel ve Wallen, 2006).</a:t>
            </a:r>
          </a:p>
          <a:p>
            <a:pPr marL="514350" indent="-514350">
              <a:buNone/>
            </a:pPr>
            <a:r>
              <a:rPr lang="tr-TR" sz="2000" dirty="0"/>
              <a:t>ölçüt olarak kullanılmaktadır.</a:t>
            </a:r>
          </a:p>
          <a:p>
            <a:endParaRPr lang="tr-TR" dirty="0"/>
          </a:p>
        </p:txBody>
      </p:sp>
    </p:spTree>
    <p:extLst>
      <p:ext uri="{BB962C8B-B14F-4D97-AF65-F5344CB8AC3E}">
        <p14:creationId xmlns:p14="http://schemas.microsoft.com/office/powerpoint/2010/main" val="2469468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4F8A559-3C47-4E39-B030-9226F74103AE}"/>
              </a:ext>
            </a:extLst>
          </p:cNvPr>
          <p:cNvSpPr>
            <a:spLocks noGrp="1"/>
          </p:cNvSpPr>
          <p:nvPr>
            <p:ph type="title"/>
          </p:nvPr>
        </p:nvSpPr>
        <p:spPr/>
        <p:txBody>
          <a:bodyPr/>
          <a:lstStyle/>
          <a:p>
            <a:r>
              <a:rPr lang="tr-TR" dirty="0"/>
              <a:t>1. Yapılandırılmış (sistematik) Gözlem </a:t>
            </a:r>
            <a:br>
              <a:rPr lang="tr-TR" sz="3200" dirty="0"/>
            </a:br>
            <a:r>
              <a:rPr lang="tr-TR" sz="2800" dirty="0"/>
              <a:t>(</a:t>
            </a:r>
            <a:r>
              <a:rPr lang="tr-TR" sz="2800" dirty="0" err="1"/>
              <a:t>Cohen</a:t>
            </a:r>
            <a:r>
              <a:rPr lang="tr-TR" sz="2800" dirty="0"/>
              <a:t> ve diğerleri, 2007)</a:t>
            </a:r>
            <a:endParaRPr lang="en-US" dirty="0"/>
          </a:p>
        </p:txBody>
      </p:sp>
      <p:sp>
        <p:nvSpPr>
          <p:cNvPr id="3" name="İçerik Yer Tutucusu 2">
            <a:extLst>
              <a:ext uri="{FF2B5EF4-FFF2-40B4-BE49-F238E27FC236}">
                <a16:creationId xmlns:a16="http://schemas.microsoft.com/office/drawing/2014/main" id="{2A9FCAB7-E445-469B-8C29-95512FADE35B}"/>
              </a:ext>
            </a:extLst>
          </p:cNvPr>
          <p:cNvSpPr>
            <a:spLocks noGrp="1"/>
          </p:cNvSpPr>
          <p:nvPr>
            <p:ph idx="1"/>
          </p:nvPr>
        </p:nvSpPr>
        <p:spPr/>
        <p:txBody>
          <a:bodyPr>
            <a:normAutofit fontScale="92500" lnSpcReduction="20000"/>
          </a:bodyPr>
          <a:lstStyle/>
          <a:p>
            <a:r>
              <a:rPr lang="tr-TR" sz="2000" dirty="0"/>
              <a:t>Doğal ortamlarda gerçekleştirilir.</a:t>
            </a:r>
          </a:p>
          <a:p>
            <a:endParaRPr lang="tr-TR" sz="2000" dirty="0"/>
          </a:p>
          <a:p>
            <a:r>
              <a:rPr lang="tr-TR" sz="2000" dirty="0"/>
              <a:t>Yapılandırılmış gözlem sistematiktir ve araştırmacının gözlemlerden sayısal veri üretmesini sağlar. Sayısal veriler durumlar ve frekanslar arası karşılaştırma yapmayı sağlar. </a:t>
            </a:r>
          </a:p>
          <a:p>
            <a:endParaRPr lang="tr-TR" sz="2000" dirty="0"/>
          </a:p>
          <a:p>
            <a:r>
              <a:rPr lang="tr-TR" sz="2000" i="1" dirty="0"/>
              <a:t>Gözlemci pasif roldedir, müdahale edemez. </a:t>
            </a:r>
          </a:p>
          <a:p>
            <a:endParaRPr lang="tr-TR" sz="2000" i="1" dirty="0"/>
          </a:p>
          <a:p>
            <a:r>
              <a:rPr lang="tr-TR" sz="2000" i="1" dirty="0"/>
              <a:t>Gözlemler belli bir plana göre kaydedilir.</a:t>
            </a:r>
          </a:p>
          <a:p>
            <a:endParaRPr lang="tr-TR" sz="2000" i="1" dirty="0"/>
          </a:p>
          <a:p>
            <a:r>
              <a:rPr lang="tr-TR" sz="2000" i="1" dirty="0"/>
              <a:t>Yapılandırılmış gözlem formları kullanılabilir.</a:t>
            </a:r>
          </a:p>
          <a:p>
            <a:endParaRPr lang="tr-TR" sz="2000" i="1" dirty="0"/>
          </a:p>
          <a:p>
            <a:endParaRPr lang="tr-TR" sz="2000" dirty="0"/>
          </a:p>
          <a:p>
            <a:endParaRPr lang="en-US" dirty="0"/>
          </a:p>
        </p:txBody>
      </p:sp>
    </p:spTree>
    <p:extLst>
      <p:ext uri="{BB962C8B-B14F-4D97-AF65-F5344CB8AC3E}">
        <p14:creationId xmlns:p14="http://schemas.microsoft.com/office/powerpoint/2010/main" val="1249874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a:t>2. Yapılandırılmamış Gözlem</a:t>
            </a:r>
            <a:br>
              <a:rPr lang="tr-TR" sz="2800" dirty="0"/>
            </a:br>
            <a:r>
              <a:rPr lang="tr-TR" sz="2400" dirty="0"/>
              <a:t> (Yıldırım ve Şimşek, 2008)</a:t>
            </a:r>
            <a:endParaRPr lang="tr-TR" sz="2800" dirty="0"/>
          </a:p>
        </p:txBody>
      </p:sp>
      <p:sp>
        <p:nvSpPr>
          <p:cNvPr id="3" name="2 İçerik Yer Tutucusu"/>
          <p:cNvSpPr>
            <a:spLocks noGrp="1"/>
          </p:cNvSpPr>
          <p:nvPr>
            <p:ph sz="quarter" idx="1"/>
          </p:nvPr>
        </p:nvSpPr>
        <p:spPr/>
        <p:txBody>
          <a:bodyPr>
            <a:normAutofit fontScale="92500"/>
          </a:bodyPr>
          <a:lstStyle/>
          <a:p>
            <a:endParaRPr lang="tr-TR" dirty="0"/>
          </a:p>
          <a:p>
            <a:r>
              <a:rPr lang="tr-TR" sz="2200" i="1" dirty="0"/>
              <a:t>Gözlem öncesi yapılandırılmamış ve gözlemciye bilgi toplamada ve kayıt etmede özgürlük sağlayan bir tür gözlem yöntemidir. </a:t>
            </a:r>
          </a:p>
          <a:p>
            <a:endParaRPr lang="tr-TR" sz="2200" i="1" dirty="0"/>
          </a:p>
          <a:p>
            <a:r>
              <a:rPr lang="tr-TR" sz="2200" i="1" dirty="0"/>
              <a:t>Not alma, günlük tutma ve genellikle bilgi sunandan bilgi toplama şeklindedir. Bu tür bilgi göreceli olarak yapılandırılmış ve karmaşıktır. </a:t>
            </a:r>
          </a:p>
          <a:p>
            <a:endParaRPr lang="tr-TR" sz="2200" i="1" dirty="0"/>
          </a:p>
          <a:p>
            <a:r>
              <a:rPr lang="tr-TR" sz="2200" i="1" dirty="0"/>
              <a:t>Gözlemcinin bilgileri sentezleme, soyutlama ve organize etme görevlerini yapmasını gerektirir. </a:t>
            </a:r>
          </a:p>
          <a:p>
            <a:endParaRPr lang="tr-TR" dirty="0"/>
          </a:p>
        </p:txBody>
      </p:sp>
    </p:spTree>
    <p:extLst>
      <p:ext uri="{BB962C8B-B14F-4D97-AF65-F5344CB8AC3E}">
        <p14:creationId xmlns:p14="http://schemas.microsoft.com/office/powerpoint/2010/main" val="2147673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Diyagram"/>
          <p:cNvGraphicFramePr/>
          <p:nvPr>
            <p:extLst/>
          </p:nvPr>
        </p:nvGraphicFramePr>
        <p:xfrm>
          <a:off x="1809720" y="785794"/>
          <a:ext cx="8643998" cy="5572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1277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a:t>1. </a:t>
            </a:r>
            <a:r>
              <a:rPr lang="tr-TR" sz="3200" dirty="0"/>
              <a:t>Katılımcı</a:t>
            </a:r>
            <a:r>
              <a:rPr lang="tr-TR" sz="2800" dirty="0"/>
              <a:t> (Katılımlı) Gözlem</a:t>
            </a:r>
            <a:br>
              <a:rPr lang="tr-TR" sz="2800" dirty="0"/>
            </a:br>
            <a:endParaRPr lang="tr-TR" sz="2800" dirty="0"/>
          </a:p>
        </p:txBody>
      </p:sp>
      <p:sp>
        <p:nvSpPr>
          <p:cNvPr id="3" name="2 İçerik Yer Tutucusu"/>
          <p:cNvSpPr>
            <a:spLocks noGrp="1"/>
          </p:cNvSpPr>
          <p:nvPr>
            <p:ph sz="quarter" idx="1"/>
          </p:nvPr>
        </p:nvSpPr>
        <p:spPr>
          <a:xfrm>
            <a:off x="1809720" y="1714488"/>
            <a:ext cx="9694892" cy="4572000"/>
          </a:xfrm>
        </p:spPr>
        <p:txBody>
          <a:bodyPr>
            <a:noAutofit/>
          </a:bodyPr>
          <a:lstStyle/>
          <a:p>
            <a:pPr algn="just"/>
            <a:r>
              <a:rPr lang="tr-TR" sz="2000" i="1" dirty="0"/>
              <a:t>	</a:t>
            </a:r>
            <a:r>
              <a:rPr lang="tr-TR" sz="2000" dirty="0"/>
              <a:t>Araştırmacı veri toplarken topluluk içerisinde aktif olarak yer alır (Becker, 1970; Akt. Karasar, 2006) </a:t>
            </a:r>
          </a:p>
          <a:p>
            <a:pPr algn="just"/>
            <a:r>
              <a:rPr lang="tr-TR" sz="2000" dirty="0"/>
              <a:t>	Kişilerin davranışlarını doğrudan gözlemleyerek, kişilerle konuşarak davranışın gerisinde yatan nedenleri ortaya çıkarmaya çalışır (Jackson, 1983). </a:t>
            </a:r>
          </a:p>
          <a:p>
            <a:pPr>
              <a:lnSpc>
                <a:spcPct val="120000"/>
              </a:lnSpc>
            </a:pPr>
            <a:r>
              <a:rPr lang="tr-TR" sz="2000" dirty="0"/>
              <a:t>Araştırmacının belirlenen toplum yaşamında uzun süre bulunması, konulara duygusal yaklaşmasını, araştırmacının olaylara bakış açısının değişime uğramasına neden olmaktadır.</a:t>
            </a:r>
          </a:p>
          <a:p>
            <a:pPr>
              <a:lnSpc>
                <a:spcPct val="120000"/>
              </a:lnSpc>
            </a:pPr>
            <a:r>
              <a:rPr lang="tr-TR" sz="2000" dirty="0"/>
              <a:t>O nedenle araştırmacının zaman zaman içinde bulunduğu durumun dışına çıkması ve olayları objektif bir gözle dışarıdan incelemesi gerekmektedir</a:t>
            </a:r>
          </a:p>
          <a:p>
            <a:pPr marL="0" indent="0" algn="just">
              <a:buNone/>
            </a:pPr>
            <a:endParaRPr lang="tr-TR" sz="2000" dirty="0"/>
          </a:p>
          <a:p>
            <a:pPr marL="0" indent="0" algn="just">
              <a:buNone/>
            </a:pPr>
            <a:endParaRPr lang="tr-TR" sz="2000" dirty="0"/>
          </a:p>
          <a:p>
            <a:pPr marL="0" indent="0" algn="just">
              <a:buNone/>
            </a:pPr>
            <a:r>
              <a:rPr lang="tr-TR" sz="2000" dirty="0"/>
              <a:t>	</a:t>
            </a:r>
          </a:p>
        </p:txBody>
      </p:sp>
    </p:spTree>
    <p:extLst>
      <p:ext uri="{BB962C8B-B14F-4D97-AF65-F5344CB8AC3E}">
        <p14:creationId xmlns:p14="http://schemas.microsoft.com/office/powerpoint/2010/main" val="3116293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DE8C009-2E94-4B75-8AC6-51829BCD66A4}"/>
              </a:ext>
            </a:extLst>
          </p:cNvPr>
          <p:cNvSpPr>
            <a:spLocks noGrp="1"/>
          </p:cNvSpPr>
          <p:nvPr>
            <p:ph type="title"/>
          </p:nvPr>
        </p:nvSpPr>
        <p:spPr/>
        <p:txBody>
          <a:bodyPr/>
          <a:lstStyle/>
          <a:p>
            <a:r>
              <a:rPr lang="tr-TR" dirty="0"/>
              <a:t>Nitel Araştırmalarda Veri Toplama Teknikleri</a:t>
            </a:r>
            <a:endParaRPr lang="en-US" dirty="0"/>
          </a:p>
        </p:txBody>
      </p:sp>
      <p:sp>
        <p:nvSpPr>
          <p:cNvPr id="3" name="İçerik Yer Tutucusu 2">
            <a:extLst>
              <a:ext uri="{FF2B5EF4-FFF2-40B4-BE49-F238E27FC236}">
                <a16:creationId xmlns:a16="http://schemas.microsoft.com/office/drawing/2014/main" id="{1DEF3932-CCA3-4A3C-A8D9-2E7E6A25AA77}"/>
              </a:ext>
            </a:extLst>
          </p:cNvPr>
          <p:cNvSpPr>
            <a:spLocks noGrp="1"/>
          </p:cNvSpPr>
          <p:nvPr>
            <p:ph idx="1"/>
          </p:nvPr>
        </p:nvSpPr>
        <p:spPr/>
        <p:txBody>
          <a:bodyPr/>
          <a:lstStyle/>
          <a:p>
            <a:pPr marL="514350" indent="-514350">
              <a:buFont typeface="+mj-lt"/>
              <a:buAutoNum type="arabicPeriod"/>
            </a:pPr>
            <a:endParaRPr lang="tr-TR" i="1" dirty="0"/>
          </a:p>
          <a:p>
            <a:pPr marL="514350" indent="-514350">
              <a:buFont typeface="+mj-lt"/>
              <a:buAutoNum type="arabicPeriod"/>
            </a:pPr>
            <a:r>
              <a:rPr lang="tr-TR" i="1" dirty="0"/>
              <a:t>Görüşme </a:t>
            </a:r>
          </a:p>
          <a:p>
            <a:pPr marL="514350" indent="-514350">
              <a:buFont typeface="+mj-lt"/>
              <a:buAutoNum type="arabicPeriod"/>
            </a:pPr>
            <a:r>
              <a:rPr lang="tr-TR" i="1" dirty="0"/>
              <a:t>Gözlem</a:t>
            </a:r>
          </a:p>
          <a:p>
            <a:pPr marL="514350" indent="-514350">
              <a:buFont typeface="+mj-lt"/>
              <a:buAutoNum type="arabicPeriod"/>
            </a:pPr>
            <a:r>
              <a:rPr lang="tr-TR" i="1" dirty="0"/>
              <a:t>Doküman İncelemesi</a:t>
            </a:r>
          </a:p>
          <a:p>
            <a:pPr marL="514350" indent="-514350">
              <a:buFont typeface="+mj-lt"/>
              <a:buAutoNum type="arabicPeriod"/>
            </a:pPr>
            <a:r>
              <a:rPr lang="tr-TR" i="1" dirty="0"/>
              <a:t>Mecazlar Yoluyla Nitel Veri Toplama</a:t>
            </a:r>
          </a:p>
          <a:p>
            <a:endParaRPr lang="en-US" dirty="0"/>
          </a:p>
        </p:txBody>
      </p:sp>
    </p:spTree>
    <p:extLst>
      <p:ext uri="{BB962C8B-B14F-4D97-AF65-F5344CB8AC3E}">
        <p14:creationId xmlns:p14="http://schemas.microsoft.com/office/powerpoint/2010/main" val="3926189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7DC83E-ABA0-4500-BAEC-D451683E5B72}"/>
              </a:ext>
            </a:extLst>
          </p:cNvPr>
          <p:cNvSpPr>
            <a:spLocks noGrp="1"/>
          </p:cNvSpPr>
          <p:nvPr>
            <p:ph type="title"/>
          </p:nvPr>
        </p:nvSpPr>
        <p:spPr/>
        <p:txBody>
          <a:bodyPr/>
          <a:lstStyle/>
          <a:p>
            <a:br>
              <a:rPr lang="tr-TR" b="1" i="1" dirty="0"/>
            </a:br>
            <a:endParaRPr lang="en-US" dirty="0"/>
          </a:p>
        </p:txBody>
      </p:sp>
      <p:sp>
        <p:nvSpPr>
          <p:cNvPr id="3" name="İçerik Yer Tutucusu 2">
            <a:extLst>
              <a:ext uri="{FF2B5EF4-FFF2-40B4-BE49-F238E27FC236}">
                <a16:creationId xmlns:a16="http://schemas.microsoft.com/office/drawing/2014/main" id="{48DBD6D6-DEDE-49F3-9068-599E228CFCFE}"/>
              </a:ext>
            </a:extLst>
          </p:cNvPr>
          <p:cNvSpPr>
            <a:spLocks noGrp="1"/>
          </p:cNvSpPr>
          <p:nvPr>
            <p:ph idx="1"/>
          </p:nvPr>
        </p:nvSpPr>
        <p:spPr>
          <a:xfrm>
            <a:off x="2377177" y="1175378"/>
            <a:ext cx="9284736" cy="4589317"/>
          </a:xfrm>
        </p:spPr>
        <p:txBody>
          <a:bodyPr>
            <a:normAutofit fontScale="85000" lnSpcReduction="20000"/>
          </a:bodyPr>
          <a:lstStyle/>
          <a:p>
            <a:pPr marL="0" indent="0">
              <a:buNone/>
            </a:pPr>
            <a:r>
              <a:rPr lang="tr-TR" sz="2400" b="1" dirty="0"/>
              <a:t>a) Tam Katılımcı Gözlem</a:t>
            </a:r>
            <a:endParaRPr lang="tr-TR" sz="2400" dirty="0"/>
          </a:p>
          <a:p>
            <a:pPr marL="0" indent="0">
              <a:buNone/>
            </a:pPr>
            <a:r>
              <a:rPr lang="tr-TR" sz="2400" dirty="0"/>
              <a:t>Gözlemcinin gözlemci olduğunu gizlemesini, mümkün olduğunca doğal hareket etmesini ve grubun tam üyesi olmaya çalışmasını gerektirir. Bunun nedeni ise, gizlice birilerinin kendilerini araştırdığı bilinirse gözlem altındaki tutumun değişeceğidir (Büyüköztürk ve diğerleri, 2012)</a:t>
            </a:r>
          </a:p>
          <a:p>
            <a:pPr marL="0" indent="0">
              <a:buNone/>
            </a:pPr>
            <a:r>
              <a:rPr lang="tr-TR" sz="2400" b="1" dirty="0"/>
              <a:t>b) Gözlemci Olarak Katılımcı Gözlem</a:t>
            </a:r>
          </a:p>
          <a:p>
            <a:pPr>
              <a:buNone/>
            </a:pPr>
            <a:endParaRPr lang="tr-TR" sz="2400" b="1" dirty="0"/>
          </a:p>
          <a:p>
            <a:pPr algn="just">
              <a:buFont typeface="Wingdings" pitchFamily="2" charset="2"/>
              <a:buChar char="v"/>
            </a:pPr>
            <a:r>
              <a:rPr lang="tr-TR" sz="2400" dirty="0"/>
              <a:t>Tam katılımcı gözlemden önemli bir farkı gözlemci olarak katılımda araştırmacının kimliği araştırmaya konu olan kişiler tarafından bilinir (</a:t>
            </a:r>
            <a:r>
              <a:rPr lang="tr-TR" sz="2400" dirty="0" err="1"/>
              <a:t>Mulhall</a:t>
            </a:r>
            <a:r>
              <a:rPr lang="tr-TR" sz="2400" dirty="0"/>
              <a:t>, 2003, s. 308). </a:t>
            </a:r>
          </a:p>
          <a:p>
            <a:pPr algn="just">
              <a:buFont typeface="Wingdings" pitchFamily="2" charset="2"/>
              <a:buChar char="v"/>
            </a:pPr>
            <a:endParaRPr lang="tr-TR" sz="2400" dirty="0"/>
          </a:p>
          <a:p>
            <a:pPr algn="just">
              <a:buFont typeface="Wingdings" pitchFamily="2" charset="2"/>
              <a:buChar char="v"/>
            </a:pPr>
            <a:r>
              <a:rPr lang="tr-TR" sz="2400" dirty="0"/>
              <a:t>Gözlemci grubun üyeleri ile yakın ilişkiler kurmaya çalışır. Bu tutum, faaliyetlere katılarak gözlemin yanı sıra gözlemcinin yapılan işlerin değişik yönlerini grup üyelerine sorabileceği anlamına gelir (Büyüköztürk ve diğerleri, 2012)</a:t>
            </a:r>
          </a:p>
          <a:p>
            <a:endParaRPr lang="en-US" dirty="0"/>
          </a:p>
        </p:txBody>
      </p:sp>
    </p:spTree>
    <p:extLst>
      <p:ext uri="{BB962C8B-B14F-4D97-AF65-F5344CB8AC3E}">
        <p14:creationId xmlns:p14="http://schemas.microsoft.com/office/powerpoint/2010/main" val="2172603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52596" y="357166"/>
            <a:ext cx="8715404" cy="1143000"/>
          </a:xfrm>
        </p:spPr>
        <p:txBody>
          <a:bodyPr>
            <a:normAutofit/>
          </a:bodyPr>
          <a:lstStyle/>
          <a:p>
            <a:pPr algn="ctr"/>
            <a:r>
              <a:rPr lang="tr-TR" sz="2800" b="1" dirty="0"/>
              <a:t>2. Katılımcı Olmayan (Katılımsız) Gözlem</a:t>
            </a:r>
            <a:endParaRPr lang="tr-TR" sz="2800" dirty="0"/>
          </a:p>
        </p:txBody>
      </p:sp>
      <p:sp>
        <p:nvSpPr>
          <p:cNvPr id="3" name="2 İçerik Yer Tutucusu"/>
          <p:cNvSpPr>
            <a:spLocks noGrp="1"/>
          </p:cNvSpPr>
          <p:nvPr>
            <p:ph sz="quarter" idx="1"/>
          </p:nvPr>
        </p:nvSpPr>
        <p:spPr/>
        <p:txBody>
          <a:bodyPr>
            <a:normAutofit/>
          </a:bodyPr>
          <a:lstStyle/>
          <a:p>
            <a:pPr marL="0" indent="0" algn="just">
              <a:buNone/>
            </a:pPr>
            <a:r>
              <a:rPr lang="tr-TR" dirty="0"/>
              <a:t>	</a:t>
            </a:r>
            <a:endParaRPr lang="tr-TR" sz="2400" dirty="0"/>
          </a:p>
          <a:p>
            <a:pPr marL="0" indent="0" algn="just">
              <a:buNone/>
            </a:pPr>
            <a:r>
              <a:rPr lang="tr-TR" sz="2400" dirty="0"/>
              <a:t>	Gözlemcinin uzaktan ve gözlemlediği davranışlara bir etkide bulunmadan gözlemini yaptığı gözlem türüdür (Coolican 1994, 95). </a:t>
            </a:r>
          </a:p>
          <a:p>
            <a:pPr marL="0" indent="0" algn="just">
              <a:buNone/>
            </a:pPr>
            <a:endParaRPr lang="tr-TR" sz="2400" dirty="0"/>
          </a:p>
          <a:p>
            <a:pPr marL="0" indent="0">
              <a:buNone/>
            </a:pPr>
            <a:r>
              <a:rPr lang="tr-TR" sz="2400" dirty="0"/>
              <a:t>	Katılımcı gözleme nazaran araştırmacı daha pasif bir roldedir (Cohen ve diğerleri 2007)</a:t>
            </a:r>
          </a:p>
        </p:txBody>
      </p:sp>
    </p:spTree>
    <p:extLst>
      <p:ext uri="{BB962C8B-B14F-4D97-AF65-F5344CB8AC3E}">
        <p14:creationId xmlns:p14="http://schemas.microsoft.com/office/powerpoint/2010/main" val="444098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81EE001-BA6B-44CA-B80E-900D97460C50}"/>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B89A9431-5C05-4510-B390-208C27C3C00F}"/>
              </a:ext>
            </a:extLst>
          </p:cNvPr>
          <p:cNvSpPr>
            <a:spLocks noGrp="1"/>
          </p:cNvSpPr>
          <p:nvPr>
            <p:ph idx="1"/>
          </p:nvPr>
        </p:nvSpPr>
        <p:spPr>
          <a:xfrm>
            <a:off x="1868557" y="2133599"/>
            <a:ext cx="9636055" cy="4306957"/>
          </a:xfrm>
        </p:spPr>
        <p:txBody>
          <a:bodyPr>
            <a:normAutofit fontScale="85000" lnSpcReduction="10000"/>
          </a:bodyPr>
          <a:lstStyle/>
          <a:p>
            <a:pPr algn="ctr">
              <a:buNone/>
            </a:pPr>
            <a:r>
              <a:rPr lang="tr-TR" sz="2200" b="1" dirty="0"/>
              <a:t>a) Katılımcı olarak gözlemci </a:t>
            </a:r>
            <a:r>
              <a:rPr lang="tr-TR" sz="2200" dirty="0"/>
              <a:t>(</a:t>
            </a:r>
            <a:r>
              <a:rPr lang="tr-TR" sz="2200" dirty="0" err="1"/>
              <a:t>Creswell</a:t>
            </a:r>
            <a:r>
              <a:rPr lang="tr-TR" sz="2200" dirty="0"/>
              <a:t>, 2011)</a:t>
            </a:r>
          </a:p>
          <a:p>
            <a:pPr marL="0" indent="361950" algn="just">
              <a:buNone/>
            </a:pPr>
            <a:endParaRPr lang="tr-TR" sz="2200" dirty="0"/>
          </a:p>
          <a:p>
            <a:pPr algn="just"/>
            <a:r>
              <a:rPr lang="tr-TR" sz="2200" dirty="0"/>
              <a:t>Bu tür bir rolde araştırmacı, araştırılan duruma katılarak araştırılan kişilerle bir ilişki içerisine girer. Ancak bu ilişki, kısa ve </a:t>
            </a:r>
            <a:r>
              <a:rPr lang="tr-TR" sz="2200" dirty="0" err="1"/>
              <a:t>formal</a:t>
            </a:r>
            <a:r>
              <a:rPr lang="tr-TR" sz="2200" dirty="0"/>
              <a:t> olup, araştırmacının gözlem yaptığı açıkça belirtilir. </a:t>
            </a:r>
          </a:p>
          <a:p>
            <a:pPr marL="0" indent="361950" algn="just">
              <a:buNone/>
            </a:pPr>
            <a:endParaRPr lang="tr-TR" sz="2200" dirty="0"/>
          </a:p>
          <a:p>
            <a:pPr algn="just"/>
            <a:r>
              <a:rPr lang="tr-TR" sz="2200" dirty="0"/>
              <a:t>En belirgin dezavantajı ise, araştırılan kişilerle olan ilişkinin kısa olmasındandır.</a:t>
            </a:r>
          </a:p>
          <a:p>
            <a:pPr marL="0" indent="361950" algn="just">
              <a:buNone/>
            </a:pPr>
            <a:r>
              <a:rPr lang="tr-TR" sz="2200" b="1" dirty="0"/>
              <a:t>                    b) Tam Gözlemci Rolü </a:t>
            </a:r>
            <a:r>
              <a:rPr lang="tr-TR" sz="2200" dirty="0"/>
              <a:t>(</a:t>
            </a:r>
            <a:r>
              <a:rPr lang="tr-TR" sz="2200" dirty="0" err="1"/>
              <a:t>Coolican</a:t>
            </a:r>
            <a:r>
              <a:rPr lang="tr-TR" sz="2200" dirty="0"/>
              <a:t> 1994; </a:t>
            </a:r>
            <a:r>
              <a:rPr lang="tr-TR" sz="2200" dirty="0" err="1"/>
              <a:t>Creswell</a:t>
            </a:r>
            <a:r>
              <a:rPr lang="tr-TR" sz="2200" dirty="0"/>
              <a:t> 2011; Ekiz 2009)</a:t>
            </a:r>
          </a:p>
          <a:p>
            <a:pPr algn="ctr">
              <a:buNone/>
            </a:pPr>
            <a:endParaRPr lang="tr-TR" sz="2200" dirty="0"/>
          </a:p>
          <a:p>
            <a:r>
              <a:rPr lang="tr-TR" sz="2200" dirty="0"/>
              <a:t>Gözlemcinin uzaktan ve gözlemlediği davranışlara bir etkide bulunmadan gözlemini yaptığı gözlem türüdür</a:t>
            </a:r>
          </a:p>
          <a:p>
            <a:r>
              <a:rPr lang="tr-TR" sz="2200" dirty="0"/>
              <a:t>Sadece gözlem yapılır ve gözlem hakkında yorumlarda bulunulur</a:t>
            </a:r>
          </a:p>
          <a:p>
            <a:pPr marL="0" indent="361950" algn="just">
              <a:buNone/>
            </a:pPr>
            <a:endParaRPr lang="tr-TR" i="1" dirty="0"/>
          </a:p>
          <a:p>
            <a:endParaRPr lang="en-US" dirty="0"/>
          </a:p>
        </p:txBody>
      </p:sp>
    </p:spTree>
    <p:extLst>
      <p:ext uri="{BB962C8B-B14F-4D97-AF65-F5344CB8AC3E}">
        <p14:creationId xmlns:p14="http://schemas.microsoft.com/office/powerpoint/2010/main" val="31920681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a:t>Doküman İncelemesi</a:t>
            </a:r>
            <a:br>
              <a:rPr lang="tr-TR" sz="2800" dirty="0"/>
            </a:br>
            <a:r>
              <a:rPr lang="tr-TR" sz="2800" dirty="0"/>
              <a:t> </a:t>
            </a:r>
            <a:r>
              <a:rPr lang="tr-TR" sz="2000" dirty="0"/>
              <a:t>(Yıldırım ve Şimşek, 2008)</a:t>
            </a:r>
            <a:endParaRPr lang="tr-TR" sz="2800" dirty="0"/>
          </a:p>
        </p:txBody>
      </p:sp>
      <p:sp>
        <p:nvSpPr>
          <p:cNvPr id="4" name="3 İçerik Yer Tutucusu"/>
          <p:cNvSpPr>
            <a:spLocks noGrp="1"/>
          </p:cNvSpPr>
          <p:nvPr>
            <p:ph sz="quarter" idx="1"/>
          </p:nvPr>
        </p:nvSpPr>
        <p:spPr>
          <a:xfrm>
            <a:off x="1987826" y="2133600"/>
            <a:ext cx="9516786" cy="3777622"/>
          </a:xfrm>
        </p:spPr>
        <p:txBody>
          <a:bodyPr>
            <a:normAutofit lnSpcReduction="10000"/>
          </a:bodyPr>
          <a:lstStyle/>
          <a:p>
            <a:pPr marL="0" indent="0" algn="just">
              <a:buNone/>
            </a:pPr>
            <a:r>
              <a:rPr lang="tr-TR"/>
              <a:t>	</a:t>
            </a:r>
          </a:p>
          <a:p>
            <a:pPr algn="just"/>
            <a:r>
              <a:rPr lang="tr-TR" sz="2000"/>
              <a:t>	Nitel araştırmalarda veri toplamada gözlem ve görüşmenin olanaklı olmadığı durumlarda veya araştırmanın geçerliğini arttırmak amacıyla araştırılan probleme ilişkin olarak yazılı ve görsel materyaller de araştırmaya dahil edilir.</a:t>
            </a:r>
          </a:p>
          <a:p>
            <a:pPr algn="just"/>
            <a:r>
              <a:rPr lang="tr-TR" sz="2000"/>
              <a:t> 	Doküman incelemesi veya analizi tek başına bir araştırma yöntemi olabildiği gibi, nitel yöntemlerin kullanıldığı durumlarda ek bilgi kaynağı olarak da işe yarayabilir.</a:t>
            </a:r>
          </a:p>
          <a:p>
            <a:pPr algn="just"/>
            <a:r>
              <a:rPr lang="tr-TR" sz="2000" i="1"/>
              <a:t>Anılar, günlükler, özel mektuplar, itiraflar gibi kişisel belge ve dokümanların yanı sıra, yazılı basın, periyodik yazılı kaynaklar, magazin, dergi ve kitaplar doküman incelemesine konu olabilirler (Bailey, 1982).</a:t>
            </a:r>
          </a:p>
          <a:p>
            <a:pPr marL="0" indent="0" algn="just">
              <a:buNone/>
            </a:pPr>
            <a:endParaRPr lang="tr-TR" sz="2000"/>
          </a:p>
          <a:p>
            <a:endParaRPr lang="tr-TR" dirty="0"/>
          </a:p>
        </p:txBody>
      </p:sp>
    </p:spTree>
    <p:extLst>
      <p:ext uri="{BB962C8B-B14F-4D97-AF65-F5344CB8AC3E}">
        <p14:creationId xmlns:p14="http://schemas.microsoft.com/office/powerpoint/2010/main" val="3588927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a:t>Doküman İncelemesinin Aşamaları </a:t>
            </a:r>
            <a:r>
              <a:rPr lang="tr-TR" sz="2000" dirty="0"/>
              <a:t>(Yıldırım ve Şimşek, 2008)</a:t>
            </a:r>
            <a:endParaRPr lang="tr-TR" sz="2800" dirty="0"/>
          </a:p>
        </p:txBody>
      </p:sp>
      <p:sp>
        <p:nvSpPr>
          <p:cNvPr id="4" name="3 İçerik Yer Tutucusu"/>
          <p:cNvSpPr>
            <a:spLocks noGrp="1"/>
          </p:cNvSpPr>
          <p:nvPr>
            <p:ph sz="quarter" idx="1"/>
          </p:nvPr>
        </p:nvSpPr>
        <p:spPr/>
        <p:txBody>
          <a:bodyPr/>
          <a:lstStyle/>
          <a:p>
            <a:pPr marL="514350" indent="-514350">
              <a:buClr>
                <a:srgbClr val="002060"/>
              </a:buClr>
              <a:buFont typeface="+mj-lt"/>
              <a:buAutoNum type="arabicPeriod"/>
            </a:pPr>
            <a:endParaRPr lang="tr-TR" sz="2000" i="1" dirty="0"/>
          </a:p>
          <a:p>
            <a:pPr marL="514350" indent="-514350">
              <a:buClr>
                <a:srgbClr val="002060"/>
              </a:buClr>
              <a:buFont typeface="+mj-lt"/>
              <a:buAutoNum type="arabicPeriod"/>
            </a:pPr>
            <a:r>
              <a:rPr lang="tr-TR" sz="2000" i="1" dirty="0"/>
              <a:t>Dokürnanlara ulaşma, </a:t>
            </a:r>
          </a:p>
          <a:p>
            <a:pPr marL="514350" indent="-514350">
              <a:buClr>
                <a:srgbClr val="002060"/>
              </a:buClr>
              <a:buFont typeface="+mj-lt"/>
              <a:buAutoNum type="arabicPeriod"/>
            </a:pPr>
            <a:r>
              <a:rPr lang="tr-TR" sz="2000" i="1" dirty="0"/>
              <a:t>Orijinalliğin kontrol edilmesi, </a:t>
            </a:r>
          </a:p>
          <a:p>
            <a:pPr marL="514350" indent="-514350">
              <a:buClr>
                <a:srgbClr val="002060"/>
              </a:buClr>
              <a:buFont typeface="+mj-lt"/>
              <a:buAutoNum type="arabicPeriod"/>
            </a:pPr>
            <a:r>
              <a:rPr lang="tr-TR" sz="2000" i="1" dirty="0"/>
              <a:t>Dokümanların anlaşılması, </a:t>
            </a:r>
          </a:p>
          <a:p>
            <a:pPr marL="514350" indent="-514350">
              <a:buClr>
                <a:srgbClr val="002060"/>
              </a:buClr>
              <a:buFont typeface="+mj-lt"/>
              <a:buAutoNum type="arabicPeriod"/>
            </a:pPr>
            <a:r>
              <a:rPr lang="tr-TR" sz="2000" i="1" dirty="0"/>
              <a:t>Verinin analiz edilmesi </a:t>
            </a:r>
          </a:p>
          <a:p>
            <a:pPr marL="514350" indent="-514350">
              <a:buClr>
                <a:srgbClr val="002060"/>
              </a:buClr>
              <a:buFont typeface="+mj-lt"/>
              <a:buAutoNum type="arabicPeriod"/>
            </a:pPr>
            <a:r>
              <a:rPr lang="tr-TR" sz="2000" i="1" dirty="0"/>
              <a:t>Verinin kullanılması</a:t>
            </a:r>
          </a:p>
          <a:p>
            <a:endParaRPr lang="tr-TR" dirty="0"/>
          </a:p>
        </p:txBody>
      </p:sp>
    </p:spTree>
    <p:extLst>
      <p:ext uri="{BB962C8B-B14F-4D97-AF65-F5344CB8AC3E}">
        <p14:creationId xmlns:p14="http://schemas.microsoft.com/office/powerpoint/2010/main" val="1647204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a:t>Mecazlar</a:t>
            </a:r>
            <a:r>
              <a:rPr lang="tr-TR" sz="2800" dirty="0"/>
              <a:t> Yoluyla Nitel Veri Toplama</a:t>
            </a:r>
          </a:p>
        </p:txBody>
      </p:sp>
      <p:sp>
        <p:nvSpPr>
          <p:cNvPr id="4" name="3 İçerik Yer Tutucusu"/>
          <p:cNvSpPr>
            <a:spLocks noGrp="1"/>
          </p:cNvSpPr>
          <p:nvPr>
            <p:ph sz="quarter" idx="1"/>
          </p:nvPr>
        </p:nvSpPr>
        <p:spPr/>
        <p:txBody>
          <a:bodyPr>
            <a:normAutofit/>
          </a:bodyPr>
          <a:lstStyle/>
          <a:p>
            <a:endParaRPr lang="tr-TR" dirty="0"/>
          </a:p>
          <a:p>
            <a:r>
              <a:rPr lang="tr-TR" sz="2000" i="1" dirty="0"/>
              <a:t>“Mecaz”=“metafor”=“benzetme”=“eğretileme”</a:t>
            </a:r>
          </a:p>
          <a:p>
            <a:r>
              <a:rPr lang="tr-TR" sz="2000" i="1" dirty="0"/>
              <a:t>Metafor kelimesi, Yunanca “Metapherein” kelimesinden türemiştir. Meta, değiştirmek demektir ve pherein ise taşımak anlamındadır.</a:t>
            </a:r>
          </a:p>
          <a:p>
            <a:r>
              <a:rPr lang="tr-TR" sz="2000" i="1" dirty="0"/>
              <a:t> Metafor (mecaz), bir kavram, olgu veya olayın başka bir kavram, olgu veya olaya benzetilerek açıklanmasıdır (Oxford vd., 1998, Akt. Aydoğdu, 2008).</a:t>
            </a:r>
          </a:p>
          <a:p>
            <a:r>
              <a:rPr lang="tr-TR" sz="2000" i="1" dirty="0"/>
              <a:t>Mecazlar karmaşık değişkenlerin önemli özelliklerini basit bir formatla tanımlamakta oldukça etkilidir. Ancak bütün resmin yalnızca bir parçasını gösterirler (Morgan, 1980. </a:t>
            </a:r>
            <a:r>
              <a:rPr lang="tr-TR" sz="2000" i="1" dirty="0" err="1"/>
              <a:t>Akt</a:t>
            </a:r>
            <a:r>
              <a:rPr lang="tr-TR" sz="2000" i="1" dirty="0"/>
              <a:t>. Yıldırım ve Şimşek, 2008).</a:t>
            </a:r>
          </a:p>
          <a:p>
            <a:endParaRPr lang="tr-TR" dirty="0"/>
          </a:p>
        </p:txBody>
      </p:sp>
    </p:spTree>
    <p:extLst>
      <p:ext uri="{BB962C8B-B14F-4D97-AF65-F5344CB8AC3E}">
        <p14:creationId xmlns:p14="http://schemas.microsoft.com/office/powerpoint/2010/main" val="26315237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452662" y="0"/>
            <a:ext cx="7772400" cy="1143000"/>
          </a:xfrm>
        </p:spPr>
        <p:txBody>
          <a:bodyPr>
            <a:noAutofit/>
          </a:bodyPr>
          <a:lstStyle/>
          <a:p>
            <a:pPr algn="ctr"/>
            <a:r>
              <a:rPr lang="tr-TR" sz="3200" dirty="0"/>
              <a:t>Mecazlar</a:t>
            </a:r>
            <a:r>
              <a:rPr lang="tr-TR" sz="2800" dirty="0"/>
              <a:t> Yoluyla Nitel Veri Toplama </a:t>
            </a:r>
            <a:r>
              <a:rPr lang="tr-TR" sz="2400" dirty="0"/>
              <a:t>(Yıldırım ve Şimşek, 2008)</a:t>
            </a:r>
            <a:endParaRPr lang="tr-TR" sz="2800" dirty="0"/>
          </a:p>
        </p:txBody>
      </p:sp>
      <p:sp>
        <p:nvSpPr>
          <p:cNvPr id="4" name="3 İçerik Yer Tutucusu"/>
          <p:cNvSpPr>
            <a:spLocks noGrp="1"/>
          </p:cNvSpPr>
          <p:nvPr>
            <p:ph sz="quarter" idx="1"/>
          </p:nvPr>
        </p:nvSpPr>
        <p:spPr>
          <a:xfrm>
            <a:off x="2024034" y="1447800"/>
            <a:ext cx="8429684" cy="5410200"/>
          </a:xfrm>
        </p:spPr>
        <p:txBody>
          <a:bodyPr>
            <a:normAutofit/>
          </a:bodyPr>
          <a:lstStyle/>
          <a:p>
            <a:pPr marL="0" indent="361950"/>
            <a:r>
              <a:rPr lang="tr-TR" sz="2000" i="1" dirty="0"/>
              <a:t>Kolay ve pratik bir veri toplama yöntemidir. </a:t>
            </a:r>
          </a:p>
          <a:p>
            <a:pPr marL="0" indent="361950"/>
            <a:r>
              <a:rPr lang="tr-TR" sz="2000" i="1" dirty="0"/>
              <a:t>Bir veya birkaç açık uçlu soruyla araştırılan konuda görüşülen kişilerden çok zengin mecazlar elde edilebilir. </a:t>
            </a:r>
          </a:p>
          <a:p>
            <a:pPr marL="0" indent="361950"/>
            <a:r>
              <a:rPr lang="tr-TR" sz="2000" i="1" dirty="0"/>
              <a:t>Mecazlar farklı sözcüklerden oluşur, bu nedenle ayrıştırılması araştırmacı için bir sorun oluşturmaz. </a:t>
            </a:r>
          </a:p>
          <a:p>
            <a:pPr marL="0" indent="361950"/>
            <a:r>
              <a:rPr lang="tr-TR" sz="2000" i="1" dirty="0"/>
              <a:t>Benzerlik ve farklılıklar anlamında belirli tematik başlıklar altında toplamak oldukça kolaydır.</a:t>
            </a:r>
          </a:p>
          <a:p>
            <a:pPr marL="0" indent="361950"/>
            <a:r>
              <a:rPr lang="tr-TR" sz="2000" i="1" dirty="0"/>
              <a:t>Çok sağlam zengin bir resim sunar, görsel bir imaj sağlar.</a:t>
            </a:r>
          </a:p>
          <a:p>
            <a:pPr marL="0" indent="361950"/>
            <a:r>
              <a:rPr lang="tr-TR" sz="2000" i="1" dirty="0"/>
              <a:t>Dokümanlarda da çok zengin mecazlar bulunur</a:t>
            </a:r>
          </a:p>
          <a:p>
            <a:pPr marL="0" indent="361950"/>
            <a:endParaRPr lang="tr-TR" dirty="0"/>
          </a:p>
          <a:p>
            <a:endParaRPr lang="tr-TR" dirty="0"/>
          </a:p>
        </p:txBody>
      </p:sp>
    </p:spTree>
    <p:extLst>
      <p:ext uri="{BB962C8B-B14F-4D97-AF65-F5344CB8AC3E}">
        <p14:creationId xmlns:p14="http://schemas.microsoft.com/office/powerpoint/2010/main" val="1899610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F5F0F9-891A-48AC-B8FC-34C77D881155}"/>
              </a:ext>
            </a:extLst>
          </p:cNvPr>
          <p:cNvSpPr>
            <a:spLocks noGrp="1"/>
          </p:cNvSpPr>
          <p:nvPr>
            <p:ph type="title"/>
          </p:nvPr>
        </p:nvSpPr>
        <p:spPr/>
        <p:txBody>
          <a:bodyPr/>
          <a:lstStyle/>
          <a:p>
            <a:r>
              <a:rPr lang="tr-TR" dirty="0"/>
              <a:t>Kaynakça</a:t>
            </a:r>
            <a:endParaRPr lang="en-US" dirty="0"/>
          </a:p>
        </p:txBody>
      </p:sp>
      <p:sp>
        <p:nvSpPr>
          <p:cNvPr id="3" name="İçerik Yer Tutucusu 2">
            <a:extLst>
              <a:ext uri="{FF2B5EF4-FFF2-40B4-BE49-F238E27FC236}">
                <a16:creationId xmlns:a16="http://schemas.microsoft.com/office/drawing/2014/main" id="{D3209D9B-F1F9-468E-9D73-B56FCAF5BD0E}"/>
              </a:ext>
            </a:extLst>
          </p:cNvPr>
          <p:cNvSpPr>
            <a:spLocks noGrp="1"/>
          </p:cNvSpPr>
          <p:nvPr>
            <p:ph idx="1"/>
          </p:nvPr>
        </p:nvSpPr>
        <p:spPr>
          <a:xfrm>
            <a:off x="2589212" y="1484243"/>
            <a:ext cx="8915400" cy="4426979"/>
          </a:xfrm>
        </p:spPr>
        <p:txBody>
          <a:bodyPr>
            <a:normAutofit fontScale="55000" lnSpcReduction="20000"/>
          </a:bodyPr>
          <a:lstStyle/>
          <a:p>
            <a:r>
              <a:rPr lang="tr-TR" dirty="0"/>
              <a:t>Aydoğdu, E. (2008). </a:t>
            </a:r>
            <a:r>
              <a:rPr lang="tr-TR" dirty="0" err="1"/>
              <a:t>İlkoğretim</a:t>
            </a:r>
            <a:r>
              <a:rPr lang="tr-TR" dirty="0"/>
              <a:t> Okullarındaki </a:t>
            </a:r>
            <a:r>
              <a:rPr lang="tr-TR" dirty="0" err="1"/>
              <a:t>Oğrenci</a:t>
            </a:r>
            <a:r>
              <a:rPr lang="tr-TR" dirty="0"/>
              <a:t> ve </a:t>
            </a:r>
            <a:r>
              <a:rPr lang="tr-TR" dirty="0" err="1"/>
              <a:t>Oğretmenlerin</a:t>
            </a:r>
            <a:r>
              <a:rPr lang="tr-TR" dirty="0"/>
              <a:t> Sahip Oldukları Okul Algıları İle İdeal Okul Algılarının Metaforlar (Mecazlar) Yardımıyla Analizi. Yayınlanmamış Yüksek Lisans Tezi. </a:t>
            </a:r>
            <a:r>
              <a:rPr lang="tr-TR" dirty="0" err="1"/>
              <a:t>Eskisehir</a:t>
            </a:r>
            <a:r>
              <a:rPr lang="tr-TR" dirty="0"/>
              <a:t> Osmangazi </a:t>
            </a:r>
            <a:r>
              <a:rPr lang="tr-TR" dirty="0" err="1"/>
              <a:t>Universitesi</a:t>
            </a:r>
            <a:r>
              <a:rPr lang="tr-TR" dirty="0"/>
              <a:t>, Fen Bilimleri </a:t>
            </a:r>
            <a:r>
              <a:rPr lang="tr-TR" dirty="0" err="1"/>
              <a:t>Enstitusu</a:t>
            </a:r>
            <a:endParaRPr lang="tr-TR" dirty="0"/>
          </a:p>
          <a:p>
            <a:r>
              <a:rPr lang="tr-TR" dirty="0"/>
              <a:t>Baş , T. ve </a:t>
            </a:r>
            <a:r>
              <a:rPr lang="tr-TR" dirty="0" err="1"/>
              <a:t>Akturan</a:t>
            </a:r>
            <a:r>
              <a:rPr lang="tr-TR" dirty="0"/>
              <a:t>, U (2008) Nitel Araştırma Yöntemleri </a:t>
            </a:r>
            <a:r>
              <a:rPr lang="tr-TR" dirty="0" err="1"/>
              <a:t>Nvivo</a:t>
            </a:r>
            <a:r>
              <a:rPr lang="tr-TR" dirty="0"/>
              <a:t> 7.0 ile Nitel Veri Analizi. Ankara: Seçkin Yayıncılık</a:t>
            </a:r>
          </a:p>
          <a:p>
            <a:r>
              <a:rPr lang="tr-TR" dirty="0"/>
              <a:t>Büyüköztürk, Ş., Çakmak, E. K., Akgün, Ö. E., Karadeniz, Ş. ve Demirel, F. (2012). </a:t>
            </a:r>
            <a:r>
              <a:rPr lang="tr-TR" i="1" dirty="0"/>
              <a:t>Bilimsel Araştırma Yöntemleri</a:t>
            </a:r>
            <a:r>
              <a:rPr lang="tr-TR" dirty="0"/>
              <a:t>. Ankara, </a:t>
            </a:r>
            <a:r>
              <a:rPr lang="tr-TR" dirty="0" err="1"/>
              <a:t>PegemA</a:t>
            </a:r>
            <a:r>
              <a:rPr lang="tr-TR" dirty="0"/>
              <a:t> Yayıncılık</a:t>
            </a:r>
          </a:p>
          <a:p>
            <a:r>
              <a:rPr lang="tr-TR" dirty="0" err="1"/>
              <a:t>Cohen</a:t>
            </a:r>
            <a:r>
              <a:rPr lang="tr-TR" dirty="0"/>
              <a:t>, L., </a:t>
            </a:r>
            <a:r>
              <a:rPr lang="tr-TR" dirty="0" err="1"/>
              <a:t>Manion</a:t>
            </a:r>
            <a:r>
              <a:rPr lang="tr-TR" dirty="0"/>
              <a:t>, L. ve </a:t>
            </a:r>
            <a:r>
              <a:rPr lang="tr-TR" dirty="0" err="1"/>
              <a:t>Morrison</a:t>
            </a:r>
            <a:r>
              <a:rPr lang="tr-TR" dirty="0"/>
              <a:t>, K. (2007). </a:t>
            </a:r>
            <a:r>
              <a:rPr lang="tr-TR" i="1" dirty="0" err="1"/>
              <a:t>Research</a:t>
            </a:r>
            <a:r>
              <a:rPr lang="tr-TR" i="1" dirty="0"/>
              <a:t> </a:t>
            </a:r>
            <a:r>
              <a:rPr lang="tr-TR" i="1" dirty="0" err="1"/>
              <a:t>Methods</a:t>
            </a:r>
            <a:r>
              <a:rPr lang="tr-TR" i="1" dirty="0"/>
              <a:t> in </a:t>
            </a:r>
            <a:r>
              <a:rPr lang="tr-TR" i="1" dirty="0" err="1"/>
              <a:t>Education</a:t>
            </a:r>
            <a:r>
              <a:rPr lang="tr-TR" i="1" dirty="0"/>
              <a:t>.</a:t>
            </a:r>
            <a:r>
              <a:rPr lang="tr-TR" dirty="0"/>
              <a:t> New York, </a:t>
            </a:r>
            <a:r>
              <a:rPr lang="tr-TR" dirty="0" err="1"/>
              <a:t>Routledge</a:t>
            </a:r>
            <a:r>
              <a:rPr lang="tr-TR" dirty="0"/>
              <a:t>.</a:t>
            </a:r>
          </a:p>
          <a:p>
            <a:r>
              <a:rPr lang="tr-TR" dirty="0" err="1"/>
              <a:t>Coolican</a:t>
            </a:r>
            <a:r>
              <a:rPr lang="tr-TR" dirty="0"/>
              <a:t>, H. (1994). </a:t>
            </a:r>
            <a:r>
              <a:rPr lang="tr-TR" dirty="0" err="1"/>
              <a:t>Research</a:t>
            </a:r>
            <a:r>
              <a:rPr lang="tr-TR" dirty="0"/>
              <a:t> </a:t>
            </a:r>
            <a:r>
              <a:rPr lang="tr-TR" dirty="0" err="1"/>
              <a:t>Methods</a:t>
            </a:r>
            <a:r>
              <a:rPr lang="tr-TR" dirty="0"/>
              <a:t> </a:t>
            </a:r>
            <a:r>
              <a:rPr lang="tr-TR" dirty="0" err="1"/>
              <a:t>and</a:t>
            </a:r>
            <a:r>
              <a:rPr lang="tr-TR" dirty="0"/>
              <a:t> </a:t>
            </a:r>
            <a:r>
              <a:rPr lang="tr-TR" dirty="0" err="1"/>
              <a:t>Statistics</a:t>
            </a:r>
            <a:r>
              <a:rPr lang="tr-TR" dirty="0"/>
              <a:t> </a:t>
            </a:r>
            <a:r>
              <a:rPr lang="tr-TR" dirty="0" err="1"/>
              <a:t>In</a:t>
            </a:r>
            <a:r>
              <a:rPr lang="tr-TR" dirty="0"/>
              <a:t> </a:t>
            </a:r>
            <a:r>
              <a:rPr lang="tr-TR" dirty="0" err="1"/>
              <a:t>Psychology</a:t>
            </a:r>
            <a:r>
              <a:rPr lang="tr-TR" dirty="0"/>
              <a:t>. </a:t>
            </a:r>
            <a:r>
              <a:rPr lang="tr-TR" dirty="0" err="1"/>
              <a:t>London</a:t>
            </a:r>
            <a:r>
              <a:rPr lang="tr-TR" dirty="0"/>
              <a:t>, </a:t>
            </a:r>
            <a:r>
              <a:rPr lang="tr-TR" dirty="0" err="1"/>
              <a:t>Hodder&amp;Stoughton</a:t>
            </a:r>
            <a:r>
              <a:rPr lang="tr-TR" dirty="0"/>
              <a:t>.</a:t>
            </a:r>
          </a:p>
          <a:p>
            <a:r>
              <a:rPr lang="tr-TR" dirty="0" err="1"/>
              <a:t>Creswell</a:t>
            </a:r>
            <a:r>
              <a:rPr lang="tr-TR" dirty="0"/>
              <a:t>, J. V. (2011). </a:t>
            </a:r>
            <a:r>
              <a:rPr lang="tr-TR" i="1" dirty="0" err="1"/>
              <a:t>Educational</a:t>
            </a:r>
            <a:r>
              <a:rPr lang="tr-TR" i="1" dirty="0"/>
              <a:t> </a:t>
            </a:r>
            <a:r>
              <a:rPr lang="tr-TR" i="1" dirty="0" err="1"/>
              <a:t>Research</a:t>
            </a:r>
            <a:r>
              <a:rPr lang="tr-TR" i="1" dirty="0"/>
              <a:t>, Planning, </a:t>
            </a:r>
            <a:r>
              <a:rPr lang="tr-TR" i="1" dirty="0" err="1"/>
              <a:t>Conducting</a:t>
            </a:r>
            <a:r>
              <a:rPr lang="tr-TR" i="1" dirty="0"/>
              <a:t> </a:t>
            </a:r>
            <a:r>
              <a:rPr lang="tr-TR" i="1" dirty="0" err="1"/>
              <a:t>and</a:t>
            </a:r>
            <a:r>
              <a:rPr lang="tr-TR" i="1" dirty="0"/>
              <a:t> </a:t>
            </a:r>
            <a:r>
              <a:rPr lang="tr-TR" i="1" dirty="0" err="1"/>
              <a:t>Evaluating</a:t>
            </a:r>
            <a:r>
              <a:rPr lang="tr-TR" i="1" dirty="0"/>
              <a:t> </a:t>
            </a:r>
            <a:r>
              <a:rPr lang="tr-TR" i="1" dirty="0" err="1"/>
              <a:t>Quantative</a:t>
            </a:r>
            <a:r>
              <a:rPr lang="tr-TR" i="1" dirty="0"/>
              <a:t> </a:t>
            </a:r>
            <a:r>
              <a:rPr lang="tr-TR" i="1" dirty="0" err="1"/>
              <a:t>and</a:t>
            </a:r>
            <a:r>
              <a:rPr lang="tr-TR" i="1" dirty="0"/>
              <a:t> </a:t>
            </a:r>
            <a:r>
              <a:rPr lang="tr-TR" i="1" dirty="0" err="1"/>
              <a:t>Qualitative</a:t>
            </a:r>
            <a:r>
              <a:rPr lang="tr-TR" i="1" dirty="0"/>
              <a:t> </a:t>
            </a:r>
            <a:r>
              <a:rPr lang="tr-TR" i="1" dirty="0" err="1"/>
              <a:t>Research</a:t>
            </a:r>
            <a:r>
              <a:rPr lang="tr-TR" i="1" dirty="0"/>
              <a:t>. </a:t>
            </a:r>
            <a:r>
              <a:rPr lang="tr-TR" dirty="0"/>
              <a:t>Boston, </a:t>
            </a:r>
            <a:r>
              <a:rPr lang="tr-TR" dirty="0" err="1"/>
              <a:t>Pearson</a:t>
            </a:r>
            <a:endParaRPr lang="tr-TR" dirty="0"/>
          </a:p>
          <a:p>
            <a:r>
              <a:rPr lang="tr-TR" dirty="0" err="1"/>
              <a:t>Dawson</a:t>
            </a:r>
            <a:r>
              <a:rPr lang="tr-TR" dirty="0"/>
              <a:t>, C. (2007).  </a:t>
            </a:r>
            <a:r>
              <a:rPr lang="tr-TR" i="1" dirty="0"/>
              <a:t>A </a:t>
            </a:r>
            <a:r>
              <a:rPr lang="tr-TR" i="1" dirty="0" err="1"/>
              <a:t>Practical</a:t>
            </a:r>
            <a:r>
              <a:rPr lang="tr-TR" i="1" dirty="0"/>
              <a:t> Guide </a:t>
            </a:r>
            <a:r>
              <a:rPr lang="tr-TR" i="1" dirty="0" err="1"/>
              <a:t>to</a:t>
            </a:r>
            <a:r>
              <a:rPr lang="tr-TR" i="1" dirty="0"/>
              <a:t> </a:t>
            </a:r>
            <a:r>
              <a:rPr lang="tr-TR" i="1" dirty="0" err="1"/>
              <a:t>Research</a:t>
            </a:r>
            <a:r>
              <a:rPr lang="tr-TR" i="1" dirty="0"/>
              <a:t> </a:t>
            </a:r>
            <a:r>
              <a:rPr lang="tr-TR" i="1" dirty="0" err="1"/>
              <a:t>Methods</a:t>
            </a:r>
            <a:r>
              <a:rPr lang="tr-TR" i="1" dirty="0"/>
              <a:t>.</a:t>
            </a:r>
            <a:r>
              <a:rPr lang="tr-TR" dirty="0"/>
              <a:t> Oxford, Spring </a:t>
            </a:r>
            <a:r>
              <a:rPr lang="tr-TR" dirty="0" err="1"/>
              <a:t>Hill</a:t>
            </a:r>
            <a:r>
              <a:rPr lang="tr-TR" dirty="0"/>
              <a:t>.</a:t>
            </a:r>
          </a:p>
          <a:p>
            <a:r>
              <a:rPr lang="tr-TR" dirty="0"/>
              <a:t>Erkuş, A. (2011). </a:t>
            </a:r>
            <a:r>
              <a:rPr lang="tr-TR" i="1" dirty="0"/>
              <a:t>Davranış Bilimleri için Bilimsel Araştırma Süreci. </a:t>
            </a:r>
            <a:r>
              <a:rPr lang="tr-TR" dirty="0"/>
              <a:t>Ankara, Seçkin Yayınları.</a:t>
            </a:r>
          </a:p>
          <a:p>
            <a:r>
              <a:rPr lang="tr-TR" dirty="0" err="1"/>
              <a:t>Fraenkel</a:t>
            </a:r>
            <a:r>
              <a:rPr lang="tr-TR" dirty="0"/>
              <a:t>, J. R. ve </a:t>
            </a:r>
            <a:r>
              <a:rPr lang="tr-TR" dirty="0" err="1"/>
              <a:t>Wallen</a:t>
            </a:r>
            <a:r>
              <a:rPr lang="tr-TR" dirty="0"/>
              <a:t>, N. E. (2009). </a:t>
            </a:r>
            <a:r>
              <a:rPr lang="tr-TR" i="1" dirty="0"/>
              <a:t>How </a:t>
            </a:r>
            <a:r>
              <a:rPr lang="tr-TR" i="1" dirty="0" err="1"/>
              <a:t>to</a:t>
            </a:r>
            <a:r>
              <a:rPr lang="tr-TR" i="1" dirty="0"/>
              <a:t> Design </a:t>
            </a:r>
            <a:r>
              <a:rPr lang="tr-TR" i="1" dirty="0" err="1"/>
              <a:t>and</a:t>
            </a:r>
            <a:r>
              <a:rPr lang="tr-TR" i="1" dirty="0"/>
              <a:t> </a:t>
            </a:r>
            <a:r>
              <a:rPr lang="tr-TR" i="1" dirty="0" err="1"/>
              <a:t>Evaluate</a:t>
            </a:r>
            <a:r>
              <a:rPr lang="tr-TR" i="1" dirty="0"/>
              <a:t> </a:t>
            </a:r>
            <a:r>
              <a:rPr lang="tr-TR" i="1" dirty="0" err="1"/>
              <a:t>Research</a:t>
            </a:r>
            <a:r>
              <a:rPr lang="tr-TR" i="1" dirty="0"/>
              <a:t> in </a:t>
            </a:r>
            <a:r>
              <a:rPr lang="tr-TR" i="1" dirty="0" err="1"/>
              <a:t>Education</a:t>
            </a:r>
            <a:r>
              <a:rPr lang="tr-TR" dirty="0"/>
              <a:t>. New York, </a:t>
            </a:r>
            <a:r>
              <a:rPr lang="tr-TR" dirty="0" err="1"/>
              <a:t>Mc</a:t>
            </a:r>
            <a:r>
              <a:rPr lang="tr-TR" dirty="0"/>
              <a:t> </a:t>
            </a:r>
            <a:r>
              <a:rPr lang="tr-TR" dirty="0" err="1"/>
              <a:t>Graw-Hill</a:t>
            </a:r>
            <a:r>
              <a:rPr lang="tr-TR" dirty="0"/>
              <a:t>.</a:t>
            </a:r>
          </a:p>
          <a:p>
            <a:r>
              <a:rPr lang="tr-TR" dirty="0" err="1"/>
              <a:t>Glesne</a:t>
            </a:r>
            <a:r>
              <a:rPr lang="tr-TR" dirty="0"/>
              <a:t>,  C. (2012). Nitel </a:t>
            </a:r>
            <a:r>
              <a:rPr lang="tr-TR" dirty="0" err="1"/>
              <a:t>Aratırmaya</a:t>
            </a:r>
            <a:r>
              <a:rPr lang="tr-TR" dirty="0"/>
              <a:t> Giriş. (Çev. A. Ersoy ve P. </a:t>
            </a:r>
            <a:r>
              <a:rPr lang="tr-TR" dirty="0" err="1"/>
              <a:t>Yalçınoğlu</a:t>
            </a:r>
            <a:r>
              <a:rPr lang="tr-TR" dirty="0"/>
              <a:t>) . Ankara: Anı yayıncılık</a:t>
            </a:r>
          </a:p>
          <a:p>
            <a:r>
              <a:rPr lang="tr-TR" dirty="0" err="1"/>
              <a:t>Karasar</a:t>
            </a:r>
            <a:r>
              <a:rPr lang="tr-TR" dirty="0"/>
              <a:t>, N. (2006). </a:t>
            </a:r>
            <a:r>
              <a:rPr lang="tr-TR" i="1" dirty="0"/>
              <a:t>Bilimsel Araştırma Yöntemi. </a:t>
            </a:r>
            <a:r>
              <a:rPr lang="tr-TR" dirty="0"/>
              <a:t>Ankara, Nobel Yayın.</a:t>
            </a:r>
          </a:p>
          <a:p>
            <a:r>
              <a:rPr lang="tr-TR" dirty="0" err="1"/>
              <a:t>Mouly</a:t>
            </a:r>
            <a:r>
              <a:rPr lang="tr-TR" dirty="0"/>
              <a:t>, G. J. ( 1963 ). </a:t>
            </a:r>
            <a:r>
              <a:rPr lang="tr-TR" i="1" dirty="0" err="1"/>
              <a:t>The</a:t>
            </a:r>
            <a:r>
              <a:rPr lang="tr-TR" i="1" dirty="0"/>
              <a:t> </a:t>
            </a:r>
            <a:r>
              <a:rPr lang="tr-TR" i="1" dirty="0" err="1"/>
              <a:t>Science</a:t>
            </a:r>
            <a:r>
              <a:rPr lang="tr-TR" i="1" dirty="0"/>
              <a:t> Of </a:t>
            </a:r>
            <a:r>
              <a:rPr lang="tr-TR" i="1" dirty="0" err="1"/>
              <a:t>Educational</a:t>
            </a:r>
            <a:r>
              <a:rPr lang="tr-TR" i="1" dirty="0"/>
              <a:t> </a:t>
            </a:r>
            <a:r>
              <a:rPr lang="tr-TR" i="1" dirty="0" err="1"/>
              <a:t>Research</a:t>
            </a:r>
            <a:r>
              <a:rPr lang="tr-TR" dirty="0"/>
              <a:t>. </a:t>
            </a:r>
            <a:r>
              <a:rPr lang="tr-TR" dirty="0" err="1"/>
              <a:t>NewYork</a:t>
            </a:r>
            <a:r>
              <a:rPr lang="tr-TR" dirty="0"/>
              <a:t>: </a:t>
            </a:r>
            <a:r>
              <a:rPr lang="tr-TR" dirty="0" err="1"/>
              <a:t>American</a:t>
            </a:r>
            <a:r>
              <a:rPr lang="tr-TR" dirty="0"/>
              <a:t> </a:t>
            </a:r>
            <a:r>
              <a:rPr lang="tr-TR" dirty="0" err="1"/>
              <a:t>Book</a:t>
            </a:r>
            <a:r>
              <a:rPr lang="tr-TR" dirty="0"/>
              <a:t> </a:t>
            </a:r>
            <a:r>
              <a:rPr lang="tr-TR" dirty="0" err="1"/>
              <a:t>Company</a:t>
            </a:r>
            <a:r>
              <a:rPr lang="tr-TR" dirty="0"/>
              <a:t>.</a:t>
            </a:r>
          </a:p>
          <a:p>
            <a:r>
              <a:rPr lang="tr-TR" dirty="0" err="1"/>
              <a:t>Patton</a:t>
            </a:r>
            <a:r>
              <a:rPr lang="tr-TR" dirty="0"/>
              <a:t>, M. Q. (2002). </a:t>
            </a:r>
            <a:r>
              <a:rPr lang="tr-TR" i="1" dirty="0" err="1"/>
              <a:t>Qualitative</a:t>
            </a:r>
            <a:r>
              <a:rPr lang="tr-TR" i="1" dirty="0"/>
              <a:t> </a:t>
            </a:r>
            <a:r>
              <a:rPr lang="tr-TR" i="1" dirty="0" err="1"/>
              <a:t>research</a:t>
            </a:r>
            <a:r>
              <a:rPr lang="tr-TR" i="1" dirty="0"/>
              <a:t> </a:t>
            </a:r>
            <a:r>
              <a:rPr lang="tr-TR" i="1" dirty="0" err="1"/>
              <a:t>and</a:t>
            </a:r>
            <a:r>
              <a:rPr lang="tr-TR" i="1" dirty="0"/>
              <a:t> </a:t>
            </a:r>
            <a:r>
              <a:rPr lang="tr-TR" i="1" dirty="0" err="1"/>
              <a:t>evaluation</a:t>
            </a:r>
            <a:r>
              <a:rPr lang="tr-TR" i="1" dirty="0"/>
              <a:t> 	</a:t>
            </a:r>
            <a:r>
              <a:rPr lang="tr-TR" i="1" dirty="0" err="1"/>
              <a:t>methods</a:t>
            </a:r>
            <a:r>
              <a:rPr lang="tr-TR" i="1" dirty="0"/>
              <a:t> </a:t>
            </a:r>
            <a:r>
              <a:rPr lang="tr-TR" dirty="0"/>
              <a:t>(Üçüncü baskı). </a:t>
            </a:r>
            <a:r>
              <a:rPr lang="tr-TR" dirty="0" err="1"/>
              <a:t>Thousand</a:t>
            </a:r>
            <a:r>
              <a:rPr lang="tr-TR" dirty="0"/>
              <a:t> </a:t>
            </a:r>
            <a:r>
              <a:rPr lang="tr-TR" dirty="0" err="1"/>
              <a:t>Oaks</a:t>
            </a:r>
            <a:r>
              <a:rPr lang="tr-TR" dirty="0"/>
              <a:t>, CA: </a:t>
            </a:r>
            <a:r>
              <a:rPr lang="tr-TR" dirty="0" err="1"/>
              <a:t>Sage</a:t>
            </a:r>
            <a:r>
              <a:rPr lang="tr-TR" dirty="0"/>
              <a:t>.</a:t>
            </a:r>
          </a:p>
          <a:p>
            <a:r>
              <a:rPr lang="tr-TR" dirty="0" err="1"/>
              <a:t>Stewart</a:t>
            </a:r>
            <a:r>
              <a:rPr lang="tr-TR" dirty="0"/>
              <a:t>, C., J. ve Cash, W. B. (1997) </a:t>
            </a:r>
            <a:r>
              <a:rPr lang="tr-TR" dirty="0" err="1"/>
              <a:t>Interviewing</a:t>
            </a:r>
            <a:r>
              <a:rPr lang="tr-TR" dirty="0"/>
              <a:t>: </a:t>
            </a:r>
            <a:r>
              <a:rPr lang="tr-TR" dirty="0" err="1"/>
              <a:t>principles</a:t>
            </a:r>
            <a:r>
              <a:rPr lang="tr-TR" dirty="0"/>
              <a:t> </a:t>
            </a:r>
            <a:r>
              <a:rPr lang="tr-TR" dirty="0" err="1"/>
              <a:t>and</a:t>
            </a:r>
            <a:r>
              <a:rPr lang="tr-TR" dirty="0"/>
              <a:t> </a:t>
            </a:r>
            <a:r>
              <a:rPr lang="tr-TR" dirty="0" err="1"/>
              <a:t>practices</a:t>
            </a:r>
            <a:r>
              <a:rPr lang="tr-TR" dirty="0"/>
              <a:t> (8. baskı) </a:t>
            </a:r>
            <a:r>
              <a:rPr lang="tr-TR" sz="2000" dirty="0"/>
              <a:t>New </a:t>
            </a:r>
            <a:r>
              <a:rPr lang="tr-TR" sz="2000" dirty="0" err="1"/>
              <a:t>York:McGraw</a:t>
            </a:r>
            <a:r>
              <a:rPr lang="tr-TR" sz="2000" dirty="0"/>
              <a:t> </a:t>
            </a:r>
            <a:r>
              <a:rPr lang="tr-TR" sz="2000" dirty="0" err="1"/>
              <a:t>Hill</a:t>
            </a:r>
            <a:r>
              <a:rPr lang="tr-TR" sz="2000" dirty="0"/>
              <a:t>, New </a:t>
            </a:r>
            <a:r>
              <a:rPr lang="tr-TR" sz="1400" dirty="0"/>
              <a:t>York, </a:t>
            </a:r>
            <a:r>
              <a:rPr lang="tr-TR" sz="1400" dirty="0" err="1"/>
              <a:t>McGraw</a:t>
            </a:r>
            <a:r>
              <a:rPr lang="tr-TR" sz="1400" dirty="0"/>
              <a:t> </a:t>
            </a:r>
            <a:r>
              <a:rPr lang="tr-TR" sz="100" dirty="0" err="1"/>
              <a:t>Hill</a:t>
            </a:r>
            <a:r>
              <a:rPr lang="tr-TR" sz="100" dirty="0"/>
              <a:t>,</a:t>
            </a:r>
            <a:endParaRPr lang="tr-TR" dirty="0"/>
          </a:p>
          <a:p>
            <a:r>
              <a:rPr lang="tr-TR" dirty="0"/>
              <a:t>Yıldırım, A. ve Şimşek, H. (2011). </a:t>
            </a:r>
            <a:r>
              <a:rPr lang="tr-TR" i="1" dirty="0"/>
              <a:t>Sosyal Bilimlerde Nitel Araştırma Yöntemleri</a:t>
            </a:r>
            <a:r>
              <a:rPr lang="tr-TR" dirty="0"/>
              <a:t>. Ankara, Seçkin Yayınları.</a:t>
            </a:r>
          </a:p>
          <a:p>
            <a:endParaRPr lang="en-US" dirty="0"/>
          </a:p>
        </p:txBody>
      </p:sp>
    </p:spTree>
    <p:extLst>
      <p:ext uri="{BB962C8B-B14F-4D97-AF65-F5344CB8AC3E}">
        <p14:creationId xmlns:p14="http://schemas.microsoft.com/office/powerpoint/2010/main" val="3467580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D2F56EC-0F84-4582-A203-50E251E18200}"/>
              </a:ext>
            </a:extLst>
          </p:cNvPr>
          <p:cNvSpPr>
            <a:spLocks noGrp="1"/>
          </p:cNvSpPr>
          <p:nvPr>
            <p:ph type="title"/>
          </p:nvPr>
        </p:nvSpPr>
        <p:spPr/>
        <p:txBody>
          <a:bodyPr/>
          <a:lstStyle/>
          <a:p>
            <a:r>
              <a:rPr lang="tr-TR" dirty="0"/>
              <a:t>Görüşme</a:t>
            </a:r>
            <a:endParaRPr lang="en-US" dirty="0"/>
          </a:p>
        </p:txBody>
      </p:sp>
      <p:sp>
        <p:nvSpPr>
          <p:cNvPr id="3" name="İçerik Yer Tutucusu 2">
            <a:extLst>
              <a:ext uri="{FF2B5EF4-FFF2-40B4-BE49-F238E27FC236}">
                <a16:creationId xmlns:a16="http://schemas.microsoft.com/office/drawing/2014/main" id="{FD7E2BFF-1447-4C64-B3F4-9D6262EEC055}"/>
              </a:ext>
            </a:extLst>
          </p:cNvPr>
          <p:cNvSpPr>
            <a:spLocks noGrp="1"/>
          </p:cNvSpPr>
          <p:nvPr>
            <p:ph idx="1"/>
          </p:nvPr>
        </p:nvSpPr>
        <p:spPr/>
        <p:txBody>
          <a:bodyPr/>
          <a:lstStyle/>
          <a:p>
            <a:r>
              <a:rPr lang="tr-TR" sz="2400" dirty="0"/>
              <a:t>Görüşme, ‘önceden belirlenmiş ve ciddi bir amaç için yapılan, soru sorma ve yanıtlama tarzına dayalı karşılıklı ve etkileşimli bir iletişim süreci (</a:t>
            </a:r>
            <a:r>
              <a:rPr lang="tr-TR" sz="2400" dirty="0" err="1"/>
              <a:t>Stewart</a:t>
            </a:r>
            <a:r>
              <a:rPr lang="tr-TR" sz="2400" dirty="0"/>
              <a:t> ve Cash, 1985) </a:t>
            </a:r>
            <a:endParaRPr lang="en-US" sz="2400" dirty="0"/>
          </a:p>
        </p:txBody>
      </p:sp>
    </p:spTree>
    <p:extLst>
      <p:ext uri="{BB962C8B-B14F-4D97-AF65-F5344CB8AC3E}">
        <p14:creationId xmlns:p14="http://schemas.microsoft.com/office/powerpoint/2010/main" val="298757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52596" y="214290"/>
            <a:ext cx="8229600" cy="1800200"/>
          </a:xfrm>
        </p:spPr>
        <p:txBody>
          <a:bodyPr>
            <a:normAutofit/>
          </a:bodyPr>
          <a:lstStyle/>
          <a:p>
            <a:pPr algn="ctr"/>
            <a:r>
              <a:rPr lang="tr-TR" dirty="0"/>
              <a:t>Görüşme Ne Zaman Kullanılabilir ?</a:t>
            </a:r>
            <a:br>
              <a:rPr lang="tr-TR" dirty="0"/>
            </a:br>
            <a:r>
              <a:rPr lang="tr-TR" sz="2400" dirty="0"/>
              <a:t>( </a:t>
            </a:r>
            <a:r>
              <a:rPr lang="tr-TR" sz="2400" dirty="0" err="1"/>
              <a:t>Büyüköztürk</a:t>
            </a:r>
            <a:r>
              <a:rPr lang="tr-TR" sz="2400" dirty="0"/>
              <a:t> ve diğerleri, 2012 )</a:t>
            </a:r>
            <a:br>
              <a:rPr lang="tr-TR" sz="2400" dirty="0"/>
            </a:br>
            <a:endParaRPr lang="tr-TR" sz="2400" dirty="0"/>
          </a:p>
        </p:txBody>
      </p:sp>
      <p:sp>
        <p:nvSpPr>
          <p:cNvPr id="3" name="2 İçerik Yer Tutucusu"/>
          <p:cNvSpPr>
            <a:spLocks noGrp="1"/>
          </p:cNvSpPr>
          <p:nvPr>
            <p:ph sz="quarter" idx="1"/>
          </p:nvPr>
        </p:nvSpPr>
        <p:spPr>
          <a:xfrm>
            <a:off x="1847528" y="2348880"/>
            <a:ext cx="8640960" cy="4104456"/>
          </a:xfrm>
        </p:spPr>
        <p:txBody>
          <a:bodyPr>
            <a:normAutofit fontScale="92500" lnSpcReduction="10000"/>
          </a:bodyPr>
          <a:lstStyle/>
          <a:p>
            <a:r>
              <a:rPr lang="tr-TR" i="1" dirty="0"/>
              <a:t> </a:t>
            </a:r>
            <a:r>
              <a:rPr lang="tr-TR" sz="2400" dirty="0"/>
              <a:t>Hipotez üretmek veya daha detaylı bir araştırmanın başlangıç aşamasında,</a:t>
            </a:r>
          </a:p>
          <a:p>
            <a:pPr>
              <a:buNone/>
            </a:pPr>
            <a:endParaRPr lang="tr-TR" sz="2400" dirty="0"/>
          </a:p>
          <a:p>
            <a:pPr lvl="0"/>
            <a:r>
              <a:rPr lang="tr-TR" sz="2400" dirty="0"/>
              <a:t>Diğer veri toplama araçlarının pilot uygulamalarında veya doğrulanmasında,</a:t>
            </a:r>
          </a:p>
          <a:p>
            <a:pPr lvl="0">
              <a:buNone/>
            </a:pPr>
            <a:endParaRPr lang="tr-TR" sz="2400" dirty="0"/>
          </a:p>
          <a:p>
            <a:pPr lvl="0"/>
            <a:r>
              <a:rPr lang="tr-TR" sz="2400" dirty="0"/>
              <a:t>Temel veri toplama aracı olarak </a:t>
            </a:r>
          </a:p>
          <a:p>
            <a:pPr lvl="0">
              <a:buNone/>
            </a:pPr>
            <a:endParaRPr lang="tr-TR" sz="2400" dirty="0"/>
          </a:p>
          <a:p>
            <a:pPr lvl="0"/>
            <a:r>
              <a:rPr lang="tr-TR" sz="2400" dirty="0"/>
              <a:t>Verilerden elde edilen çıkarımların doğruluğunun temsil edilebilirliğinin kontrolünde</a:t>
            </a:r>
          </a:p>
          <a:p>
            <a:endParaRPr lang="tr-TR" dirty="0"/>
          </a:p>
        </p:txBody>
      </p:sp>
    </p:spTree>
    <p:extLst>
      <p:ext uri="{BB962C8B-B14F-4D97-AF65-F5344CB8AC3E}">
        <p14:creationId xmlns:p14="http://schemas.microsoft.com/office/powerpoint/2010/main" val="86952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500"/>
                                        <p:tgtEl>
                                          <p:spTgt spid="3">
                                            <p:txEl>
                                              <p:pRg st="0" end="0"/>
                                            </p:txEl>
                                          </p:spTgt>
                                        </p:tgtEl>
                                      </p:cBhvr>
                                    </p:animEffect>
                                  </p:childTnLst>
                                </p:cTn>
                              </p:par>
                            </p:childTnLst>
                          </p:cTn>
                        </p:par>
                        <p:par>
                          <p:cTn id="12" fill="hold">
                            <p:stCondLst>
                              <p:cond delay="1000"/>
                            </p:stCondLst>
                            <p:childTnLst>
                              <p:par>
                                <p:cTn id="13" presetID="3" presetClass="entr" presetSubtype="1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childTnLst>
                          </p:cTn>
                        </p:par>
                        <p:par>
                          <p:cTn id="16" fill="hold">
                            <p:stCondLst>
                              <p:cond delay="1500"/>
                            </p:stCondLst>
                            <p:childTnLst>
                              <p:par>
                                <p:cTn id="17" presetID="3" presetClass="entr" presetSubtype="10"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par>
                          <p:cTn id="20" fill="hold">
                            <p:stCondLst>
                              <p:cond delay="2000"/>
                            </p:stCondLst>
                            <p:childTnLst>
                              <p:par>
                                <p:cTn id="21" presetID="3" presetClass="entr" presetSubtype="10" fill="hold" nodeType="after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5F24D1E-86CF-4D65-A51C-05F410B10687}"/>
              </a:ext>
            </a:extLst>
          </p:cNvPr>
          <p:cNvSpPr>
            <a:spLocks noGrp="1"/>
          </p:cNvSpPr>
          <p:nvPr>
            <p:ph type="title"/>
          </p:nvPr>
        </p:nvSpPr>
        <p:spPr/>
        <p:txBody>
          <a:bodyPr/>
          <a:lstStyle/>
          <a:p>
            <a:r>
              <a:rPr lang="tr-TR" b="1" i="1" dirty="0">
                <a:cs typeface="Arial" pitchFamily="34" charset="0"/>
              </a:rPr>
              <a:t>GÖRÜŞME TÜRLERİ</a:t>
            </a:r>
            <a:br>
              <a:rPr lang="tr-TR" b="1" i="1" dirty="0"/>
            </a:br>
            <a:endParaRPr lang="en-US" dirty="0"/>
          </a:p>
        </p:txBody>
      </p:sp>
      <p:sp>
        <p:nvSpPr>
          <p:cNvPr id="3" name="İçerik Yer Tutucusu 2">
            <a:extLst>
              <a:ext uri="{FF2B5EF4-FFF2-40B4-BE49-F238E27FC236}">
                <a16:creationId xmlns:a16="http://schemas.microsoft.com/office/drawing/2014/main" id="{2B85A50F-5746-4F1D-A668-464BCF99D664}"/>
              </a:ext>
            </a:extLst>
          </p:cNvPr>
          <p:cNvSpPr>
            <a:spLocks noGrp="1"/>
          </p:cNvSpPr>
          <p:nvPr>
            <p:ph idx="1"/>
          </p:nvPr>
        </p:nvSpPr>
        <p:spPr/>
        <p:txBody>
          <a:bodyPr>
            <a:normAutofit/>
          </a:bodyPr>
          <a:lstStyle/>
          <a:p>
            <a:pPr lvl="1"/>
            <a:r>
              <a:rPr lang="tr-TR" sz="2400" b="1" i="1" dirty="0">
                <a:ln/>
                <a:cs typeface="Arial" pitchFamily="34" charset="0"/>
              </a:rPr>
              <a:t>Katılanların sayısına göre</a:t>
            </a:r>
            <a:endParaRPr lang="tr-TR" sz="2400" i="1" dirty="0"/>
          </a:p>
          <a:p>
            <a:pPr lvl="2"/>
            <a:r>
              <a:rPr lang="tr-TR" sz="2400" i="1" dirty="0">
                <a:ln/>
                <a:cs typeface="Arial" pitchFamily="34" charset="0"/>
              </a:rPr>
              <a:t>Bireysel (Derinlemesine Görüşme)</a:t>
            </a:r>
            <a:endParaRPr lang="tr-TR" sz="2400" i="1" dirty="0"/>
          </a:p>
          <a:p>
            <a:pPr lvl="2"/>
            <a:r>
              <a:rPr lang="tr-TR" sz="2400" i="1" dirty="0">
                <a:ln/>
                <a:cs typeface="Arial" pitchFamily="34" charset="0"/>
              </a:rPr>
              <a:t>Grupça (Odak Grup Görüşmesi)</a:t>
            </a:r>
            <a:endParaRPr lang="tr-TR" sz="2400" i="1" dirty="0"/>
          </a:p>
          <a:p>
            <a:pPr lvl="1"/>
            <a:r>
              <a:rPr lang="tr-TR" sz="2400" b="1" i="1" dirty="0">
                <a:ln/>
                <a:cs typeface="Arial" pitchFamily="34" charset="0"/>
              </a:rPr>
              <a:t>Yapılandırılma durumuna göre</a:t>
            </a:r>
          </a:p>
          <a:p>
            <a:pPr lvl="2"/>
            <a:r>
              <a:rPr lang="tr-TR" sz="2400" i="1" dirty="0">
                <a:ln/>
                <a:cs typeface="Arial" pitchFamily="34" charset="0"/>
              </a:rPr>
              <a:t>Yapılandırılmamış</a:t>
            </a:r>
            <a:endParaRPr lang="tr-TR" sz="2400" i="1" dirty="0"/>
          </a:p>
          <a:p>
            <a:pPr lvl="2"/>
            <a:r>
              <a:rPr lang="tr-TR" sz="2400" i="1" dirty="0">
                <a:ln/>
                <a:cs typeface="Arial" pitchFamily="34" charset="0"/>
              </a:rPr>
              <a:t>Yarı yapılandırılmış</a:t>
            </a:r>
            <a:endParaRPr lang="tr-TR" sz="2400" i="1" dirty="0"/>
          </a:p>
          <a:p>
            <a:pPr lvl="2"/>
            <a:r>
              <a:rPr lang="tr-TR" sz="2400" i="1" dirty="0">
                <a:ln/>
                <a:cs typeface="Arial" pitchFamily="34" charset="0"/>
              </a:rPr>
              <a:t>Yapılandırılmış</a:t>
            </a:r>
            <a:endParaRPr lang="tr-TR" sz="2400" i="1" dirty="0"/>
          </a:p>
          <a:p>
            <a:endParaRPr lang="en-US" dirty="0"/>
          </a:p>
        </p:txBody>
      </p:sp>
    </p:spTree>
    <p:extLst>
      <p:ext uri="{BB962C8B-B14F-4D97-AF65-F5344CB8AC3E}">
        <p14:creationId xmlns:p14="http://schemas.microsoft.com/office/powerpoint/2010/main" val="86247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3DE17B-042F-46F3-BD90-19BE9F8278E4}"/>
              </a:ext>
            </a:extLst>
          </p:cNvPr>
          <p:cNvSpPr>
            <a:spLocks noGrp="1"/>
          </p:cNvSpPr>
          <p:nvPr>
            <p:ph type="title"/>
          </p:nvPr>
        </p:nvSpPr>
        <p:spPr/>
        <p:txBody>
          <a:bodyPr>
            <a:normAutofit/>
          </a:bodyPr>
          <a:lstStyle/>
          <a:p>
            <a:r>
              <a:rPr lang="tr-TR" i="1" dirty="0">
                <a:ln/>
                <a:cs typeface="Arial" pitchFamily="34" charset="0"/>
              </a:rPr>
              <a:t>Bireysel (Derinlemesine Görüşme)</a:t>
            </a:r>
            <a:br>
              <a:rPr lang="tr-TR" i="1" dirty="0">
                <a:ln/>
                <a:cs typeface="Arial" pitchFamily="34" charset="0"/>
              </a:rPr>
            </a:br>
            <a:endParaRPr lang="en-US" dirty="0"/>
          </a:p>
        </p:txBody>
      </p:sp>
      <p:sp>
        <p:nvSpPr>
          <p:cNvPr id="3" name="İçerik Yer Tutucusu 2">
            <a:extLst>
              <a:ext uri="{FF2B5EF4-FFF2-40B4-BE49-F238E27FC236}">
                <a16:creationId xmlns:a16="http://schemas.microsoft.com/office/drawing/2014/main" id="{B6D465B3-A5F4-40F2-91E5-2E8CCCFDBCF5}"/>
              </a:ext>
            </a:extLst>
          </p:cNvPr>
          <p:cNvSpPr>
            <a:spLocks noGrp="1"/>
          </p:cNvSpPr>
          <p:nvPr>
            <p:ph idx="1"/>
          </p:nvPr>
        </p:nvSpPr>
        <p:spPr>
          <a:xfrm>
            <a:off x="1828800" y="1616765"/>
            <a:ext cx="9675812" cy="4797287"/>
          </a:xfrm>
        </p:spPr>
        <p:txBody>
          <a:bodyPr>
            <a:normAutofit fontScale="70000" lnSpcReduction="20000"/>
          </a:bodyPr>
          <a:lstStyle/>
          <a:p>
            <a:r>
              <a:rPr lang="tr-TR" sz="2400" i="1" dirty="0"/>
              <a:t>Görüşmeci ile kaynak kişi dışında kimse bulunmaz </a:t>
            </a:r>
            <a:r>
              <a:rPr lang="tr-TR" sz="2400" dirty="0"/>
              <a:t>( </a:t>
            </a:r>
            <a:r>
              <a:rPr lang="tr-TR" sz="2400" dirty="0" err="1"/>
              <a:t>Cohen</a:t>
            </a:r>
            <a:r>
              <a:rPr lang="tr-TR" sz="2400" dirty="0"/>
              <a:t> ve diğerleri, 2007; Erkuş, 2011; </a:t>
            </a:r>
            <a:r>
              <a:rPr lang="tr-TR" sz="2400" dirty="0" err="1"/>
              <a:t>Karasar</a:t>
            </a:r>
            <a:r>
              <a:rPr lang="tr-TR" sz="2400" dirty="0"/>
              <a:t> 2006 )</a:t>
            </a:r>
            <a:br>
              <a:rPr lang="tr-TR" sz="2400" i="1" dirty="0"/>
            </a:br>
            <a:endParaRPr lang="tr-TR" sz="2400" i="1" dirty="0"/>
          </a:p>
          <a:p>
            <a:pPr marL="0" indent="0">
              <a:buNone/>
            </a:pPr>
            <a:r>
              <a:rPr lang="tr-TR" sz="2400" b="1" dirty="0"/>
              <a:t>Görüşme Süreci </a:t>
            </a:r>
            <a:r>
              <a:rPr lang="tr-TR" sz="2400" b="1" dirty="0">
                <a:latin typeface="Georgia" pitchFamily="18" charset="0"/>
              </a:rPr>
              <a:t> </a:t>
            </a:r>
            <a:r>
              <a:rPr lang="tr-TR" sz="2400" dirty="0">
                <a:latin typeface="Georgia" pitchFamily="18" charset="0"/>
              </a:rPr>
              <a:t>(Baş ve </a:t>
            </a:r>
            <a:r>
              <a:rPr lang="tr-TR" sz="2400" dirty="0" err="1">
                <a:latin typeface="Georgia" pitchFamily="18" charset="0"/>
              </a:rPr>
              <a:t>Akturan</a:t>
            </a:r>
            <a:r>
              <a:rPr lang="tr-TR" sz="2400" dirty="0">
                <a:latin typeface="Georgia" pitchFamily="18" charset="0"/>
              </a:rPr>
              <a:t>, 2008)</a:t>
            </a:r>
            <a:endParaRPr lang="tr-TR" sz="2400" b="1" dirty="0"/>
          </a:p>
          <a:p>
            <a:pPr marL="0" indent="0">
              <a:buNone/>
            </a:pPr>
            <a:r>
              <a:rPr lang="tr-TR" sz="2400" b="1" dirty="0"/>
              <a:t>Açılış:  </a:t>
            </a:r>
            <a:r>
              <a:rPr lang="tr-TR" sz="2400" dirty="0"/>
              <a:t>Görüşmeci kendisini ve bağlı olduğu birimi tanıtmalıdır.</a:t>
            </a:r>
          </a:p>
          <a:p>
            <a:pPr lvl="0"/>
            <a:r>
              <a:rPr lang="tr-TR" sz="2400" dirty="0"/>
              <a:t>Amacını açıklamalı</a:t>
            </a:r>
          </a:p>
          <a:p>
            <a:pPr lvl="0"/>
            <a:r>
              <a:rPr lang="tr-TR" sz="2400" dirty="0"/>
              <a:t>Katılımcıya fikrinin önemli olduğunu vurgulamalı</a:t>
            </a:r>
          </a:p>
          <a:p>
            <a:pPr lvl="0"/>
            <a:r>
              <a:rPr lang="tr-TR" sz="2400" dirty="0"/>
              <a:t>Görüşmenin gizliliği konusunda garanti verilmelidir</a:t>
            </a:r>
          </a:p>
          <a:p>
            <a:pPr marL="0" lvl="0" indent="0">
              <a:buNone/>
            </a:pPr>
            <a:r>
              <a:rPr lang="tr-TR" sz="2400" b="1" dirty="0"/>
              <a:t>Soru Sorma: </a:t>
            </a:r>
            <a:r>
              <a:rPr lang="tr-TR" sz="2400" dirty="0"/>
              <a:t>Daha az hassas konularla başlanıp sonra özel konulara girilmeli</a:t>
            </a:r>
          </a:p>
          <a:p>
            <a:pPr lvl="0"/>
            <a:r>
              <a:rPr lang="tr-TR" sz="2400" dirty="0"/>
              <a:t>Sorular Keşfedici nitelikte olmalı</a:t>
            </a:r>
          </a:p>
          <a:p>
            <a:pPr marL="0" lvl="0" indent="0">
              <a:buNone/>
            </a:pPr>
            <a:r>
              <a:rPr lang="tr-TR" sz="2400" b="1" dirty="0"/>
              <a:t>Not tutma: </a:t>
            </a:r>
            <a:r>
              <a:rPr lang="tr-TR" sz="2400" dirty="0"/>
              <a:t>Elektronik kayıt yöntemi veya görüşme formu </a:t>
            </a:r>
          </a:p>
          <a:p>
            <a:pPr marL="0" lvl="0" indent="0">
              <a:buNone/>
            </a:pPr>
            <a:r>
              <a:rPr lang="tr-TR" sz="2400" b="1" dirty="0"/>
              <a:t>Süre ve mola:     </a:t>
            </a:r>
            <a:r>
              <a:rPr lang="tr-TR" sz="2400" dirty="0"/>
              <a:t>45-90 dakika</a:t>
            </a:r>
          </a:p>
          <a:p>
            <a:pPr marL="0" lvl="0" indent="0">
              <a:buNone/>
            </a:pPr>
            <a:r>
              <a:rPr lang="tr-TR" sz="2400" b="1" dirty="0"/>
              <a:t>Görüşmeyi tamamlama  </a:t>
            </a:r>
          </a:p>
          <a:p>
            <a:pPr lvl="0"/>
            <a:r>
              <a:rPr lang="tr-TR" sz="2400" dirty="0"/>
              <a:t>Notlar özet olarak kaynakla paylaşılmalı   </a:t>
            </a:r>
          </a:p>
          <a:p>
            <a:pPr lvl="0"/>
            <a:r>
              <a:rPr lang="tr-TR" sz="2400" dirty="0"/>
              <a:t>Teşekkür</a:t>
            </a:r>
          </a:p>
          <a:p>
            <a:endParaRPr lang="tr-TR" i="1" dirty="0"/>
          </a:p>
          <a:p>
            <a:endParaRPr lang="en-US" dirty="0"/>
          </a:p>
        </p:txBody>
      </p:sp>
    </p:spTree>
    <p:extLst>
      <p:ext uri="{BB962C8B-B14F-4D97-AF65-F5344CB8AC3E}">
        <p14:creationId xmlns:p14="http://schemas.microsoft.com/office/powerpoint/2010/main" val="1858494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52596" y="274638"/>
            <a:ext cx="8258204" cy="1143000"/>
          </a:xfrm>
        </p:spPr>
        <p:txBody>
          <a:bodyPr>
            <a:noAutofit/>
          </a:bodyPr>
          <a:lstStyle/>
          <a:p>
            <a:pPr algn="ctr"/>
            <a:r>
              <a:rPr lang="tr-TR" sz="3200" dirty="0"/>
              <a:t>2.Odak Grup Görüşmesi</a:t>
            </a:r>
            <a:br>
              <a:rPr lang="tr-TR" sz="2400" dirty="0"/>
            </a:br>
            <a:r>
              <a:rPr lang="tr-TR" sz="2400" dirty="0"/>
              <a:t>(Cohen ve diğerleri, 2007; Erkuş, 2011; Karasar 2006)</a:t>
            </a:r>
          </a:p>
        </p:txBody>
      </p:sp>
      <p:sp>
        <p:nvSpPr>
          <p:cNvPr id="4" name="3 İçerik Yer Tutucusu"/>
          <p:cNvSpPr>
            <a:spLocks noGrp="1"/>
          </p:cNvSpPr>
          <p:nvPr>
            <p:ph sz="quarter" idx="1"/>
          </p:nvPr>
        </p:nvSpPr>
        <p:spPr>
          <a:xfrm>
            <a:off x="2024002" y="2019280"/>
            <a:ext cx="8643998" cy="4838720"/>
          </a:xfrm>
        </p:spPr>
        <p:txBody>
          <a:bodyPr>
            <a:noAutofit/>
          </a:bodyPr>
          <a:lstStyle/>
          <a:p>
            <a:pPr>
              <a:lnSpc>
                <a:spcPct val="120000"/>
              </a:lnSpc>
            </a:pPr>
            <a:r>
              <a:rPr lang="tr-TR" sz="2000" dirty="0"/>
              <a:t>Ortak bir sorun etrafında birleşebilen grup üyelerinin (6-8 kişi), görüşmecinin soracağı sorulara, karşılıklı etkileşimde bulunarak, cevap aramaları şeklinde yapılır.</a:t>
            </a:r>
          </a:p>
          <a:p>
            <a:pPr>
              <a:lnSpc>
                <a:spcPct val="120000"/>
              </a:lnSpc>
            </a:pPr>
            <a:endParaRPr lang="tr-TR" sz="2000" dirty="0"/>
          </a:p>
          <a:p>
            <a:pPr>
              <a:lnSpc>
                <a:spcPct val="120000"/>
              </a:lnSpc>
            </a:pPr>
            <a:r>
              <a:rPr lang="tr-TR" sz="2000" dirty="0"/>
              <a:t>Katılımcılar, konuyu birbirleriyle tartışırlar; görüşmeci bu tartışmaları başlatmak, amaçtan uzaklaşmamasını sağlamak ve ortaya çıkan bilgileri toplamakla görevlidir. </a:t>
            </a:r>
          </a:p>
          <a:p>
            <a:pPr>
              <a:lnSpc>
                <a:spcPct val="120000"/>
              </a:lnSpc>
            </a:pPr>
            <a:endParaRPr lang="tr-TR" sz="2000" dirty="0"/>
          </a:p>
          <a:p>
            <a:pPr>
              <a:lnSpc>
                <a:spcPct val="120000"/>
              </a:lnSpc>
            </a:pPr>
            <a:r>
              <a:rPr lang="tr-TR" sz="2000" dirty="0"/>
              <a:t>Odak grup görüşmelerinde önemli olan katılımcıların kendi görüşlerini özgürce ortaya koymalarını sağlayacak ortam oluşturmaktır. </a:t>
            </a:r>
          </a:p>
          <a:p>
            <a:pPr>
              <a:lnSpc>
                <a:spcPct val="120000"/>
              </a:lnSpc>
            </a:pPr>
            <a:endParaRPr lang="tr-TR" sz="2000" dirty="0"/>
          </a:p>
          <a:p>
            <a:pPr>
              <a:lnSpc>
                <a:spcPct val="120000"/>
              </a:lnSpc>
            </a:pPr>
            <a:endParaRPr lang="tr-TR" sz="2000" dirty="0"/>
          </a:p>
        </p:txBody>
      </p:sp>
    </p:spTree>
    <p:extLst>
      <p:ext uri="{BB962C8B-B14F-4D97-AF65-F5344CB8AC3E}">
        <p14:creationId xmlns:p14="http://schemas.microsoft.com/office/powerpoint/2010/main" val="1166385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B49D0B-32CF-4D7E-BB75-E607B466CC55}"/>
              </a:ext>
            </a:extLst>
          </p:cNvPr>
          <p:cNvSpPr>
            <a:spLocks noGrp="1"/>
          </p:cNvSpPr>
          <p:nvPr>
            <p:ph type="title"/>
          </p:nvPr>
        </p:nvSpPr>
        <p:spPr/>
        <p:txBody>
          <a:bodyPr>
            <a:normAutofit fontScale="90000"/>
          </a:bodyPr>
          <a:lstStyle/>
          <a:p>
            <a:r>
              <a:rPr lang="tr-TR" dirty="0"/>
              <a:t>Odak Grup Görüşme Süreci </a:t>
            </a:r>
            <a:br>
              <a:rPr lang="tr-TR" dirty="0"/>
            </a:br>
            <a:r>
              <a:rPr lang="tr-TR" sz="2700" dirty="0">
                <a:latin typeface="Georgia" pitchFamily="18" charset="0"/>
              </a:rPr>
              <a:t>(Baş ve </a:t>
            </a:r>
            <a:r>
              <a:rPr lang="tr-TR" sz="2700" dirty="0" err="1">
                <a:latin typeface="Georgia" pitchFamily="18" charset="0"/>
              </a:rPr>
              <a:t>Akturan</a:t>
            </a:r>
            <a:r>
              <a:rPr lang="tr-TR" sz="2700" dirty="0">
                <a:latin typeface="Georgia" pitchFamily="18" charset="0"/>
              </a:rPr>
              <a:t>, 2008)</a:t>
            </a:r>
            <a:br>
              <a:rPr lang="tr-TR" b="1" dirty="0"/>
            </a:br>
            <a:endParaRPr lang="en-US" dirty="0"/>
          </a:p>
        </p:txBody>
      </p:sp>
      <p:sp>
        <p:nvSpPr>
          <p:cNvPr id="3" name="İçerik Yer Tutucusu 2">
            <a:extLst>
              <a:ext uri="{FF2B5EF4-FFF2-40B4-BE49-F238E27FC236}">
                <a16:creationId xmlns:a16="http://schemas.microsoft.com/office/drawing/2014/main" id="{7AFB6804-FEC4-4933-B8C4-C5B478005D24}"/>
              </a:ext>
            </a:extLst>
          </p:cNvPr>
          <p:cNvSpPr>
            <a:spLocks noGrp="1"/>
          </p:cNvSpPr>
          <p:nvPr>
            <p:ph idx="1"/>
          </p:nvPr>
        </p:nvSpPr>
        <p:spPr/>
        <p:txBody>
          <a:bodyPr>
            <a:normAutofit lnSpcReduction="10000"/>
          </a:bodyPr>
          <a:lstStyle/>
          <a:p>
            <a:pPr lvl="0"/>
            <a:r>
              <a:rPr lang="tr-TR" sz="2000" b="1" dirty="0"/>
              <a:t>Açılış:  </a:t>
            </a:r>
            <a:r>
              <a:rPr lang="tr-TR" sz="2000" dirty="0"/>
              <a:t>Görüşmeci kendisini ve bağlı olduğu birimi tanıtmalıdır.                   Amacını açıklamalı. Odak grup çalışmasının ne olduğu ve sürecin nasıl yürütüleceği hakkında kısa bir bilgi verilmesi </a:t>
            </a:r>
          </a:p>
          <a:p>
            <a:pPr lvl="0"/>
            <a:r>
              <a:rPr lang="tr-TR" sz="2000" b="1" dirty="0"/>
              <a:t>Soru Sorma: </a:t>
            </a:r>
            <a:r>
              <a:rPr lang="tr-TR" sz="2000" dirty="0"/>
              <a:t>Açık uçlu ve yorum gerektiren sorular seçilmelidir, Genelden özele gidilmelidir. Neden sorusu kullanılmalıdır. Sorular araştırılan konuyu katılımcıların hafızalarında canlandıracak şekilde ifade edilmelidir. </a:t>
            </a:r>
          </a:p>
          <a:p>
            <a:pPr lvl="0"/>
            <a:r>
              <a:rPr lang="tr-TR" sz="2000" b="1" dirty="0"/>
              <a:t>Not tutma: </a:t>
            </a:r>
            <a:r>
              <a:rPr lang="tr-TR" sz="2000" dirty="0"/>
              <a:t>Elektronik kayıt yöntemi veya görüşme formu </a:t>
            </a:r>
          </a:p>
          <a:p>
            <a:pPr lvl="0"/>
            <a:r>
              <a:rPr lang="tr-TR" sz="2000" b="1" dirty="0"/>
              <a:t>Süre ve mola: </a:t>
            </a:r>
            <a:r>
              <a:rPr lang="tr-TR" sz="2000" dirty="0"/>
              <a:t> 90-120 dakika</a:t>
            </a:r>
          </a:p>
          <a:p>
            <a:pPr lvl="0"/>
            <a:r>
              <a:rPr lang="tr-TR" sz="2000" b="1" dirty="0"/>
              <a:t>Görüşmeyi tamamlama </a:t>
            </a:r>
            <a:r>
              <a:rPr lang="tr-TR" sz="2000" dirty="0"/>
              <a:t>Notları özet olarak kaynakla paylaşılma ve Teşekkür</a:t>
            </a:r>
          </a:p>
          <a:p>
            <a:endParaRPr lang="en-US" dirty="0"/>
          </a:p>
        </p:txBody>
      </p:sp>
    </p:spTree>
    <p:extLst>
      <p:ext uri="{BB962C8B-B14F-4D97-AF65-F5344CB8AC3E}">
        <p14:creationId xmlns:p14="http://schemas.microsoft.com/office/powerpoint/2010/main" val="4020416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2438400" y="184136"/>
            <a:ext cx="7772400" cy="1143000"/>
          </a:xfrm>
        </p:spPr>
        <p:txBody>
          <a:bodyPr>
            <a:noAutofit/>
          </a:bodyPr>
          <a:lstStyle/>
          <a:p>
            <a:pPr algn="ctr"/>
            <a:r>
              <a:rPr lang="tr-TR" sz="3200" dirty="0"/>
              <a:t>1.Yapılandırılmış Görüşme </a:t>
            </a:r>
            <a:br>
              <a:rPr lang="tr-TR" sz="2400" dirty="0"/>
            </a:br>
            <a:r>
              <a:rPr lang="tr-TR" sz="2000" dirty="0"/>
              <a:t>(Ekiz, 2009; Cohen ve diğerleri 2007, 354; Dawson 2007)</a:t>
            </a:r>
            <a:endParaRPr lang="tr-TR" sz="2400" dirty="0"/>
          </a:p>
        </p:txBody>
      </p:sp>
      <p:sp>
        <p:nvSpPr>
          <p:cNvPr id="3" name="2 İçerik Yer Tutucusu"/>
          <p:cNvSpPr>
            <a:spLocks noGrp="1"/>
          </p:cNvSpPr>
          <p:nvPr>
            <p:ph sz="quarter" idx="1"/>
          </p:nvPr>
        </p:nvSpPr>
        <p:spPr>
          <a:xfrm>
            <a:off x="2095472" y="1643050"/>
            <a:ext cx="7772400" cy="4572000"/>
          </a:xfrm>
        </p:spPr>
        <p:txBody>
          <a:bodyPr>
            <a:normAutofit/>
          </a:bodyPr>
          <a:lstStyle/>
          <a:p>
            <a:endParaRPr lang="tr-TR" sz="2000" i="1" dirty="0"/>
          </a:p>
          <a:p>
            <a:r>
              <a:rPr lang="tr-TR" sz="2000" i="1" dirty="0"/>
              <a:t>Araştırmacı  önceden hazırlamış olduğu soruları sorar.</a:t>
            </a:r>
          </a:p>
          <a:p>
            <a:r>
              <a:rPr lang="tr-TR" sz="2000" i="1" dirty="0"/>
              <a:t>Görüşülen seçeneklerden birini seçer.</a:t>
            </a:r>
          </a:p>
          <a:p>
            <a:r>
              <a:rPr lang="tr-TR" sz="2000" i="1" dirty="0"/>
              <a:t>Verinin hızlı kodlanmasını ve analizini sağlar.</a:t>
            </a:r>
          </a:p>
          <a:p>
            <a:r>
              <a:rPr lang="tr-TR" sz="2000" i="1" dirty="0"/>
              <a:t>Kendi kendine yapılan anketten farklı olarak kaynak kişinin görüşmeciye cevap verme imkânı sağlar.</a:t>
            </a:r>
          </a:p>
          <a:p>
            <a:r>
              <a:rPr lang="tr-TR" sz="2000" i="1" dirty="0"/>
              <a:t>Hem görüşmecinin hem de kaynak kişinin özgürlüğü sınırlıdır.</a:t>
            </a:r>
          </a:p>
          <a:p>
            <a:pPr>
              <a:buNone/>
            </a:pPr>
            <a:endParaRPr lang="tr-TR" dirty="0">
              <a:solidFill>
                <a:schemeClr val="tx1"/>
              </a:solidFill>
            </a:endParaRPr>
          </a:p>
          <a:p>
            <a:pPr lvl="1">
              <a:buNone/>
            </a:pPr>
            <a:endParaRPr lang="tr-TR" sz="1400" dirty="0">
              <a:solidFill>
                <a:schemeClr val="tx1"/>
              </a:solidFill>
            </a:endParaRPr>
          </a:p>
        </p:txBody>
      </p:sp>
    </p:spTree>
    <p:extLst>
      <p:ext uri="{BB962C8B-B14F-4D97-AF65-F5344CB8AC3E}">
        <p14:creationId xmlns:p14="http://schemas.microsoft.com/office/powerpoint/2010/main" val="243447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linds(horizontal)">
                                      <p:cBhvr>
                                        <p:cTn id="11" dur="500"/>
                                        <p:tgtEl>
                                          <p:spTgt spid="3">
                                            <p:txEl>
                                              <p:pRg st="2" end="2"/>
                                            </p:txEl>
                                          </p:spTgt>
                                        </p:tgtEl>
                                      </p:cBhvr>
                                    </p:animEffect>
                                  </p:childTnLst>
                                </p:cTn>
                              </p:par>
                            </p:childTnLst>
                          </p:cTn>
                        </p:par>
                        <p:par>
                          <p:cTn id="12" fill="hold">
                            <p:stCondLst>
                              <p:cond delay="1000"/>
                            </p:stCondLst>
                            <p:childTnLst>
                              <p:par>
                                <p:cTn id="13" presetID="3" presetClass="entr" presetSubtype="10"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par>
                          <p:cTn id="16" fill="hold">
                            <p:stCondLst>
                              <p:cond delay="1500"/>
                            </p:stCondLst>
                            <p:childTnLst>
                              <p:par>
                                <p:cTn id="17" presetID="3" presetClass="entr" presetSubtype="10"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par>
                          <p:cTn id="20" fill="hold">
                            <p:stCondLst>
                              <p:cond delay="2000"/>
                            </p:stCondLst>
                            <p:childTnLst>
                              <p:par>
                                <p:cTn id="21" presetID="3" presetClass="entr" presetSubtype="10" fill="hold"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linds(horizontal)">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50</TotalTime>
  <Words>2549</Words>
  <Application>Microsoft Office PowerPoint</Application>
  <PresentationFormat>Geniş ekran</PresentationFormat>
  <Paragraphs>245</Paragraphs>
  <Slides>27</Slides>
  <Notes>14</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27</vt:i4>
      </vt:variant>
    </vt:vector>
  </HeadingPairs>
  <TitlesOfParts>
    <vt:vector size="34" baseType="lpstr">
      <vt:lpstr>Arial</vt:lpstr>
      <vt:lpstr>Calibri</vt:lpstr>
      <vt:lpstr>Century Gothic</vt:lpstr>
      <vt:lpstr>Georgia</vt:lpstr>
      <vt:lpstr>Wingdings</vt:lpstr>
      <vt:lpstr>Wingdings 3</vt:lpstr>
      <vt:lpstr>Duman</vt:lpstr>
      <vt:lpstr>PowerPoint Sunusu</vt:lpstr>
      <vt:lpstr>Nitel Araştırmalarda Veri Toplama Teknikleri</vt:lpstr>
      <vt:lpstr>Görüşme</vt:lpstr>
      <vt:lpstr>Görüşme Ne Zaman Kullanılabilir ? ( Büyüköztürk ve diğerleri, 2012 ) </vt:lpstr>
      <vt:lpstr>GÖRÜŞME TÜRLERİ </vt:lpstr>
      <vt:lpstr>Bireysel (Derinlemesine Görüşme) </vt:lpstr>
      <vt:lpstr>2.Odak Grup Görüşmesi (Cohen ve diğerleri, 2007; Erkuş, 2011; Karasar 2006)</vt:lpstr>
      <vt:lpstr>Odak Grup Görüşme Süreci  (Baş ve Akturan, 2008) </vt:lpstr>
      <vt:lpstr>1.Yapılandırılmış Görüşme  (Ekiz, 2009; Cohen ve diğerleri 2007, 354; Dawson 2007)</vt:lpstr>
      <vt:lpstr>2. Yarı Yapılandırılmış Görüşme  (Dawson 2007; Erkuş 2011; Büyüköztürk ve diğerleri 2012)</vt:lpstr>
      <vt:lpstr>3. Yapılandırılmamış Görüşme (Erkuş, 2011; Mouly, 1963 )</vt:lpstr>
      <vt:lpstr>Görüşme Öncesi Aşamalar</vt:lpstr>
      <vt:lpstr>Görüşmede Olası Yanılgı Kaynakları  (Karasar, 2006)</vt:lpstr>
      <vt:lpstr>Gözlem</vt:lpstr>
      <vt:lpstr>Gözlemin Sınıflandırılması </vt:lpstr>
      <vt:lpstr>1. Yapılandırılmış (sistematik) Gözlem  (Cohen ve diğerleri, 2007)</vt:lpstr>
      <vt:lpstr>2. Yapılandırılmamış Gözlem  (Yıldırım ve Şimşek, 2008)</vt:lpstr>
      <vt:lpstr>PowerPoint Sunusu</vt:lpstr>
      <vt:lpstr>1. Katılımcı (Katılımlı) Gözlem </vt:lpstr>
      <vt:lpstr> </vt:lpstr>
      <vt:lpstr>2. Katılımcı Olmayan (Katılımsız) Gözlem</vt:lpstr>
      <vt:lpstr>PowerPoint Sunusu</vt:lpstr>
      <vt:lpstr>Doküman İncelemesi  (Yıldırım ve Şimşek, 2008)</vt:lpstr>
      <vt:lpstr>Doküman İncelemesinin Aşamaları (Yıldırım ve Şimşek, 2008)</vt:lpstr>
      <vt:lpstr>Mecazlar Yoluyla Nitel Veri Toplama</vt:lpstr>
      <vt:lpstr>Mecazlar Yoluyla Nitel Veri Toplama (Yıldırım ve Şimşek, 2008)</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Bilim Felsefesi, Bilimsel Araştırma ve Paradigmaları, Pozitivist Paradigma, Postpozitivist Paradigma</dc:title>
  <dc:creator>noname</dc:creator>
  <cp:lastModifiedBy>noname</cp:lastModifiedBy>
  <cp:revision>12</cp:revision>
  <dcterms:created xsi:type="dcterms:W3CDTF">2018-02-06T08:59:46Z</dcterms:created>
  <dcterms:modified xsi:type="dcterms:W3CDTF">2018-02-06T09:51:43Z</dcterms:modified>
</cp:coreProperties>
</file>