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301" r:id="rId5"/>
    <p:sldId id="259" r:id="rId6"/>
    <p:sldId id="261" r:id="rId7"/>
    <p:sldId id="262" r:id="rId8"/>
    <p:sldId id="264" r:id="rId9"/>
    <p:sldId id="276" r:id="rId10"/>
    <p:sldId id="277" r:id="rId11"/>
    <p:sldId id="278" r:id="rId12"/>
    <p:sldId id="279" r:id="rId13"/>
    <p:sldId id="280" r:id="rId14"/>
    <p:sldId id="268" r:id="rId15"/>
    <p:sldId id="269" r:id="rId16"/>
    <p:sldId id="270" r:id="rId17"/>
    <p:sldId id="271" r:id="rId18"/>
    <p:sldId id="274" r:id="rId19"/>
    <p:sldId id="285" r:id="rId20"/>
    <p:sldId id="286" r:id="rId21"/>
    <p:sldId id="287" r:id="rId22"/>
    <p:sldId id="288" r:id="rId23"/>
    <p:sldId id="289" r:id="rId24"/>
    <p:sldId id="297" r:id="rId25"/>
    <p:sldId id="299"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1164"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B09C5F-4673-4FA8-9256-4570673B093A}" type="datetimeFigureOut">
              <a:rPr lang="tr-TR" smtClean="0"/>
              <a:pPr/>
              <a:t>8.5.2020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9DC36F-C5FF-4050-8303-39BBDF562D7B}" type="slidenum">
              <a:rPr lang="tr-TR" smtClean="0"/>
              <a:pPr/>
              <a:t>‹#›</a:t>
            </a:fld>
            <a:endParaRPr lang="tr-TR"/>
          </a:p>
        </p:txBody>
      </p:sp>
    </p:spTree>
    <p:extLst>
      <p:ext uri="{BB962C8B-B14F-4D97-AF65-F5344CB8AC3E}">
        <p14:creationId xmlns:p14="http://schemas.microsoft.com/office/powerpoint/2010/main" val="1288003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49CD251D-F66C-40AB-A46E-EA0E1461E8F8}" type="datetimeFigureOut">
              <a:rPr lang="tr-TR" smtClean="0"/>
              <a:pPr/>
              <a:t>8.5.2020</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71B08D3-E5DC-46AB-BE4F-27874F3026B9}"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9CD251D-F66C-40AB-A46E-EA0E1461E8F8}" type="datetimeFigureOut">
              <a:rPr lang="tr-TR" smtClean="0"/>
              <a:pPr/>
              <a:t>8.5.2020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71B08D3-E5DC-46AB-BE4F-27874F3026B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9CD251D-F66C-40AB-A46E-EA0E1461E8F8}" type="datetimeFigureOut">
              <a:rPr lang="tr-TR" smtClean="0"/>
              <a:pPr/>
              <a:t>8.5.2020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71B08D3-E5DC-46AB-BE4F-27874F3026B9}"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9CD251D-F66C-40AB-A46E-EA0E1461E8F8}" type="datetimeFigureOut">
              <a:rPr lang="tr-TR" smtClean="0"/>
              <a:pPr/>
              <a:t>8.5.2020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71B08D3-E5DC-46AB-BE4F-27874F3026B9}"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49CD251D-F66C-40AB-A46E-EA0E1461E8F8}" type="datetimeFigureOut">
              <a:rPr lang="tr-TR" smtClean="0"/>
              <a:pPr/>
              <a:t>8.5.2020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71B08D3-E5DC-46AB-BE4F-27874F3026B9}"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49CD251D-F66C-40AB-A46E-EA0E1461E8F8}" type="datetimeFigureOut">
              <a:rPr lang="tr-TR" smtClean="0"/>
              <a:pPr/>
              <a:t>8.5.2020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71B08D3-E5DC-46AB-BE4F-27874F3026B9}"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49CD251D-F66C-40AB-A46E-EA0E1461E8F8}" type="datetimeFigureOut">
              <a:rPr lang="tr-TR" smtClean="0"/>
              <a:pPr/>
              <a:t>8.5.2020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71B08D3-E5DC-46AB-BE4F-27874F3026B9}"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49CD251D-F66C-40AB-A46E-EA0E1461E8F8}" type="datetimeFigureOut">
              <a:rPr lang="tr-TR" smtClean="0"/>
              <a:pPr/>
              <a:t>8.5.2020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71B08D3-E5DC-46AB-BE4F-27874F3026B9}"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9CD251D-F66C-40AB-A46E-EA0E1461E8F8}" type="datetimeFigureOut">
              <a:rPr lang="tr-TR" smtClean="0"/>
              <a:pPr/>
              <a:t>8.5.2020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71B08D3-E5DC-46AB-BE4F-27874F3026B9}"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49CD251D-F66C-40AB-A46E-EA0E1461E8F8}" type="datetimeFigureOut">
              <a:rPr lang="tr-TR" smtClean="0"/>
              <a:pPr/>
              <a:t>8.5.2020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71B08D3-E5DC-46AB-BE4F-27874F3026B9}"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49CD251D-F66C-40AB-A46E-EA0E1461E8F8}" type="datetimeFigureOut">
              <a:rPr lang="tr-TR" smtClean="0"/>
              <a:pPr/>
              <a:t>8.5.2020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71B08D3-E5DC-46AB-BE4F-27874F3026B9}"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9CD251D-F66C-40AB-A46E-EA0E1461E8F8}" type="datetimeFigureOut">
              <a:rPr lang="tr-TR" smtClean="0"/>
              <a:pPr/>
              <a:t>8.5.2020</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71B08D3-E5DC-46AB-BE4F-27874F3026B9}"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hurriyet.com.tr/film-izl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0"/>
            <a:ext cx="7958166" cy="1785926"/>
          </a:xfrm>
        </p:spPr>
        <p:txBody>
          <a:bodyPr>
            <a:normAutofit fontScale="90000"/>
          </a:bodyPr>
          <a:lstStyle/>
          <a:p>
            <a:pPr algn="ctr"/>
            <a:r>
              <a:rPr lang="tr-TR" sz="6000" dirty="0" smtClean="0"/>
              <a:t>  SPOR VE TURİZM</a:t>
            </a:r>
            <a:br>
              <a:rPr lang="tr-TR" sz="6000" dirty="0" smtClean="0"/>
            </a:br>
            <a:r>
              <a:rPr lang="tr-TR" sz="6000" dirty="0" smtClean="0"/>
              <a:t>ÇANAKKALE</a:t>
            </a:r>
            <a:endParaRPr lang="tr-TR" sz="6000" dirty="0"/>
          </a:p>
        </p:txBody>
      </p:sp>
      <p:sp>
        <p:nvSpPr>
          <p:cNvPr id="3" name="2 Alt Başlık"/>
          <p:cNvSpPr>
            <a:spLocks noGrp="1"/>
          </p:cNvSpPr>
          <p:nvPr>
            <p:ph type="subTitle" idx="1"/>
          </p:nvPr>
        </p:nvSpPr>
        <p:spPr>
          <a:xfrm>
            <a:off x="1214414" y="428604"/>
            <a:ext cx="6872808" cy="1152128"/>
          </a:xfrm>
        </p:spPr>
        <p:txBody>
          <a:bodyPr>
            <a:normAutofit/>
          </a:bodyPr>
          <a:lstStyle/>
          <a:p>
            <a:r>
              <a:rPr lang="tr-TR" sz="4400" dirty="0" smtClean="0"/>
              <a:t>    </a:t>
            </a:r>
            <a:endParaRPr lang="tr-TR" sz="4800" dirty="0"/>
          </a:p>
        </p:txBody>
      </p:sp>
      <p:sp>
        <p:nvSpPr>
          <p:cNvPr id="3074" name="AutoShape 2" descr="Ankara Üniversitesi Spor Bilimleri Fakültesi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6" name="5 Resim" descr="Ankara_Üniversitesi_logosu.png"/>
          <p:cNvPicPr>
            <a:picLocks noChangeAspect="1"/>
          </p:cNvPicPr>
          <p:nvPr/>
        </p:nvPicPr>
        <p:blipFill>
          <a:blip r:embed="rId2"/>
          <a:stretch>
            <a:fillRect/>
          </a:stretch>
        </p:blipFill>
        <p:spPr>
          <a:xfrm>
            <a:off x="0" y="0"/>
            <a:ext cx="1285860" cy="1285860"/>
          </a:xfrm>
          <a:prstGeom prst="rect">
            <a:avLst/>
          </a:prstGeom>
        </p:spPr>
      </p:pic>
      <p:pic>
        <p:nvPicPr>
          <p:cNvPr id="8" name="7 Resim" descr="Ankara_Üniversitesi_logosu.png"/>
          <p:cNvPicPr>
            <a:picLocks noChangeAspect="1"/>
          </p:cNvPicPr>
          <p:nvPr/>
        </p:nvPicPr>
        <p:blipFill>
          <a:blip r:embed="rId2"/>
          <a:stretch>
            <a:fillRect/>
          </a:stretch>
        </p:blipFill>
        <p:spPr>
          <a:xfrm>
            <a:off x="7858140" y="0"/>
            <a:ext cx="1285860" cy="1285860"/>
          </a:xfrm>
          <a:prstGeom prst="rect">
            <a:avLst/>
          </a:prstGeom>
        </p:spPr>
      </p:pic>
      <p:sp>
        <p:nvSpPr>
          <p:cNvPr id="9" name="8 Metin kutusu"/>
          <p:cNvSpPr txBox="1"/>
          <p:nvPr/>
        </p:nvSpPr>
        <p:spPr>
          <a:xfrm>
            <a:off x="571472" y="2214554"/>
            <a:ext cx="7786742" cy="2862322"/>
          </a:xfrm>
          <a:prstGeom prst="rect">
            <a:avLst/>
          </a:prstGeom>
          <a:noFill/>
        </p:spPr>
        <p:txBody>
          <a:bodyPr wrap="square" rtlCol="0">
            <a:spAutoFit/>
          </a:bodyPr>
          <a:lstStyle/>
          <a:p>
            <a:endParaRPr lang="tr-TR" sz="3600" dirty="0" smtClean="0">
              <a:latin typeface="Arial Black" pitchFamily="34" charset="0"/>
            </a:endParaRPr>
          </a:p>
          <a:p>
            <a:r>
              <a:rPr lang="tr-TR" sz="3600" dirty="0" smtClean="0">
                <a:latin typeface="Arial Black" pitchFamily="34" charset="0"/>
              </a:rPr>
              <a:t>CEMİL</a:t>
            </a:r>
          </a:p>
          <a:p>
            <a:r>
              <a:rPr lang="tr-TR" sz="3600" dirty="0" smtClean="0">
                <a:latin typeface="Arial Black" pitchFamily="34" charset="0"/>
              </a:rPr>
              <a:t>KANDEMİR</a:t>
            </a:r>
          </a:p>
          <a:p>
            <a:r>
              <a:rPr lang="tr-TR" sz="3600" dirty="0" smtClean="0">
                <a:latin typeface="Arial Black" pitchFamily="34" charset="0"/>
              </a:rPr>
              <a:t>16170079</a:t>
            </a:r>
          </a:p>
          <a:p>
            <a:r>
              <a:rPr lang="tr-TR" sz="3600" dirty="0" smtClean="0">
                <a:latin typeface="Arial Black" pitchFamily="34" charset="0"/>
              </a:rPr>
              <a:t>SPOR YÖNETİCİLİĞİ</a:t>
            </a:r>
            <a:endParaRPr lang="tr-TR" sz="3600" dirty="0">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6012160" y="908720"/>
            <a:ext cx="3131840" cy="954107"/>
          </a:xfrm>
          <a:prstGeom prst="rect">
            <a:avLst/>
          </a:prstGeom>
        </p:spPr>
        <p:txBody>
          <a:bodyPr wrap="square">
            <a:spAutoFit/>
          </a:bodyPr>
          <a:lstStyle/>
          <a:p>
            <a:r>
              <a:rPr lang="tr-TR" sz="2800" dirty="0" smtClean="0">
                <a:solidFill>
                  <a:srgbClr val="FF0000"/>
                </a:solidFill>
              </a:rPr>
              <a:t> </a:t>
            </a:r>
            <a:r>
              <a:rPr lang="tr-TR" sz="2800" b="1" dirty="0" smtClean="0"/>
              <a:t>İskorpit Çorbası</a:t>
            </a:r>
            <a:endParaRPr lang="tr-TR" sz="2800" dirty="0" smtClean="0"/>
          </a:p>
          <a:p>
            <a:endParaRPr lang="tr-TR" sz="2800" dirty="0">
              <a:solidFill>
                <a:srgbClr val="FF0000"/>
              </a:solidFill>
            </a:endParaRPr>
          </a:p>
        </p:txBody>
      </p:sp>
      <p:sp>
        <p:nvSpPr>
          <p:cNvPr id="7" name="6 Metin kutusu"/>
          <p:cNvSpPr txBox="1"/>
          <p:nvPr/>
        </p:nvSpPr>
        <p:spPr>
          <a:xfrm>
            <a:off x="6228184" y="2852936"/>
            <a:ext cx="2915816" cy="523220"/>
          </a:xfrm>
          <a:prstGeom prst="rect">
            <a:avLst/>
          </a:prstGeom>
          <a:noFill/>
        </p:spPr>
        <p:txBody>
          <a:bodyPr wrap="square" rtlCol="0">
            <a:spAutoFit/>
          </a:bodyPr>
          <a:lstStyle/>
          <a:p>
            <a:r>
              <a:rPr lang="tr-TR" sz="2800" b="1" dirty="0" err="1" smtClean="0"/>
              <a:t>Melki</a:t>
            </a:r>
            <a:r>
              <a:rPr lang="tr-TR" sz="2800" b="1" dirty="0" smtClean="0"/>
              <a:t> Yemeği</a:t>
            </a:r>
            <a:endParaRPr lang="tr-TR" sz="2800" dirty="0"/>
          </a:p>
        </p:txBody>
      </p:sp>
      <p:sp>
        <p:nvSpPr>
          <p:cNvPr id="10" name="9 Metin kutusu"/>
          <p:cNvSpPr txBox="1"/>
          <p:nvPr/>
        </p:nvSpPr>
        <p:spPr>
          <a:xfrm>
            <a:off x="6300192" y="4869160"/>
            <a:ext cx="2592288" cy="954107"/>
          </a:xfrm>
          <a:prstGeom prst="rect">
            <a:avLst/>
          </a:prstGeom>
          <a:noFill/>
        </p:spPr>
        <p:txBody>
          <a:bodyPr wrap="square" rtlCol="0">
            <a:spAutoFit/>
          </a:bodyPr>
          <a:lstStyle/>
          <a:p>
            <a:r>
              <a:rPr lang="tr-TR" sz="2800" b="1" dirty="0" smtClean="0"/>
              <a:t>Tuzlu </a:t>
            </a:r>
            <a:r>
              <a:rPr lang="tr-TR" sz="2800" b="1" dirty="0" err="1" smtClean="0"/>
              <a:t>Sardalya</a:t>
            </a:r>
            <a:endParaRPr lang="tr-TR" sz="2800" dirty="0"/>
          </a:p>
        </p:txBody>
      </p:sp>
      <p:pic>
        <p:nvPicPr>
          <p:cNvPr id="8" name="7 Resim" descr="iskorpit-corbasi-scaled.jpg"/>
          <p:cNvPicPr>
            <a:picLocks noChangeAspect="1"/>
          </p:cNvPicPr>
          <p:nvPr/>
        </p:nvPicPr>
        <p:blipFill>
          <a:blip r:embed="rId2"/>
          <a:stretch>
            <a:fillRect/>
          </a:stretch>
        </p:blipFill>
        <p:spPr>
          <a:xfrm>
            <a:off x="285720" y="357166"/>
            <a:ext cx="5572164" cy="1884485"/>
          </a:xfrm>
          <a:prstGeom prst="rect">
            <a:avLst/>
          </a:prstGeom>
        </p:spPr>
      </p:pic>
      <p:pic>
        <p:nvPicPr>
          <p:cNvPr id="9" name="8 Resim" descr="melki-yemegi.jpg"/>
          <p:cNvPicPr>
            <a:picLocks noChangeAspect="1"/>
          </p:cNvPicPr>
          <p:nvPr/>
        </p:nvPicPr>
        <p:blipFill>
          <a:blip r:embed="rId3"/>
          <a:stretch>
            <a:fillRect/>
          </a:stretch>
        </p:blipFill>
        <p:spPr>
          <a:xfrm>
            <a:off x="285720" y="2285992"/>
            <a:ext cx="5572164" cy="2152652"/>
          </a:xfrm>
          <a:prstGeom prst="rect">
            <a:avLst/>
          </a:prstGeom>
        </p:spPr>
      </p:pic>
      <p:pic>
        <p:nvPicPr>
          <p:cNvPr id="11" name="10 Resim" descr="tuzlu-sardalya.jpg"/>
          <p:cNvPicPr>
            <a:picLocks noChangeAspect="1"/>
          </p:cNvPicPr>
          <p:nvPr/>
        </p:nvPicPr>
        <p:blipFill>
          <a:blip r:embed="rId4"/>
          <a:stretch>
            <a:fillRect/>
          </a:stretch>
        </p:blipFill>
        <p:spPr>
          <a:xfrm>
            <a:off x="285720" y="4643446"/>
            <a:ext cx="5572164" cy="186093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229600" cy="1228998"/>
          </a:xfrm>
        </p:spPr>
        <p:txBody>
          <a:bodyPr>
            <a:noAutofit/>
          </a:bodyPr>
          <a:lstStyle/>
          <a:p>
            <a:r>
              <a:rPr lang="tr-TR" sz="3200" dirty="0" smtClean="0">
                <a:solidFill>
                  <a:schemeClr val="accent1">
                    <a:lumMod val="75000"/>
                  </a:schemeClr>
                </a:solidFill>
              </a:rPr>
              <a:t>ÇANAKKALE NİN  YÖRESEL KIYAFETLERİNE BAZI ÖRNEKLER</a:t>
            </a:r>
            <a:endParaRPr lang="tr-TR" sz="3200" dirty="0">
              <a:solidFill>
                <a:schemeClr val="accent1">
                  <a:lumMod val="75000"/>
                </a:schemeClr>
              </a:solidFill>
            </a:endParaRPr>
          </a:p>
        </p:txBody>
      </p:sp>
      <p:sp>
        <p:nvSpPr>
          <p:cNvPr id="6" name="5 Metin kutusu"/>
          <p:cNvSpPr txBox="1"/>
          <p:nvPr/>
        </p:nvSpPr>
        <p:spPr>
          <a:xfrm>
            <a:off x="6228184" y="5877272"/>
            <a:ext cx="2915816" cy="646331"/>
          </a:xfrm>
          <a:prstGeom prst="rect">
            <a:avLst/>
          </a:prstGeom>
          <a:noFill/>
        </p:spPr>
        <p:txBody>
          <a:bodyPr wrap="square" rtlCol="0">
            <a:spAutoFit/>
          </a:bodyPr>
          <a:lstStyle/>
          <a:p>
            <a:r>
              <a:rPr lang="tr-TR" dirty="0" smtClean="0"/>
              <a:t>Gömlek-şalvar: Kat urba/Bayan </a:t>
            </a:r>
            <a:endParaRPr lang="tr-TR" dirty="0"/>
          </a:p>
        </p:txBody>
      </p:sp>
      <p:sp>
        <p:nvSpPr>
          <p:cNvPr id="7" name="6 Metin kutusu"/>
          <p:cNvSpPr txBox="1"/>
          <p:nvPr/>
        </p:nvSpPr>
        <p:spPr>
          <a:xfrm>
            <a:off x="755576" y="4869160"/>
            <a:ext cx="4320480" cy="369332"/>
          </a:xfrm>
          <a:prstGeom prst="rect">
            <a:avLst/>
          </a:prstGeom>
          <a:noFill/>
        </p:spPr>
        <p:txBody>
          <a:bodyPr wrap="square" rtlCol="0">
            <a:spAutoFit/>
          </a:bodyPr>
          <a:lstStyle/>
          <a:p>
            <a:r>
              <a:rPr lang="tr-TR" dirty="0" smtClean="0"/>
              <a:t>               Erkek mintanı</a:t>
            </a:r>
            <a:endParaRPr lang="tr-TR" dirty="0"/>
          </a:p>
        </p:txBody>
      </p:sp>
      <p:pic>
        <p:nvPicPr>
          <p:cNvPr id="8" name="7 Resim" descr="64551,mintanjpg.png"/>
          <p:cNvPicPr>
            <a:picLocks noChangeAspect="1"/>
          </p:cNvPicPr>
          <p:nvPr/>
        </p:nvPicPr>
        <p:blipFill>
          <a:blip r:embed="rId2"/>
          <a:stretch>
            <a:fillRect/>
          </a:stretch>
        </p:blipFill>
        <p:spPr>
          <a:xfrm>
            <a:off x="357158" y="1643050"/>
            <a:ext cx="4324350" cy="2895600"/>
          </a:xfrm>
          <a:prstGeom prst="rect">
            <a:avLst/>
          </a:prstGeom>
        </p:spPr>
      </p:pic>
      <p:pic>
        <p:nvPicPr>
          <p:cNvPr id="9" name="8 Resim" descr="64556,katurbajpg.png"/>
          <p:cNvPicPr>
            <a:picLocks noChangeAspect="1"/>
          </p:cNvPicPr>
          <p:nvPr/>
        </p:nvPicPr>
        <p:blipFill>
          <a:blip r:embed="rId3"/>
          <a:stretch>
            <a:fillRect/>
          </a:stretch>
        </p:blipFill>
        <p:spPr>
          <a:xfrm>
            <a:off x="5286380" y="3143248"/>
            <a:ext cx="3641785" cy="240982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64559,dallijpg.png"/>
          <p:cNvPicPr>
            <a:picLocks noChangeAspect="1"/>
          </p:cNvPicPr>
          <p:nvPr/>
        </p:nvPicPr>
        <p:blipFill>
          <a:blip r:embed="rId2"/>
          <a:stretch>
            <a:fillRect/>
          </a:stretch>
        </p:blipFill>
        <p:spPr>
          <a:xfrm>
            <a:off x="928662" y="1214421"/>
            <a:ext cx="3786214" cy="4420227"/>
          </a:xfrm>
          <a:prstGeom prst="rect">
            <a:avLst/>
          </a:prstGeom>
        </p:spPr>
      </p:pic>
      <p:pic>
        <p:nvPicPr>
          <p:cNvPr id="6" name="5 Resim" descr="64563,tellisac1jpg.png"/>
          <p:cNvPicPr>
            <a:picLocks noChangeAspect="1"/>
          </p:cNvPicPr>
          <p:nvPr/>
        </p:nvPicPr>
        <p:blipFill>
          <a:blip r:embed="rId3" cstate="print"/>
          <a:stretch>
            <a:fillRect/>
          </a:stretch>
        </p:blipFill>
        <p:spPr>
          <a:xfrm>
            <a:off x="4786314" y="1214422"/>
            <a:ext cx="3619525" cy="442915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274638"/>
            <a:ext cx="8820472" cy="1143000"/>
          </a:xfrm>
        </p:spPr>
        <p:txBody>
          <a:bodyPr>
            <a:normAutofit fontScale="90000"/>
          </a:bodyPr>
          <a:lstStyle/>
          <a:p>
            <a:r>
              <a:rPr lang="tr-TR" dirty="0" smtClean="0">
                <a:solidFill>
                  <a:schemeClr val="accent1">
                    <a:lumMod val="75000"/>
                  </a:schemeClr>
                </a:solidFill>
              </a:rPr>
              <a:t>ÇANAKKALE  YÖRESEL OYUN VE TÜRKÜLERİ</a:t>
            </a:r>
            <a:endParaRPr lang="tr-TR" dirty="0">
              <a:solidFill>
                <a:schemeClr val="accent1">
                  <a:lumMod val="75000"/>
                </a:schemeClr>
              </a:solidFill>
            </a:endParaRPr>
          </a:p>
        </p:txBody>
      </p:sp>
      <p:sp>
        <p:nvSpPr>
          <p:cNvPr id="4" name="3 Metin kutusu"/>
          <p:cNvSpPr txBox="1"/>
          <p:nvPr/>
        </p:nvSpPr>
        <p:spPr>
          <a:xfrm flipH="1">
            <a:off x="755576" y="1844824"/>
            <a:ext cx="8136904" cy="2677656"/>
          </a:xfrm>
          <a:prstGeom prst="rect">
            <a:avLst/>
          </a:prstGeom>
          <a:noFill/>
        </p:spPr>
        <p:txBody>
          <a:bodyPr wrap="square" rtlCol="0">
            <a:spAutoFit/>
          </a:bodyPr>
          <a:lstStyle/>
          <a:p>
            <a:r>
              <a:rPr lang="tr-TR" sz="2400" dirty="0" err="1" smtClean="0"/>
              <a:t>Cengerme</a:t>
            </a:r>
            <a:r>
              <a:rPr lang="tr-TR" sz="2400" dirty="0" smtClean="0"/>
              <a:t> (Cengi Harbi- Yol Havası)</a:t>
            </a:r>
          </a:p>
          <a:p>
            <a:r>
              <a:rPr lang="tr-TR" sz="2400" b="1" dirty="0" smtClean="0"/>
              <a:t>Çanakkale</a:t>
            </a:r>
            <a:r>
              <a:rPr lang="tr-TR" sz="2400" dirty="0" smtClean="0"/>
              <a:t> Türküsü</a:t>
            </a:r>
          </a:p>
          <a:p>
            <a:r>
              <a:rPr lang="tr-TR" sz="2400" dirty="0" smtClean="0"/>
              <a:t>Alay Havası (Yapıldak)</a:t>
            </a:r>
          </a:p>
          <a:p>
            <a:r>
              <a:rPr lang="tr-TR" sz="2400" dirty="0" smtClean="0"/>
              <a:t>Çemberimde Gül Oya.</a:t>
            </a:r>
          </a:p>
          <a:p>
            <a:r>
              <a:rPr lang="tr-TR" sz="2400" dirty="0" smtClean="0"/>
              <a:t>Türkmen Yol Havası</a:t>
            </a:r>
          </a:p>
          <a:p>
            <a:r>
              <a:rPr lang="tr-TR" sz="2400" dirty="0" smtClean="0"/>
              <a:t>Bağ Özü 7- Ada Zeybeği</a:t>
            </a:r>
          </a:p>
          <a:p>
            <a:endParaRPr lang="tr-TR" sz="2400" dirty="0"/>
          </a:p>
        </p:txBody>
      </p:sp>
      <p:sp>
        <p:nvSpPr>
          <p:cNvPr id="6" name="5 İçerik Yer Tutucusu"/>
          <p:cNvSpPr>
            <a:spLocks noGrp="1"/>
          </p:cNvSpPr>
          <p:nvPr>
            <p:ph idx="1"/>
          </p:nvPr>
        </p:nvSpPr>
        <p:spPr/>
        <p:txBody>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88640"/>
            <a:ext cx="8229600" cy="1008112"/>
          </a:xfrm>
        </p:spPr>
        <p:txBody>
          <a:bodyPr>
            <a:normAutofit/>
          </a:bodyPr>
          <a:lstStyle/>
          <a:p>
            <a:r>
              <a:rPr lang="tr-TR" dirty="0" smtClean="0">
                <a:solidFill>
                  <a:schemeClr val="accent1">
                    <a:lumMod val="75000"/>
                  </a:schemeClr>
                </a:solidFill>
              </a:rPr>
              <a:t>    Çanakkale İlgi Gören Yerler</a:t>
            </a:r>
            <a:endParaRPr lang="tr-TR" dirty="0">
              <a:solidFill>
                <a:schemeClr val="accent1">
                  <a:lumMod val="75000"/>
                </a:schemeClr>
              </a:solidFill>
            </a:endParaRPr>
          </a:p>
        </p:txBody>
      </p:sp>
      <p:sp>
        <p:nvSpPr>
          <p:cNvPr id="4" name="3 İçerik Yer Tutucusu"/>
          <p:cNvSpPr>
            <a:spLocks noGrp="1"/>
          </p:cNvSpPr>
          <p:nvPr>
            <p:ph idx="1"/>
          </p:nvPr>
        </p:nvSpPr>
        <p:spPr>
          <a:xfrm>
            <a:off x="611560" y="1556793"/>
            <a:ext cx="7920880" cy="1800199"/>
          </a:xfrm>
        </p:spPr>
        <p:txBody>
          <a:bodyPr>
            <a:normAutofit/>
          </a:bodyPr>
          <a:lstStyle/>
          <a:p>
            <a:pPr>
              <a:buNone/>
            </a:pPr>
            <a:r>
              <a:rPr lang="tr-TR" sz="2400" dirty="0" smtClean="0"/>
              <a:t>Tam 1890 senesinde yaptırılan çarşı Gelibolu Savaşı’nda bombalanıp kelimenin tam anlamıyla harabe haline gelmiş. Uzunca bir süre bu yüzden kullanılamasa da 1967 yılında yenilenerek şu an olduğu duruma gelmiş.  </a:t>
            </a:r>
          </a:p>
        </p:txBody>
      </p:sp>
      <p:pic>
        <p:nvPicPr>
          <p:cNvPr id="5" name="4 Resim" descr="aynali-carsi-canakkale.jpg"/>
          <p:cNvPicPr>
            <a:picLocks noChangeAspect="1"/>
          </p:cNvPicPr>
          <p:nvPr/>
        </p:nvPicPr>
        <p:blipFill>
          <a:blip r:embed="rId2"/>
          <a:stretch>
            <a:fillRect/>
          </a:stretch>
        </p:blipFill>
        <p:spPr>
          <a:xfrm>
            <a:off x="642910" y="3286124"/>
            <a:ext cx="7858180" cy="333524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İçerik Yer Tutucusu"/>
          <p:cNvSpPr>
            <a:spLocks noGrp="1"/>
          </p:cNvSpPr>
          <p:nvPr>
            <p:ph idx="1"/>
          </p:nvPr>
        </p:nvSpPr>
        <p:spPr>
          <a:xfrm>
            <a:off x="971600" y="1340769"/>
            <a:ext cx="7715200" cy="1728192"/>
          </a:xfrm>
        </p:spPr>
        <p:txBody>
          <a:bodyPr>
            <a:normAutofit fontScale="85000" lnSpcReduction="20000"/>
          </a:bodyPr>
          <a:lstStyle/>
          <a:p>
            <a:r>
              <a:rPr lang="tr-TR" dirty="0" smtClean="0"/>
              <a:t>Mutlaka kordon boyunca yürüyüş yapın ve sahil şeridindeki onlarca restoran/</a:t>
            </a:r>
            <a:r>
              <a:rPr lang="tr-TR" dirty="0" err="1" smtClean="0"/>
              <a:t>kafe</a:t>
            </a:r>
            <a:r>
              <a:rPr lang="tr-TR" dirty="0" smtClean="0"/>
              <a:t>/çay bahçesinden birini rastgele seçip boğaz ve Gelibolu manzarasına karşı keyifle oturun. Özellikle de bahar veya yaz aylarında gittiyseniz daha bir keyifli olacaktır. Tabi güzel havalarda daha kalabalık oluyor ama Çanakkale’ye gelmişken bu manzara kaçmaz.</a:t>
            </a:r>
            <a:endParaRPr lang="tr-TR" dirty="0" smtClean="0">
              <a:solidFill>
                <a:srgbClr val="222222"/>
              </a:solidFill>
              <a:latin typeface="Verdana"/>
            </a:endParaRPr>
          </a:p>
        </p:txBody>
      </p:sp>
      <p:sp>
        <p:nvSpPr>
          <p:cNvPr id="10" name="9 Metin kutusu"/>
          <p:cNvSpPr txBox="1"/>
          <p:nvPr/>
        </p:nvSpPr>
        <p:spPr>
          <a:xfrm>
            <a:off x="1547664" y="428604"/>
            <a:ext cx="5760640" cy="1323439"/>
          </a:xfrm>
          <a:prstGeom prst="rect">
            <a:avLst/>
          </a:prstGeom>
          <a:noFill/>
        </p:spPr>
        <p:txBody>
          <a:bodyPr wrap="square" rtlCol="0">
            <a:spAutoFit/>
          </a:bodyPr>
          <a:lstStyle/>
          <a:p>
            <a:r>
              <a:rPr lang="tr-TR" sz="4000" dirty="0" smtClean="0">
                <a:solidFill>
                  <a:srgbClr val="FF0000"/>
                </a:solidFill>
              </a:rPr>
              <a:t>                </a:t>
            </a:r>
            <a:r>
              <a:rPr lang="tr-TR" sz="4000" b="1" dirty="0" smtClean="0">
                <a:solidFill>
                  <a:schemeClr val="accent1">
                    <a:lumMod val="75000"/>
                  </a:schemeClr>
                </a:solidFill>
              </a:rPr>
              <a:t>Kordon</a:t>
            </a:r>
          </a:p>
          <a:p>
            <a:endParaRPr lang="tr-TR" sz="4000" dirty="0">
              <a:solidFill>
                <a:srgbClr val="FF0000"/>
              </a:solidFill>
            </a:endParaRPr>
          </a:p>
        </p:txBody>
      </p:sp>
      <p:pic>
        <p:nvPicPr>
          <p:cNvPr id="5" name="4 Resim" descr="canakkale-sahil-kenari.jpg"/>
          <p:cNvPicPr>
            <a:picLocks noChangeAspect="1"/>
          </p:cNvPicPr>
          <p:nvPr/>
        </p:nvPicPr>
        <p:blipFill>
          <a:blip r:embed="rId2"/>
          <a:stretch>
            <a:fillRect/>
          </a:stretch>
        </p:blipFill>
        <p:spPr>
          <a:xfrm>
            <a:off x="1428728" y="3071810"/>
            <a:ext cx="6000760" cy="337542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1124744"/>
          </a:xfrm>
        </p:spPr>
        <p:txBody>
          <a:bodyPr/>
          <a:lstStyle/>
          <a:p>
            <a:r>
              <a:rPr lang="tr-TR" b="1" dirty="0" smtClean="0"/>
              <a:t>      Çanakkale Deniz Müzesi</a:t>
            </a:r>
            <a:endParaRPr lang="tr-TR" b="1" dirty="0"/>
          </a:p>
        </p:txBody>
      </p:sp>
      <p:pic>
        <p:nvPicPr>
          <p:cNvPr id="5" name="4 İçerik Yer Tutucusu" descr="canakkale-deniz-muzesi.jpg"/>
          <p:cNvPicPr>
            <a:picLocks noGrp="1" noChangeAspect="1"/>
          </p:cNvPicPr>
          <p:nvPr>
            <p:ph idx="1"/>
          </p:nvPr>
        </p:nvPicPr>
        <p:blipFill>
          <a:blip r:embed="rId2"/>
          <a:stretch>
            <a:fillRect/>
          </a:stretch>
        </p:blipFill>
        <p:spPr>
          <a:xfrm>
            <a:off x="642910" y="3571876"/>
            <a:ext cx="7572428" cy="2808287"/>
          </a:xfrm>
        </p:spPr>
      </p:pic>
      <p:sp>
        <p:nvSpPr>
          <p:cNvPr id="6" name="5 Dikdörtgen"/>
          <p:cNvSpPr/>
          <p:nvPr/>
        </p:nvSpPr>
        <p:spPr>
          <a:xfrm>
            <a:off x="500034" y="1285860"/>
            <a:ext cx="7715304" cy="2031325"/>
          </a:xfrm>
          <a:prstGeom prst="rect">
            <a:avLst/>
          </a:prstGeom>
        </p:spPr>
        <p:txBody>
          <a:bodyPr wrap="square">
            <a:spAutoFit/>
          </a:bodyPr>
          <a:lstStyle/>
          <a:p>
            <a:r>
              <a:rPr lang="tr-TR" dirty="0" smtClean="0"/>
              <a:t>Osmanlı Donanması’ndan kalma </a:t>
            </a:r>
            <a:r>
              <a:rPr lang="tr-TR" dirty="0" err="1" smtClean="0"/>
              <a:t>Nusret</a:t>
            </a:r>
            <a:r>
              <a:rPr lang="tr-TR" dirty="0" smtClean="0"/>
              <a:t> Mayın Gemisi’ni mutlaka görün, geminin giriş bölümünde gemiye ve yapıldığı döneme dair eşyalar var. Ayrıca geminin hikayesi anlatılıyor. Bunun dışında müzenin içinde 1462 yılında yapılan ve Çanakkale’nin simgelerinden olan Çimenlik Kalesi, bir hediyelik eşya binası, resim ve fotoğraf sergilerinin olduğu bir bölüm ve Çanakkale Savaşları İhtisas Kütüphanesi var. Bu kütüphanede Çanakkale Savaşları’na dair birçok kaynak ve bilgi bulabilirsiniz. </a:t>
            </a: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0"/>
            <a:ext cx="8363272" cy="1196752"/>
          </a:xfrm>
        </p:spPr>
        <p:txBody>
          <a:bodyPr/>
          <a:lstStyle/>
          <a:p>
            <a:r>
              <a:rPr lang="sv-SE" b="1" dirty="0" smtClean="0"/>
              <a:t>Troy Filminden kalan Truva Atı</a:t>
            </a:r>
            <a:endParaRPr lang="sv-SE" b="1" dirty="0"/>
          </a:p>
        </p:txBody>
      </p:sp>
      <p:sp>
        <p:nvSpPr>
          <p:cNvPr id="3" name="2 İçerik Yer Tutucusu"/>
          <p:cNvSpPr>
            <a:spLocks noGrp="1"/>
          </p:cNvSpPr>
          <p:nvPr>
            <p:ph idx="1"/>
          </p:nvPr>
        </p:nvSpPr>
        <p:spPr>
          <a:xfrm>
            <a:off x="611560" y="1268760"/>
            <a:ext cx="8229600" cy="3240360"/>
          </a:xfrm>
        </p:spPr>
        <p:txBody>
          <a:bodyPr>
            <a:normAutofit/>
          </a:bodyPr>
          <a:lstStyle/>
          <a:p>
            <a:r>
              <a:rPr lang="tr-TR" dirty="0" smtClean="0"/>
              <a:t>Çanakkale’de Kordon’da sergilenen Truva Atı da işte bu hikayeyi konu alan Brad </a:t>
            </a:r>
            <a:r>
              <a:rPr lang="tr-TR" dirty="0" err="1" smtClean="0"/>
              <a:t>Pitt’in</a:t>
            </a:r>
            <a:r>
              <a:rPr lang="tr-TR" dirty="0" smtClean="0"/>
              <a:t> oynadığı Troy filminde kullanılan at. Filminin kendisi Malta ve Meksika da çekilmiş, sonra da çekimlerde kullanılan at Çanakkale’ye hediye edilmiş. 2004’ten beri de burada sergileniyor. Truva Antik Kenti’yle karıştırmayın, o tamamen farklı bir noktada, merkezde değil.</a:t>
            </a:r>
            <a:endParaRPr lang="tr-TR" dirty="0"/>
          </a:p>
        </p:txBody>
      </p:sp>
      <p:pic>
        <p:nvPicPr>
          <p:cNvPr id="5" name="4 Resim" descr="genell.jpg"/>
          <p:cNvPicPr>
            <a:picLocks noChangeAspect="1"/>
          </p:cNvPicPr>
          <p:nvPr/>
        </p:nvPicPr>
        <p:blipFill>
          <a:blip r:embed="rId2"/>
          <a:stretch>
            <a:fillRect/>
          </a:stretch>
        </p:blipFill>
        <p:spPr>
          <a:xfrm>
            <a:off x="928662" y="4286256"/>
            <a:ext cx="7572428" cy="225029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solidFill>
                  <a:srgbClr val="FF0000"/>
                </a:solidFill>
              </a:rPr>
              <a:t>      </a:t>
            </a:r>
            <a:r>
              <a:rPr lang="tr-TR" dirty="0" smtClean="0">
                <a:solidFill>
                  <a:schemeClr val="accent1">
                    <a:lumMod val="75000"/>
                  </a:schemeClr>
                </a:solidFill>
              </a:rPr>
              <a:t>SPOR TURİZMİ KAVRAMI</a:t>
            </a:r>
            <a:endParaRPr lang="tr-TR" dirty="0">
              <a:solidFill>
                <a:schemeClr val="accent1">
                  <a:lumMod val="75000"/>
                </a:schemeClr>
              </a:solidFill>
            </a:endParaRPr>
          </a:p>
        </p:txBody>
      </p:sp>
      <p:sp>
        <p:nvSpPr>
          <p:cNvPr id="3" name="2 İçerik Yer Tutucusu"/>
          <p:cNvSpPr>
            <a:spLocks noGrp="1"/>
          </p:cNvSpPr>
          <p:nvPr>
            <p:ph idx="1"/>
          </p:nvPr>
        </p:nvSpPr>
        <p:spPr>
          <a:xfrm>
            <a:off x="611560" y="1700808"/>
            <a:ext cx="8075240" cy="3024336"/>
          </a:xfrm>
        </p:spPr>
        <p:txBody>
          <a:bodyPr>
            <a:normAutofit/>
          </a:bodyPr>
          <a:lstStyle/>
          <a:p>
            <a:pPr>
              <a:buNone/>
            </a:pPr>
            <a:r>
              <a:rPr lang="tr-TR" dirty="0" smtClean="0"/>
              <a:t>    Spora ilgi duyan kişilerle, aktif olarak spor yapan kişi, grup ya da takımlar ile bunların idarecileri ve seyircilerinin turizme katılmalarından doğan olaylar ve ilişkiler bütünü, şeklinde bir yaklaşımda bulunmak mümkündür.</a:t>
            </a:r>
            <a:br>
              <a:rPr lang="tr-TR" dirty="0" smtClean="0"/>
            </a:br>
            <a:endParaRPr lang="tr-TR" dirty="0"/>
          </a:p>
        </p:txBody>
      </p:sp>
      <p:sp>
        <p:nvSpPr>
          <p:cNvPr id="33796" name="AutoShape 4" descr="Learn more about sports tourism 2019 - see the wor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3798" name="AutoShape 6" descr="Learn more about sports tourism 2019 - see the wor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3800" name="Picture 8" descr="The Economic Impact of Sports Tourism | EveryBody Healthy Body"/>
          <p:cNvPicPr>
            <a:picLocks noChangeAspect="1" noChangeArrowheads="1"/>
          </p:cNvPicPr>
          <p:nvPr/>
        </p:nvPicPr>
        <p:blipFill>
          <a:blip r:embed="rId2" cstate="print"/>
          <a:srcRect/>
          <a:stretch>
            <a:fillRect/>
          </a:stretch>
        </p:blipFill>
        <p:spPr bwMode="auto">
          <a:xfrm>
            <a:off x="1043608" y="4869160"/>
            <a:ext cx="7416824" cy="172214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p:txBody>
          <a:bodyPr>
            <a:normAutofit fontScale="90000"/>
          </a:bodyPr>
          <a:lstStyle/>
          <a:p>
            <a:r>
              <a:rPr lang="tr-TR" b="1" dirty="0" smtClean="0"/>
              <a:t>“2. Uluslararası Çanakkale </a:t>
            </a:r>
            <a:r>
              <a:rPr lang="tr-TR" b="1" dirty="0" err="1" smtClean="0"/>
              <a:t>Troya</a:t>
            </a:r>
            <a:r>
              <a:rPr lang="tr-TR" b="1" dirty="0" smtClean="0"/>
              <a:t> Halk Dansları Festivali”</a:t>
            </a:r>
            <a:br>
              <a:rPr lang="tr-TR" b="1" dirty="0" smtClean="0"/>
            </a:br>
            <a:endParaRPr lang="tr-TR" dirty="0"/>
          </a:p>
        </p:txBody>
      </p:sp>
      <p:sp>
        <p:nvSpPr>
          <p:cNvPr id="8" name="7 Dikdörtgen"/>
          <p:cNvSpPr/>
          <p:nvPr/>
        </p:nvSpPr>
        <p:spPr>
          <a:xfrm>
            <a:off x="500034" y="1428736"/>
            <a:ext cx="8001056" cy="2862322"/>
          </a:xfrm>
          <a:prstGeom prst="rect">
            <a:avLst/>
          </a:prstGeom>
        </p:spPr>
        <p:txBody>
          <a:bodyPr wrap="square">
            <a:spAutoFit/>
          </a:bodyPr>
          <a:lstStyle/>
          <a:p>
            <a:pPr fontAlgn="base"/>
            <a:r>
              <a:rPr lang="tr-TR" dirty="0" smtClean="0"/>
              <a:t>13 ülkeden 1100 dansçı ve 24 grubun katılımıyla başlayan “2. Uluslararası Çanakkale </a:t>
            </a:r>
            <a:r>
              <a:rPr lang="tr-TR" dirty="0" err="1" smtClean="0"/>
              <a:t>Troya</a:t>
            </a:r>
            <a:r>
              <a:rPr lang="tr-TR" dirty="0" smtClean="0"/>
              <a:t> Halk Dansları Festivali”nde folklor gruplarının dans gösterileri büyük beğeni topladı.</a:t>
            </a:r>
          </a:p>
          <a:p>
            <a:pPr fontAlgn="base"/>
            <a:r>
              <a:rPr lang="tr-TR" dirty="0" smtClean="0"/>
              <a:t>Uluslararası Halk Dansları Organizasyonu tarafından, Çanakkale ve Kepez Belediyesi'nin destekleriyle gerçekleştirilen “2. Uluslararası Çanakkale </a:t>
            </a:r>
            <a:r>
              <a:rPr lang="tr-TR" dirty="0" err="1" smtClean="0"/>
              <a:t>Troya</a:t>
            </a:r>
            <a:r>
              <a:rPr lang="tr-TR" dirty="0" smtClean="0"/>
              <a:t> Halk Dansları Festivali”ne katılan 13 ülkeden 1100 dansçı ve 24 grup kordon boyundaki kortej yürüyüşünün ardından </a:t>
            </a:r>
            <a:r>
              <a:rPr lang="tr-TR" dirty="0" err="1" smtClean="0"/>
              <a:t>Morabbin</a:t>
            </a:r>
            <a:r>
              <a:rPr lang="tr-TR" dirty="0" smtClean="0"/>
              <a:t> Parkı’nda gösteri sundu.</a:t>
            </a:r>
          </a:p>
          <a:p>
            <a:pPr fontAlgn="base"/>
            <a:r>
              <a:rPr lang="tr-TR" dirty="0" smtClean="0"/>
              <a:t>Türkiye, Bulgaristan, Ukrayna, Romanya, Moldova, Polonya, Kuzey Kıbrıs, Sırbistan, Karadağ, İran gibi 13 ülkeden folklor grubunun katıldığı festival, Kepez’de düzenlendi.</a:t>
            </a:r>
            <a:endParaRPr lang="tr-TR" dirty="0"/>
          </a:p>
        </p:txBody>
      </p:sp>
      <p:pic>
        <p:nvPicPr>
          <p:cNvPr id="9" name="8 Resim" descr="troya-halk-danslari-festivali-asladi-77991.jpg"/>
          <p:cNvPicPr>
            <a:picLocks noChangeAspect="1"/>
          </p:cNvPicPr>
          <p:nvPr/>
        </p:nvPicPr>
        <p:blipFill>
          <a:blip r:embed="rId2"/>
          <a:stretch>
            <a:fillRect/>
          </a:stretch>
        </p:blipFill>
        <p:spPr>
          <a:xfrm>
            <a:off x="357158" y="4224309"/>
            <a:ext cx="7858180" cy="263369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404664"/>
            <a:ext cx="8964488" cy="5721499"/>
          </a:xfrm>
        </p:spPr>
        <p:txBody>
          <a:bodyPr/>
          <a:lstStyle/>
          <a:p>
            <a:endParaRPr lang="tr-TR" dirty="0" smtClean="0"/>
          </a:p>
          <a:p>
            <a:endParaRPr lang="tr-TR" dirty="0" smtClean="0"/>
          </a:p>
          <a:p>
            <a:endParaRPr lang="tr-TR" dirty="0" smtClean="0"/>
          </a:p>
          <a:p>
            <a:r>
              <a:rPr lang="tr-TR" dirty="0" smtClean="0"/>
              <a:t>Çanakkale ili, Türkiye Cumhuriyetinin kuzeybatısında, topraklarının büyük bölümü Marmara Bölgesi sınırları içinde kalan, 25° 40' - 27° 30' doğu boylamları ve 39° 27' - 40° 45' kuzey enlemleri arasında 9.887 km²'lik bir alan kaplayan, Asya (Anadolu) ve Avrupa (Trakya) kıtalarında toprakları bulunan, kendi adını taşıyan boğaz ile ikiye bölünmüş Trakya'da İstanbul'dan sonraki en büyük ildir.</a:t>
            </a: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935480"/>
            <a:ext cx="8229600" cy="2207900"/>
          </a:xfrm>
        </p:spPr>
        <p:txBody>
          <a:bodyPr>
            <a:normAutofit fontScale="70000" lnSpcReduction="20000"/>
          </a:bodyPr>
          <a:lstStyle/>
          <a:p>
            <a:endParaRPr lang="tr-TR" dirty="0" smtClean="0"/>
          </a:p>
          <a:p>
            <a:r>
              <a:rPr lang="tr-TR" dirty="0" smtClean="0"/>
              <a:t>ÇANAKKALE </a:t>
            </a:r>
            <a:r>
              <a:rPr lang="tr-TR" dirty="0" err="1" smtClean="0"/>
              <a:t>Onsekiz</a:t>
            </a:r>
            <a:r>
              <a:rPr lang="tr-TR" dirty="0" smtClean="0"/>
              <a:t> Mart Üniversitesi (ÇOMÜ), İletişim Fakültesi ile Çanakkale Savaşları Gelibolu Tarihi Alan Başkanlığı işbirliğinde organize edilen ‘Uluslararası Truva Atı Kısa </a:t>
            </a:r>
            <a:r>
              <a:rPr lang="tr-TR" u="sng" dirty="0" smtClean="0">
                <a:hlinkClick r:id="rId2"/>
              </a:rPr>
              <a:t>Film</a:t>
            </a:r>
            <a:r>
              <a:rPr lang="tr-TR" dirty="0" smtClean="0"/>
              <a:t> Festivali’, Çanakkale’de düzenlenen ilk uluslararası kısa film festival olacak.</a:t>
            </a:r>
            <a:br>
              <a:rPr lang="tr-TR" dirty="0" smtClean="0"/>
            </a:br>
            <a:r>
              <a:rPr lang="tr-TR" dirty="0" smtClean="0"/>
              <a:t>ÇOMÜ İletişim Fakültesi ile Çanakkale Savaşları Gelibolu Tarihi Alan Başkanlığı işbirliğinde 27-28-29 Mart 2017 tarihlerinde birincisi düzenlenecek ‘Uluslararası Truva Atı Kısa Film Festivali’ ile, ülke sinemasının gelişimine katkı sağlayacak </a:t>
            </a:r>
          </a:p>
        </p:txBody>
      </p:sp>
      <p:sp>
        <p:nvSpPr>
          <p:cNvPr id="5" name="4 Dikdörtgen"/>
          <p:cNvSpPr/>
          <p:nvPr/>
        </p:nvSpPr>
        <p:spPr>
          <a:xfrm>
            <a:off x="1714480" y="642918"/>
            <a:ext cx="6929486" cy="1077218"/>
          </a:xfrm>
          <a:prstGeom prst="rect">
            <a:avLst/>
          </a:prstGeom>
        </p:spPr>
        <p:txBody>
          <a:bodyPr wrap="square">
            <a:spAutoFit/>
          </a:bodyPr>
          <a:lstStyle/>
          <a:p>
            <a:pPr fontAlgn="base"/>
            <a:r>
              <a:rPr lang="tr-TR" sz="3200" dirty="0" smtClean="0">
                <a:solidFill>
                  <a:schemeClr val="accent1">
                    <a:lumMod val="75000"/>
                  </a:schemeClr>
                </a:solidFill>
              </a:rPr>
              <a:t>Çanakkale'de, Uluslararası Truva Atı Kısa Film Festivali</a:t>
            </a:r>
          </a:p>
        </p:txBody>
      </p:sp>
      <p:pic>
        <p:nvPicPr>
          <p:cNvPr id="6" name="5 Resim" descr="genell.jpg"/>
          <p:cNvPicPr>
            <a:picLocks noChangeAspect="1"/>
          </p:cNvPicPr>
          <p:nvPr/>
        </p:nvPicPr>
        <p:blipFill>
          <a:blip r:embed="rId3"/>
          <a:stretch>
            <a:fillRect/>
          </a:stretch>
        </p:blipFill>
        <p:spPr>
          <a:xfrm>
            <a:off x="1000100" y="4357694"/>
            <a:ext cx="7286676" cy="2286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64704"/>
            <a:ext cx="8229600" cy="5361459"/>
          </a:xfrm>
        </p:spPr>
        <p:txBody>
          <a:bodyPr/>
          <a:lstStyle/>
          <a:p>
            <a:pPr fontAlgn="base">
              <a:buNone/>
            </a:pPr>
            <a:r>
              <a:rPr lang="tr-TR" b="1" dirty="0" smtClean="0">
                <a:solidFill>
                  <a:schemeClr val="accent1">
                    <a:lumMod val="75000"/>
                  </a:schemeClr>
                </a:solidFill>
              </a:rPr>
              <a:t>           </a:t>
            </a:r>
            <a:r>
              <a:rPr lang="tr-TR" sz="3200" b="1" dirty="0" smtClean="0">
                <a:solidFill>
                  <a:schemeClr val="accent1">
                    <a:lumMod val="75000"/>
                  </a:schemeClr>
                </a:solidFill>
              </a:rPr>
              <a:t>Çanakkale Savaşı, Spor ve Sporcular</a:t>
            </a:r>
            <a:endParaRPr lang="tr-TR" sz="3200" b="1" dirty="0">
              <a:solidFill>
                <a:schemeClr val="accent1">
                  <a:lumMod val="75000"/>
                </a:schemeClr>
              </a:solidFill>
            </a:endParaRPr>
          </a:p>
        </p:txBody>
      </p:sp>
      <p:pic>
        <p:nvPicPr>
          <p:cNvPr id="5" name="4 Resim" descr="sehit-futbolcular.jpg"/>
          <p:cNvPicPr>
            <a:picLocks noChangeAspect="1"/>
          </p:cNvPicPr>
          <p:nvPr/>
        </p:nvPicPr>
        <p:blipFill>
          <a:blip r:embed="rId2"/>
          <a:stretch>
            <a:fillRect/>
          </a:stretch>
        </p:blipFill>
        <p:spPr>
          <a:xfrm>
            <a:off x="0" y="1643051"/>
            <a:ext cx="9144000" cy="52149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404665"/>
            <a:ext cx="7834064" cy="3810154"/>
          </a:xfrm>
        </p:spPr>
        <p:txBody>
          <a:bodyPr>
            <a:normAutofit fontScale="62500" lnSpcReduction="20000"/>
          </a:bodyPr>
          <a:lstStyle/>
          <a:p>
            <a:pPr fontAlgn="base"/>
            <a:r>
              <a:rPr lang="tr-TR" sz="4600" b="1" dirty="0" smtClean="0">
                <a:solidFill>
                  <a:schemeClr val="accent1">
                    <a:lumMod val="75000"/>
                  </a:schemeClr>
                </a:solidFill>
              </a:rPr>
              <a:t>Çanakkale'de 682 sporcu Zafer Bayramı için kulaç attı</a:t>
            </a:r>
          </a:p>
          <a:p>
            <a:pPr>
              <a:buNone/>
            </a:pPr>
            <a:endParaRPr lang="tr-TR" dirty="0" smtClean="0"/>
          </a:p>
          <a:p>
            <a:pPr fontAlgn="base"/>
            <a:r>
              <a:rPr lang="tr-TR" b="1" dirty="0" smtClean="0"/>
              <a:t>Çanakkale'de 30 Ağustos Zafer Bayramı, yüzme yarışmasıyla kutlandı. 33'üncü kez düzenlenen yarışmaya çeşitli ülkelerden 682 sporcu katıldı.</a:t>
            </a:r>
          </a:p>
          <a:p>
            <a:pPr fontAlgn="base"/>
            <a:r>
              <a:rPr lang="tr-TR" dirty="0" smtClean="0"/>
              <a:t>30 Ağustos Zafer Bayramı etkinlikleri çerçevesinde Çanakkale Boğazı'nda yüzme yarışları yapıldı.</a:t>
            </a:r>
          </a:p>
          <a:p>
            <a:pPr fontAlgn="base"/>
            <a:r>
              <a:rPr lang="tr-TR" dirty="0" smtClean="0"/>
              <a:t>Yarışlar, Eceabat kumsalı ile Çimenlik Kalesi arasında gerçekleşti.</a:t>
            </a:r>
          </a:p>
          <a:p>
            <a:pPr fontAlgn="base"/>
            <a:r>
              <a:rPr lang="tr-TR" dirty="0" smtClean="0"/>
              <a:t>170'i Amerika Birleşik Devletleri'nden olmak üzere çok sayıda ülkeden 682 sporcu yarıştı.</a:t>
            </a:r>
          </a:p>
          <a:p>
            <a:r>
              <a:rPr lang="tr-TR" dirty="0" smtClean="0"/>
              <a:t/>
            </a:r>
            <a:br>
              <a:rPr lang="tr-TR" dirty="0" smtClean="0"/>
            </a:br>
            <a:r>
              <a:rPr lang="tr-TR" dirty="0" err="1" smtClean="0"/>
              <a:t>Manş</a:t>
            </a:r>
            <a:r>
              <a:rPr lang="tr-TR" dirty="0" smtClean="0"/>
              <a:t> Denizi'ni 11 saat 29 dakikalık dereceyle en kısa sürede geçen Türk kadını unvanına sahip İzmirli sporcu Bengisu Avcı, 50 dakika 35 saniye ile kadınlarda birinci oldu. Erkeklerde birincilik madalyasını 44 dakika 25 saniyelik dereceyle Oğuz Çam aldı.</a:t>
            </a:r>
            <a:endParaRPr lang="tr-TR" b="1" dirty="0"/>
          </a:p>
        </p:txBody>
      </p:sp>
      <p:pic>
        <p:nvPicPr>
          <p:cNvPr id="4" name="3 Resim" descr="20190830_2_37973202_47163126_Web.jpg"/>
          <p:cNvPicPr>
            <a:picLocks noChangeAspect="1"/>
          </p:cNvPicPr>
          <p:nvPr/>
        </p:nvPicPr>
        <p:blipFill>
          <a:blip r:embed="rId2"/>
          <a:stretch>
            <a:fillRect/>
          </a:stretch>
        </p:blipFill>
        <p:spPr>
          <a:xfrm>
            <a:off x="571472" y="4357694"/>
            <a:ext cx="8072494" cy="235745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1785918" y="3571876"/>
            <a:ext cx="5400600" cy="523220"/>
          </a:xfrm>
          <a:prstGeom prst="rect">
            <a:avLst/>
          </a:prstGeom>
          <a:noFill/>
        </p:spPr>
        <p:txBody>
          <a:bodyPr wrap="square" rtlCol="0">
            <a:spAutoFit/>
          </a:bodyPr>
          <a:lstStyle/>
          <a:p>
            <a:pPr fontAlgn="base"/>
            <a:r>
              <a:rPr lang="tr-TR" sz="2400" b="1" dirty="0" smtClean="0"/>
              <a:t>           </a:t>
            </a:r>
            <a:r>
              <a:rPr lang="tr-TR" sz="2800" b="1" dirty="0" smtClean="0">
                <a:solidFill>
                  <a:schemeClr val="accent1">
                    <a:lumMod val="75000"/>
                  </a:schemeClr>
                </a:solidFill>
              </a:rPr>
              <a:t>Çanakkale'den 10 sporcu</a:t>
            </a:r>
            <a:endParaRPr lang="tr-TR" sz="2800" b="1" dirty="0">
              <a:solidFill>
                <a:schemeClr val="accent1">
                  <a:lumMod val="75000"/>
                </a:schemeClr>
              </a:solidFill>
            </a:endParaRPr>
          </a:p>
        </p:txBody>
      </p:sp>
      <p:pic>
        <p:nvPicPr>
          <p:cNvPr id="4" name="3 Resim" descr="55ea552bf018fbb8f8790c43.jpg"/>
          <p:cNvPicPr>
            <a:picLocks noChangeAspect="1"/>
          </p:cNvPicPr>
          <p:nvPr/>
        </p:nvPicPr>
        <p:blipFill>
          <a:blip r:embed="rId2"/>
          <a:stretch>
            <a:fillRect/>
          </a:stretch>
        </p:blipFill>
        <p:spPr>
          <a:xfrm>
            <a:off x="785786" y="642918"/>
            <a:ext cx="7143750" cy="2643206"/>
          </a:xfrm>
          <a:prstGeom prst="rect">
            <a:avLst/>
          </a:prstGeom>
        </p:spPr>
      </p:pic>
      <p:sp>
        <p:nvSpPr>
          <p:cNvPr id="5" name="4 Dikdörtgen"/>
          <p:cNvSpPr/>
          <p:nvPr/>
        </p:nvSpPr>
        <p:spPr>
          <a:xfrm>
            <a:off x="857224" y="4929198"/>
            <a:ext cx="7143800" cy="923330"/>
          </a:xfrm>
          <a:prstGeom prst="rect">
            <a:avLst/>
          </a:prstGeom>
        </p:spPr>
        <p:txBody>
          <a:bodyPr wrap="square">
            <a:spAutoFit/>
          </a:bodyPr>
          <a:lstStyle/>
          <a:p>
            <a:pPr fontAlgn="base"/>
            <a:r>
              <a:rPr lang="tr-TR" b="1" dirty="0" smtClean="0"/>
              <a:t>Türkiye Sualtı Sporları Federasyonu (TSSF) tarafından açıklanan serbest dalış milli takım aday kamp listesindeki 17 sporcudan 10'unu Çanakkale'deki kulüplerin sporcuları oluşturdu.</a:t>
            </a:r>
            <a:endParaRPr lang="tr-TR"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Motokros Nedir? Nasıl Yapılır? Türkiye ve Dünyadaki Motokros ..."/>
          <p:cNvPicPr>
            <a:picLocks noChangeAspect="1" noChangeArrowheads="1"/>
          </p:cNvPicPr>
          <p:nvPr/>
        </p:nvPicPr>
        <p:blipFill>
          <a:blip r:embed="rId2" cstate="print"/>
          <a:srcRect/>
          <a:stretch>
            <a:fillRect/>
          </a:stretch>
        </p:blipFill>
        <p:spPr bwMode="auto">
          <a:xfrm>
            <a:off x="323528" y="260648"/>
            <a:ext cx="4032448" cy="2455028"/>
          </a:xfrm>
          <a:prstGeom prst="rect">
            <a:avLst/>
          </a:prstGeom>
          <a:noFill/>
        </p:spPr>
      </p:pic>
      <p:pic>
        <p:nvPicPr>
          <p:cNvPr id="57348" name="Picture 4" descr="Fethiye Yamaç Paraşütü Acenteleri | Airborne Yamaç Paraşütü"/>
          <p:cNvPicPr>
            <a:picLocks noChangeAspect="1" noChangeArrowheads="1"/>
          </p:cNvPicPr>
          <p:nvPr/>
        </p:nvPicPr>
        <p:blipFill>
          <a:blip r:embed="rId3" cstate="print"/>
          <a:srcRect/>
          <a:stretch>
            <a:fillRect/>
          </a:stretch>
        </p:blipFill>
        <p:spPr bwMode="auto">
          <a:xfrm>
            <a:off x="179512" y="3356992"/>
            <a:ext cx="4104456" cy="3140968"/>
          </a:xfrm>
          <a:prstGeom prst="rect">
            <a:avLst/>
          </a:prstGeom>
          <a:noFill/>
        </p:spPr>
      </p:pic>
      <p:sp>
        <p:nvSpPr>
          <p:cNvPr id="57350" name="AutoShape 6" descr="Orlando Florida Countryside ATV Off-Road Experience Tour 20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7352" name="Picture 8" descr="ATV Quad 2 hours Jungle Safari - Koh Samui Tours"/>
          <p:cNvPicPr>
            <a:picLocks noChangeAspect="1" noChangeArrowheads="1"/>
          </p:cNvPicPr>
          <p:nvPr/>
        </p:nvPicPr>
        <p:blipFill>
          <a:blip r:embed="rId4" cstate="print"/>
          <a:srcRect/>
          <a:stretch>
            <a:fillRect/>
          </a:stretch>
        </p:blipFill>
        <p:spPr bwMode="auto">
          <a:xfrm>
            <a:off x="4860032" y="332656"/>
            <a:ext cx="3735288" cy="2376264"/>
          </a:xfrm>
          <a:prstGeom prst="rect">
            <a:avLst/>
          </a:prstGeom>
          <a:noFill/>
        </p:spPr>
      </p:pic>
      <p:pic>
        <p:nvPicPr>
          <p:cNvPr id="57356" name="Picture 12" descr="Deniz ve Rüzgâr Sörfü Turu - Ucuz uçak bileti, Flight Ticket ..."/>
          <p:cNvPicPr>
            <a:picLocks noChangeAspect="1" noChangeArrowheads="1"/>
          </p:cNvPicPr>
          <p:nvPr/>
        </p:nvPicPr>
        <p:blipFill>
          <a:blip r:embed="rId5" cstate="print"/>
          <a:srcRect/>
          <a:stretch>
            <a:fillRect/>
          </a:stretch>
        </p:blipFill>
        <p:spPr bwMode="auto">
          <a:xfrm>
            <a:off x="4932040" y="3429000"/>
            <a:ext cx="3672408" cy="314096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260648"/>
            <a:ext cx="7149480" cy="1143000"/>
          </a:xfrm>
        </p:spPr>
        <p:txBody>
          <a:bodyPr>
            <a:normAutofit/>
          </a:bodyPr>
          <a:lstStyle/>
          <a:p>
            <a:r>
              <a:rPr lang="tr-TR" sz="6600" dirty="0" smtClean="0">
                <a:solidFill>
                  <a:schemeClr val="accent1">
                    <a:lumMod val="75000"/>
                  </a:schemeClr>
                </a:solidFill>
              </a:rPr>
              <a:t>            Sonuç</a:t>
            </a:r>
            <a:endParaRPr lang="tr-TR" sz="6600" dirty="0">
              <a:solidFill>
                <a:schemeClr val="accent1">
                  <a:lumMod val="75000"/>
                </a:schemeClr>
              </a:solidFill>
            </a:endParaRPr>
          </a:p>
        </p:txBody>
      </p:sp>
      <p:sp>
        <p:nvSpPr>
          <p:cNvPr id="3" name="2 İçerik Yer Tutucusu"/>
          <p:cNvSpPr>
            <a:spLocks noGrp="1"/>
          </p:cNvSpPr>
          <p:nvPr>
            <p:ph idx="1"/>
          </p:nvPr>
        </p:nvSpPr>
        <p:spPr>
          <a:xfrm>
            <a:off x="457200" y="1628800"/>
            <a:ext cx="8435280" cy="4896544"/>
          </a:xfrm>
        </p:spPr>
        <p:txBody>
          <a:bodyPr>
            <a:normAutofit/>
          </a:bodyPr>
          <a:lstStyle/>
          <a:p>
            <a:pPr>
              <a:buNone/>
            </a:pPr>
            <a:r>
              <a:rPr lang="tr-TR" dirty="0" smtClean="0"/>
              <a:t>Çanakkale ,</a:t>
            </a:r>
            <a:r>
              <a:rPr lang="tr-TR" dirty="0" smtClean="0">
                <a:solidFill>
                  <a:srgbClr val="FF0000"/>
                </a:solidFill>
              </a:rPr>
              <a:t>turizm</a:t>
            </a:r>
            <a:r>
              <a:rPr lang="tr-TR" dirty="0" smtClean="0"/>
              <a:t> açısından önemli bir ilimizdir.</a:t>
            </a:r>
          </a:p>
          <a:p>
            <a:pPr>
              <a:buNone/>
            </a:pPr>
            <a:r>
              <a:rPr lang="tr-TR" dirty="0" smtClean="0"/>
              <a:t>Çanakkale , pek çok </a:t>
            </a:r>
            <a:r>
              <a:rPr lang="tr-TR" dirty="0" err="1" smtClean="0">
                <a:solidFill>
                  <a:srgbClr val="FF0000"/>
                </a:solidFill>
              </a:rPr>
              <a:t>uluslarası</a:t>
            </a:r>
            <a:r>
              <a:rPr lang="tr-TR" dirty="0" smtClean="0"/>
              <a:t> </a:t>
            </a:r>
            <a:r>
              <a:rPr lang="tr-TR" dirty="0" smtClean="0">
                <a:solidFill>
                  <a:srgbClr val="FF0000"/>
                </a:solidFill>
              </a:rPr>
              <a:t>spor</a:t>
            </a:r>
          </a:p>
          <a:p>
            <a:pPr>
              <a:buNone/>
            </a:pPr>
            <a:r>
              <a:rPr lang="tr-TR" dirty="0" smtClean="0">
                <a:solidFill>
                  <a:srgbClr val="FF0000"/>
                </a:solidFill>
              </a:rPr>
              <a:t>organizasyonuna </a:t>
            </a:r>
            <a:r>
              <a:rPr lang="tr-TR" dirty="0" smtClean="0"/>
              <a:t>ev sahipliği yapmış ve bu</a:t>
            </a:r>
          </a:p>
          <a:p>
            <a:pPr>
              <a:buNone/>
            </a:pPr>
            <a:r>
              <a:rPr lang="tr-TR" dirty="0" smtClean="0"/>
              <a:t>organizasyonları başarı ile tamamlamıştır.</a:t>
            </a:r>
          </a:p>
          <a:p>
            <a:pPr>
              <a:buNone/>
            </a:pPr>
            <a:r>
              <a:rPr lang="tr-TR" dirty="0" smtClean="0"/>
              <a:t>Bundan sonraki süreçte de ülkemizin </a:t>
            </a:r>
          </a:p>
          <a:p>
            <a:pPr>
              <a:buNone/>
            </a:pPr>
            <a:r>
              <a:rPr lang="tr-TR" dirty="0" smtClean="0"/>
              <a:t>Çanakkale den  gerek </a:t>
            </a:r>
            <a:r>
              <a:rPr lang="tr-TR" dirty="0" smtClean="0">
                <a:solidFill>
                  <a:srgbClr val="FF0000"/>
                </a:solidFill>
              </a:rPr>
              <a:t>turizm </a:t>
            </a:r>
            <a:r>
              <a:rPr lang="tr-TR" dirty="0" smtClean="0"/>
              <a:t>gerekse </a:t>
            </a:r>
            <a:r>
              <a:rPr lang="tr-TR" dirty="0" smtClean="0">
                <a:solidFill>
                  <a:srgbClr val="FF0000"/>
                </a:solidFill>
              </a:rPr>
              <a:t>spor turizmi  </a:t>
            </a:r>
          </a:p>
          <a:p>
            <a:pPr>
              <a:buNone/>
            </a:pPr>
            <a:r>
              <a:rPr lang="tr-TR" dirty="0" smtClean="0"/>
              <a:t>açısından beklentisi yüksektir.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1285852" y="571480"/>
            <a:ext cx="7174580" cy="584775"/>
          </a:xfrm>
          <a:prstGeom prst="rect">
            <a:avLst/>
          </a:prstGeom>
          <a:noFill/>
        </p:spPr>
        <p:txBody>
          <a:bodyPr wrap="square" rtlCol="0">
            <a:spAutoFit/>
          </a:bodyPr>
          <a:lstStyle/>
          <a:p>
            <a:r>
              <a:rPr lang="tr-TR" sz="3200" dirty="0" smtClean="0">
                <a:solidFill>
                  <a:schemeClr val="accent1">
                    <a:lumMod val="75000"/>
                  </a:schemeClr>
                </a:solidFill>
              </a:rPr>
              <a:t>Çanakkale  İlimize Genel Bir Bakış</a:t>
            </a:r>
            <a:endParaRPr lang="tr-TR" sz="3200" dirty="0">
              <a:solidFill>
                <a:schemeClr val="accent1">
                  <a:lumMod val="75000"/>
                </a:schemeClr>
              </a:solidFill>
            </a:endParaRPr>
          </a:p>
        </p:txBody>
      </p:sp>
      <p:pic>
        <p:nvPicPr>
          <p:cNvPr id="7" name="6 İçerik Yer Tutucusu" descr="ÇÇÇ.png"/>
          <p:cNvPicPr>
            <a:picLocks noGrp="1" noChangeAspect="1"/>
          </p:cNvPicPr>
          <p:nvPr>
            <p:ph idx="1"/>
          </p:nvPr>
        </p:nvPicPr>
        <p:blipFill>
          <a:blip r:embed="rId2"/>
          <a:srcRect r="30957"/>
          <a:stretch>
            <a:fillRect/>
          </a:stretch>
        </p:blipFill>
        <p:spPr>
          <a:xfrm>
            <a:off x="1857356" y="1785926"/>
            <a:ext cx="5072098" cy="4562727"/>
          </a:xfrm>
        </p:spPr>
      </p:pic>
      <p:sp>
        <p:nvSpPr>
          <p:cNvPr id="8" name="7 5-Nokta Yıldız"/>
          <p:cNvSpPr/>
          <p:nvPr/>
        </p:nvSpPr>
        <p:spPr>
          <a:xfrm>
            <a:off x="3929058" y="3786190"/>
            <a:ext cx="357190" cy="2857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7500" lnSpcReduction="20000"/>
          </a:bodyPr>
          <a:lstStyle/>
          <a:p>
            <a:r>
              <a:rPr lang="tr-TR" dirty="0" smtClean="0"/>
              <a:t>Çanakkale, Cumhuriyetin ilk yıllarında Biga ve Gelibolu sancaklarının kaldırılması ve her ikisinin ortasında bulunan Çanak köyünün  il ilan edilmesiyle meydana gelmiştir. 1927 Nüfus sayımında Çanakkale'nin Merkez Nüfusu sadece 8.500 kişi idi.. Eski çağlarda, Hellespontos ve Dardanelles olarak da adlandırılan ilde 3000 yıldan beri yerleşim olduğu bilinmektedir. Bugün bile kalıntıları bulunan Truva (Troia, Troy) Antik kenti M.Ö 2500 yılında büyük bir depremle yıkılmış ve bölge uzun yıllar Lidyalılarca yönetilmiştir. Milattan önce 336 yılında bölgede en önemli güç hâline gelen Pers İmparatorluğu Helenizm'i tüm dünyaya yaymak amacındaki Büyük İskender Granikos Çayı (Biga Çayı) kıyılarında büyük bir bozguna uğratılmıştır. Osmanlı Devleti döneminde de Karesioğulları Beyliğinin yıkılması ile ilin bugünkü topraklarının büyük bir bölümü ele geçirilmiş, Bizans'a sayesinde ilin fethi daha da kolaylaşmış ve Boğazlar ile birlikte kontrol Osmanlı Devleti'ne geçmiştir.</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27584" y="3356992"/>
            <a:ext cx="8013576" cy="3705275"/>
          </a:xfrm>
        </p:spPr>
        <p:txBody>
          <a:bodyPr>
            <a:normAutofit fontScale="92500" lnSpcReduction="10000"/>
          </a:bodyPr>
          <a:lstStyle/>
          <a:p>
            <a:r>
              <a:rPr lang="tr-TR" sz="2400" dirty="0" smtClean="0"/>
              <a:t>Çanakkale ilinin topraklarının bütününe bakıldığında, üzerinde kurulmuş olduğu yarımada Biga Yarımadası olarak adlandırılır. İl içindeki en kayda değer yükselti Biga Dağları'dır. Biga adının bu denli çok kullanımının sebebi, Cumhuriyet döneminden önce , Osmanlı idarî sisteminde Sancak'ın Biga ilçesi olmasıdır. Yani ilin eski merkezi Biga olup, Cumhuriyet döneminde, kazanılmış olan başarılardan dolayı ilin ismi ve merkezi Çanakkale olarak değiştirilmiştir. İlin isminin kökeni yörede çok gelişmiş olan çanak - çömlek zanaatına dayanır. Şehrin iki simgesi hâline gelen Kale-i Sultaniye ile çanakçılık özdeşleşince de şehir Çanakkale olarak adlandırıldı.</a:t>
            </a:r>
            <a:endParaRPr lang="tr-TR" sz="2400" dirty="0"/>
          </a:p>
        </p:txBody>
      </p:sp>
      <p:sp>
        <p:nvSpPr>
          <p:cNvPr id="16390" name="AutoShape 6" descr="Vision Outdoor Advertising | Vision OA Histo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6392" name="Picture 8" descr="History Education Subject Handwriting Doodle Icon Stock Vector ..."/>
          <p:cNvPicPr>
            <a:picLocks noChangeAspect="1" noChangeArrowheads="1"/>
          </p:cNvPicPr>
          <p:nvPr/>
        </p:nvPicPr>
        <p:blipFill>
          <a:blip r:embed="rId2" cstate="print"/>
          <a:srcRect/>
          <a:stretch>
            <a:fillRect/>
          </a:stretch>
        </p:blipFill>
        <p:spPr bwMode="auto">
          <a:xfrm>
            <a:off x="971600" y="476672"/>
            <a:ext cx="7620000" cy="230425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539552" y="3068960"/>
            <a:ext cx="8229600" cy="3384376"/>
          </a:xfrm>
        </p:spPr>
        <p:txBody>
          <a:bodyPr>
            <a:normAutofit fontScale="92500" lnSpcReduction="10000"/>
          </a:bodyPr>
          <a:lstStyle/>
          <a:p>
            <a:r>
              <a:rPr lang="tr-TR" dirty="0" smtClean="0"/>
              <a:t>Çanakkale iline bağlı 568 köy, 21 bucak, 12 ilçe belediyesi ve 22 belde belediyesi vardır. Çanakkale ilinin ilçeleri ile birlikte nüfusu 490.397 kadardır. İl merkezinin köyler hariç nüfusu 152.112 dir. Merkezden sonra en büyük ilçe Biga dır. İlin en küçük ilçesi Bozcaada'dır. Adaların nüfusu yazları iki katını  kışın yerlilerden başka yaşayan kalmaz. İl genelinde nüfusun yüzde 52'si şehirlerde geri kalanı kırsal kesimde yaşar. Yıllık nüfus artışı yüzde 10.34 ile Türkiye ortalamalarının çok üstündedir,aşırı bir nüfus artışı vardır. Nüfus yoğunluğu 48,16 kişi/km² dir.</a:t>
            </a:r>
            <a:endParaRPr lang="tr-TR" b="0" i="0" dirty="0" smtClean="0">
              <a:solidFill>
                <a:srgbClr val="222222"/>
              </a:solidFill>
              <a:latin typeface="Arial"/>
            </a:endParaRPr>
          </a:p>
          <a:p>
            <a:endParaRPr lang="tr-TR" sz="1700" dirty="0" smtClean="0">
              <a:solidFill>
                <a:srgbClr val="222222"/>
              </a:solidFill>
              <a:latin typeface="Arial"/>
            </a:endParaRPr>
          </a:p>
        </p:txBody>
      </p:sp>
      <p:pic>
        <p:nvPicPr>
          <p:cNvPr id="19460" name="Picture 4" descr="Demography Concept Stock Illustrations – 639 Demography Concept ..."/>
          <p:cNvPicPr>
            <a:picLocks noChangeAspect="1" noChangeArrowheads="1"/>
          </p:cNvPicPr>
          <p:nvPr/>
        </p:nvPicPr>
        <p:blipFill>
          <a:blip r:embed="rId2" cstate="print"/>
          <a:srcRect/>
          <a:stretch>
            <a:fillRect/>
          </a:stretch>
        </p:blipFill>
        <p:spPr bwMode="auto">
          <a:xfrm>
            <a:off x="899592" y="260648"/>
            <a:ext cx="7620000" cy="216024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3016"/>
            <a:ext cx="8229600" cy="3024336"/>
          </a:xfrm>
        </p:spPr>
        <p:txBody>
          <a:bodyPr>
            <a:normAutofit fontScale="85000" lnSpcReduction="20000"/>
          </a:bodyPr>
          <a:lstStyle/>
          <a:p>
            <a:endParaRPr lang="tr-TR" dirty="0" smtClean="0"/>
          </a:p>
          <a:p>
            <a:endParaRPr lang="tr-TR" dirty="0"/>
          </a:p>
          <a:p>
            <a:r>
              <a:rPr lang="tr-TR" dirty="0" smtClean="0"/>
              <a:t>Sıcak ve ılıman bir iklim hakimdir; Çanakkale Kış aylarında yaz aylarından çok daha fazla yağış düşmektedir.  Çanakkale ilinin yıllık ortalama sıcaklığı 15.0 °C 'dır. Yıllık ortalama yağış miktarı: 637 mm. 8 mm yağışla Ağustos yılın en kurak ayıdır. Ortalama 112 mm yağış miktarıyla en fazla yağış Aralık ayında görülmektedir. 24.6 °C sıcaklıkla Temmuz yılın en sıcak ayıdır. Ocak ayında ortalama sıcaklık 6.2 °C olup yılın en düşük ortalamasıdır.</a:t>
            </a:r>
          </a:p>
          <a:p>
            <a:endParaRPr lang="tr-TR" dirty="0"/>
          </a:p>
        </p:txBody>
      </p:sp>
      <p:pic>
        <p:nvPicPr>
          <p:cNvPr id="22532" name="Picture 4" descr="Bulutlu Güneşli Güneş - Pixabay'da ücretsiz vektör grafik"/>
          <p:cNvPicPr>
            <a:picLocks noChangeAspect="1" noChangeArrowheads="1"/>
          </p:cNvPicPr>
          <p:nvPr/>
        </p:nvPicPr>
        <p:blipFill>
          <a:blip r:embed="rId2" cstate="print"/>
          <a:srcRect/>
          <a:stretch>
            <a:fillRect/>
          </a:stretch>
        </p:blipFill>
        <p:spPr bwMode="auto">
          <a:xfrm>
            <a:off x="683568" y="548680"/>
            <a:ext cx="7920880" cy="237626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48 Nerenin Plakası? | 48 İlçe Plakaları | İlplakalari.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28" name="AutoShape 4" descr="data:image/jpeg;base64,/9j/4AAQSkZJRgABAQAAAQABAAD/2wCEAAkGBwgHBgkIBwgKCgkLDRYPDQwMDRsUFRAWIB0iIiAdHx8kKDQsJCYxJx8fLT0tMTU3Ojo6Iys/RD84QzQ5OjcBCgoKDQwNGg8PGjclHyU3Nzc3Nzc3Nzc3Nzc3Nzc3Nzc3Nzc3Nzc3Nzc3Nzc3Nzc3Nzc3Nzc3Nzc3Nzc3Nzc3N//AABEIAGUAlwMBIgACEQEDEQH/xAAbAAACAgMBAAAAAAAAAAAAAAAABQQGAgMHAf/EADkQAAIBAwMBBgIIBQQDAAAAAAECAwAEEQUSITEGEyJBUWEycQcUUoGRobHBI0LR4fAVJDOCJkNT/8QAGgEAAgMBAQAAAAAAAAAAAAAAAwQAAQIFBv/EACMRAAMAAgMAAQQDAAAAAAAAAAABAgMREiExQQQUIlETMmH/2gAMAwEAAhEDEQA/AO40UUVCBWi8u7eyge4u5kihQZZ3OAKR9ru12ndmLQyXLh7g/wDHAreJj5fdXF9b1XV+1NybjU5njticpaocAD3oVZNdIpvReO0P0sxbntuzdo1zIDjv5RhB8v8APuqianqWt67Jv1fU5SmTiGJiqrXkUCxqFRAoHkK2COhN/szyIUGnWsZysK7vtEZJqdDDngD8BXmzFY3V4+nRJMvLP8CcZ+Z9BVd14VvZOju3sRwoGPNgKs/ZnVpZwY7qz72zkO13AOM/I9f1qqdnDHquoLLq+70Cg4x8qtly1pDMiwS5jiyDEsu3d7jnGfnRVglrsrbQj7SadNY3kncrvg3cc/gfw4pVGUljLYDLnB9j709a9jMs0TxSsFPw94Wyf06D9Kql7dSWWqNOkaRo3xRR9CPQ+9XWPor0m/UoGYuilG+0hx+lOdI7Ra7opC212bm3X/0znIx7UuieOWNZYd21+RkfrW0Kc0vSaZFWjo/Z76QbDUWW31BDZXJ+3/xn7/KrlG6yIHRgynkEHINcEliEgww+/wAxTnsx2pv9AlEU7Nc2J6xk8r7g1ucrXvhtVs7LRUPTNRttTs0urOQPG3p1B9D71MplNPtGwoooqyBVa7bdqbfszprTNh7hx/Cj9T60+vLiO0tpbiZtscalmPsK4Br+pzdqO0Ut3Of9vA22NMccUHJXwim9ERmu9Wvn1PVpDJO5yqk/B/epapxxWSrgcCswMUDYF0eJHmtvc1kmKlIvFCqmgNW0QHgLAqM5PFItVUtqChm3KFHiJzVsEe51X1Pl1oFtFJA+Y1Lgx4OTkZJz+PFHw1+LYfA3dJGzslbo0ibE3OME7s1Y/q8NxP8AVliWOQZ4kj281WJIZLeTvUigCr1UwFyR7nyrKC875+8bRyif/U9R92K39z1vQ79i96bJd1aw289wkmySUsCu0FsAcc4+6qlr8USM21VFWS6hNtPIYbU3c8niJc42j7qXzKbwZW2UcZMTh8n5HP7VPuFXwV9m5fpho0Yk0+25JyemabtYsD04rRpNoqTxIilE3Dw+hxk1Y5wNvQUvlv8AITc9srckO2o7oD1prdJ1wKXupGc9KiZk36DqlzoV4JrYnujxJH5MK6/pOpQanapcW7ZVh0zyK5B9bt2hWKSFTLnnacHH7U17JavJpV8IzzBMecno1Ex3wffgbtdM6xRWuCVZokkU5DDIopw0UX6XNZax0MWkLYkuOuB5eX5/pXM9PgFvaon83Vj6mrF9L120/aG2tfFtjCjGeOmf3qvGZVFKd02zFEgECgtUI3GelYmc1fAzxGkRqWp8NI47kqakC9O3rQrxNg6xbGquO8TH2hWcqsbWRoiNwSNiPkw/rShLzDqT0BBNPHV0ilx4opLYlGA4bBU/t0ouKNQ0EwTwtE20uGZdlzADtHLkcgV5JdQRA79sak4UuQM+9L3mvJomS2khQuuwmUEFDUVuzkEgWS67+6uB128Z98mlNJ+s9A6fwhrJfQR6jgTI+5R8BzitOqXbQREQxqzMMhx1/tSm60gzShmSa3bA52DafTgedbrVLiCWO2unWdVbIcNztHJH61uYna0zFZGk9oaaWAt1uc4ODnPr0/Y0znmToDVdWVhMMA5IyB604eztU055bu6kSUj+XgD2HrV5Z/M4PbYvu7liWCRFvfIwaiR6vFDbPHdWyyA8DyZT99Ad5DtRHJxwoGTWhFFywLxIFTI5HLH3q9LXYXHUym2jQt6vebpkCAnKk+QqfGRIPAwPoQa2ItjaxF5+6iHk3ArXbywvMDa4dcclRxzU2qRh5Fb2kdP7Famb2w7tzl0HP6Giq32EuO41R4CSMk8eXTNFOYq5QmEKt9LOR2uU8+XP/UVWQfU1ffppsWW4tL4Hw4AI9MH+9VXQLOG7nL3P/Agzt+2fShS1Ke/2Wlti6ONnbbGpZj5KMn8KmnRr/u97wFFxkl2AxTyOdZopIIwlvPE5Ze68IdPu64rcqq5/3DM4x4huPHuKFWdoPGB0VnTpYIWY3Vu843FSFHQipLQ2slxuW2uUix03Dn+lWOwSwQXETRgsCsgkU5Bzx/SmEsumLayRvEpkdCoIx8x+1MLVTtAKXHJplXjitRJALe0/iK4d+8YsMD+UZ6k1Y7eafUppwY9iTjDSKPC/GOBSxNsjKhBUOoKNt6H0NTYLy4sMwowgJ58QyjH9qXx5uD1Q3kwKknBK1uzgt2hLYEm3awB/eks99eWasbSVZE8t3XFYauJ7gl5Y2DH7LZB963aesUCfx5gB1AJPWifxYqe1RS+ozSuNTsXS6hqtxGqvCUGM7mzyKU3N/f28qyW/hbkbiPuPFXTXra5vLKBrd42jC4Lngj3quvDaWkuLtzJKPhT+3+fKtJY489M/yZcnWtIy0yeRrdruU4cDd4wSzfKmM0PfEO0qTr5CJgT+fP5Vno88y3yTBQqAFipAIx7/AJVNfTdJnnkuJFwxBOU4wfarUqk6YrlhTSlC2TVzpiNFYxOjSDxybTyPTJpPJqM+4tHErN8z1pvAXtP4UbNImTiNjwCOtS7RbC+nhSW0SPd/OhwW464HAH60s7S+A7+m2ilSWuoXc3eSlQT5t5U30uAWZC7zJI7ZZvU1M1e2hs2DW8wkiZtuCwJU+hrTpo7y6UdAvJPpRVXNf4L3DT4stXY9v/I8Hqd3H/U0VI+j2Ez6vPOBlEU8+maKNgWoRosvbzRRrOgTRquZYhvTHU+orl+iQSnSJYAMzQOWGOpU13MjNcz7UaY2h6o91FGfqNwTnbxsbqRQs8tdrw3HpWBE10uQqrKnQiiGQrIqSvsY57t2PCn7JqSHCt3yA7d3iI6/P51r1hYmtw8keN2csOnsaVXumdFeDGwhs55VCOI5JQY3DEABjyAPXJFYTxJHfRW8Jm3KfGHhI2/fSGO4jgtlRsv3ZLPkD+YDCn3x+tONMlS6UiSe42MpOwStt+Xrin8c8Z0czNXK9lhsAYraKSNsYXqPOtWoQNdSfxVSZSeuNrL/AFH51NV444I5BGvw4VRxwB5Co63iSg5Vlz6rit1M0tMGqqXtMWTaOYlWSGabg4HRgP8APlUJo7oSqY0ifP8AOOR+GM59qbT36QeDaPH0FaLiW4VisZRCQWJ88kAE5+VCf0uN/Aefqsq6MBbSscTSysT5KgUfjkmptlBZ2SskaRln+IgYJ9sjn86XWySxhu/kZgRwo/eptrDgM7sV8hs6n763OKY/qgdZbt9sx1J5dPhLW8IVZVXDMC4Ug9GHJwR5+WKU97HcLO2Ns8uDH3ZPdow5wPUn8Kb3sxghAibxY5y2M0glvZ5XLsRmPDKB6g1tra0YVarZ5Hf99IdpLXG/K8eo5FEAlmndYJAqhTvuB0HqB60snV4b6VnbZHuPA6v/AGqfaK11Kslw+yNfhjBxxSFwp8OnNuls9FpH9XlwFVeMMwySf617bxfVbN5ZPik4X1xTFmiuZVSOMfV4hljnw/jUvs5pj9oNZDFCLG3I3eh9BWoVPr9i/wBQl8Fx7A6c9lo4lmGJLg78Y6DyoqyoqooVRgAYAop1LS0LmVRNSsYdQtXt51DI4wQal15Ua2tMhyXVNHn0O6YAkwZ8Lv8AC3sfQ0qvLxY8NFGJreXwujHPdn9vlXZr+wgv4DFOgZT61zXtR2Qms5Gk02NmiYeJT+maTrBxrkvBhZ3x4so92paFjg5YFj7k81s0G97ucAnA6MB6VGka4t5e6ljO0cYI5qHIGjnEkeQOtNpp+Cun4zplvfQ9yERsMfbgVqup95CiRiFHDfDVQsNX6BnK02XUY5I8zOp9hV6KSMNR1ALKBsO4cZHnWEd1cSsSo2gLjJon1G1U8IrnoKXy6mxLhcICfLyqbL0NbYTSzDdMc+WX4ptNePAid3JGpxgEEE5qpC/7k5DA/OoN72gaNHVfFnpWt9FaHV7qJ7/fcSb23ZyKwtNVhSRpFt0kPkGHXNVS2kuLuRnm8KAedTlldF7u1iaSdxhVQZ2D1rJGhvcXsV3ftLFbBctjrhf60/0u1hnLO437RlnIwi0m0rTYdPhWTU5CGOMW6fEfQE1ctH7P6lrrJ9cg/wBP0lfghXhnH+ev5Urcu66HJyqJ0QLOxm7Q3f1LTE7uzRv40/TP+eldO0nTLbSrOO1tECoo59WPqaz0+wttOtlt7OJY4l6AVKpiIUoXqnT2FFFFbKCvKKKhD2sXVWUqwBB8jRRUIVzXuy2nX0bSFO7fGeBxXMdV0m3tZ2jI7xenPFeUUDL+K2iCuXRYwC0crLnnGM0ovHeHI3ZIoorcvogWkxkXLjNTFwx6daKK0UzTcQhn25OK12unpcShQwXPmVzRRVkQ+XQbW1iWSYvOeoXO0VK0MPqOof6dZlLFG4Z403E/pRRS7beTi/CzqOg9j9M0orOVN1cnnvZhkj5DoKsYAFFFM60Q9oooqECiiioQ/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 name="6 İçerik Yer Tutucusu"/>
          <p:cNvSpPr>
            <a:spLocks noGrp="1"/>
          </p:cNvSpPr>
          <p:nvPr>
            <p:ph idx="1"/>
          </p:nvPr>
        </p:nvSpPr>
        <p:spPr>
          <a:xfrm>
            <a:off x="539552" y="260648"/>
            <a:ext cx="8229600" cy="3888431"/>
          </a:xfrm>
        </p:spPr>
        <p:txBody>
          <a:bodyPr>
            <a:normAutofit fontScale="92500" lnSpcReduction="20000"/>
          </a:bodyPr>
          <a:lstStyle/>
          <a:p>
            <a:r>
              <a:rPr lang="tr-TR" dirty="0" smtClean="0"/>
              <a:t>İl topraklarının yarısından fazlası ormanlar ile kaplıdır. Ormanlar il topraklarının % 53.9'unu oluşturur. Ormanlık alanlar 536.964 hektar olup bunun 449.024 hektarı koru, 87.969 hektarı ise köylülere dağıtılan ve ticaret yapılan, kesilmeye hazır ormanlardır. Ormanlık arazinin yarısından fazlasını kızılçam ve meşe kaplar. İlde yetişen </a:t>
            </a:r>
            <a:r>
              <a:rPr lang="tr-TR" dirty="0" err="1" smtClean="0"/>
              <a:t>ağaçalarin</a:t>
            </a:r>
            <a:r>
              <a:rPr lang="tr-TR" dirty="0" smtClean="0"/>
              <a:t> miktarları şöyledir; </a:t>
            </a:r>
            <a:br>
              <a:rPr lang="tr-TR" dirty="0" smtClean="0"/>
            </a:br>
            <a:r>
              <a:rPr lang="tr-TR" dirty="0" smtClean="0"/>
              <a:t> Kızılçam 181.093,20 33,73</a:t>
            </a:r>
            <a:br>
              <a:rPr lang="tr-TR" dirty="0" smtClean="0"/>
            </a:br>
            <a:r>
              <a:rPr lang="tr-TR" dirty="0" smtClean="0"/>
              <a:t>Meşe 109.997,50 20,49</a:t>
            </a:r>
            <a:br>
              <a:rPr lang="tr-TR" dirty="0" smtClean="0"/>
            </a:br>
            <a:r>
              <a:rPr lang="tr-TR" dirty="0" smtClean="0"/>
              <a:t>Karaçam 60.735,00 11,24</a:t>
            </a:r>
            <a:br>
              <a:rPr lang="tr-TR" dirty="0" smtClean="0"/>
            </a:br>
            <a:r>
              <a:rPr lang="tr-TR" dirty="0" smtClean="0"/>
              <a:t>Diğer 185,138,30 34,36</a:t>
            </a:r>
            <a:br>
              <a:rPr lang="tr-TR" dirty="0" smtClean="0"/>
            </a:br>
            <a:r>
              <a:rPr lang="tr-TR" dirty="0" smtClean="0"/>
              <a:t>Genel toplam 536.964,00 100,00</a:t>
            </a:r>
            <a:endParaRPr lang="tr-TR" dirty="0"/>
          </a:p>
        </p:txBody>
      </p:sp>
      <p:sp>
        <p:nvSpPr>
          <p:cNvPr id="1032" name="AutoShape 8" descr="Muğla Orman Bölge Müdürlüğü - About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4" name="AutoShape 10" descr="Muğla Orman Bölge Müdürlüğü - About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6" name="AutoShape 12" descr="Muğla Orman Bölge Müdürlüğü - About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42" name="Picture 18" descr="6.Sınıf ''Orman'' Metni Günlük Planı » Mustafa Karagöl"/>
          <p:cNvPicPr>
            <a:picLocks noChangeAspect="1" noChangeArrowheads="1"/>
          </p:cNvPicPr>
          <p:nvPr/>
        </p:nvPicPr>
        <p:blipFill>
          <a:blip r:embed="rId2" cstate="print"/>
          <a:srcRect/>
          <a:stretch>
            <a:fillRect/>
          </a:stretch>
        </p:blipFill>
        <p:spPr bwMode="auto">
          <a:xfrm>
            <a:off x="971600" y="4005064"/>
            <a:ext cx="7416824" cy="256490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229600" cy="1228998"/>
          </a:xfrm>
        </p:spPr>
        <p:txBody>
          <a:bodyPr>
            <a:normAutofit/>
          </a:bodyPr>
          <a:lstStyle/>
          <a:p>
            <a:r>
              <a:rPr lang="tr-TR" sz="3200" dirty="0" smtClean="0">
                <a:solidFill>
                  <a:schemeClr val="accent1">
                    <a:lumMod val="75000"/>
                  </a:schemeClr>
                </a:solidFill>
              </a:rPr>
              <a:t>ÇANAKKALE NİN  YÖRESEL YEMEKLERİNE BAZI ÖRNEKLER</a:t>
            </a:r>
            <a:endParaRPr lang="tr-TR" sz="3200" dirty="0">
              <a:solidFill>
                <a:schemeClr val="accent1">
                  <a:lumMod val="75000"/>
                </a:schemeClr>
              </a:solidFill>
            </a:endParaRPr>
          </a:p>
        </p:txBody>
      </p:sp>
      <p:sp>
        <p:nvSpPr>
          <p:cNvPr id="6" name="5 Metin kutusu"/>
          <p:cNvSpPr txBox="1"/>
          <p:nvPr/>
        </p:nvSpPr>
        <p:spPr>
          <a:xfrm>
            <a:off x="5724128" y="2132856"/>
            <a:ext cx="3096344" cy="523220"/>
          </a:xfrm>
          <a:prstGeom prst="rect">
            <a:avLst/>
          </a:prstGeom>
          <a:noFill/>
        </p:spPr>
        <p:txBody>
          <a:bodyPr wrap="square" rtlCol="0">
            <a:spAutoFit/>
          </a:bodyPr>
          <a:lstStyle/>
          <a:p>
            <a:r>
              <a:rPr lang="tr-TR" sz="2800" dirty="0" err="1" smtClean="0">
                <a:solidFill>
                  <a:schemeClr val="tx1">
                    <a:lumMod val="95000"/>
                    <a:lumOff val="5000"/>
                  </a:schemeClr>
                </a:solidFill>
              </a:rPr>
              <a:t>Tumbi</a:t>
            </a:r>
            <a:endParaRPr lang="tr-TR" sz="2800" dirty="0">
              <a:solidFill>
                <a:schemeClr val="tx1">
                  <a:lumMod val="95000"/>
                  <a:lumOff val="5000"/>
                </a:schemeClr>
              </a:solidFill>
            </a:endParaRPr>
          </a:p>
        </p:txBody>
      </p:sp>
      <p:sp>
        <p:nvSpPr>
          <p:cNvPr id="7" name="6 Metin kutusu"/>
          <p:cNvSpPr txBox="1"/>
          <p:nvPr/>
        </p:nvSpPr>
        <p:spPr>
          <a:xfrm>
            <a:off x="5796136" y="4797152"/>
            <a:ext cx="3347864" cy="523220"/>
          </a:xfrm>
          <a:prstGeom prst="rect">
            <a:avLst/>
          </a:prstGeom>
          <a:noFill/>
        </p:spPr>
        <p:txBody>
          <a:bodyPr wrap="square" rtlCol="0">
            <a:spAutoFit/>
          </a:bodyPr>
          <a:lstStyle/>
          <a:p>
            <a:r>
              <a:rPr lang="tr-TR" sz="2800" dirty="0" err="1" smtClean="0">
                <a:solidFill>
                  <a:schemeClr val="tx1">
                    <a:lumMod val="95000"/>
                    <a:lumOff val="5000"/>
                  </a:schemeClr>
                </a:solidFill>
              </a:rPr>
              <a:t>Metez</a:t>
            </a:r>
            <a:endParaRPr lang="tr-TR" sz="2800" dirty="0">
              <a:solidFill>
                <a:schemeClr val="tx1">
                  <a:lumMod val="95000"/>
                  <a:lumOff val="5000"/>
                </a:schemeClr>
              </a:solidFill>
            </a:endParaRPr>
          </a:p>
        </p:txBody>
      </p:sp>
      <p:pic>
        <p:nvPicPr>
          <p:cNvPr id="8" name="7 Resim" descr="tumbi.jpg"/>
          <p:cNvPicPr>
            <a:picLocks noChangeAspect="1"/>
          </p:cNvPicPr>
          <p:nvPr/>
        </p:nvPicPr>
        <p:blipFill>
          <a:blip r:embed="rId2"/>
          <a:stretch>
            <a:fillRect/>
          </a:stretch>
        </p:blipFill>
        <p:spPr>
          <a:xfrm>
            <a:off x="571472" y="1643050"/>
            <a:ext cx="3810027" cy="2143140"/>
          </a:xfrm>
          <a:prstGeom prst="rect">
            <a:avLst/>
          </a:prstGeom>
        </p:spPr>
      </p:pic>
      <p:pic>
        <p:nvPicPr>
          <p:cNvPr id="9" name="8 Resim" descr="metez-1 (1).jpg"/>
          <p:cNvPicPr>
            <a:picLocks noChangeAspect="1"/>
          </p:cNvPicPr>
          <p:nvPr/>
        </p:nvPicPr>
        <p:blipFill>
          <a:blip r:embed="rId3"/>
          <a:stretch>
            <a:fillRect/>
          </a:stretch>
        </p:blipFill>
        <p:spPr>
          <a:xfrm>
            <a:off x="571472" y="3929066"/>
            <a:ext cx="3786214" cy="2536049"/>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501</TotalTime>
  <Words>1126</Words>
  <Application>Microsoft Office PowerPoint</Application>
  <PresentationFormat>Ekran Gösterisi (4:3)</PresentationFormat>
  <Paragraphs>75</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Akış</vt:lpstr>
      <vt:lpstr>  SPOR VE TURİZM ÇANAKKALE</vt:lpstr>
      <vt:lpstr>PowerPoint Sunusu</vt:lpstr>
      <vt:lpstr>PowerPoint Sunusu</vt:lpstr>
      <vt:lpstr>PowerPoint Sunusu</vt:lpstr>
      <vt:lpstr>PowerPoint Sunusu</vt:lpstr>
      <vt:lpstr>PowerPoint Sunusu</vt:lpstr>
      <vt:lpstr>PowerPoint Sunusu</vt:lpstr>
      <vt:lpstr>PowerPoint Sunusu</vt:lpstr>
      <vt:lpstr>ÇANAKKALE NİN  YÖRESEL YEMEKLERİNE BAZI ÖRNEKLER</vt:lpstr>
      <vt:lpstr>PowerPoint Sunusu</vt:lpstr>
      <vt:lpstr>ÇANAKKALE NİN  YÖRESEL KIYAFETLERİNE BAZI ÖRNEKLER</vt:lpstr>
      <vt:lpstr>PowerPoint Sunusu</vt:lpstr>
      <vt:lpstr>ÇANAKKALE  YÖRESEL OYUN VE TÜRKÜLERİ</vt:lpstr>
      <vt:lpstr>    Çanakkale İlgi Gören Yerler</vt:lpstr>
      <vt:lpstr>PowerPoint Sunusu</vt:lpstr>
      <vt:lpstr>      Çanakkale Deniz Müzesi</vt:lpstr>
      <vt:lpstr>Troy Filminden kalan Truva Atı</vt:lpstr>
      <vt:lpstr>      SPOR TURİZMİ KAVRAMI</vt:lpstr>
      <vt:lpstr>“2. Uluslararası Çanakkale Troya Halk Dansları Festivali” </vt:lpstr>
      <vt:lpstr>PowerPoint Sunusu</vt:lpstr>
      <vt:lpstr>PowerPoint Sunusu</vt:lpstr>
      <vt:lpstr>PowerPoint Sunusu</vt:lpstr>
      <vt:lpstr>PowerPoint Sunusu</vt:lpstr>
      <vt:lpstr>PowerPoint Sunusu</vt:lpstr>
      <vt:lpstr>            Sonuç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 VE TURİZM</dc:title>
  <dc:creator>ferhat</dc:creator>
  <cp:lastModifiedBy>win</cp:lastModifiedBy>
  <cp:revision>54</cp:revision>
  <dcterms:created xsi:type="dcterms:W3CDTF">2020-04-20T16:33:06Z</dcterms:created>
  <dcterms:modified xsi:type="dcterms:W3CDTF">2020-05-08T20:47:09Z</dcterms:modified>
</cp:coreProperties>
</file>