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56" r:id="rId4"/>
    <p:sldId id="261" r:id="rId5"/>
    <p:sldId id="272" r:id="rId6"/>
    <p:sldId id="273" r:id="rId7"/>
    <p:sldId id="274" r:id="rId8"/>
    <p:sldId id="275" r:id="rId9"/>
    <p:sldId id="276" r:id="rId10"/>
    <p:sldId id="277" r:id="rId11"/>
    <p:sldId id="278" r:id="rId12"/>
    <p:sldId id="27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in" initials="S" lastIdx="0" clrIdx="0">
    <p:extLst>
      <p:ext uri="{19B8F6BF-5375-455C-9EA6-DF929625EA0E}">
        <p15:presenceInfo xmlns:p15="http://schemas.microsoft.com/office/powerpoint/2012/main" userId="Si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8C8D6"/>
    <a:srgbClr val="FF6600"/>
    <a:srgbClr val="00FF00"/>
    <a:srgbClr val="000099"/>
    <a:srgbClr val="A3A3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62" y="2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1B264B0-237A-4FA1-8204-68CBE8941562}" type="datetimeFigureOut">
              <a:rPr lang="tr-TR" smtClean="0"/>
              <a:t>26.10.2016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8ADD7A-5418-4D5F-B024-510D5134E00E}" type="slidenum">
              <a:rPr lang="tr-TR" smtClean="0"/>
              <a:t>‹#›</a:t>
            </a:fld>
            <a:endParaRPr lang="tr-TR"/>
          </a:p>
        </p:txBody>
      </p:sp>
    </p:spTree>
    <p:extLst>
      <p:ext uri="{BB962C8B-B14F-4D97-AF65-F5344CB8AC3E}">
        <p14:creationId xmlns:p14="http://schemas.microsoft.com/office/powerpoint/2010/main" val="1184608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B264B0-237A-4FA1-8204-68CBE8941562}" type="datetimeFigureOut">
              <a:rPr lang="tr-TR" smtClean="0"/>
              <a:t>26.10.2016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8ADD7A-5418-4D5F-B024-510D5134E00E}" type="slidenum">
              <a:rPr lang="tr-TR" smtClean="0"/>
              <a:t>‹#›</a:t>
            </a:fld>
            <a:endParaRPr lang="tr-TR"/>
          </a:p>
        </p:txBody>
      </p:sp>
    </p:spTree>
    <p:extLst>
      <p:ext uri="{BB962C8B-B14F-4D97-AF65-F5344CB8AC3E}">
        <p14:creationId xmlns:p14="http://schemas.microsoft.com/office/powerpoint/2010/main" val="3792291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B264B0-237A-4FA1-8204-68CBE8941562}" type="datetimeFigureOut">
              <a:rPr lang="tr-TR" smtClean="0"/>
              <a:t>26.10.2016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8ADD7A-5418-4D5F-B024-510D5134E00E}" type="slidenum">
              <a:rPr lang="tr-TR" smtClean="0"/>
              <a:t>‹#›</a:t>
            </a:fld>
            <a:endParaRPr lang="tr-TR"/>
          </a:p>
        </p:txBody>
      </p:sp>
    </p:spTree>
    <p:extLst>
      <p:ext uri="{BB962C8B-B14F-4D97-AF65-F5344CB8AC3E}">
        <p14:creationId xmlns:p14="http://schemas.microsoft.com/office/powerpoint/2010/main" val="398162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B264B0-237A-4FA1-8204-68CBE8941562}" type="datetimeFigureOut">
              <a:rPr lang="tr-TR" smtClean="0"/>
              <a:t>26.10.2016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8ADD7A-5418-4D5F-B024-510D5134E00E}" type="slidenum">
              <a:rPr lang="tr-TR" smtClean="0"/>
              <a:t>‹#›</a:t>
            </a:fld>
            <a:endParaRPr lang="tr-TR"/>
          </a:p>
        </p:txBody>
      </p:sp>
    </p:spTree>
    <p:extLst>
      <p:ext uri="{BB962C8B-B14F-4D97-AF65-F5344CB8AC3E}">
        <p14:creationId xmlns:p14="http://schemas.microsoft.com/office/powerpoint/2010/main" val="2820757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1B264B0-237A-4FA1-8204-68CBE8941562}" type="datetimeFigureOut">
              <a:rPr lang="tr-TR" smtClean="0"/>
              <a:t>26.10.2016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8ADD7A-5418-4D5F-B024-510D5134E00E}" type="slidenum">
              <a:rPr lang="tr-TR" smtClean="0"/>
              <a:t>‹#›</a:t>
            </a:fld>
            <a:endParaRPr lang="tr-TR"/>
          </a:p>
        </p:txBody>
      </p:sp>
    </p:spTree>
    <p:extLst>
      <p:ext uri="{BB962C8B-B14F-4D97-AF65-F5344CB8AC3E}">
        <p14:creationId xmlns:p14="http://schemas.microsoft.com/office/powerpoint/2010/main" val="1150317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1B264B0-237A-4FA1-8204-68CBE8941562}" type="datetimeFigureOut">
              <a:rPr lang="tr-TR" smtClean="0"/>
              <a:t>26.10.2016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8ADD7A-5418-4D5F-B024-510D5134E00E}" type="slidenum">
              <a:rPr lang="tr-TR" smtClean="0"/>
              <a:t>‹#›</a:t>
            </a:fld>
            <a:endParaRPr lang="tr-TR"/>
          </a:p>
        </p:txBody>
      </p:sp>
    </p:spTree>
    <p:extLst>
      <p:ext uri="{BB962C8B-B14F-4D97-AF65-F5344CB8AC3E}">
        <p14:creationId xmlns:p14="http://schemas.microsoft.com/office/powerpoint/2010/main" val="3240033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1B264B0-237A-4FA1-8204-68CBE8941562}" type="datetimeFigureOut">
              <a:rPr lang="tr-TR" smtClean="0"/>
              <a:t>26.10.2016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38ADD7A-5418-4D5F-B024-510D5134E00E}" type="slidenum">
              <a:rPr lang="tr-TR" smtClean="0"/>
              <a:t>‹#›</a:t>
            </a:fld>
            <a:endParaRPr lang="tr-TR"/>
          </a:p>
        </p:txBody>
      </p:sp>
    </p:spTree>
    <p:extLst>
      <p:ext uri="{BB962C8B-B14F-4D97-AF65-F5344CB8AC3E}">
        <p14:creationId xmlns:p14="http://schemas.microsoft.com/office/powerpoint/2010/main" val="2267021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1B264B0-237A-4FA1-8204-68CBE8941562}" type="datetimeFigureOut">
              <a:rPr lang="tr-TR" smtClean="0"/>
              <a:t>26.10.2016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38ADD7A-5418-4D5F-B024-510D5134E00E}" type="slidenum">
              <a:rPr lang="tr-TR" smtClean="0"/>
              <a:t>‹#›</a:t>
            </a:fld>
            <a:endParaRPr lang="tr-TR"/>
          </a:p>
        </p:txBody>
      </p:sp>
    </p:spTree>
    <p:extLst>
      <p:ext uri="{BB962C8B-B14F-4D97-AF65-F5344CB8AC3E}">
        <p14:creationId xmlns:p14="http://schemas.microsoft.com/office/powerpoint/2010/main" val="3772784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1B264B0-237A-4FA1-8204-68CBE8941562}" type="datetimeFigureOut">
              <a:rPr lang="tr-TR" smtClean="0"/>
              <a:t>26.10.2016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38ADD7A-5418-4D5F-B024-510D5134E00E}" type="slidenum">
              <a:rPr lang="tr-TR" smtClean="0"/>
              <a:t>‹#›</a:t>
            </a:fld>
            <a:endParaRPr lang="tr-TR"/>
          </a:p>
        </p:txBody>
      </p:sp>
    </p:spTree>
    <p:extLst>
      <p:ext uri="{BB962C8B-B14F-4D97-AF65-F5344CB8AC3E}">
        <p14:creationId xmlns:p14="http://schemas.microsoft.com/office/powerpoint/2010/main" val="1064033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1B264B0-237A-4FA1-8204-68CBE8941562}" type="datetimeFigureOut">
              <a:rPr lang="tr-TR" smtClean="0"/>
              <a:t>26.10.2016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8ADD7A-5418-4D5F-B024-510D5134E00E}" type="slidenum">
              <a:rPr lang="tr-TR" smtClean="0"/>
              <a:t>‹#›</a:t>
            </a:fld>
            <a:endParaRPr lang="tr-TR"/>
          </a:p>
        </p:txBody>
      </p:sp>
    </p:spTree>
    <p:extLst>
      <p:ext uri="{BB962C8B-B14F-4D97-AF65-F5344CB8AC3E}">
        <p14:creationId xmlns:p14="http://schemas.microsoft.com/office/powerpoint/2010/main" val="2840535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1B264B0-237A-4FA1-8204-68CBE8941562}" type="datetimeFigureOut">
              <a:rPr lang="tr-TR" smtClean="0"/>
              <a:t>26.10.2016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8ADD7A-5418-4D5F-B024-510D5134E00E}" type="slidenum">
              <a:rPr lang="tr-TR" smtClean="0"/>
              <a:t>‹#›</a:t>
            </a:fld>
            <a:endParaRPr lang="tr-TR"/>
          </a:p>
        </p:txBody>
      </p:sp>
    </p:spTree>
    <p:extLst>
      <p:ext uri="{BB962C8B-B14F-4D97-AF65-F5344CB8AC3E}">
        <p14:creationId xmlns:p14="http://schemas.microsoft.com/office/powerpoint/2010/main" val="3720895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264B0-237A-4FA1-8204-68CBE8941562}" type="datetimeFigureOut">
              <a:rPr lang="tr-TR" smtClean="0"/>
              <a:t>26.10.2016</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ADD7A-5418-4D5F-B024-510D5134E00E}" type="slidenum">
              <a:rPr lang="tr-TR" smtClean="0"/>
              <a:t>‹#›</a:t>
            </a:fld>
            <a:endParaRPr lang="tr-TR"/>
          </a:p>
        </p:txBody>
      </p:sp>
    </p:spTree>
    <p:extLst>
      <p:ext uri="{BB962C8B-B14F-4D97-AF65-F5344CB8AC3E}">
        <p14:creationId xmlns:p14="http://schemas.microsoft.com/office/powerpoint/2010/main" val="327525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595120" y="447039"/>
            <a:ext cx="9144000" cy="969963"/>
          </a:xfrm>
        </p:spPr>
        <p:txBody>
          <a:bodyPr/>
          <a:lstStyle/>
          <a:p>
            <a:r>
              <a:rPr lang="tr-TR" dirty="0">
                <a:latin typeface="Comic Sans MS" panose="030F0702030302020204" pitchFamily="66" charset="0"/>
              </a:rPr>
              <a:t>Renk Teorileri</a:t>
            </a:r>
            <a:endParaRPr lang="tr-TR" dirty="0">
              <a:latin typeface="Comic Sans MS" panose="030F0702030302020204" pitchFamily="66" charset="0"/>
            </a:endParaRPr>
          </a:p>
        </p:txBody>
      </p:sp>
      <p:sp>
        <p:nvSpPr>
          <p:cNvPr id="3" name="Alt Başlık 2"/>
          <p:cNvSpPr>
            <a:spLocks noGrp="1"/>
          </p:cNvSpPr>
          <p:nvPr>
            <p:ph type="subTitle" idx="1"/>
          </p:nvPr>
        </p:nvSpPr>
        <p:spPr>
          <a:xfrm>
            <a:off x="1595120" y="2240598"/>
            <a:ext cx="9144000" cy="4361370"/>
          </a:xfrm>
        </p:spPr>
        <p:txBody>
          <a:bodyPr>
            <a:normAutofit/>
          </a:bodyPr>
          <a:lstStyle/>
          <a:p>
            <a:pPr algn="just"/>
            <a:r>
              <a:rPr lang="tr-TR" dirty="0"/>
              <a:t>Göz frekans analizi yapamadığı için aynı anda gelen ışık frekansları değişik kanallardan algılanamaz. Değişik ışık frekanslarının sadece kombinasyonları algılanabilmektedir. Bu prensip çeşitli “renk modelleri” ile açıklanmıştır.</a:t>
            </a:r>
          </a:p>
          <a:p>
            <a:pPr algn="just"/>
            <a:endParaRPr lang="tr-TR" dirty="0" smtClean="0"/>
          </a:p>
        </p:txBody>
      </p:sp>
    </p:spTree>
    <p:extLst>
      <p:ext uri="{BB962C8B-B14F-4D97-AF65-F5344CB8AC3E}">
        <p14:creationId xmlns:p14="http://schemas.microsoft.com/office/powerpoint/2010/main" val="3987146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8C8D6">
            <a:alpha val="96863"/>
          </a:srgb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274320" y="2052321"/>
            <a:ext cx="3007360" cy="2565082"/>
          </a:xfrm>
        </p:spPr>
        <p:txBody>
          <a:bodyPr>
            <a:normAutofit/>
          </a:bodyPr>
          <a:lstStyle/>
          <a:p>
            <a:r>
              <a:rPr lang="tr-TR" dirty="0" err="1" smtClean="0">
                <a:latin typeface="Comic Sans MS" panose="030F0702030302020204" pitchFamily="66" charset="0"/>
              </a:rPr>
              <a:t>Munsell</a:t>
            </a:r>
            <a:r>
              <a:rPr lang="tr-TR" dirty="0" smtClean="0">
                <a:latin typeface="Comic Sans MS" panose="030F0702030302020204" pitchFamily="66" charset="0"/>
              </a:rPr>
              <a:t> Renk Sistemi</a:t>
            </a:r>
            <a:endParaRPr lang="tr-TR" dirty="0">
              <a:latin typeface="Comic Sans MS" panose="030F0702030302020204" pitchFamily="66" charset="0"/>
            </a:endParaRPr>
          </a:p>
        </p:txBody>
      </p:sp>
      <p:pic>
        <p:nvPicPr>
          <p:cNvPr id="6146" name="Picture 2" descr="color-atl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5360" y="0"/>
            <a:ext cx="8676640" cy="6863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757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8C8D6">
            <a:alpha val="96863"/>
          </a:srgb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274320" y="2052321"/>
            <a:ext cx="3007360" cy="2565082"/>
          </a:xfrm>
        </p:spPr>
        <p:txBody>
          <a:bodyPr>
            <a:normAutofit/>
          </a:bodyPr>
          <a:lstStyle/>
          <a:p>
            <a:r>
              <a:rPr lang="tr-TR" dirty="0" err="1" smtClean="0">
                <a:latin typeface="Comic Sans MS" panose="030F0702030302020204" pitchFamily="66" charset="0"/>
              </a:rPr>
              <a:t>Munsell</a:t>
            </a:r>
            <a:r>
              <a:rPr lang="tr-TR" dirty="0" smtClean="0">
                <a:latin typeface="Comic Sans MS" panose="030F0702030302020204" pitchFamily="66" charset="0"/>
              </a:rPr>
              <a:t> Renk Sistemi</a:t>
            </a:r>
            <a:endParaRPr lang="tr-TR" dirty="0">
              <a:latin typeface="Comic Sans MS" panose="030F0702030302020204" pitchFamily="66" charset="0"/>
            </a:endParaRPr>
          </a:p>
        </p:txBody>
      </p:sp>
      <p:pic>
        <p:nvPicPr>
          <p:cNvPr id="7170" name="Picture 2" descr="Side view from yellows and greens of the Munsell 3D lifesize color space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1" y="0"/>
            <a:ext cx="51435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778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8C8D6">
            <a:alpha val="96863"/>
          </a:srgb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7508240" y="4155441"/>
            <a:ext cx="3007360" cy="2565082"/>
          </a:xfrm>
        </p:spPr>
        <p:txBody>
          <a:bodyPr>
            <a:normAutofit/>
          </a:bodyPr>
          <a:lstStyle/>
          <a:p>
            <a:r>
              <a:rPr lang="tr-TR" dirty="0" err="1" smtClean="0">
                <a:latin typeface="Comic Sans MS" panose="030F0702030302020204" pitchFamily="66" charset="0"/>
              </a:rPr>
              <a:t>Munsell</a:t>
            </a:r>
            <a:r>
              <a:rPr lang="tr-TR" dirty="0" smtClean="0">
                <a:latin typeface="Comic Sans MS" panose="030F0702030302020204" pitchFamily="66" charset="0"/>
              </a:rPr>
              <a:t> Renk Sistemi</a:t>
            </a:r>
            <a:endParaRPr lang="tr-TR" dirty="0">
              <a:latin typeface="Comic Sans MS" panose="030F0702030302020204" pitchFamily="66" charset="0"/>
            </a:endParaRPr>
          </a:p>
        </p:txBody>
      </p:sp>
      <p:pic>
        <p:nvPicPr>
          <p:cNvPr id="8194" name="Picture 2" descr="Lifesize 3D model of the Munsell color space showing a close-up of the yello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0"/>
            <a:ext cx="5715000" cy="381952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A lifesize model in 3D of the Munsell color sp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256"/>
            <a:ext cx="5157192" cy="6876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9144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220216" y="1014984"/>
            <a:ext cx="9816592" cy="5449824"/>
          </a:xfrm>
        </p:spPr>
        <p:txBody>
          <a:bodyPr>
            <a:normAutofit/>
          </a:bodyPr>
          <a:lstStyle/>
          <a:p>
            <a:pPr marL="342900" indent="-342900" algn="just">
              <a:buFont typeface="Arial" panose="020B0604020202020204" pitchFamily="34" charset="0"/>
              <a:buChar char="•"/>
            </a:pPr>
            <a:r>
              <a:rPr lang="tr-TR" b="1" dirty="0" err="1" smtClean="0"/>
              <a:t>Aristotales</a:t>
            </a:r>
            <a:r>
              <a:rPr lang="tr-TR" b="1" dirty="0" smtClean="0"/>
              <a:t> </a:t>
            </a:r>
            <a:r>
              <a:rPr lang="tr-TR" b="1" dirty="0"/>
              <a:t>(M.Ö.384-322</a:t>
            </a:r>
            <a:r>
              <a:rPr lang="tr-TR" b="1" dirty="0" smtClean="0"/>
              <a:t>)</a:t>
            </a:r>
          </a:p>
          <a:p>
            <a:pPr marL="342900" indent="-342900" algn="just">
              <a:buFont typeface="Arial" panose="020B0604020202020204" pitchFamily="34" charset="0"/>
              <a:buChar char="•"/>
            </a:pPr>
            <a:r>
              <a:rPr lang="tr-TR" b="1" dirty="0" smtClean="0"/>
              <a:t>Platon</a:t>
            </a:r>
            <a:r>
              <a:rPr lang="tr-TR" b="1" dirty="0"/>
              <a:t>, Pythagoras ve </a:t>
            </a:r>
            <a:r>
              <a:rPr lang="tr-TR" b="1" dirty="0" err="1" smtClean="0"/>
              <a:t>Plinus</a:t>
            </a:r>
            <a:r>
              <a:rPr lang="tr-TR" b="1" dirty="0" smtClean="0"/>
              <a:t>.</a:t>
            </a:r>
          </a:p>
          <a:p>
            <a:pPr marL="342900" indent="-342900" algn="just">
              <a:buFont typeface="Arial" panose="020B0604020202020204" pitchFamily="34" charset="0"/>
              <a:buChar char="•"/>
            </a:pPr>
            <a:r>
              <a:rPr lang="tr-TR" b="1" dirty="0"/>
              <a:t>Leonardo da Vinci (1452-1519</a:t>
            </a:r>
            <a:r>
              <a:rPr lang="tr-TR" b="1" dirty="0" smtClean="0"/>
              <a:t>)</a:t>
            </a:r>
          </a:p>
          <a:p>
            <a:pPr marL="342900" indent="-342900" algn="just">
              <a:buFont typeface="Arial" panose="020B0604020202020204" pitchFamily="34" charset="0"/>
              <a:buChar char="•"/>
            </a:pPr>
            <a:r>
              <a:rPr lang="tr-TR" b="1" dirty="0"/>
              <a:t>Peter Paul </a:t>
            </a:r>
            <a:r>
              <a:rPr lang="tr-TR" b="1" dirty="0" err="1"/>
              <a:t>Rubens</a:t>
            </a:r>
            <a:r>
              <a:rPr lang="tr-TR" b="1" dirty="0"/>
              <a:t> (1577-1640</a:t>
            </a:r>
            <a:r>
              <a:rPr lang="tr-TR" b="1" dirty="0"/>
              <a:t>)</a:t>
            </a:r>
          </a:p>
          <a:p>
            <a:pPr marL="342900" indent="-342900" algn="just">
              <a:buFont typeface="Arial" panose="020B0604020202020204" pitchFamily="34" charset="0"/>
              <a:buChar char="•"/>
            </a:pPr>
            <a:r>
              <a:rPr lang="tr-TR" b="1" dirty="0"/>
              <a:t>Isaac Newton ( 1643-1727</a:t>
            </a:r>
            <a:r>
              <a:rPr lang="tr-TR" b="1" dirty="0" smtClean="0"/>
              <a:t>)</a:t>
            </a:r>
          </a:p>
          <a:p>
            <a:pPr marL="342900" indent="-342900" algn="just">
              <a:buFont typeface="Arial" panose="020B0604020202020204" pitchFamily="34" charset="0"/>
              <a:buChar char="•"/>
            </a:pPr>
            <a:r>
              <a:rPr lang="tr-TR" b="1" dirty="0"/>
              <a:t>Johann </a:t>
            </a:r>
            <a:r>
              <a:rPr lang="tr-TR" b="1" dirty="0" err="1"/>
              <a:t>Heinrich</a:t>
            </a:r>
            <a:r>
              <a:rPr lang="tr-TR" b="1" dirty="0"/>
              <a:t> Lambert (1728-1777)</a:t>
            </a:r>
            <a:endParaRPr lang="tr-TR" b="1" dirty="0" smtClean="0"/>
          </a:p>
          <a:p>
            <a:pPr marL="342900" indent="-342900" algn="just">
              <a:buFont typeface="Arial" panose="020B0604020202020204" pitchFamily="34" charset="0"/>
              <a:buChar char="•"/>
            </a:pPr>
            <a:r>
              <a:rPr lang="tr-TR" b="1" dirty="0"/>
              <a:t>Johann Wolfgang </a:t>
            </a:r>
            <a:r>
              <a:rPr lang="tr-TR" b="1" dirty="0" err="1"/>
              <a:t>von</a:t>
            </a:r>
            <a:r>
              <a:rPr lang="tr-TR" b="1" dirty="0"/>
              <a:t> Goethe (1749-1832)</a:t>
            </a:r>
            <a:endParaRPr lang="tr-TR" dirty="0" smtClean="0"/>
          </a:p>
          <a:p>
            <a:pPr marL="342900" indent="-342900" algn="just">
              <a:buFont typeface="Arial" panose="020B0604020202020204" pitchFamily="34" charset="0"/>
              <a:buChar char="•"/>
            </a:pPr>
            <a:r>
              <a:rPr lang="tr-TR" b="1" dirty="0" err="1"/>
              <a:t>Helmholtz</a:t>
            </a:r>
            <a:r>
              <a:rPr lang="tr-TR" b="1" dirty="0"/>
              <a:t> ve </a:t>
            </a:r>
            <a:r>
              <a:rPr lang="tr-TR" b="1" dirty="0" err="1"/>
              <a:t>Young</a:t>
            </a:r>
            <a:r>
              <a:rPr lang="tr-TR" b="1" dirty="0"/>
              <a:t> Teorisi;</a:t>
            </a:r>
          </a:p>
          <a:p>
            <a:pPr algn="just"/>
            <a:r>
              <a:rPr lang="tr-TR" b="1" dirty="0"/>
              <a:t> </a:t>
            </a:r>
            <a:r>
              <a:rPr lang="tr-TR" b="1" dirty="0" smtClean="0"/>
              <a:t>    Fizikçi </a:t>
            </a:r>
            <a:r>
              <a:rPr lang="tr-TR" b="1" dirty="0"/>
              <a:t>Thomas </a:t>
            </a:r>
            <a:r>
              <a:rPr lang="tr-TR" b="1" dirty="0" err="1"/>
              <a:t>Young</a:t>
            </a:r>
            <a:r>
              <a:rPr lang="tr-TR" b="1" dirty="0"/>
              <a:t> (1773-1829</a:t>
            </a:r>
            <a:r>
              <a:rPr lang="tr-TR" b="1" dirty="0" smtClean="0"/>
              <a:t>)-</a:t>
            </a:r>
            <a:r>
              <a:rPr lang="tr-TR" b="1" dirty="0" err="1"/>
              <a:t>Hermann</a:t>
            </a:r>
            <a:r>
              <a:rPr lang="tr-TR" b="1" dirty="0"/>
              <a:t> </a:t>
            </a:r>
            <a:r>
              <a:rPr lang="tr-TR" b="1" dirty="0" err="1"/>
              <a:t>von</a:t>
            </a:r>
            <a:r>
              <a:rPr lang="tr-TR" b="1" dirty="0"/>
              <a:t> </a:t>
            </a:r>
            <a:r>
              <a:rPr lang="tr-TR" b="1" dirty="0" err="1"/>
              <a:t>Helmholtz</a:t>
            </a:r>
            <a:r>
              <a:rPr lang="tr-TR" b="1" dirty="0"/>
              <a:t> (1821-1894) </a:t>
            </a:r>
          </a:p>
          <a:p>
            <a:pPr marL="342900" indent="-342900" algn="just">
              <a:buFont typeface="Arial" panose="020B0604020202020204" pitchFamily="34" charset="0"/>
              <a:buChar char="•"/>
            </a:pPr>
            <a:r>
              <a:rPr lang="tr-TR" b="1" dirty="0" err="1"/>
              <a:t>Johannes</a:t>
            </a:r>
            <a:r>
              <a:rPr lang="tr-TR" b="1" dirty="0"/>
              <a:t> </a:t>
            </a:r>
            <a:r>
              <a:rPr lang="tr-TR" b="1" dirty="0" err="1"/>
              <a:t>Itten</a:t>
            </a:r>
            <a:r>
              <a:rPr lang="tr-TR" b="1" dirty="0"/>
              <a:t> (1888-1967</a:t>
            </a:r>
            <a:r>
              <a:rPr lang="tr-TR" b="1" dirty="0" smtClean="0"/>
              <a:t>)</a:t>
            </a:r>
            <a:endParaRPr lang="tr-TR" dirty="0"/>
          </a:p>
          <a:p>
            <a:pPr marL="342900" indent="-342900" algn="just">
              <a:buFont typeface="Arial" panose="020B0604020202020204" pitchFamily="34" charset="0"/>
              <a:buChar char="•"/>
            </a:pPr>
            <a:r>
              <a:rPr lang="tr-TR" b="1" dirty="0"/>
              <a:t>Albert Henry </a:t>
            </a:r>
            <a:r>
              <a:rPr lang="tr-TR" b="1" dirty="0" err="1"/>
              <a:t>Munsell</a:t>
            </a:r>
            <a:r>
              <a:rPr lang="tr-TR" b="1" dirty="0"/>
              <a:t> (1859-1918)</a:t>
            </a:r>
          </a:p>
          <a:p>
            <a:pPr algn="just"/>
            <a:endParaRPr lang="tr-TR" b="1" dirty="0" smtClean="0"/>
          </a:p>
        </p:txBody>
      </p:sp>
    </p:spTree>
    <p:extLst>
      <p:ext uri="{BB962C8B-B14F-4D97-AF65-F5344CB8AC3E}">
        <p14:creationId xmlns:p14="http://schemas.microsoft.com/office/powerpoint/2010/main" val="209770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8C8D6">
            <a:alpha val="96863"/>
          </a:srgb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595120" y="447039"/>
            <a:ext cx="9144000" cy="969963"/>
          </a:xfrm>
        </p:spPr>
        <p:txBody>
          <a:bodyPr>
            <a:normAutofit/>
          </a:bodyPr>
          <a:lstStyle/>
          <a:p>
            <a:r>
              <a:rPr lang="tr-TR" dirty="0" err="1" smtClean="0">
                <a:latin typeface="Comic Sans MS" panose="030F0702030302020204" pitchFamily="66" charset="0"/>
              </a:rPr>
              <a:t>Munsell</a:t>
            </a:r>
            <a:r>
              <a:rPr lang="tr-TR" dirty="0" smtClean="0">
                <a:latin typeface="Comic Sans MS" panose="030F0702030302020204" pitchFamily="66" charset="0"/>
              </a:rPr>
              <a:t> Renk Sistemi</a:t>
            </a:r>
            <a:endParaRPr lang="tr-TR" dirty="0">
              <a:latin typeface="Comic Sans MS" panose="030F0702030302020204" pitchFamily="66" charset="0"/>
            </a:endParaRPr>
          </a:p>
        </p:txBody>
      </p:sp>
      <p:sp>
        <p:nvSpPr>
          <p:cNvPr id="3" name="Alt Başlık 2"/>
          <p:cNvSpPr>
            <a:spLocks noGrp="1"/>
          </p:cNvSpPr>
          <p:nvPr>
            <p:ph type="subTitle" idx="1"/>
          </p:nvPr>
        </p:nvSpPr>
        <p:spPr>
          <a:xfrm>
            <a:off x="4956048" y="1551050"/>
            <a:ext cx="5783072" cy="4666870"/>
          </a:xfrm>
        </p:spPr>
        <p:txBody>
          <a:bodyPr>
            <a:normAutofit fontScale="92500" lnSpcReduction="10000"/>
          </a:bodyPr>
          <a:lstStyle/>
          <a:p>
            <a:pPr algn="just"/>
            <a:r>
              <a:rPr lang="tr-TR" sz="3200" b="1" dirty="0"/>
              <a:t>Albert Henry </a:t>
            </a:r>
            <a:r>
              <a:rPr lang="tr-TR" sz="3200" b="1" dirty="0" err="1"/>
              <a:t>Munsell</a:t>
            </a:r>
            <a:r>
              <a:rPr lang="tr-TR" sz="3200" b="1" dirty="0"/>
              <a:t> (1859-1918</a:t>
            </a:r>
            <a:r>
              <a:rPr lang="tr-TR" sz="3200" b="1" dirty="0" smtClean="0"/>
              <a:t>)</a:t>
            </a:r>
          </a:p>
          <a:p>
            <a:pPr algn="just"/>
            <a:r>
              <a:rPr lang="tr-TR" dirty="0"/>
              <a:t>1898’de renk çalışmalarına başlıyor ve günümüzde de hala kullanılan numerik renk sistemlerinin temelini atıyor. </a:t>
            </a:r>
            <a:r>
              <a:rPr lang="tr-TR" dirty="0" smtClean="0"/>
              <a:t>Kendi </a:t>
            </a:r>
            <a:r>
              <a:rPr lang="tr-TR" dirty="0"/>
              <a:t>renk evrenini 1898’de oluşturan </a:t>
            </a:r>
            <a:r>
              <a:rPr lang="tr-TR" dirty="0" err="1"/>
              <a:t>Munsell’in</a:t>
            </a:r>
            <a:r>
              <a:rPr lang="tr-TR" dirty="0"/>
              <a:t> ilk kitabı olan “Renk </a:t>
            </a:r>
            <a:r>
              <a:rPr lang="tr-TR" dirty="0" err="1"/>
              <a:t>Sembolizasyonu</a:t>
            </a:r>
            <a:r>
              <a:rPr lang="tr-TR" dirty="0"/>
              <a:t>/</a:t>
            </a:r>
            <a:r>
              <a:rPr lang="tr-TR" b="1" i="1" dirty="0" err="1"/>
              <a:t>Color</a:t>
            </a:r>
            <a:r>
              <a:rPr lang="tr-TR" b="1" i="1" dirty="0"/>
              <a:t> </a:t>
            </a:r>
            <a:r>
              <a:rPr lang="tr-TR" b="1" i="1" dirty="0" err="1"/>
              <a:t>Notiation”ı</a:t>
            </a:r>
            <a:r>
              <a:rPr lang="tr-TR" b="1" i="1" dirty="0"/>
              <a:t> </a:t>
            </a:r>
            <a:r>
              <a:rPr lang="tr-TR" dirty="0"/>
              <a:t>1905’te yayınlamıştır. </a:t>
            </a:r>
            <a:r>
              <a:rPr lang="tr-TR" dirty="0" smtClean="0"/>
              <a:t>Ardından sırasıyla 1915’de “</a:t>
            </a:r>
            <a:r>
              <a:rPr lang="tr-TR" dirty="0" err="1" smtClean="0"/>
              <a:t>Munsell</a:t>
            </a:r>
            <a:r>
              <a:rPr lang="tr-TR" dirty="0" smtClean="0"/>
              <a:t> Renk Sistemi </a:t>
            </a:r>
            <a:r>
              <a:rPr lang="tr-TR" i="1" dirty="0" smtClean="0"/>
              <a:t>Rehberi/</a:t>
            </a:r>
            <a:r>
              <a:rPr lang="tr-TR" b="1" i="1" dirty="0" smtClean="0"/>
              <a:t>Atlas of </a:t>
            </a:r>
            <a:r>
              <a:rPr lang="tr-TR" b="1" i="1" dirty="0" err="1" smtClean="0"/>
              <a:t>the</a:t>
            </a:r>
            <a:r>
              <a:rPr lang="tr-TR" b="1" i="1" dirty="0" smtClean="0"/>
              <a:t> </a:t>
            </a:r>
            <a:r>
              <a:rPr lang="tr-TR" b="1" i="1" dirty="0" err="1" smtClean="0"/>
              <a:t>Munsell</a:t>
            </a:r>
            <a:r>
              <a:rPr lang="tr-TR" b="1" i="1" dirty="0" smtClean="0"/>
              <a:t> </a:t>
            </a:r>
            <a:r>
              <a:rPr lang="tr-TR" b="1" i="1" dirty="0" err="1" smtClean="0"/>
              <a:t>Color</a:t>
            </a:r>
            <a:r>
              <a:rPr lang="tr-TR" b="1" i="1" dirty="0" smtClean="0"/>
              <a:t> </a:t>
            </a:r>
            <a:r>
              <a:rPr lang="tr-TR" b="1" i="1" dirty="0" err="1" smtClean="0"/>
              <a:t>System</a:t>
            </a:r>
            <a:r>
              <a:rPr lang="tr-TR" dirty="0" smtClean="0"/>
              <a:t>” ve ölümünün ardında 1921’de “Renklerin Grameri: </a:t>
            </a:r>
            <a:r>
              <a:rPr lang="tr-TR" dirty="0" err="1" smtClean="0"/>
              <a:t>Munsell</a:t>
            </a:r>
            <a:r>
              <a:rPr lang="tr-TR" dirty="0" smtClean="0"/>
              <a:t> Renk Sistemine Göre Düzenlenerek Basılmış Renk </a:t>
            </a:r>
            <a:r>
              <a:rPr lang="tr-TR" i="1" dirty="0" smtClean="0"/>
              <a:t>Kombinasyonları/</a:t>
            </a:r>
            <a:r>
              <a:rPr lang="tr-TR" b="1" i="1" dirty="0" smtClean="0"/>
              <a:t>A </a:t>
            </a:r>
            <a:r>
              <a:rPr lang="tr-TR" b="1" i="1" dirty="0" err="1" smtClean="0"/>
              <a:t>Grammer</a:t>
            </a:r>
            <a:r>
              <a:rPr lang="tr-TR" b="1" i="1" dirty="0" smtClean="0"/>
              <a:t> of </a:t>
            </a:r>
            <a:r>
              <a:rPr lang="tr-TR" b="1" i="1" dirty="0" err="1" smtClean="0"/>
              <a:t>Color</a:t>
            </a:r>
            <a:r>
              <a:rPr lang="tr-TR" b="1" i="1" dirty="0" smtClean="0"/>
              <a:t>: </a:t>
            </a:r>
            <a:r>
              <a:rPr lang="tr-TR" b="1" i="1" dirty="0" err="1" smtClean="0"/>
              <a:t>Arrangements</a:t>
            </a:r>
            <a:r>
              <a:rPr lang="tr-TR" b="1" i="1" dirty="0" smtClean="0"/>
              <a:t> of </a:t>
            </a:r>
            <a:r>
              <a:rPr lang="tr-TR" b="1" i="1" dirty="0" err="1" smtClean="0"/>
              <a:t>Strathmore</a:t>
            </a:r>
            <a:r>
              <a:rPr lang="tr-TR" b="1" i="1" dirty="0" smtClean="0"/>
              <a:t> </a:t>
            </a:r>
            <a:r>
              <a:rPr lang="tr-TR" b="1" i="1" dirty="0" err="1" smtClean="0"/>
              <a:t>Papers</a:t>
            </a:r>
            <a:r>
              <a:rPr lang="tr-TR" b="1" i="1" dirty="0" smtClean="0"/>
              <a:t> in a </a:t>
            </a:r>
            <a:r>
              <a:rPr lang="tr-TR" b="1" i="1" dirty="0" err="1" smtClean="0"/>
              <a:t>Variety</a:t>
            </a:r>
            <a:r>
              <a:rPr lang="tr-TR" b="1" i="1" dirty="0" smtClean="0"/>
              <a:t> of </a:t>
            </a:r>
            <a:r>
              <a:rPr lang="tr-TR" b="1" i="1" dirty="0" err="1" smtClean="0"/>
              <a:t>Printed</a:t>
            </a:r>
            <a:r>
              <a:rPr lang="tr-TR" b="1" i="1" dirty="0" smtClean="0"/>
              <a:t> </a:t>
            </a:r>
            <a:r>
              <a:rPr lang="tr-TR" b="1" i="1" dirty="0" err="1" smtClean="0"/>
              <a:t>Color</a:t>
            </a:r>
            <a:r>
              <a:rPr lang="tr-TR" b="1" i="1" dirty="0" smtClean="0"/>
              <a:t> </a:t>
            </a:r>
            <a:r>
              <a:rPr lang="tr-TR" b="1" i="1" dirty="0" err="1" smtClean="0"/>
              <a:t>Combinations</a:t>
            </a:r>
            <a:r>
              <a:rPr lang="tr-TR" b="1" i="1" dirty="0" smtClean="0"/>
              <a:t> </a:t>
            </a:r>
            <a:r>
              <a:rPr lang="tr-TR" b="1" i="1" dirty="0" err="1" smtClean="0"/>
              <a:t>According</a:t>
            </a:r>
            <a:r>
              <a:rPr lang="tr-TR" b="1" i="1" dirty="0" smtClean="0"/>
              <a:t> </a:t>
            </a:r>
            <a:r>
              <a:rPr lang="tr-TR" b="1" i="1" dirty="0" err="1" smtClean="0"/>
              <a:t>to</a:t>
            </a:r>
            <a:r>
              <a:rPr lang="tr-TR" b="1" i="1" dirty="0" smtClean="0"/>
              <a:t> </a:t>
            </a:r>
            <a:r>
              <a:rPr lang="tr-TR" b="1" i="1" dirty="0" err="1" smtClean="0"/>
              <a:t>The</a:t>
            </a:r>
            <a:r>
              <a:rPr lang="tr-TR" b="1" i="1" dirty="0" smtClean="0"/>
              <a:t> </a:t>
            </a:r>
            <a:r>
              <a:rPr lang="tr-TR" b="1" i="1" dirty="0" err="1" smtClean="0"/>
              <a:t>Munsell</a:t>
            </a:r>
            <a:r>
              <a:rPr lang="tr-TR" b="1" i="1" dirty="0" smtClean="0"/>
              <a:t> </a:t>
            </a:r>
            <a:r>
              <a:rPr lang="tr-TR" b="1" i="1" dirty="0" err="1" smtClean="0"/>
              <a:t>Color</a:t>
            </a:r>
            <a:r>
              <a:rPr lang="tr-TR" b="1" i="1" dirty="0" smtClean="0"/>
              <a:t> </a:t>
            </a:r>
            <a:r>
              <a:rPr lang="tr-TR" b="1" i="1" dirty="0" err="1" smtClean="0"/>
              <a:t>System</a:t>
            </a:r>
            <a:r>
              <a:rPr lang="tr-TR" dirty="0" smtClean="0"/>
              <a:t>” basılmıştır.</a:t>
            </a:r>
          </a:p>
          <a:p>
            <a:pPr algn="just"/>
            <a:endParaRPr lang="tr-TR" dirty="0" smtClean="0"/>
          </a:p>
        </p:txBody>
      </p:sp>
      <p:pic>
        <p:nvPicPr>
          <p:cNvPr id="4" name="Picture 4" descr="munsell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808862" y="1551050"/>
            <a:ext cx="4013185" cy="434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213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8C8D6">
            <a:alpha val="96863"/>
          </a:srgb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595120" y="447039"/>
            <a:ext cx="9144000" cy="969963"/>
          </a:xfrm>
        </p:spPr>
        <p:txBody>
          <a:bodyPr>
            <a:normAutofit/>
          </a:bodyPr>
          <a:lstStyle/>
          <a:p>
            <a:r>
              <a:rPr lang="tr-TR" dirty="0" err="1">
                <a:latin typeface="Comic Sans MS" panose="030F0702030302020204" pitchFamily="66" charset="0"/>
              </a:rPr>
              <a:t>Munsell</a:t>
            </a:r>
            <a:r>
              <a:rPr lang="tr-TR" dirty="0">
                <a:latin typeface="Comic Sans MS" panose="030F0702030302020204" pitchFamily="66" charset="0"/>
              </a:rPr>
              <a:t> Renk Sistemi</a:t>
            </a:r>
            <a:endParaRPr lang="tr-TR" dirty="0">
              <a:latin typeface="Comic Sans MS" panose="030F0702030302020204" pitchFamily="66" charset="0"/>
            </a:endParaRPr>
          </a:p>
        </p:txBody>
      </p:sp>
      <p:sp>
        <p:nvSpPr>
          <p:cNvPr id="3" name="Alt Başlık 2"/>
          <p:cNvSpPr>
            <a:spLocks noGrp="1"/>
          </p:cNvSpPr>
          <p:nvPr>
            <p:ph type="subTitle" idx="1"/>
          </p:nvPr>
        </p:nvSpPr>
        <p:spPr>
          <a:xfrm>
            <a:off x="5643562" y="2133600"/>
            <a:ext cx="6274118" cy="4267200"/>
          </a:xfrm>
        </p:spPr>
        <p:txBody>
          <a:bodyPr>
            <a:normAutofit/>
          </a:bodyPr>
          <a:lstStyle/>
          <a:p>
            <a:r>
              <a:rPr lang="tr-TR" dirty="0"/>
              <a:t>Rengi 3 açıdan sınıflamıştır </a:t>
            </a:r>
            <a:r>
              <a:rPr lang="tr-TR" dirty="0" smtClean="0"/>
              <a:t>bunlar;</a:t>
            </a:r>
          </a:p>
          <a:p>
            <a:pPr marL="457200" indent="-457200" algn="l">
              <a:buAutoNum type="arabicPeriod"/>
            </a:pPr>
            <a:r>
              <a:rPr lang="tr-TR" b="1" dirty="0" smtClean="0"/>
              <a:t>Rengin Adı/Türü/Ton/</a:t>
            </a:r>
            <a:r>
              <a:rPr lang="tr-TR" b="1" i="1" dirty="0" err="1" smtClean="0">
                <a:solidFill>
                  <a:srgbClr val="FF0000"/>
                </a:solidFill>
                <a:effectLst>
                  <a:outerShdw blurRad="38100" dist="38100" dir="2700000" algn="tl">
                    <a:srgbClr val="000000">
                      <a:alpha val="43137"/>
                    </a:srgbClr>
                  </a:outerShdw>
                </a:effectLst>
              </a:rPr>
              <a:t>Hue</a:t>
            </a:r>
            <a:endParaRPr lang="tr-TR" b="1" i="1" dirty="0" smtClean="0">
              <a:solidFill>
                <a:srgbClr val="FF0000"/>
              </a:solidFill>
              <a:effectLst>
                <a:outerShdw blurRad="38100" dist="38100" dir="2700000" algn="tl">
                  <a:srgbClr val="000000">
                    <a:alpha val="43137"/>
                  </a:srgbClr>
                </a:outerShdw>
              </a:effectLst>
            </a:endParaRPr>
          </a:p>
          <a:p>
            <a:pPr marL="457200" indent="-457200" algn="l">
              <a:buFont typeface="Arial" panose="020B0604020202020204" pitchFamily="34" charset="0"/>
              <a:buAutoNum type="arabicPeriod"/>
            </a:pPr>
            <a:r>
              <a:rPr lang="tr-TR" b="1" dirty="0"/>
              <a:t>Rengin Parlaklığı/Yoğunluğu/Değeri/ </a:t>
            </a:r>
            <a:r>
              <a:rPr lang="tr-TR" b="1" i="1" dirty="0">
                <a:solidFill>
                  <a:srgbClr val="FF0000"/>
                </a:solidFill>
                <a:effectLst>
                  <a:outerShdw blurRad="38100" dist="38100" dir="2700000" algn="tl">
                    <a:srgbClr val="000000">
                      <a:alpha val="43137"/>
                    </a:srgbClr>
                  </a:outerShdw>
                </a:effectLst>
              </a:rPr>
              <a:t>Value</a:t>
            </a:r>
            <a:r>
              <a:rPr lang="tr-TR" b="1" dirty="0"/>
              <a:t> </a:t>
            </a:r>
            <a:endParaRPr lang="tr-TR" dirty="0"/>
          </a:p>
          <a:p>
            <a:pPr marL="457200" indent="-457200" algn="l">
              <a:buFont typeface="Arial" panose="020B0604020202020204" pitchFamily="34" charset="0"/>
              <a:buAutoNum type="arabicPeriod"/>
            </a:pPr>
            <a:r>
              <a:rPr lang="tr-TR" b="1" dirty="0"/>
              <a:t>Rengin </a:t>
            </a:r>
            <a:r>
              <a:rPr lang="tr-TR" b="1" dirty="0" smtClean="0"/>
              <a:t>Doygunluğu/Saflığı/</a:t>
            </a:r>
            <a:r>
              <a:rPr lang="tr-TR" b="1" i="1" dirty="0" err="1">
                <a:solidFill>
                  <a:srgbClr val="FF0000"/>
                </a:solidFill>
                <a:effectLst>
                  <a:outerShdw blurRad="38100" dist="38100" dir="2700000" algn="tl">
                    <a:srgbClr val="000000">
                      <a:alpha val="43137"/>
                    </a:srgbClr>
                  </a:outerShdw>
                </a:effectLst>
              </a:rPr>
              <a:t>C</a:t>
            </a:r>
            <a:r>
              <a:rPr lang="tr-TR" b="1" i="1" dirty="0" err="1">
                <a:solidFill>
                  <a:srgbClr val="FF0000"/>
                </a:solidFill>
                <a:effectLst>
                  <a:outerShdw blurRad="38100" dist="38100" dir="2700000" algn="tl">
                    <a:srgbClr val="000000">
                      <a:alpha val="43137"/>
                    </a:srgbClr>
                  </a:outerShdw>
                </a:effectLst>
              </a:rPr>
              <a:t>hroma</a:t>
            </a:r>
            <a:endParaRPr lang="tr-TR" b="1" i="1" dirty="0">
              <a:solidFill>
                <a:srgbClr val="FF0000"/>
              </a:solidFill>
              <a:effectLst>
                <a:outerShdw blurRad="38100" dist="38100" dir="2700000" algn="tl">
                  <a:srgbClr val="000000">
                    <a:alpha val="43137"/>
                  </a:srgbClr>
                </a:outerShdw>
              </a:effectLst>
            </a:endParaRPr>
          </a:p>
          <a:p>
            <a:pPr algn="l"/>
            <a:endParaRPr lang="tr-TR" dirty="0"/>
          </a:p>
          <a:p>
            <a:pPr algn="just"/>
            <a:endParaRPr lang="tr-TR" dirty="0" smtClean="0"/>
          </a:p>
        </p:txBody>
      </p:sp>
      <p:grpSp>
        <p:nvGrpSpPr>
          <p:cNvPr id="13" name="Grup 12"/>
          <p:cNvGrpSpPr/>
          <p:nvPr/>
        </p:nvGrpSpPr>
        <p:grpSpPr>
          <a:xfrm>
            <a:off x="538480" y="1417002"/>
            <a:ext cx="4897120" cy="4384358"/>
            <a:chOff x="1061720" y="1727200"/>
            <a:chExt cx="3530600" cy="3169920"/>
          </a:xfrm>
        </p:grpSpPr>
        <p:pic>
          <p:nvPicPr>
            <p:cNvPr id="11" name="Resim 10"/>
            <p:cNvPicPr>
              <a:picLocks noChangeAspect="1"/>
            </p:cNvPicPr>
            <p:nvPr/>
          </p:nvPicPr>
          <p:blipFill rotWithShape="1">
            <a:blip r:embed="rId2" cstate="print">
              <a:clrChange>
                <a:clrFrom>
                  <a:srgbClr val="E8E8E8"/>
                </a:clrFrom>
                <a:clrTo>
                  <a:srgbClr val="E8E8E8">
                    <a:alpha val="0"/>
                  </a:srgbClr>
                </a:clrTo>
              </a:clrChange>
              <a:extLst>
                <a:ext uri="{28A0092B-C50C-407E-A947-70E740481C1C}">
                  <a14:useLocalDpi xmlns:a14="http://schemas.microsoft.com/office/drawing/2010/main"/>
                </a:ext>
              </a:extLst>
            </a:blip>
            <a:srcRect/>
            <a:stretch/>
          </p:blipFill>
          <p:spPr>
            <a:xfrm>
              <a:off x="1061720" y="1727200"/>
              <a:ext cx="3530600" cy="3169920"/>
            </a:xfrm>
            <a:prstGeom prst="rect">
              <a:avLst/>
            </a:prstGeom>
          </p:spPr>
        </p:pic>
        <p:sp>
          <p:nvSpPr>
            <p:cNvPr id="12" name="Dikdörtgen 11"/>
            <p:cNvSpPr/>
            <p:nvPr/>
          </p:nvSpPr>
          <p:spPr>
            <a:xfrm>
              <a:off x="3627120" y="4643120"/>
              <a:ext cx="965200" cy="254000"/>
            </a:xfrm>
            <a:prstGeom prst="rect">
              <a:avLst/>
            </a:prstGeom>
            <a:solidFill>
              <a:srgbClr val="C8C8D6"/>
            </a:solidFill>
            <a:ln>
              <a:solidFill>
                <a:srgbClr val="C8C8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Tree>
    <p:extLst>
      <p:ext uri="{BB962C8B-B14F-4D97-AF65-F5344CB8AC3E}">
        <p14:creationId xmlns:p14="http://schemas.microsoft.com/office/powerpoint/2010/main" val="765206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8C8D6">
            <a:alpha val="96863"/>
          </a:srgb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595120" y="447039"/>
            <a:ext cx="9144000" cy="969963"/>
          </a:xfrm>
        </p:spPr>
        <p:txBody>
          <a:bodyPr>
            <a:normAutofit/>
          </a:bodyPr>
          <a:lstStyle/>
          <a:p>
            <a:r>
              <a:rPr lang="tr-TR" dirty="0" err="1">
                <a:latin typeface="Comic Sans MS" panose="030F0702030302020204" pitchFamily="66" charset="0"/>
              </a:rPr>
              <a:t>Munsell</a:t>
            </a:r>
            <a:r>
              <a:rPr lang="tr-TR" dirty="0">
                <a:latin typeface="Comic Sans MS" panose="030F0702030302020204" pitchFamily="66" charset="0"/>
              </a:rPr>
              <a:t> Renk Sistemi</a:t>
            </a:r>
            <a:endParaRPr lang="tr-TR" dirty="0">
              <a:latin typeface="Comic Sans MS" panose="030F0702030302020204" pitchFamily="66" charset="0"/>
            </a:endParaRPr>
          </a:p>
        </p:txBody>
      </p:sp>
      <p:sp>
        <p:nvSpPr>
          <p:cNvPr id="3" name="Alt Başlık 2"/>
          <p:cNvSpPr>
            <a:spLocks noGrp="1"/>
          </p:cNvSpPr>
          <p:nvPr>
            <p:ph type="subTitle" idx="1"/>
          </p:nvPr>
        </p:nvSpPr>
        <p:spPr>
          <a:xfrm>
            <a:off x="5114187" y="2133600"/>
            <a:ext cx="6996533" cy="4267200"/>
          </a:xfrm>
        </p:spPr>
        <p:txBody>
          <a:bodyPr>
            <a:normAutofit/>
          </a:bodyPr>
          <a:lstStyle/>
          <a:p>
            <a:pPr marL="457200" indent="-457200" algn="l">
              <a:buAutoNum type="arabicPeriod"/>
            </a:pPr>
            <a:r>
              <a:rPr lang="tr-TR" b="1" dirty="0" smtClean="0"/>
              <a:t>Rengin Adı/Türü/Ton/</a:t>
            </a:r>
            <a:r>
              <a:rPr lang="tr-TR" b="1" i="1" dirty="0" err="1" smtClean="0">
                <a:solidFill>
                  <a:srgbClr val="FF0000"/>
                </a:solidFill>
                <a:effectLst>
                  <a:outerShdw blurRad="38100" dist="38100" dir="2700000" algn="tl">
                    <a:srgbClr val="000000">
                      <a:alpha val="43137"/>
                    </a:srgbClr>
                  </a:outerShdw>
                </a:effectLst>
              </a:rPr>
              <a:t>Hue</a:t>
            </a:r>
            <a:r>
              <a:rPr lang="tr-TR" b="1" i="1" dirty="0" smtClean="0">
                <a:solidFill>
                  <a:srgbClr val="FF0000"/>
                </a:solidFill>
                <a:effectLst>
                  <a:outerShdw blurRad="38100" dist="38100" dir="2700000" algn="tl">
                    <a:srgbClr val="000000">
                      <a:alpha val="43137"/>
                    </a:srgbClr>
                  </a:outerShdw>
                </a:effectLst>
              </a:rPr>
              <a:t>:</a:t>
            </a:r>
          </a:p>
          <a:p>
            <a:pPr algn="l"/>
            <a:r>
              <a:rPr lang="tr-TR" dirty="0" smtClean="0"/>
              <a:t>Bu </a:t>
            </a:r>
            <a:r>
              <a:rPr lang="tr-TR" dirty="0"/>
              <a:t>noktada renkleri 5 ana sınıfa ayırmıştır. Bunlar sırasıyla </a:t>
            </a:r>
            <a:r>
              <a:rPr lang="tr-TR" dirty="0" smtClean="0"/>
              <a:t>Kırmızı/</a:t>
            </a:r>
            <a:r>
              <a:rPr lang="tr-TR" dirty="0" err="1" smtClean="0"/>
              <a:t>Red</a:t>
            </a:r>
            <a:r>
              <a:rPr lang="tr-TR" dirty="0" smtClean="0"/>
              <a:t> (5R), Sarı/</a:t>
            </a:r>
            <a:r>
              <a:rPr lang="tr-TR" dirty="0" err="1" smtClean="0"/>
              <a:t>Yellow</a:t>
            </a:r>
            <a:r>
              <a:rPr lang="tr-TR" dirty="0" smtClean="0"/>
              <a:t>(5Y), Yeşil/</a:t>
            </a:r>
            <a:r>
              <a:rPr lang="tr-TR" dirty="0" err="1" smtClean="0"/>
              <a:t>Green</a:t>
            </a:r>
            <a:r>
              <a:rPr lang="tr-TR" dirty="0" smtClean="0"/>
              <a:t>(5G), Mavi/Blue(5B) </a:t>
            </a:r>
            <a:r>
              <a:rPr lang="tr-TR" dirty="0"/>
              <a:t>ve </a:t>
            </a:r>
            <a:r>
              <a:rPr lang="tr-TR" dirty="0" smtClean="0"/>
              <a:t>Mor/</a:t>
            </a:r>
            <a:r>
              <a:rPr lang="tr-TR" dirty="0" err="1" smtClean="0"/>
              <a:t>Purple</a:t>
            </a:r>
            <a:r>
              <a:rPr lang="tr-TR" dirty="0" smtClean="0"/>
              <a:t>(5P)’dur</a:t>
            </a:r>
            <a:r>
              <a:rPr lang="tr-TR" dirty="0"/>
              <a:t>. </a:t>
            </a:r>
            <a:endParaRPr lang="tr-TR" b="1" i="1" dirty="0" smtClean="0">
              <a:solidFill>
                <a:srgbClr val="FF0000"/>
              </a:solidFill>
              <a:effectLst>
                <a:outerShdw blurRad="38100" dist="38100" dir="2700000" algn="tl">
                  <a:srgbClr val="000000">
                    <a:alpha val="43137"/>
                  </a:srgbClr>
                </a:outerShdw>
              </a:effectLst>
            </a:endParaRPr>
          </a:p>
          <a:p>
            <a:pPr algn="l"/>
            <a:endParaRPr lang="tr-TR" dirty="0"/>
          </a:p>
          <a:p>
            <a:pPr algn="just"/>
            <a:endParaRPr lang="tr-TR" dirty="0" smtClean="0"/>
          </a:p>
        </p:txBody>
      </p:sp>
      <p:pic>
        <p:nvPicPr>
          <p:cNvPr id="6" name="Resim 5"/>
          <p:cNvPicPr>
            <a:picLocks noChangeAspect="1"/>
          </p:cNvPicPr>
          <p:nvPr/>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rot="5400000">
            <a:off x="25082" y="1280160"/>
            <a:ext cx="5057570" cy="5120640"/>
          </a:xfrm>
          <a:prstGeom prst="rect">
            <a:avLst/>
          </a:prstGeom>
        </p:spPr>
      </p:pic>
    </p:spTree>
    <p:extLst>
      <p:ext uri="{BB962C8B-B14F-4D97-AF65-F5344CB8AC3E}">
        <p14:creationId xmlns:p14="http://schemas.microsoft.com/office/powerpoint/2010/main" val="905659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8C8D6">
            <a:alpha val="96863"/>
          </a:srgb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595120" y="447039"/>
            <a:ext cx="9144000" cy="969963"/>
          </a:xfrm>
        </p:spPr>
        <p:txBody>
          <a:bodyPr>
            <a:normAutofit/>
          </a:bodyPr>
          <a:lstStyle/>
          <a:p>
            <a:r>
              <a:rPr lang="tr-TR" dirty="0" err="1">
                <a:latin typeface="Comic Sans MS" panose="030F0702030302020204" pitchFamily="66" charset="0"/>
              </a:rPr>
              <a:t>Munsell</a:t>
            </a:r>
            <a:r>
              <a:rPr lang="tr-TR" dirty="0">
                <a:latin typeface="Comic Sans MS" panose="030F0702030302020204" pitchFamily="66" charset="0"/>
              </a:rPr>
              <a:t> Renk Sistemi</a:t>
            </a:r>
            <a:endParaRPr lang="tr-TR" dirty="0">
              <a:latin typeface="Comic Sans MS" panose="030F0702030302020204" pitchFamily="66" charset="0"/>
            </a:endParaRPr>
          </a:p>
        </p:txBody>
      </p:sp>
      <p:sp>
        <p:nvSpPr>
          <p:cNvPr id="3" name="Alt Başlık 2"/>
          <p:cNvSpPr>
            <a:spLocks noGrp="1"/>
          </p:cNvSpPr>
          <p:nvPr>
            <p:ph type="subTitle" idx="1"/>
          </p:nvPr>
        </p:nvSpPr>
        <p:spPr>
          <a:xfrm>
            <a:off x="5114187" y="2133600"/>
            <a:ext cx="6996533" cy="4267200"/>
          </a:xfrm>
        </p:spPr>
        <p:txBody>
          <a:bodyPr>
            <a:normAutofit/>
          </a:bodyPr>
          <a:lstStyle/>
          <a:p>
            <a:pPr algn="l"/>
            <a:r>
              <a:rPr lang="tr-TR" b="1" dirty="0" smtClean="0"/>
              <a:t>2.  Rengin </a:t>
            </a:r>
            <a:r>
              <a:rPr lang="tr-TR" b="1" dirty="0"/>
              <a:t>Parlaklığı/Yoğunluğu/Değeri/ </a:t>
            </a:r>
            <a:r>
              <a:rPr lang="tr-TR" b="1" i="1" dirty="0">
                <a:solidFill>
                  <a:srgbClr val="FF0000"/>
                </a:solidFill>
                <a:effectLst>
                  <a:outerShdw blurRad="38100" dist="38100" dir="2700000" algn="tl">
                    <a:srgbClr val="000000">
                      <a:alpha val="43137"/>
                    </a:srgbClr>
                  </a:outerShdw>
                </a:effectLst>
              </a:rPr>
              <a:t>Value</a:t>
            </a:r>
            <a:r>
              <a:rPr lang="tr-TR" b="1" dirty="0"/>
              <a:t> </a:t>
            </a:r>
            <a:endParaRPr lang="tr-TR" dirty="0"/>
          </a:p>
          <a:p>
            <a:pPr algn="l"/>
            <a:r>
              <a:rPr lang="tr-TR" dirty="0"/>
              <a:t>Rengin içerisindeki beyaz ya da siyah oranını ifade eder. 10 parçaya bölünen değer çubuğu en altta siyah(0) en üstte beyaz (10) olacak şekilde ve yine her aralığın eşit olarak birbiriyle karıştığı tonlamalardan oluşmuştur. </a:t>
            </a:r>
            <a:r>
              <a:rPr lang="tr-TR" dirty="0" smtClean="0"/>
              <a:t>5N </a:t>
            </a:r>
            <a:r>
              <a:rPr lang="tr-TR" dirty="0"/>
              <a:t>olarak ifade edilen ve tam ortada bulunan gri siyah ve beyaza eşit uzaklıktadır.</a:t>
            </a:r>
          </a:p>
          <a:p>
            <a:pPr algn="just"/>
            <a:endParaRPr lang="tr-TR" dirty="0" smtClean="0"/>
          </a:p>
        </p:txBody>
      </p:sp>
      <p:pic>
        <p:nvPicPr>
          <p:cNvPr id="2050" name="Picture 2" descr="http://2.bp.blogspot.com/_6LOLT9B3X0o/TPJzi_TY_eI/AAAAAAAAAEM/kE5BwaRLwqo/s1600/HueValue%2526Chroma.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098"/>
          <a:stretch/>
        </p:blipFill>
        <p:spPr bwMode="auto">
          <a:xfrm>
            <a:off x="429895" y="969963"/>
            <a:ext cx="1988185" cy="5725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6375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8C8D6">
            <a:alpha val="96863"/>
          </a:srgb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595120" y="447039"/>
            <a:ext cx="9144000" cy="969963"/>
          </a:xfrm>
        </p:spPr>
        <p:txBody>
          <a:bodyPr>
            <a:normAutofit/>
          </a:bodyPr>
          <a:lstStyle/>
          <a:p>
            <a:r>
              <a:rPr lang="tr-TR" dirty="0" err="1">
                <a:latin typeface="Comic Sans MS" panose="030F0702030302020204" pitchFamily="66" charset="0"/>
              </a:rPr>
              <a:t>Munsell</a:t>
            </a:r>
            <a:r>
              <a:rPr lang="tr-TR" dirty="0">
                <a:latin typeface="Comic Sans MS" panose="030F0702030302020204" pitchFamily="66" charset="0"/>
              </a:rPr>
              <a:t> Renk Sistemi</a:t>
            </a:r>
            <a:endParaRPr lang="tr-TR" dirty="0">
              <a:latin typeface="Comic Sans MS" panose="030F0702030302020204" pitchFamily="66" charset="0"/>
            </a:endParaRPr>
          </a:p>
        </p:txBody>
      </p:sp>
      <p:sp>
        <p:nvSpPr>
          <p:cNvPr id="3" name="Alt Başlık 2"/>
          <p:cNvSpPr>
            <a:spLocks noGrp="1"/>
          </p:cNvSpPr>
          <p:nvPr>
            <p:ph type="subTitle" idx="1"/>
          </p:nvPr>
        </p:nvSpPr>
        <p:spPr>
          <a:xfrm>
            <a:off x="5114187" y="2133600"/>
            <a:ext cx="6996533" cy="4267200"/>
          </a:xfrm>
        </p:spPr>
        <p:txBody>
          <a:bodyPr>
            <a:normAutofit/>
          </a:bodyPr>
          <a:lstStyle/>
          <a:p>
            <a:pPr algn="l"/>
            <a:r>
              <a:rPr lang="tr-TR" b="1" dirty="0"/>
              <a:t>2.  Rengin Parlaklığı/Yoğunluğu/Değeri/ </a:t>
            </a:r>
            <a:r>
              <a:rPr lang="tr-TR" b="1" i="1" dirty="0">
                <a:solidFill>
                  <a:srgbClr val="FF0000"/>
                </a:solidFill>
                <a:effectLst>
                  <a:outerShdw blurRad="38100" dist="38100" dir="2700000" algn="tl">
                    <a:srgbClr val="000000">
                      <a:alpha val="43137"/>
                    </a:srgbClr>
                  </a:outerShdw>
                </a:effectLst>
              </a:rPr>
              <a:t>Value</a:t>
            </a:r>
            <a:r>
              <a:rPr lang="tr-TR" b="1" dirty="0"/>
              <a:t> </a:t>
            </a:r>
            <a:endParaRPr lang="tr-TR" dirty="0"/>
          </a:p>
          <a:p>
            <a:pPr algn="l"/>
            <a:r>
              <a:rPr lang="tr-TR" dirty="0"/>
              <a:t>Rengin içerisindeki beyaz ya da siyah oranını ifade eder. 10 parçaya bölünen değer çubuğu en altta siyah(0) en üstte beyaz (10) olacak şekilde ve yine her aralığın eşit olarak birbiriyle karıştığı tonlamalardan oluşmuştur. 5N olarak ifade edilen ve tam ortada bulunan gri siyah ve beyaza eşit uzaklıktadır.</a:t>
            </a:r>
          </a:p>
          <a:p>
            <a:pPr algn="l"/>
            <a:r>
              <a:rPr lang="tr-TR" dirty="0" smtClean="0"/>
              <a:t>. </a:t>
            </a:r>
            <a:endParaRPr lang="tr-TR" b="1" i="1" dirty="0" smtClean="0">
              <a:solidFill>
                <a:srgbClr val="FF0000"/>
              </a:solidFill>
              <a:effectLst>
                <a:outerShdw blurRad="38100" dist="38100" dir="2700000" algn="tl">
                  <a:srgbClr val="000000">
                    <a:alpha val="43137"/>
                  </a:srgbClr>
                </a:outerShdw>
              </a:effectLst>
            </a:endParaRPr>
          </a:p>
          <a:p>
            <a:pPr algn="l"/>
            <a:endParaRPr lang="tr-TR" dirty="0"/>
          </a:p>
          <a:p>
            <a:pPr algn="just"/>
            <a:endParaRPr lang="tr-TR" dirty="0" smtClean="0"/>
          </a:p>
        </p:txBody>
      </p:sp>
      <p:grpSp>
        <p:nvGrpSpPr>
          <p:cNvPr id="4" name="Grup 3"/>
          <p:cNvGrpSpPr/>
          <p:nvPr/>
        </p:nvGrpSpPr>
        <p:grpSpPr>
          <a:xfrm>
            <a:off x="263711" y="1457642"/>
            <a:ext cx="4728556" cy="4943158"/>
            <a:chOff x="344991" y="1630362"/>
            <a:chExt cx="3935544" cy="4038933"/>
          </a:xfrm>
        </p:grpSpPr>
        <p:pic>
          <p:nvPicPr>
            <p:cNvPr id="2050" name="Picture 2" descr="http://2.bp.blogspot.com/_6LOLT9B3X0o/TPJzi_TY_eI/AAAAAAAAAEM/kE5BwaRLwqo/s1600/HueValue%2526Chroma.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747520" y="1640220"/>
              <a:ext cx="2533015" cy="40290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2.bp.blogspot.com/_6LOLT9B3X0o/TPJzi_TY_eI/AAAAAAAAAEM/kE5BwaRLwqo/s1600/HueValue%2526Chroma.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5098"/>
            <a:stretch/>
          </p:blipFill>
          <p:spPr bwMode="auto">
            <a:xfrm>
              <a:off x="344991" y="1630362"/>
              <a:ext cx="1402529" cy="403893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39837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8C8D6">
            <a:alpha val="96863"/>
          </a:srgb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595120" y="447039"/>
            <a:ext cx="9144000" cy="969963"/>
          </a:xfrm>
        </p:spPr>
        <p:txBody>
          <a:bodyPr>
            <a:normAutofit/>
          </a:bodyPr>
          <a:lstStyle/>
          <a:p>
            <a:r>
              <a:rPr lang="tr-TR" dirty="0" err="1">
                <a:latin typeface="Comic Sans MS" panose="030F0702030302020204" pitchFamily="66" charset="0"/>
              </a:rPr>
              <a:t>Munsell</a:t>
            </a:r>
            <a:r>
              <a:rPr lang="tr-TR" dirty="0">
                <a:latin typeface="Comic Sans MS" panose="030F0702030302020204" pitchFamily="66" charset="0"/>
              </a:rPr>
              <a:t> Renk Sistemi</a:t>
            </a:r>
            <a:endParaRPr lang="tr-TR" dirty="0">
              <a:latin typeface="Comic Sans MS" panose="030F0702030302020204" pitchFamily="66" charset="0"/>
            </a:endParaRPr>
          </a:p>
        </p:txBody>
      </p:sp>
      <p:sp>
        <p:nvSpPr>
          <p:cNvPr id="3" name="Alt Başlık 2"/>
          <p:cNvSpPr>
            <a:spLocks noGrp="1"/>
          </p:cNvSpPr>
          <p:nvPr>
            <p:ph type="subTitle" idx="1"/>
          </p:nvPr>
        </p:nvSpPr>
        <p:spPr>
          <a:xfrm>
            <a:off x="5114187" y="2133600"/>
            <a:ext cx="6996533" cy="4267200"/>
          </a:xfrm>
        </p:spPr>
        <p:txBody>
          <a:bodyPr>
            <a:normAutofit/>
          </a:bodyPr>
          <a:lstStyle/>
          <a:p>
            <a:pPr algn="l"/>
            <a:r>
              <a:rPr lang="tr-TR" b="1" dirty="0" smtClean="0"/>
              <a:t>3.  </a:t>
            </a:r>
            <a:r>
              <a:rPr lang="tr-TR" b="1" dirty="0"/>
              <a:t>Rengin Doygunluğu/Saflığı/</a:t>
            </a:r>
            <a:r>
              <a:rPr lang="tr-TR" b="1" i="1" dirty="0" err="1">
                <a:solidFill>
                  <a:srgbClr val="FF0000"/>
                </a:solidFill>
                <a:effectLst>
                  <a:outerShdw blurRad="38100" dist="38100" dir="2700000" algn="tl">
                    <a:srgbClr val="000000">
                      <a:alpha val="43137"/>
                    </a:srgbClr>
                  </a:outerShdw>
                </a:effectLst>
              </a:rPr>
              <a:t>Chroma</a:t>
            </a:r>
            <a:endParaRPr lang="tr-TR" b="1" i="1" dirty="0">
              <a:solidFill>
                <a:srgbClr val="FF0000"/>
              </a:solidFill>
              <a:effectLst>
                <a:outerShdw blurRad="38100" dist="38100" dir="2700000" algn="tl">
                  <a:srgbClr val="000000">
                    <a:alpha val="43137"/>
                  </a:srgbClr>
                </a:outerShdw>
              </a:effectLst>
            </a:endParaRPr>
          </a:p>
          <a:p>
            <a:pPr algn="l"/>
            <a:r>
              <a:rPr lang="tr-TR" dirty="0"/>
              <a:t>Bir rengin saflığının ölçüsüdür. Renk ne kadar kuvvetli ise saflığı o derece fazladır. Doygunluk rengin ışığı yeterince yansıtması ve parlaklığıyla ilgilidir. Rengin doygunluğu arttıkça görünüş daha kuvvetli ve canlı gözükür. Doygunluk azaldıkça renk, rengini kaybeder ve siyaha yaklaşır yani renk nötr gri ile karışarak griye doğru gider. Doygunluk sonlandığında, renk siyahtır.</a:t>
            </a:r>
          </a:p>
          <a:p>
            <a:pPr algn="l"/>
            <a:r>
              <a:rPr lang="tr-TR" dirty="0" smtClean="0"/>
              <a:t> </a:t>
            </a:r>
            <a:endParaRPr lang="tr-TR" b="1" i="1" dirty="0" smtClean="0">
              <a:solidFill>
                <a:srgbClr val="FF0000"/>
              </a:solidFill>
              <a:effectLst>
                <a:outerShdw blurRad="38100" dist="38100" dir="2700000" algn="tl">
                  <a:srgbClr val="000000">
                    <a:alpha val="43137"/>
                  </a:srgbClr>
                </a:outerShdw>
              </a:effectLst>
            </a:endParaRPr>
          </a:p>
          <a:p>
            <a:pPr algn="l"/>
            <a:endParaRPr lang="tr-TR" dirty="0"/>
          </a:p>
          <a:p>
            <a:pPr algn="just"/>
            <a:endParaRPr lang="tr-TR" dirty="0" smtClean="0"/>
          </a:p>
        </p:txBody>
      </p:sp>
      <p:pic>
        <p:nvPicPr>
          <p:cNvPr id="6" name="Resim 5"/>
          <p:cNvPicPr>
            <a:picLocks noChangeAspect="1"/>
          </p:cNvPicPr>
          <p:nvPr/>
        </p:nvPicPr>
        <p:blipFill rotWithShape="1">
          <a:blip r:embed="rId2"/>
          <a:srcRect r="4663" b="4540"/>
          <a:stretch/>
        </p:blipFill>
        <p:spPr>
          <a:xfrm>
            <a:off x="99059" y="1417002"/>
            <a:ext cx="4940301" cy="4485958"/>
          </a:xfrm>
          <a:prstGeom prst="rect">
            <a:avLst/>
          </a:prstGeom>
        </p:spPr>
      </p:pic>
    </p:spTree>
    <p:extLst>
      <p:ext uri="{BB962C8B-B14F-4D97-AF65-F5344CB8AC3E}">
        <p14:creationId xmlns:p14="http://schemas.microsoft.com/office/powerpoint/2010/main" val="2526358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8C8D6">
            <a:alpha val="96863"/>
          </a:srgb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274320" y="2052321"/>
            <a:ext cx="3007360" cy="2565082"/>
          </a:xfrm>
        </p:spPr>
        <p:txBody>
          <a:bodyPr>
            <a:normAutofit/>
          </a:bodyPr>
          <a:lstStyle/>
          <a:p>
            <a:r>
              <a:rPr lang="tr-TR" dirty="0" err="1" smtClean="0">
                <a:latin typeface="Comic Sans MS" panose="030F0702030302020204" pitchFamily="66" charset="0"/>
              </a:rPr>
              <a:t>Munsell</a:t>
            </a:r>
            <a:r>
              <a:rPr lang="tr-TR" dirty="0" smtClean="0">
                <a:latin typeface="Comic Sans MS" panose="030F0702030302020204" pitchFamily="66" charset="0"/>
              </a:rPr>
              <a:t> Renk Sistemi</a:t>
            </a:r>
            <a:endParaRPr lang="tr-TR" dirty="0">
              <a:latin typeface="Comic Sans MS" panose="030F0702030302020204" pitchFamily="66" charset="0"/>
            </a:endParaRPr>
          </a:p>
        </p:txBody>
      </p:sp>
      <p:pic>
        <p:nvPicPr>
          <p:cNvPr id="3078" name="Picture 6" descr="http://www.celebratingcolor.com/wp-content/uploads/2014/05/Munsell-color-atl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2735" y="0"/>
            <a:ext cx="854926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1103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TotalTime>
  <Words>448</Words>
  <Application>Microsoft Office PowerPoint</Application>
  <PresentationFormat>Geniş ekran</PresentationFormat>
  <Paragraphs>39</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Comic Sans MS</vt:lpstr>
      <vt:lpstr>Office Teması</vt:lpstr>
      <vt:lpstr>Renk Teorileri</vt:lpstr>
      <vt:lpstr>PowerPoint Sunusu</vt:lpstr>
      <vt:lpstr>Munsell Renk Sistemi</vt:lpstr>
      <vt:lpstr>Munsell Renk Sistemi</vt:lpstr>
      <vt:lpstr>Munsell Renk Sistemi</vt:lpstr>
      <vt:lpstr>Munsell Renk Sistemi</vt:lpstr>
      <vt:lpstr>Munsell Renk Sistemi</vt:lpstr>
      <vt:lpstr>Munsell Renk Sistemi</vt:lpstr>
      <vt:lpstr>Munsell Renk Sistemi</vt:lpstr>
      <vt:lpstr>Munsell Renk Sistemi</vt:lpstr>
      <vt:lpstr>Munsell Renk Sistemi</vt:lpstr>
      <vt:lpstr>Munsell Renk Sistemi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Işık Nedir?</dc:title>
  <dc:creator>Simin</dc:creator>
  <cp:lastModifiedBy>Simin</cp:lastModifiedBy>
  <cp:revision>91</cp:revision>
  <dcterms:created xsi:type="dcterms:W3CDTF">2016-10-04T20:46:33Z</dcterms:created>
  <dcterms:modified xsi:type="dcterms:W3CDTF">2016-10-26T10:21:28Z</dcterms:modified>
</cp:coreProperties>
</file>