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7" r:id="rId3"/>
    <p:sldId id="278" r:id="rId4"/>
    <p:sldId id="279" r:id="rId5"/>
    <p:sldId id="283" r:id="rId6"/>
    <p:sldId id="280" r:id="rId7"/>
    <p:sldId id="281" r:id="rId8"/>
    <p:sldId id="282" r:id="rId9"/>
    <p:sldId id="274" r:id="rId10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zge sakiyan" userId="b6bebe72cd1ac83e" providerId="LiveId" clId="{DFDBFAC8-727F-0440-8512-B7C46BDCE9F9}"/>
    <pc:docChg chg="modSld">
      <pc:chgData name="özge sakiyan" userId="b6bebe72cd1ac83e" providerId="LiveId" clId="{DFDBFAC8-727F-0440-8512-B7C46BDCE9F9}" dt="2021-02-26T11:22:17.192" v="10" actId="20577"/>
      <pc:docMkLst>
        <pc:docMk/>
      </pc:docMkLst>
      <pc:sldChg chg="modSp">
        <pc:chgData name="özge sakiyan" userId="b6bebe72cd1ac83e" providerId="LiveId" clId="{DFDBFAC8-727F-0440-8512-B7C46BDCE9F9}" dt="2021-02-26T11:22:17.192" v="10" actId="20577"/>
        <pc:sldMkLst>
          <pc:docMk/>
          <pc:sldMk cId="4218681406" sldId="282"/>
        </pc:sldMkLst>
        <pc:spChg chg="mod">
          <ac:chgData name="özge sakiyan" userId="b6bebe72cd1ac83e" providerId="LiveId" clId="{DFDBFAC8-727F-0440-8512-B7C46BDCE9F9}" dt="2021-02-26T11:22:17.192" v="10" actId="20577"/>
          <ac:spMkLst>
            <pc:docMk/>
            <pc:sldMk cId="4218681406" sldId="28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79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84" name="Gr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98" name="Gr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112" name="Gr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126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grpSp>
        <p:nvGrpSpPr>
          <p:cNvPr id="8" name="Gr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erbest 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erbest Biçi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erbest Biçi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erbest Biçi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erbest Biçi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9" name="Gr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39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0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52" name="Gr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1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84" name="Gr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2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97" name="Gr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3" name="Metin Yer Tutucusu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" dirty="0" smtClean="0"/>
              <a:t>Ash analysis</a:t>
            </a:r>
            <a:endParaRPr lang="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160455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r" dirty="0"/>
              <a:t>Assoc Prof. ÖZGE ŞAKIYAN DEMİRKOL</a:t>
            </a:r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r>
              <a:rPr lang="tr" sz="1200" smtClean="0"/>
              <a:t>15.03.2021</a:t>
            </a:r>
            <a:endParaRPr lang="tr" sz="12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definition</a:t>
            </a:r>
            <a:r>
              <a:rPr lang="tr-TR" dirty="0" smtClean="0"/>
              <a:t> of </a:t>
            </a:r>
            <a:r>
              <a:rPr lang="tr-TR" dirty="0" err="1" smtClean="0"/>
              <a:t>ash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en-US" dirty="0" err="1" smtClean="0"/>
              <a:t>Ashing</a:t>
            </a:r>
            <a:r>
              <a:rPr lang="en-US" dirty="0" smtClean="0"/>
              <a:t> </a:t>
            </a:r>
            <a:r>
              <a:rPr lang="en-US" dirty="0"/>
              <a:t>is an important first step in proximate or </a:t>
            </a:r>
            <a:r>
              <a:rPr lang="en-US" dirty="0" smtClean="0"/>
              <a:t>specific</a:t>
            </a:r>
            <a:r>
              <a:rPr lang="tr-TR" dirty="0" smtClean="0"/>
              <a:t> </a:t>
            </a:r>
            <a:r>
              <a:rPr lang="en-US" dirty="0" smtClean="0"/>
              <a:t>mineral </a:t>
            </a:r>
            <a:r>
              <a:rPr lang="en-US" dirty="0"/>
              <a:t>analysis. </a:t>
            </a:r>
            <a:endParaRPr lang="tr-TR" dirty="0" smtClean="0"/>
          </a:p>
          <a:p>
            <a:r>
              <a:rPr lang="en-US" b="1" dirty="0" smtClean="0"/>
              <a:t>Ash </a:t>
            </a:r>
            <a:r>
              <a:rPr lang="en-US" dirty="0"/>
              <a:t>refers to the inorganic (</a:t>
            </a:r>
            <a:r>
              <a:rPr lang="en-US" dirty="0" smtClean="0"/>
              <a:t>mineral)</a:t>
            </a:r>
            <a:r>
              <a:rPr lang="tr-TR" dirty="0" smtClean="0"/>
              <a:t> </a:t>
            </a:r>
            <a:r>
              <a:rPr lang="en-US" dirty="0" smtClean="0"/>
              <a:t>residue </a:t>
            </a:r>
            <a:r>
              <a:rPr lang="en-US" dirty="0"/>
              <a:t>remaining after the combustion or </a:t>
            </a:r>
            <a:r>
              <a:rPr lang="en-US" dirty="0" smtClean="0"/>
              <a:t>complete</a:t>
            </a:r>
            <a:r>
              <a:rPr lang="tr-TR" dirty="0" smtClean="0"/>
              <a:t> </a:t>
            </a:r>
            <a:r>
              <a:rPr lang="tr-TR" dirty="0" err="1" smtClean="0"/>
              <a:t>acid-facilitated</a:t>
            </a:r>
            <a:r>
              <a:rPr lang="tr-TR" dirty="0"/>
              <a:t> </a:t>
            </a:r>
            <a:r>
              <a:rPr lang="en-US" dirty="0" smtClean="0"/>
              <a:t>oxidation </a:t>
            </a:r>
            <a:r>
              <a:rPr lang="en-US" dirty="0"/>
              <a:t>of organic matter in food.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437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5214" y="591127"/>
            <a:ext cx="10058400" cy="5390573"/>
          </a:xfrm>
        </p:spPr>
        <p:txBody>
          <a:bodyPr>
            <a:normAutofit/>
          </a:bodyPr>
          <a:lstStyle/>
          <a:p>
            <a:r>
              <a:rPr lang="en-US" dirty="0"/>
              <a:t>Two major types of </a:t>
            </a:r>
            <a:r>
              <a:rPr lang="en-US" dirty="0" err="1"/>
              <a:t>ashing</a:t>
            </a:r>
            <a:r>
              <a:rPr lang="en-US" dirty="0"/>
              <a:t> are used: </a:t>
            </a:r>
            <a:r>
              <a:rPr lang="en-US" dirty="0" smtClean="0"/>
              <a:t>dry</a:t>
            </a:r>
            <a:r>
              <a:rPr lang="tr-TR" dirty="0" smtClean="0"/>
              <a:t> </a:t>
            </a:r>
            <a:r>
              <a:rPr lang="en-US" dirty="0" err="1" smtClean="0"/>
              <a:t>ashing</a:t>
            </a:r>
            <a:r>
              <a:rPr lang="en-US" dirty="0" smtClean="0"/>
              <a:t> </a:t>
            </a:r>
            <a:r>
              <a:rPr lang="en-US" dirty="0"/>
              <a:t>and wet </a:t>
            </a:r>
            <a:r>
              <a:rPr lang="en-US" dirty="0" err="1"/>
              <a:t>ashing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Dry </a:t>
            </a:r>
            <a:r>
              <a:rPr lang="en-US" dirty="0" err="1"/>
              <a:t>ashing</a:t>
            </a:r>
            <a:r>
              <a:rPr lang="en-US" dirty="0"/>
              <a:t> is primarily used </a:t>
            </a:r>
            <a:r>
              <a:rPr lang="en-US" dirty="0" smtClean="0"/>
              <a:t>for</a:t>
            </a:r>
            <a:r>
              <a:rPr lang="tr-TR" dirty="0" smtClean="0"/>
              <a:t> </a:t>
            </a:r>
            <a:r>
              <a:rPr lang="en-US" dirty="0" smtClean="0"/>
              <a:t>proximate </a:t>
            </a:r>
            <a:r>
              <a:rPr lang="en-US" dirty="0"/>
              <a:t>composition and for some types of </a:t>
            </a:r>
            <a:r>
              <a:rPr lang="en-US" dirty="0" smtClean="0"/>
              <a:t>specific</a:t>
            </a:r>
            <a:r>
              <a:rPr lang="tr-TR" dirty="0" smtClean="0"/>
              <a:t> </a:t>
            </a:r>
            <a:r>
              <a:rPr lang="en-US" dirty="0" smtClean="0"/>
              <a:t>mineral </a:t>
            </a:r>
            <a:r>
              <a:rPr lang="en-US" dirty="0"/>
              <a:t>analyses. Dry </a:t>
            </a:r>
            <a:r>
              <a:rPr lang="en-US" dirty="0" err="1"/>
              <a:t>ashing</a:t>
            </a:r>
            <a:r>
              <a:rPr lang="en-US" dirty="0"/>
              <a:t> requires very high (</a:t>
            </a:r>
            <a:r>
              <a:rPr lang="en-US" dirty="0" smtClean="0"/>
              <a:t>500–600 </a:t>
            </a:r>
            <a:r>
              <a:rPr lang="en-US" dirty="0"/>
              <a:t>°C) temperatures, which may be achieved by </a:t>
            </a:r>
            <a:r>
              <a:rPr lang="en-US" dirty="0" smtClean="0"/>
              <a:t>conventional</a:t>
            </a:r>
            <a:r>
              <a:rPr lang="tr-TR" dirty="0" smtClean="0"/>
              <a:t> </a:t>
            </a:r>
            <a:r>
              <a:rPr lang="en-US" dirty="0" smtClean="0"/>
              <a:t>or </a:t>
            </a:r>
            <a:r>
              <a:rPr lang="en-US" dirty="0"/>
              <a:t>microwave heating. </a:t>
            </a:r>
            <a:endParaRPr lang="tr-TR" dirty="0" smtClean="0"/>
          </a:p>
          <a:p>
            <a:r>
              <a:rPr lang="en-US" dirty="0" smtClean="0"/>
              <a:t>Wet </a:t>
            </a:r>
            <a:r>
              <a:rPr lang="en-US" dirty="0" err="1" smtClean="0"/>
              <a:t>ashing</a:t>
            </a:r>
            <a:r>
              <a:rPr lang="tr-TR" dirty="0"/>
              <a:t> </a:t>
            </a:r>
            <a:r>
              <a:rPr lang="en-US" dirty="0" smtClean="0"/>
              <a:t>(acid-facilitated </a:t>
            </a:r>
            <a:r>
              <a:rPr lang="en-US" dirty="0"/>
              <a:t>oxidation) is used as a preparation </a:t>
            </a:r>
            <a:r>
              <a:rPr lang="en-US" dirty="0" smtClean="0"/>
              <a:t>for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analysis of minerals that might be volatilized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lost </a:t>
            </a:r>
            <a:r>
              <a:rPr lang="en-US" dirty="0"/>
              <a:t>during dry </a:t>
            </a:r>
            <a:r>
              <a:rPr lang="en-US" dirty="0" err="1"/>
              <a:t>ashing</a:t>
            </a:r>
            <a:r>
              <a:rPr lang="en-US" dirty="0"/>
              <a:t>. Wet </a:t>
            </a:r>
            <a:r>
              <a:rPr lang="en-US" dirty="0" err="1"/>
              <a:t>ashing</a:t>
            </a:r>
            <a:r>
              <a:rPr lang="en-US" dirty="0"/>
              <a:t> uses lower </a:t>
            </a:r>
            <a:r>
              <a:rPr lang="en-US" dirty="0" smtClean="0"/>
              <a:t>temperatures</a:t>
            </a:r>
            <a:r>
              <a:rPr lang="tr-TR" dirty="0" smtClean="0"/>
              <a:t> </a:t>
            </a:r>
            <a:r>
              <a:rPr lang="en-US" dirty="0" smtClean="0"/>
              <a:t>than </a:t>
            </a:r>
            <a:r>
              <a:rPr lang="en-US" dirty="0"/>
              <a:t>dry </a:t>
            </a:r>
            <a:r>
              <a:rPr lang="en-US" dirty="0" err="1"/>
              <a:t>ashing</a:t>
            </a:r>
            <a:r>
              <a:rPr lang="en-US" dirty="0"/>
              <a:t> and relies on strong acids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chemical </a:t>
            </a:r>
            <a:r>
              <a:rPr lang="en-US" dirty="0"/>
              <a:t>oxidizers to rid samples of organic material.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19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0058402" cy="665018"/>
          </a:xfrm>
        </p:spPr>
        <p:txBody>
          <a:bodyPr/>
          <a:lstStyle/>
          <a:p>
            <a:r>
              <a:rPr lang="tr-TR" dirty="0" err="1" smtClean="0"/>
              <a:t>Ash</a:t>
            </a:r>
            <a:r>
              <a:rPr lang="tr-TR" dirty="0" smtClean="0"/>
              <a:t> </a:t>
            </a:r>
            <a:r>
              <a:rPr lang="tr-TR" dirty="0" err="1" smtClean="0"/>
              <a:t>contents</a:t>
            </a:r>
            <a:r>
              <a:rPr lang="tr-TR" dirty="0" smtClean="0"/>
              <a:t> of </a:t>
            </a:r>
            <a:r>
              <a:rPr lang="tr-TR" dirty="0" err="1" smtClean="0"/>
              <a:t>selected</a:t>
            </a:r>
            <a:r>
              <a:rPr lang="tr-TR" dirty="0" smtClean="0"/>
              <a:t> </a:t>
            </a:r>
            <a:r>
              <a:rPr lang="tr-TR" dirty="0" err="1" smtClean="0"/>
              <a:t>foods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Ash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r>
              <a:rPr lang="tr-TR" dirty="0" smtClean="0"/>
              <a:t> </a:t>
            </a:r>
            <a:r>
              <a:rPr lang="tr-TR" dirty="0" err="1" smtClean="0"/>
              <a:t>gives</a:t>
            </a:r>
            <a:r>
              <a:rPr lang="tr-TR" dirty="0" smtClean="0"/>
              <a:t> </a:t>
            </a:r>
            <a:r>
              <a:rPr lang="tr-TR" dirty="0" err="1" smtClean="0"/>
              <a:t>info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Mineral </a:t>
            </a:r>
            <a:r>
              <a:rPr lang="tr-TR" dirty="0" err="1" smtClean="0"/>
              <a:t>content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870" y="0"/>
            <a:ext cx="3758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6161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important</a:t>
            </a:r>
            <a:r>
              <a:rPr lang="tr-TR" dirty="0" smtClean="0"/>
              <a:t> </a:t>
            </a:r>
            <a:r>
              <a:rPr lang="tr-TR" dirty="0" err="1" smtClean="0"/>
              <a:t>points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considered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ash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materials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moisture</a:t>
            </a:r>
            <a:r>
              <a:rPr lang="tr-TR" dirty="0" smtClean="0"/>
              <a:t> </a:t>
            </a:r>
            <a:r>
              <a:rPr lang="tr-TR" dirty="0" err="1" smtClean="0"/>
              <a:t>content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dried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burned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combustion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 </a:t>
            </a:r>
            <a:r>
              <a:rPr lang="tr-TR" dirty="0" err="1" smtClean="0"/>
              <a:t>continues</a:t>
            </a:r>
            <a:r>
              <a:rPr lang="tr-TR" dirty="0" smtClean="0"/>
              <a:t> </a:t>
            </a:r>
            <a:r>
              <a:rPr lang="tr-TR" dirty="0" err="1" smtClean="0"/>
              <a:t>till</a:t>
            </a:r>
            <a:r>
              <a:rPr lang="tr-TR" dirty="0" smtClean="0"/>
              <a:t> a </a:t>
            </a:r>
            <a:r>
              <a:rPr lang="tr-TR" dirty="0" err="1" smtClean="0"/>
              <a:t>whitish</a:t>
            </a:r>
            <a:r>
              <a:rPr lang="tr-TR" dirty="0" smtClean="0"/>
              <a:t> </a:t>
            </a:r>
            <a:r>
              <a:rPr lang="tr-TR" dirty="0" err="1" smtClean="0"/>
              <a:t>color</a:t>
            </a:r>
            <a:r>
              <a:rPr lang="tr-TR" dirty="0" smtClean="0"/>
              <a:t> </a:t>
            </a:r>
            <a:r>
              <a:rPr lang="tr-TR" dirty="0" err="1" smtClean="0"/>
              <a:t>observed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unburned</a:t>
            </a:r>
            <a:r>
              <a:rPr lang="tr-TR" dirty="0" smtClean="0"/>
              <a:t> </a:t>
            </a:r>
            <a:r>
              <a:rPr lang="tr-TR" dirty="0" err="1" smtClean="0"/>
              <a:t>points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crucibles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dirty="0" err="1" smtClean="0"/>
              <a:t>taken</a:t>
            </a:r>
            <a:r>
              <a:rPr lang="tr-TR" dirty="0" smtClean="0"/>
              <a:t> </a:t>
            </a:r>
            <a:r>
              <a:rPr lang="tr-TR" dirty="0" err="1" smtClean="0"/>
              <a:t>out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oven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cooled</a:t>
            </a:r>
            <a:r>
              <a:rPr lang="tr-TR" dirty="0" smtClean="0"/>
              <a:t> </a:t>
            </a:r>
            <a:r>
              <a:rPr lang="tr-TR" dirty="0" err="1" smtClean="0"/>
              <a:t>down</a:t>
            </a:r>
            <a:r>
              <a:rPr lang="tr-TR" dirty="0" smtClean="0"/>
              <a:t>. A </a:t>
            </a:r>
            <a:r>
              <a:rPr lang="tr-TR" dirty="0" err="1" smtClean="0"/>
              <a:t>certain</a:t>
            </a:r>
            <a:r>
              <a:rPr lang="tr-TR" dirty="0" smtClean="0"/>
              <a:t> </a:t>
            </a:r>
            <a:r>
              <a:rPr lang="tr-TR" dirty="0" err="1" smtClean="0"/>
              <a:t>amount</a:t>
            </a:r>
            <a:r>
              <a:rPr lang="tr-TR" dirty="0" smtClean="0"/>
              <a:t> of </a:t>
            </a:r>
            <a:r>
              <a:rPr lang="tr-TR" dirty="0" err="1" smtClean="0"/>
              <a:t>distilled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, </a:t>
            </a:r>
            <a:r>
              <a:rPr lang="tr-TR" dirty="0" err="1" smtClean="0"/>
              <a:t>alcohol</a:t>
            </a:r>
            <a:r>
              <a:rPr lang="tr-TR" dirty="0" smtClean="0"/>
              <a:t>, </a:t>
            </a:r>
            <a:r>
              <a:rPr lang="tr-TR" dirty="0" err="1" smtClean="0"/>
              <a:t>sulphuric</a:t>
            </a:r>
            <a:r>
              <a:rPr lang="tr-TR" dirty="0" smtClean="0"/>
              <a:t> </a:t>
            </a:r>
            <a:r>
              <a:rPr lang="tr-TR" dirty="0" err="1" smtClean="0"/>
              <a:t>acid</a:t>
            </a:r>
            <a:r>
              <a:rPr lang="tr-TR" dirty="0" smtClean="0"/>
              <a:t>, </a:t>
            </a:r>
            <a:r>
              <a:rPr lang="tr-TR" dirty="0" err="1" smtClean="0"/>
              <a:t>nitric</a:t>
            </a:r>
            <a:r>
              <a:rPr lang="tr-TR" dirty="0" smtClean="0"/>
              <a:t> </a:t>
            </a:r>
            <a:r>
              <a:rPr lang="tr-TR" dirty="0" err="1" smtClean="0"/>
              <a:t>acid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hydrogen</a:t>
            </a:r>
            <a:r>
              <a:rPr lang="tr-TR" dirty="0" smtClean="0"/>
              <a:t> </a:t>
            </a:r>
            <a:r>
              <a:rPr lang="tr-TR" dirty="0" err="1" smtClean="0"/>
              <a:t>peroxide</a:t>
            </a:r>
            <a:r>
              <a:rPr lang="tr-TR" dirty="0" smtClean="0"/>
              <a:t> is </a:t>
            </a:r>
            <a:r>
              <a:rPr lang="tr-TR" dirty="0" err="1" smtClean="0"/>
              <a:t>added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it is </a:t>
            </a:r>
            <a:r>
              <a:rPr lang="tr-TR" dirty="0" err="1" smtClean="0"/>
              <a:t>continued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burned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47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5214" y="332509"/>
            <a:ext cx="10058400" cy="5649191"/>
          </a:xfrm>
        </p:spPr>
        <p:txBody>
          <a:bodyPr/>
          <a:lstStyle/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r>
              <a:rPr lang="tr-TR" dirty="0" smtClean="0"/>
              <a:t>, </a:t>
            </a:r>
            <a:r>
              <a:rPr lang="tr-TR" dirty="0" err="1" smtClean="0"/>
              <a:t>there</a:t>
            </a:r>
            <a:r>
              <a:rPr lang="tr-TR" dirty="0" smtClean="0"/>
              <a:t> is a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appropriate</a:t>
            </a:r>
            <a:r>
              <a:rPr lang="tr-TR" dirty="0" smtClean="0"/>
              <a:t> time-</a:t>
            </a:r>
            <a:r>
              <a:rPr lang="tr-TR" dirty="0" err="1" smtClean="0"/>
              <a:t>temperature</a:t>
            </a:r>
            <a:r>
              <a:rPr lang="tr-TR" dirty="0" smtClean="0"/>
              <a:t> </a:t>
            </a:r>
            <a:r>
              <a:rPr lang="tr-TR" dirty="0" err="1" smtClean="0"/>
              <a:t>relation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ash</a:t>
            </a:r>
            <a:r>
              <a:rPr lang="tr-TR" dirty="0" smtClean="0"/>
              <a:t> </a:t>
            </a:r>
            <a:r>
              <a:rPr lang="tr-TR" dirty="0" err="1" smtClean="0"/>
              <a:t>drying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certain</a:t>
            </a:r>
            <a:r>
              <a:rPr lang="tr-TR" dirty="0" smtClean="0"/>
              <a:t> </a:t>
            </a:r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minerals</a:t>
            </a:r>
            <a:r>
              <a:rPr lang="tr-TR" dirty="0" smtClean="0"/>
              <a:t> </a:t>
            </a:r>
            <a:r>
              <a:rPr lang="tr-TR" dirty="0" err="1" smtClean="0"/>
              <a:t>burning</a:t>
            </a:r>
            <a:r>
              <a:rPr lang="tr-TR" dirty="0" smtClean="0"/>
              <a:t> at alkali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acidic</a:t>
            </a:r>
            <a:r>
              <a:rPr lang="tr-TR" dirty="0" smtClean="0"/>
              <a:t> </a:t>
            </a:r>
            <a:r>
              <a:rPr lang="tr-TR" dirty="0" err="1" smtClean="0"/>
              <a:t>environment</a:t>
            </a:r>
            <a:r>
              <a:rPr lang="tr-TR" dirty="0" smtClean="0"/>
              <a:t> is </a:t>
            </a:r>
            <a:r>
              <a:rPr lang="tr-TR" dirty="0" err="1" smtClean="0"/>
              <a:t>required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en-US" dirty="0" smtClean="0"/>
              <a:t>Since </a:t>
            </a:r>
            <a:r>
              <a:rPr lang="en-US" dirty="0"/>
              <a:t>wet </a:t>
            </a:r>
            <a:r>
              <a:rPr lang="en-US" dirty="0" err="1"/>
              <a:t>ashing</a:t>
            </a:r>
            <a:r>
              <a:rPr lang="en-US" dirty="0"/>
              <a:t> is conducted either at lower </a:t>
            </a:r>
            <a:r>
              <a:rPr lang="en-US" dirty="0" smtClean="0"/>
              <a:t>temperatures</a:t>
            </a:r>
            <a:r>
              <a:rPr lang="tr-TR" dirty="0" smtClean="0"/>
              <a:t> </a:t>
            </a:r>
            <a:r>
              <a:rPr lang="en-US" dirty="0" smtClean="0"/>
              <a:t>than </a:t>
            </a:r>
            <a:r>
              <a:rPr lang="en-US" dirty="0"/>
              <a:t>dry </a:t>
            </a:r>
            <a:r>
              <a:rPr lang="en-US" dirty="0" err="1"/>
              <a:t>ashing</a:t>
            </a:r>
            <a:r>
              <a:rPr lang="en-US" dirty="0"/>
              <a:t> or in sealed vessels, minerals </a:t>
            </a:r>
            <a:r>
              <a:rPr lang="en-US" dirty="0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not </a:t>
            </a:r>
            <a:r>
              <a:rPr lang="en-US" dirty="0"/>
              <a:t>lost due to volatility.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5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soluble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insoluble</a:t>
            </a:r>
            <a:r>
              <a:rPr lang="tr-TR" dirty="0" smtClean="0"/>
              <a:t> </a:t>
            </a:r>
            <a:r>
              <a:rPr lang="tr-TR" dirty="0" err="1" smtClean="0"/>
              <a:t>ash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r>
              <a:rPr lang="tr-TR" dirty="0" smtClean="0"/>
              <a:t> is </a:t>
            </a:r>
            <a:r>
              <a:rPr lang="tr-TR" dirty="0" err="1" smtClean="0"/>
              <a:t>preferred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sugary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fruit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r>
              <a:rPr lang="tr-TR" dirty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tested</a:t>
            </a:r>
            <a:r>
              <a:rPr lang="tr-TR" dirty="0" smtClean="0"/>
              <a:t> </a:t>
            </a:r>
            <a:r>
              <a:rPr lang="tr-TR" dirty="0" err="1" smtClean="0"/>
              <a:t>whether</a:t>
            </a:r>
            <a:r>
              <a:rPr lang="tr-TR" dirty="0" smtClean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 is </a:t>
            </a:r>
            <a:r>
              <a:rPr lang="tr-TR" dirty="0" err="1" smtClean="0"/>
              <a:t>extra</a:t>
            </a:r>
            <a:r>
              <a:rPr lang="tr-TR" dirty="0" smtClean="0"/>
              <a:t> </a:t>
            </a:r>
            <a:r>
              <a:rPr lang="tr-TR" dirty="0" err="1" smtClean="0"/>
              <a:t>minerals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preservatives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in it.</a:t>
            </a:r>
          </a:p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r>
              <a:rPr lang="tr-TR" dirty="0" smtClean="0"/>
              <a:t> </a:t>
            </a:r>
            <a:r>
              <a:rPr lang="tr-TR" dirty="0" err="1" smtClean="0"/>
              <a:t>certain</a:t>
            </a:r>
            <a:r>
              <a:rPr lang="tr-TR" dirty="0" smtClean="0"/>
              <a:t> </a:t>
            </a:r>
            <a:r>
              <a:rPr lang="tr-TR" dirty="0" err="1" smtClean="0"/>
              <a:t>amount</a:t>
            </a:r>
            <a:r>
              <a:rPr lang="tr-TR" dirty="0" smtClean="0"/>
              <a:t> of </a:t>
            </a:r>
            <a:r>
              <a:rPr lang="tr-TR" dirty="0" err="1" smtClean="0"/>
              <a:t>water</a:t>
            </a:r>
            <a:r>
              <a:rPr lang="tr-TR" dirty="0" smtClean="0"/>
              <a:t> is </a:t>
            </a:r>
            <a:r>
              <a:rPr lang="tr-TR" dirty="0" err="1" smtClean="0"/>
              <a:t>added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is </a:t>
            </a:r>
            <a:r>
              <a:rPr lang="tr-TR" dirty="0" err="1" smtClean="0"/>
              <a:t>analyzed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respect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ash</a:t>
            </a:r>
            <a:r>
              <a:rPr lang="tr-TR" dirty="0" smtClean="0"/>
              <a:t> </a:t>
            </a:r>
            <a:r>
              <a:rPr lang="tr-TR" dirty="0" err="1" smtClean="0"/>
              <a:t>content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added</a:t>
            </a:r>
            <a:r>
              <a:rPr lang="tr-TR" dirty="0" smtClean="0"/>
              <a:t> </a:t>
            </a:r>
            <a:r>
              <a:rPr lang="tr-TR" dirty="0" err="1" smtClean="0"/>
              <a:t>ash</a:t>
            </a:r>
            <a:r>
              <a:rPr lang="tr-TR" dirty="0" smtClean="0"/>
              <a:t> is </a:t>
            </a:r>
            <a:r>
              <a:rPr lang="tr-TR" dirty="0" err="1" smtClean="0"/>
              <a:t>heated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boiling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filtered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filter</a:t>
            </a:r>
            <a:r>
              <a:rPr lang="tr-TR" dirty="0" smtClean="0"/>
              <a:t> </a:t>
            </a:r>
            <a:r>
              <a:rPr lang="tr-TR" dirty="0" err="1" smtClean="0"/>
              <a:t>paper</a:t>
            </a:r>
            <a:r>
              <a:rPr lang="tr-TR" dirty="0" smtClean="0"/>
              <a:t> is </a:t>
            </a:r>
            <a:r>
              <a:rPr lang="tr-TR" dirty="0" err="1" smtClean="0"/>
              <a:t>burned</a:t>
            </a:r>
            <a:r>
              <a:rPr lang="tr-TR" dirty="0" smtClean="0"/>
              <a:t> </a:t>
            </a:r>
            <a:r>
              <a:rPr lang="tr-TR" dirty="0" err="1" smtClean="0"/>
              <a:t>further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procedure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insoluble</a:t>
            </a:r>
            <a:r>
              <a:rPr lang="tr-TR" dirty="0" smtClean="0"/>
              <a:t> </a:t>
            </a:r>
            <a:r>
              <a:rPr lang="tr-TR" dirty="0" err="1" smtClean="0"/>
              <a:t>ash</a:t>
            </a:r>
            <a:r>
              <a:rPr lang="tr-TR" dirty="0" smtClean="0"/>
              <a:t> </a:t>
            </a:r>
            <a:r>
              <a:rPr lang="tr-TR" dirty="0" err="1" smtClean="0"/>
              <a:t>content</a:t>
            </a:r>
            <a:r>
              <a:rPr lang="tr-TR" dirty="0" smtClean="0"/>
              <a:t> is </a:t>
            </a:r>
            <a:r>
              <a:rPr lang="tr-TR" dirty="0" err="1" smtClean="0"/>
              <a:t>determined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889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r="1313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127131" y="3860321"/>
            <a:ext cx="3840480" cy="406879"/>
          </a:xfrm>
        </p:spPr>
        <p:txBody>
          <a:bodyPr>
            <a:noAutofit/>
          </a:bodyPr>
          <a:lstStyle/>
          <a:p>
            <a:r>
              <a:rPr lang="tr-TR" sz="2000" dirty="0" err="1"/>
              <a:t>Thanks</a:t>
            </a:r>
            <a:r>
              <a:rPr lang="tr-TR" sz="2000" dirty="0"/>
              <a:t>!!!!</a:t>
            </a:r>
          </a:p>
          <a:p>
            <a:endParaRPr lang="tr-TR" sz="2000" dirty="0"/>
          </a:p>
          <a:p>
            <a:r>
              <a:rPr lang="tr-TR" sz="2000" dirty="0"/>
              <a:t>osakiyan@ankara.edu.tr</a:t>
            </a:r>
          </a:p>
        </p:txBody>
      </p:sp>
    </p:spTree>
    <p:extLst>
      <p:ext uri="{BB962C8B-B14F-4D97-AF65-F5344CB8AC3E}">
        <p14:creationId xmlns:p14="http://schemas.microsoft.com/office/powerpoint/2010/main" val="2652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oğa Çizimi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Doğa sunumu, resimli manzara tasarımı (geniş ekran)</Template>
  <TotalTime>2453</TotalTime>
  <Words>391</Words>
  <Application>Microsoft Office PowerPoint</Application>
  <PresentationFormat>Geniş ekran</PresentationFormat>
  <Paragraphs>35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Segoe Print</vt:lpstr>
      <vt:lpstr>Doğa Çizimi 16x9</vt:lpstr>
      <vt:lpstr>Ash analysis</vt:lpstr>
      <vt:lpstr>The definition of ash</vt:lpstr>
      <vt:lpstr>PowerPoint Sunusu</vt:lpstr>
      <vt:lpstr>Ash contents of selected foods</vt:lpstr>
      <vt:lpstr>PowerPoint Sunusu</vt:lpstr>
      <vt:lpstr>The important points to be considered during ash analysis</vt:lpstr>
      <vt:lpstr>PowerPoint Sunusu</vt:lpstr>
      <vt:lpstr>Water soluble and water insoluble ash analysis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TASARIM SÜRECİ</dc:title>
  <dc:creator>Dell</dc:creator>
  <cp:lastModifiedBy>Ozge Sakiyan Demirkol</cp:lastModifiedBy>
  <cp:revision>86</cp:revision>
  <dcterms:created xsi:type="dcterms:W3CDTF">2020-12-24T16:23:35Z</dcterms:created>
  <dcterms:modified xsi:type="dcterms:W3CDTF">2021-03-15T06:20:05Z</dcterms:modified>
</cp:coreProperties>
</file>