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5C876D-26CF-43B4-ABFB-1EEC64A5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5101307-3CCA-4350-A312-F0133D12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62CD3A-A7E2-4590-99D8-61FC4D69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A7CB21-9DD6-403C-9528-9CD6E285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FDFA6-7A62-407E-80F8-66F97B3C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67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718CE0-4216-4DA5-AF67-246AD66E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DE3BACA-FDBF-44B1-9EAB-58CBFBB32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DDDF65-B5BF-4A58-B61F-AFBA3021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6E6B47-1B98-4646-827D-EC893FBD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D462DF-F2CD-4E4A-A3A3-4D1E4B5D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19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7965A4D-094D-47EC-877C-664C32F49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AB63DE1-ED1E-43AC-88A4-2BCB58C2F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00FD72-494E-4F1B-ABBF-02FC28DB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73C315-A2A3-4D65-97BA-2BE8D14D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A3F2A5-A978-4473-A9B0-740AAA4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8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63079E-2795-4D66-96E7-87743FC7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439669-AF1A-47D3-A762-0EB24C5D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45F7FB-39E3-4144-94E6-2E59F678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C70228-FD2E-43C8-A3F3-25AF549F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CB95EE-E37C-4FB8-90DF-E203E43F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99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07BB40-965D-4A91-BCE3-7FF5AF71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58F975-716D-4E35-A219-883E288D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54DD69-7C58-4173-898E-6BABBA11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2F0F7B-8FB9-4942-8220-F3BD55AA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B9FB5E-3B68-4656-81AE-2A34A01C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94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7E4127-7A05-4370-AAE4-3BFDCC66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A9F6D7-73A5-40A8-B7D6-846E50F1F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5A3664-D59A-4B7C-A93A-52189FC5A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724C76-18BC-48C1-960A-E07E264B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494C27-32E7-4693-8167-73468E6A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751BFC-A699-434D-9772-85BFBECD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59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5266008-F694-4B09-A7BA-2AD9203B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8160E9-252D-480F-8E86-B9B1C2D2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39ECD0-56C6-48ED-960A-414EB3DB2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5235016-92F9-41F0-8D92-7B2A2810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DCED465-53A8-4A74-94AE-A639E39DA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BC0DD87-3821-4CED-B79B-7DEBED54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1034610-D917-43DD-9109-8F750883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84F9468-E236-41C9-901B-F4B6F51F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3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6D0383-0D73-4480-9E08-14A6E5BC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AA28B97-A18C-49BC-B03A-CB4C817D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51580DB-DB29-4C33-AA8A-847AC694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6E11858-9B0B-4AC9-A846-883D1783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12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9731BCD-8C7D-49CA-80CE-FE2B4AFE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FD5D654-5A4F-4185-A6A3-E53729E1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C8AA03-B977-490E-A17F-DF008EDD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07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D68AE2-AC6C-44F6-A38B-B80E0503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709000-EC0C-4ADB-8316-3BD550C8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EDA4BA-B1D1-4A4D-A409-BB7E3DA90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398A8B-6391-428D-8574-128A1450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19639D-F106-4B8B-9B0C-2348AA99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2F65C8-7A7E-46A1-8194-BF2F73A7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21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E4EDF0-6FAA-4F93-A428-78ED3471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D2E6DBB-4F35-4F2E-B08D-EA3A39288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298F9C-E9FB-4292-846D-23E4B80EC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221B2B-500E-4BE9-BBAF-405A00AC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3CA4D9-38B7-482E-9583-545454B8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11E8C4-F7C3-432B-ADD0-8E8B2C8B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02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2E678C5-9AC4-4C6E-94BB-13C15AF4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135314-84DE-43E1-8D66-905522F8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215B2F-B19A-4F80-96F8-B94C09299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744E-E0C3-4D00-BE87-0899E2D20CB1}" type="datetimeFigureOut">
              <a:rPr lang="tr-TR" smtClean="0"/>
              <a:t>17.03.2018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D93C49-E137-4A71-AAC3-E10D074AA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39678F-B323-4F7C-8A8C-7AFC12903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2990D-C8E1-46DB-9C41-23C20C3F5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CC9D84-A1A4-46C2-8748-3B9D12AD5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KLİNEFELTER SENDROMU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DC90E1-7F01-4655-906E-2C083875F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            Habibe Tuğçe KARTANCI         16240185</a:t>
            </a:r>
          </a:p>
          <a:p>
            <a:r>
              <a:rPr lang="tr-TR" dirty="0"/>
              <a:t>              Yasemin BAĞCI                           16240153</a:t>
            </a:r>
          </a:p>
          <a:p>
            <a:r>
              <a:rPr lang="tr-TR" dirty="0"/>
              <a:t>              Burcu KARSANDI                        16240184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BA037DD-23DF-400C-B777-99DE724C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29" y="0"/>
            <a:ext cx="6980971" cy="200117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CC975EB-2935-4BA6-9A3F-B280E2789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0291"/>
            <a:ext cx="3753134" cy="27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BB6631-1E03-49CA-BF3C-26F9D5C0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C57311-9CCB-45D6-96E5-58E90E8B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5400" dirty="0"/>
              <a:t>Erkek </a:t>
            </a:r>
            <a:r>
              <a:rPr lang="tr-TR" sz="5400" dirty="0" err="1"/>
              <a:t>infertilitesi</a:t>
            </a:r>
            <a:r>
              <a:rPr lang="tr-TR" sz="5400" dirty="0"/>
              <a:t>: </a:t>
            </a:r>
            <a:r>
              <a:rPr lang="tr-TR" sz="4000" dirty="0" err="1"/>
              <a:t>Klinefelter</a:t>
            </a:r>
            <a:r>
              <a:rPr lang="tr-TR" sz="4000" dirty="0"/>
              <a:t> sendromlu birçok erkek çocuk sahibi olamayacağını anlayıncaya kadar </a:t>
            </a:r>
            <a:r>
              <a:rPr lang="tr-TR" sz="4000" dirty="0" err="1"/>
              <a:t>infertilite</a:t>
            </a:r>
            <a:r>
              <a:rPr lang="tr-TR" sz="4000" dirty="0"/>
              <a:t> teşhisi konulmaz.</a:t>
            </a:r>
          </a:p>
        </p:txBody>
      </p:sp>
    </p:spTree>
    <p:extLst>
      <p:ext uri="{BB962C8B-B14F-4D97-AF65-F5344CB8AC3E}">
        <p14:creationId xmlns:p14="http://schemas.microsoft.com/office/powerpoint/2010/main" val="57736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CC7CF1-FB0E-4E25-8B4D-CC766F67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KLİNEFELTER SENDROMU NEDENLERİ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3E7E88-8AA0-41B9-8737-BAB5FB3DA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Klinefelter</a:t>
            </a:r>
            <a:r>
              <a:rPr lang="tr-TR" dirty="0"/>
              <a:t> sendromu, bir erkeğin fazladan bir cinsiyet kromozomu ile doğmasına neden olan rastgele bir hatanın sonucu olarak ortaya çıkar, bu kalıtsal bir koşul değildir.</a:t>
            </a:r>
          </a:p>
          <a:p>
            <a:pPr marL="0" indent="0">
              <a:buNone/>
            </a:pPr>
            <a:r>
              <a:rPr lang="tr-TR" sz="3200" dirty="0" err="1"/>
              <a:t>Klinefelter</a:t>
            </a:r>
            <a:r>
              <a:rPr lang="tr-TR" sz="3200" dirty="0"/>
              <a:t> sendromuna şunlar neden olabilir:</a:t>
            </a:r>
          </a:p>
          <a:p>
            <a:pPr marL="0" indent="0">
              <a:buNone/>
            </a:pPr>
            <a:r>
              <a:rPr lang="tr-TR" dirty="0"/>
              <a:t>--Her hücredeki (XXY) X kromozomunun bir ekstra kopyası, en yaygın neden.</a:t>
            </a:r>
          </a:p>
          <a:p>
            <a:pPr marL="0" indent="0">
              <a:buNone/>
            </a:pPr>
            <a:r>
              <a:rPr lang="tr-TR" dirty="0"/>
              <a:t>--Bazı hücrelerde ek bir X kromozomu.</a:t>
            </a:r>
          </a:p>
          <a:p>
            <a:pPr marL="0" indent="0">
              <a:buNone/>
            </a:pPr>
            <a:r>
              <a:rPr lang="tr-TR" dirty="0"/>
              <a:t>--X kromozomunun nadir görülen ve şiddetli bir formda bulunan birden fazla ek kopyası.</a:t>
            </a:r>
          </a:p>
        </p:txBody>
      </p:sp>
    </p:spTree>
    <p:extLst>
      <p:ext uri="{BB962C8B-B14F-4D97-AF65-F5344CB8AC3E}">
        <p14:creationId xmlns:p14="http://schemas.microsoft.com/office/powerpoint/2010/main" val="94787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4C7734-2B90-474D-8182-B73C7D18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EB78903-6BCC-4DE7-8F24-990823CC1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20" y="624433"/>
            <a:ext cx="7314066" cy="51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2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BF3465-1E70-4266-8EBC-FF67502E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KOMPLİKASYONLARI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BFDAE1-6BE3-4FA3-AF4D-35CEFCC55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800" dirty="0"/>
              <a:t>KLİNEFELTER SENDROMU;</a:t>
            </a:r>
          </a:p>
          <a:p>
            <a:r>
              <a:rPr lang="tr-TR" dirty="0"/>
              <a:t>Kaygı ve depresyon,</a:t>
            </a:r>
          </a:p>
          <a:p>
            <a:r>
              <a:rPr lang="tr-TR" dirty="0" err="1"/>
              <a:t>İnfertilite</a:t>
            </a:r>
            <a:r>
              <a:rPr lang="tr-TR" dirty="0"/>
              <a:t> ve cinsel işlev sorunları,</a:t>
            </a:r>
          </a:p>
          <a:p>
            <a:r>
              <a:rPr lang="tr-TR" dirty="0"/>
              <a:t>Zayıf kemik (osteoporoz),</a:t>
            </a:r>
          </a:p>
          <a:p>
            <a:r>
              <a:rPr lang="tr-TR" dirty="0"/>
              <a:t>Kalp ve damar hastalığı,</a:t>
            </a:r>
          </a:p>
          <a:p>
            <a:r>
              <a:rPr lang="tr-TR" dirty="0"/>
              <a:t>Meme kanseri ve diğer bazı kanserler,</a:t>
            </a:r>
          </a:p>
          <a:p>
            <a:r>
              <a:rPr lang="tr-TR" dirty="0"/>
              <a:t>Akciğer hastalığı,</a:t>
            </a:r>
          </a:p>
          <a:p>
            <a:r>
              <a:rPr lang="tr-TR" dirty="0"/>
              <a:t>Diyabet ve </a:t>
            </a:r>
            <a:r>
              <a:rPr lang="tr-TR" dirty="0" err="1"/>
              <a:t>hipotiroidi</a:t>
            </a:r>
            <a:r>
              <a:rPr lang="tr-TR" dirty="0"/>
              <a:t> gibi endokrin koşullar,</a:t>
            </a:r>
          </a:p>
          <a:p>
            <a:r>
              <a:rPr lang="tr-TR" dirty="0" err="1"/>
              <a:t>Lupus</a:t>
            </a:r>
            <a:r>
              <a:rPr lang="tr-TR" dirty="0"/>
              <a:t> ve </a:t>
            </a:r>
            <a:r>
              <a:rPr lang="tr-TR" dirty="0" err="1"/>
              <a:t>romatoid</a:t>
            </a:r>
            <a:r>
              <a:rPr lang="tr-TR" dirty="0"/>
              <a:t> </a:t>
            </a:r>
            <a:r>
              <a:rPr lang="tr-TR" dirty="0" err="1"/>
              <a:t>artrit</a:t>
            </a:r>
            <a:r>
              <a:rPr lang="tr-TR" dirty="0"/>
              <a:t> gibi </a:t>
            </a:r>
            <a:r>
              <a:rPr lang="tr-TR" dirty="0" err="1"/>
              <a:t>otoimmün</a:t>
            </a:r>
            <a:r>
              <a:rPr lang="tr-TR" dirty="0"/>
              <a:t> bozukluklar,</a:t>
            </a:r>
          </a:p>
          <a:p>
            <a:r>
              <a:rPr lang="tr-TR" dirty="0"/>
              <a:t>Diş boşluklarını daha olası hale getiren diş hastalıkları,</a:t>
            </a:r>
          </a:p>
          <a:p>
            <a:pPr marL="0" indent="0">
              <a:buNone/>
            </a:pPr>
            <a:r>
              <a:rPr lang="tr-TR" sz="3800" dirty="0"/>
              <a:t>BU RİSKLERİ ARTIRABİLİR…</a:t>
            </a:r>
          </a:p>
        </p:txBody>
      </p:sp>
    </p:spTree>
    <p:extLst>
      <p:ext uri="{BB962C8B-B14F-4D97-AF65-F5344CB8AC3E}">
        <p14:creationId xmlns:p14="http://schemas.microsoft.com/office/powerpoint/2010/main" val="363931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4CC852-8FE1-42E4-AAE3-2B4CBFD1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FE0E9CA-E88E-4C2E-A659-1665BB170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439" y="293236"/>
            <a:ext cx="5211747" cy="5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113F07-25B3-41C3-AFDB-4C6C6366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 NASIL KONULUR?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763656-7A10-4CE2-B8F9-30FDB476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Genital</a:t>
            </a:r>
            <a:r>
              <a:rPr lang="tr-TR" dirty="0"/>
              <a:t> bölgede ve göğüste incelemeyi, refleksleri kontrol etmek için testler yapmayı, gelişim ve işleyişi değerlendirmeyi içerebilir.</a:t>
            </a:r>
          </a:p>
          <a:p>
            <a:r>
              <a:rPr lang="tr-TR" sz="3200" dirty="0"/>
              <a:t>HORMON TESTİ </a:t>
            </a:r>
          </a:p>
          <a:p>
            <a:r>
              <a:rPr lang="tr-TR" sz="3200" dirty="0"/>
              <a:t>KROMOZOM ANALİZİ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31CACD-2F4C-4EA7-8CD8-75BF36ED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605" y="3429000"/>
            <a:ext cx="5189353" cy="3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FAFDEB-B82C-4CD0-82AF-F8A977EA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NASIL TEDAVİ EDİLİR?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238864-FD4D-4C5D-A73F-035A7897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Klinefelter</a:t>
            </a:r>
            <a:r>
              <a:rPr lang="tr-TR" dirty="0"/>
              <a:t> sendromuna bağlı cinsiyet kromozom değişikliklerini gidermenin bir yolu yoksa da, tedaviler etkilerini en aza indirmeye yardımcı olabilir.</a:t>
            </a:r>
          </a:p>
          <a:p>
            <a:r>
              <a:rPr lang="tr-TR" dirty="0"/>
              <a:t> Daha önce teşhis yapıldıysa ve tedaviye başlanılınca faydalar artar. Ancak yardım almak için asla geç değildir.</a:t>
            </a:r>
          </a:p>
          <a:p>
            <a:r>
              <a:rPr lang="tr-TR" sz="3200" dirty="0"/>
              <a:t>KONUŞMA VE FİZİK </a:t>
            </a:r>
            <a:r>
              <a:rPr lang="tr-TR" sz="3200" dirty="0" err="1"/>
              <a:t>TEDAVİ:</a:t>
            </a:r>
            <a:r>
              <a:rPr lang="tr-TR" dirty="0" err="1"/>
              <a:t>Konuşma</a:t>
            </a:r>
            <a:r>
              <a:rPr lang="tr-TR" dirty="0"/>
              <a:t>, dil ve kas güçsüzlüğü ile ilgili sorunların aşılmasına yardımcı olabilir.</a:t>
            </a:r>
          </a:p>
          <a:p>
            <a:r>
              <a:rPr lang="tr-TR" sz="3200" dirty="0"/>
              <a:t>MEME DOKUSUNUN </a:t>
            </a:r>
            <a:r>
              <a:rPr lang="tr-TR" sz="3200" dirty="0" err="1"/>
              <a:t>GİDERİLMESİ:</a:t>
            </a:r>
            <a:r>
              <a:rPr lang="tr-TR" dirty="0" err="1"/>
              <a:t>Genişleyen</a:t>
            </a:r>
            <a:r>
              <a:rPr lang="tr-TR" dirty="0"/>
              <a:t> göğüs gelişen erkeklerde aşırı meme dokusu plastik cerrah tarafından alınabilir ve daha normal görünümlü göğüs bırakılabilir.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12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33463A-6EC6-4BA8-811D-54D88FD9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NASIL TEDAVİ EDİLİR?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5A6AA-C89D-4860-9970-0EA79231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/>
              <a:t>TESTOSTERON TEDAVİ </a:t>
            </a:r>
            <a:r>
              <a:rPr lang="tr-TR" sz="3200" dirty="0" err="1"/>
              <a:t>REPLASMANI:</a:t>
            </a:r>
            <a:r>
              <a:rPr lang="tr-TR" dirty="0" err="1"/>
              <a:t>Testosteron</a:t>
            </a:r>
            <a:r>
              <a:rPr lang="tr-TR" dirty="0"/>
              <a:t> tedavisi kemik yoğunluğunu artırabilir ve kırık riskini azaltabilir. Testis büyümesine ya da </a:t>
            </a:r>
            <a:r>
              <a:rPr lang="tr-TR" dirty="0" err="1"/>
              <a:t>infertiliteyi</a:t>
            </a:r>
            <a:r>
              <a:rPr lang="tr-TR" dirty="0"/>
              <a:t> arttırmaz.</a:t>
            </a:r>
          </a:p>
          <a:p>
            <a:r>
              <a:rPr lang="tr-TR" sz="3200" dirty="0"/>
              <a:t>EĞİTSEL DEĞERLENDİRME VE PSİKOLOJİK DANIŞMANLIK</a:t>
            </a:r>
          </a:p>
          <a:p>
            <a:r>
              <a:rPr lang="tr-TR" sz="3200" dirty="0"/>
              <a:t>KISIRLIK: </a:t>
            </a:r>
            <a:r>
              <a:rPr lang="tr-TR" dirty="0" err="1"/>
              <a:t>Klinefelter</a:t>
            </a:r>
            <a:r>
              <a:rPr lang="tr-TR" dirty="0"/>
              <a:t> sendromlu erkeklerin çoğu, testislerde </a:t>
            </a:r>
            <a:r>
              <a:rPr lang="tr-TR" dirty="0" err="1"/>
              <a:t>azospermi</a:t>
            </a:r>
            <a:r>
              <a:rPr lang="tr-TR" dirty="0"/>
              <a:t> veya </a:t>
            </a:r>
            <a:r>
              <a:rPr lang="tr-TR" dirty="0" err="1"/>
              <a:t>oligospermi</a:t>
            </a:r>
            <a:r>
              <a:rPr lang="tr-TR" dirty="0"/>
              <a:t> olduğundan çocuk babası olamıyor.</a:t>
            </a:r>
          </a:p>
          <a:p>
            <a:pPr marL="0" indent="0">
              <a:buNone/>
            </a:pPr>
            <a:r>
              <a:rPr lang="tr-TR" dirty="0"/>
              <a:t>   ICSI(</a:t>
            </a:r>
            <a:r>
              <a:rPr lang="tr-TR" dirty="0" err="1"/>
              <a:t>intrasitoplazmik</a:t>
            </a:r>
            <a:r>
              <a:rPr lang="tr-TR" dirty="0"/>
              <a:t> sperm enjeksiyonu) sırasında, sperm, bir biyopsi iğnesi ile </a:t>
            </a:r>
            <a:r>
              <a:rPr lang="tr-TR" dirty="0" err="1"/>
              <a:t>testisden</a:t>
            </a:r>
            <a:r>
              <a:rPr lang="tr-TR" dirty="0"/>
              <a:t> çıkarılır ve doğrudan yumurta içine enjekte edilir.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44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303601-8BB2-48A5-8F05-1AEDB7A9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KLİNEFELTER SENDROMU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159F19-76B7-499C-951E-B28D2F893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Klinefelter</a:t>
            </a:r>
            <a:r>
              <a:rPr lang="tr-TR" dirty="0"/>
              <a:t> sendromu ilk olarak 1942 yılında bir endokrinolog olan </a:t>
            </a:r>
            <a:r>
              <a:rPr lang="tr-TR" dirty="0" err="1"/>
              <a:t>Dr.Herry</a:t>
            </a:r>
            <a:r>
              <a:rPr lang="tr-TR" dirty="0"/>
              <a:t> </a:t>
            </a:r>
            <a:r>
              <a:rPr lang="tr-TR" dirty="0" err="1"/>
              <a:t>Klinefelter</a:t>
            </a:r>
            <a:r>
              <a:rPr lang="tr-TR" dirty="0"/>
              <a:t> tarafından küçük ve sert testisler, </a:t>
            </a:r>
            <a:r>
              <a:rPr lang="tr-TR" dirty="0" err="1"/>
              <a:t>hipogonadizm</a:t>
            </a:r>
            <a:r>
              <a:rPr lang="tr-TR" dirty="0"/>
              <a:t>, </a:t>
            </a:r>
            <a:r>
              <a:rPr lang="tr-TR" dirty="0" err="1"/>
              <a:t>jinekomasti</a:t>
            </a:r>
            <a:r>
              <a:rPr lang="tr-TR" dirty="0"/>
              <a:t> ve normalin üzerinde artmış FSH değerleriyle karakterize bir endokrin bozukluk olarak tanımlandı.</a:t>
            </a:r>
          </a:p>
          <a:p>
            <a:r>
              <a:rPr lang="tr-TR" dirty="0"/>
              <a:t> Sendromun 47,XXY ile sonuçlanan fazladan bir cinsiyet kromozomu sonucu olduğu 1959 yılında tespit edildi.</a:t>
            </a:r>
          </a:p>
          <a:p>
            <a:r>
              <a:rPr lang="tr-TR" dirty="0" err="1"/>
              <a:t>Klinefelter</a:t>
            </a:r>
            <a:r>
              <a:rPr lang="tr-TR" dirty="0"/>
              <a:t> sendromu, erkekleri etkileyen yaygın bir genetik hastalıktır ve yetişkinliğe kadar teşhis edilmez.</a:t>
            </a:r>
          </a:p>
        </p:txBody>
      </p:sp>
    </p:spTree>
    <p:extLst>
      <p:ext uri="{BB962C8B-B14F-4D97-AF65-F5344CB8AC3E}">
        <p14:creationId xmlns:p14="http://schemas.microsoft.com/office/powerpoint/2010/main" val="388860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F7C82D-DBC7-497B-9AF6-A706059B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KLİNEFELTER SENDROMU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431425-FACF-42D3-A00A-45C71C6C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Klinefelter</a:t>
            </a:r>
            <a:r>
              <a:rPr lang="tr-TR" dirty="0"/>
              <a:t> sendromunun belirtileri, rahatsızlığı olan erkeklerde büyük farklılıklar gösterir.</a:t>
            </a:r>
          </a:p>
          <a:p>
            <a:r>
              <a:rPr lang="tr-TR" dirty="0"/>
              <a:t> </a:t>
            </a:r>
            <a:r>
              <a:rPr lang="tr-TR" dirty="0" err="1"/>
              <a:t>Klinefelter</a:t>
            </a:r>
            <a:r>
              <a:rPr lang="tr-TR" dirty="0"/>
              <a:t> sendromlu birçok erkek çocuğun belirgin belirtileri yoktur ve yetişkinliğe kadar bu tanı konulamayabilir. </a:t>
            </a:r>
          </a:p>
          <a:p>
            <a:r>
              <a:rPr lang="tr-TR" dirty="0"/>
              <a:t>Diğerleri için, durum büyüme veya görünüş üzerinde belirgin bir etkiye sahiptir.</a:t>
            </a:r>
          </a:p>
          <a:p>
            <a:r>
              <a:rPr lang="tr-TR" dirty="0"/>
              <a:t>600 canlı doğumda bir görülür. Çocuğu olmayan her 100 erkeğin 7’sinde bulunur. </a:t>
            </a:r>
            <a:r>
              <a:rPr lang="tr-TR" dirty="0" err="1"/>
              <a:t>Azoospermi</a:t>
            </a:r>
            <a:r>
              <a:rPr lang="tr-TR" dirty="0"/>
              <a:t> varsa, bu durumda her 4 erkekten birinde </a:t>
            </a:r>
            <a:r>
              <a:rPr lang="tr-TR" dirty="0" err="1"/>
              <a:t>Klinefelter</a:t>
            </a:r>
            <a:r>
              <a:rPr lang="tr-TR" dirty="0"/>
              <a:t> sendromu vardır.</a:t>
            </a:r>
          </a:p>
          <a:p>
            <a:r>
              <a:rPr lang="tr-TR" dirty="0" err="1"/>
              <a:t>Klinefelter</a:t>
            </a:r>
            <a:r>
              <a:rPr lang="tr-TR" dirty="0"/>
              <a:t> sendromunun belirtileri ve bulguları da yaşlara göre değişir.</a:t>
            </a:r>
          </a:p>
        </p:txBody>
      </p:sp>
    </p:spTree>
    <p:extLst>
      <p:ext uri="{BB962C8B-B14F-4D97-AF65-F5344CB8AC3E}">
        <p14:creationId xmlns:p14="http://schemas.microsoft.com/office/powerpoint/2010/main" val="19706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06C036-03D1-4106-99A0-23540AE7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BEBEKLERDE BELİRTİLER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7C1AA3-FE8B-431C-B428-237262078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Zayıf kaslar,</a:t>
            </a:r>
          </a:p>
          <a:p>
            <a:r>
              <a:rPr lang="tr-TR" dirty="0"/>
              <a:t>Yavaş motor gelişimi, oturmak, yürümek ortalamanın üzerinde bir zaman alması,</a:t>
            </a:r>
          </a:p>
          <a:p>
            <a:r>
              <a:rPr lang="tr-TR" dirty="0"/>
              <a:t>Konuşmada gecikme,</a:t>
            </a:r>
          </a:p>
          <a:p>
            <a:r>
              <a:rPr lang="tr-TR" dirty="0"/>
              <a:t>Sessiz, uysal kişilik,</a:t>
            </a:r>
          </a:p>
          <a:p>
            <a:r>
              <a:rPr lang="tr-TR" dirty="0"/>
              <a:t>Doğumda ortaya çıkabilecek problemler, örneğin </a:t>
            </a:r>
            <a:r>
              <a:rPr lang="tr-TR" dirty="0" err="1"/>
              <a:t>skrotumdan</a:t>
            </a:r>
            <a:r>
              <a:rPr lang="tr-TR" dirty="0"/>
              <a:t> inmemiş testisler.</a:t>
            </a:r>
          </a:p>
        </p:txBody>
      </p:sp>
    </p:spTree>
    <p:extLst>
      <p:ext uri="{BB962C8B-B14F-4D97-AF65-F5344CB8AC3E}">
        <p14:creationId xmlns:p14="http://schemas.microsoft.com/office/powerpoint/2010/main" val="389492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5F61BB-24D9-4361-9EC8-C40280D3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2EC329B-147E-4A43-AD81-F531520B1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755" y="593324"/>
            <a:ext cx="6537277" cy="56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DC1557-51CC-42FD-93F2-B4A8B0C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ÇOCUKLAR VE GENÇLERDE BELİRTİLER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7CF7A0-DCB2-4724-A271-994130DA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Ortalama boydan daha uzun olmak,</a:t>
            </a:r>
          </a:p>
          <a:p>
            <a:r>
              <a:rPr lang="tr-TR" dirty="0"/>
              <a:t>Uzun bacaklar, daha kısa gövde ve diğer kalçalarla karşılaştırıldığında daha geniş kalçalar,</a:t>
            </a:r>
          </a:p>
          <a:p>
            <a:r>
              <a:rPr lang="tr-TR" dirty="0"/>
              <a:t>Yokluğunda, ertelenmiş veya eksik ergenlik,</a:t>
            </a:r>
          </a:p>
          <a:p>
            <a:r>
              <a:rPr lang="tr-TR" dirty="0"/>
              <a:t>Ergenlik sonrası, diğer gençlere kıyasla daha az kas ve vücut kılları,</a:t>
            </a:r>
          </a:p>
          <a:p>
            <a:r>
              <a:rPr lang="tr-TR" dirty="0"/>
              <a:t>Küçük, sıkı testisler, küçük penis,</a:t>
            </a:r>
          </a:p>
          <a:p>
            <a:r>
              <a:rPr lang="tr-TR" dirty="0"/>
              <a:t>Genişleyen göğüs dokusu (</a:t>
            </a:r>
            <a:r>
              <a:rPr lang="tr-TR" dirty="0" err="1"/>
              <a:t>jinekomasti</a:t>
            </a:r>
            <a:r>
              <a:rPr lang="tr-TR" dirty="0"/>
              <a:t>),</a:t>
            </a:r>
          </a:p>
          <a:p>
            <a:r>
              <a:rPr lang="tr-TR" dirty="0"/>
              <a:t>Zayıf kemikler,</a:t>
            </a:r>
          </a:p>
          <a:p>
            <a:r>
              <a:rPr lang="tr-TR" dirty="0"/>
              <a:t>Düşük enerji seviyeleri,</a:t>
            </a:r>
          </a:p>
          <a:p>
            <a:r>
              <a:rPr lang="tr-TR" dirty="0"/>
              <a:t>Utangaç ve hassas olma eğilimi,</a:t>
            </a:r>
          </a:p>
          <a:p>
            <a:r>
              <a:rPr lang="tr-TR" dirty="0"/>
              <a:t>Düşünceleri ve duyguları ifade eden ya da sosyalleşmekte güçlük,</a:t>
            </a:r>
          </a:p>
          <a:p>
            <a:r>
              <a:rPr lang="tr-TR" dirty="0"/>
              <a:t>Okuma, yazma, yazım veya matematik ile ilgili sorunlar.</a:t>
            </a:r>
          </a:p>
        </p:txBody>
      </p:sp>
    </p:spTree>
    <p:extLst>
      <p:ext uri="{BB962C8B-B14F-4D97-AF65-F5344CB8AC3E}">
        <p14:creationId xmlns:p14="http://schemas.microsoft.com/office/powerpoint/2010/main" val="222455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DC02ED-2139-4E48-9E98-3732E86F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AB8C276-E3E3-4D12-9B12-17D91AF3D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087" y="469815"/>
            <a:ext cx="5773003" cy="60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9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B04CFA-4F43-4146-BDCB-98A337A8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YETİŞKİNLERDE BELİRTİLER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258BA3-DCD6-44C8-9A07-0AA660CA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Düşük sperm sayısı,</a:t>
            </a:r>
          </a:p>
          <a:p>
            <a:r>
              <a:rPr lang="tr-TR" dirty="0"/>
              <a:t>Küçük testisler ve penis,</a:t>
            </a:r>
          </a:p>
          <a:p>
            <a:r>
              <a:rPr lang="tr-TR" dirty="0"/>
              <a:t>Ortalama boyundan daha uzun boylu olma,</a:t>
            </a:r>
          </a:p>
          <a:p>
            <a:r>
              <a:rPr lang="tr-TR" dirty="0"/>
              <a:t>Zayıf kemikler,</a:t>
            </a:r>
          </a:p>
          <a:p>
            <a:r>
              <a:rPr lang="tr-TR" dirty="0"/>
              <a:t>Azalmış yüz ve vücut tüyleri,</a:t>
            </a:r>
          </a:p>
          <a:p>
            <a:r>
              <a:rPr lang="tr-TR" dirty="0"/>
              <a:t>Normalden daha az kaslı,</a:t>
            </a:r>
          </a:p>
          <a:p>
            <a:r>
              <a:rPr lang="tr-TR" dirty="0"/>
              <a:t>Genişletilmiş göğüs dokusu,</a:t>
            </a:r>
          </a:p>
          <a:p>
            <a:r>
              <a:rPr lang="tr-TR" dirty="0"/>
              <a:t>Artan karın yağları,</a:t>
            </a:r>
          </a:p>
        </p:txBody>
      </p:sp>
    </p:spTree>
    <p:extLst>
      <p:ext uri="{BB962C8B-B14F-4D97-AF65-F5344CB8AC3E}">
        <p14:creationId xmlns:p14="http://schemas.microsoft.com/office/powerpoint/2010/main" val="382376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1AA086-F2E0-475F-A9C5-6EC24B56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67EE60A-2279-44F7-A8A8-69B05D290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562" y="475391"/>
            <a:ext cx="5445457" cy="59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9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665</Words>
  <Application>Microsoft Office PowerPoint</Application>
  <PresentationFormat>Geniş ekran</PresentationFormat>
  <Paragraphs>75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KLİNEFELTER SENDROMU</vt:lpstr>
      <vt:lpstr>KLİNEFELTER SENDROMU</vt:lpstr>
      <vt:lpstr>KLİNEFELTER SENDROMU</vt:lpstr>
      <vt:lpstr>BEBEKLERDE BELİRTİLER</vt:lpstr>
      <vt:lpstr>PowerPoint Sunusu</vt:lpstr>
      <vt:lpstr>ÇOCUKLAR VE GENÇLERDE BELİRTİLER</vt:lpstr>
      <vt:lpstr>PowerPoint Sunusu</vt:lpstr>
      <vt:lpstr>YETİŞKİNLERDE BELİRTİLER</vt:lpstr>
      <vt:lpstr>PowerPoint Sunusu</vt:lpstr>
      <vt:lpstr>PowerPoint Sunusu</vt:lpstr>
      <vt:lpstr>KLİNEFELTER SENDROMU NEDENLERİ</vt:lpstr>
      <vt:lpstr>PowerPoint Sunusu</vt:lpstr>
      <vt:lpstr>KOMPLİKASYONLARI</vt:lpstr>
      <vt:lpstr>PowerPoint Sunusu</vt:lpstr>
      <vt:lpstr>TANI NASIL KONULUR?</vt:lpstr>
      <vt:lpstr>NASIL TEDAVİ EDİLİR?</vt:lpstr>
      <vt:lpstr>NASIL TEDAVİ EDİLİR?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KLİNEFELTER SENDROMU</dc:title>
  <dc:creator>tuğçe kartancı</dc:creator>
  <cp:lastModifiedBy>tuğçe kartancı</cp:lastModifiedBy>
  <cp:revision>6</cp:revision>
  <dcterms:created xsi:type="dcterms:W3CDTF">2018-03-17T17:19:27Z</dcterms:created>
  <dcterms:modified xsi:type="dcterms:W3CDTF">2018-03-17T18:17:17Z</dcterms:modified>
</cp:coreProperties>
</file>