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13.3.2017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13.3.2017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13.3.2017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13.3.2017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13.3.2017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13.3.2017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13.3.2017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13.3.2017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13.3.2017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13.3.2017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13.3.2017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13.3.2017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DİN HİZMETLERİNDE REHBERLİK</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022943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Türleri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Hizmet </a:t>
            </a:r>
            <a:r>
              <a:rPr lang="tr-TR" i="1" dirty="0"/>
              <a:t>alanlarına göre </a:t>
            </a:r>
            <a:r>
              <a:rPr lang="tr-TR" i="1" dirty="0" smtClean="0"/>
              <a:t>rehberlik</a:t>
            </a:r>
          </a:p>
          <a:p>
            <a:endParaRPr lang="tr-TR" i="1" dirty="0" smtClean="0"/>
          </a:p>
          <a:p>
            <a:r>
              <a:rPr lang="tr-TR" i="1" dirty="0"/>
              <a:t>Öğretim basamaklarına göre </a:t>
            </a:r>
            <a:r>
              <a:rPr lang="tr-TR" i="1" dirty="0" smtClean="0"/>
              <a:t>rehberlik</a:t>
            </a:r>
          </a:p>
          <a:p>
            <a:pPr marL="0" indent="0">
              <a:buNone/>
            </a:pPr>
            <a:endParaRPr lang="tr-TR" i="1" dirty="0" smtClean="0"/>
          </a:p>
          <a:p>
            <a:r>
              <a:rPr lang="tr-TR" i="1" dirty="0"/>
              <a:t>Problem </a:t>
            </a:r>
            <a:r>
              <a:rPr lang="tr-TR" i="1" dirty="0" smtClean="0"/>
              <a:t>alanlarına </a:t>
            </a:r>
            <a:r>
              <a:rPr lang="tr-TR" i="1" dirty="0"/>
              <a:t>göre </a:t>
            </a:r>
            <a:r>
              <a:rPr lang="tr-TR" i="1" dirty="0" smtClean="0"/>
              <a:t>rehberlik</a:t>
            </a:r>
          </a:p>
          <a:p>
            <a:endParaRPr lang="tr-TR" i="1" dirty="0"/>
          </a:p>
          <a:p>
            <a:r>
              <a:rPr lang="tr-TR" i="1" dirty="0"/>
              <a:t>Birey sayısına göre </a:t>
            </a:r>
            <a:r>
              <a:rPr lang="tr-TR" i="1" dirty="0" smtClean="0"/>
              <a:t>rehberlik</a:t>
            </a:r>
          </a:p>
          <a:p>
            <a:endParaRPr lang="tr-TR" i="1" dirty="0"/>
          </a:p>
          <a:p>
            <a:r>
              <a:rPr lang="tr-TR" i="1" dirty="0"/>
              <a:t>Temel işlevlerine göre rehberlik</a:t>
            </a:r>
            <a:endParaRPr lang="tr-TR" dirty="0"/>
          </a:p>
        </p:txBody>
      </p:sp>
    </p:spTree>
    <p:extLst>
      <p:ext uri="{BB962C8B-B14F-4D97-AF65-F5344CB8AC3E}">
        <p14:creationId xmlns:p14="http://schemas.microsoft.com/office/powerpoint/2010/main" val="3572342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Rehberlik-Din Hizmeti </a:t>
            </a:r>
            <a:r>
              <a:rPr lang="tr-TR" b="1" dirty="0" smtClean="0"/>
              <a:t>ilişkisi</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Bireyin </a:t>
            </a:r>
            <a:r>
              <a:rPr lang="tr-TR" dirty="0"/>
              <a:t>dinî yaşantısını </a:t>
            </a:r>
            <a:r>
              <a:rPr lang="tr-TR" dirty="0" err="1"/>
              <a:t>kılavuzlayan</a:t>
            </a:r>
            <a:r>
              <a:rPr lang="tr-TR" dirty="0"/>
              <a:t> etkinlikler arasında yer alan rehberlik faaliyetleri, bireyin din ile doğru ve sağlıklı bir ilişki kurarak kendini gerçekleştirmesine katkı sağlar. </a:t>
            </a:r>
            <a:endParaRPr lang="tr-TR" dirty="0" smtClean="0"/>
          </a:p>
          <a:p>
            <a:endParaRPr lang="tr-TR" dirty="0"/>
          </a:p>
          <a:p>
            <a:r>
              <a:rPr lang="tr-TR" dirty="0"/>
              <a:t>Din ile Rehberliğin kesişme alanı </a:t>
            </a:r>
            <a:r>
              <a:rPr lang="tr-TR" dirty="0" smtClean="0"/>
              <a:t> </a:t>
            </a:r>
            <a:r>
              <a:rPr lang="tr-TR" dirty="0"/>
              <a:t>her </a:t>
            </a:r>
            <a:r>
              <a:rPr lang="tr-TR" dirty="0" smtClean="0"/>
              <a:t>ikisinin </a:t>
            </a:r>
            <a:r>
              <a:rPr lang="tr-TR" dirty="0"/>
              <a:t>de insan için </a:t>
            </a:r>
            <a:r>
              <a:rPr lang="tr-TR" dirty="0" smtClean="0"/>
              <a:t>var olmasıdır</a:t>
            </a:r>
            <a:r>
              <a:rPr lang="tr-TR" dirty="0"/>
              <a:t>. </a:t>
            </a:r>
            <a:r>
              <a:rPr lang="tr-TR"/>
              <a:t>Hatta </a:t>
            </a:r>
            <a:r>
              <a:rPr lang="tr-TR" smtClean="0"/>
              <a:t>din, </a:t>
            </a:r>
            <a:r>
              <a:rPr lang="tr-TR" dirty="0"/>
              <a:t>rehberliğin kendisidir. </a:t>
            </a:r>
          </a:p>
        </p:txBody>
      </p:sp>
    </p:spTree>
    <p:extLst>
      <p:ext uri="{BB962C8B-B14F-4D97-AF65-F5344CB8AC3E}">
        <p14:creationId xmlns:p14="http://schemas.microsoft.com/office/powerpoint/2010/main" val="2792218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Rehberlik-Din Hizmeti ilişkisi</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Dinin </a:t>
            </a:r>
            <a:r>
              <a:rPr lang="tr-TR" dirty="0"/>
              <a:t>üzerinden hayatı sorgulayan insanların arayışlarını anlayış ve kabulle karşılayarak, yargılamadan ve dışlamadan yakınlık göstermeleri beklenen din görevlilerinin kendilerinin de bireysel gelişim yolculuğunda olmaları gerekir.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4208" y="4653136"/>
            <a:ext cx="2286000" cy="2000250"/>
          </a:xfrm>
          <a:prstGeom prst="rect">
            <a:avLst/>
          </a:prstGeom>
        </p:spPr>
      </p:pic>
    </p:spTree>
    <p:extLst>
      <p:ext uri="{BB962C8B-B14F-4D97-AF65-F5344CB8AC3E}">
        <p14:creationId xmlns:p14="http://schemas.microsoft.com/office/powerpoint/2010/main" val="3640215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Dini Rehberlik Hizmetlerini Yürütenlerin sahip olması gereken Beceriler </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Sahip olunması gereken bu  beceriler Sosyal zekâyı çağrıştırmaktadır.</a:t>
            </a:r>
          </a:p>
          <a:p>
            <a:pPr marL="0" indent="0">
              <a:buNone/>
            </a:pPr>
            <a:endParaRPr lang="tr-TR" dirty="0" smtClean="0"/>
          </a:p>
          <a:p>
            <a:pPr lvl="1"/>
            <a:r>
              <a:rPr lang="tr-TR" sz="2800" b="1" i="1" dirty="0" smtClean="0"/>
              <a:t>sosyal </a:t>
            </a:r>
            <a:r>
              <a:rPr lang="tr-TR" sz="2800" b="1" i="1" dirty="0"/>
              <a:t>farkındalık</a:t>
            </a:r>
            <a:r>
              <a:rPr lang="tr-TR" sz="2800" dirty="0"/>
              <a:t>, </a:t>
            </a:r>
            <a:r>
              <a:rPr lang="tr-TR" sz="2800" dirty="0" smtClean="0"/>
              <a:t>başkaları hakkındaki </a:t>
            </a:r>
            <a:r>
              <a:rPr lang="tr-TR" sz="2800" dirty="0"/>
              <a:t>sezgimiz; </a:t>
            </a:r>
            <a:endParaRPr lang="tr-TR" sz="2800" dirty="0" smtClean="0"/>
          </a:p>
          <a:p>
            <a:pPr lvl="1"/>
            <a:r>
              <a:rPr lang="tr-TR" sz="2800" b="1" i="1" dirty="0" smtClean="0"/>
              <a:t>sosyal </a:t>
            </a:r>
            <a:r>
              <a:rPr lang="tr-TR" sz="2800" b="1" i="1" dirty="0"/>
              <a:t>beceri</a:t>
            </a:r>
            <a:r>
              <a:rPr lang="tr-TR" sz="2800" dirty="0"/>
              <a:t>, </a:t>
            </a:r>
            <a:r>
              <a:rPr lang="tr-TR" sz="2800" dirty="0" smtClean="0"/>
              <a:t>bu </a:t>
            </a:r>
            <a:r>
              <a:rPr lang="tr-TR" sz="2800" dirty="0"/>
              <a:t>farkındalıkla ne </a:t>
            </a:r>
            <a:r>
              <a:rPr lang="tr-TR" sz="2800" dirty="0" smtClean="0"/>
              <a:t>yaptığımızdır.</a:t>
            </a:r>
            <a:endParaRPr lang="tr-TR" sz="2800" dirty="0"/>
          </a:p>
          <a:p>
            <a:pPr marL="0" indent="0">
              <a:buNone/>
            </a:pPr>
            <a:endParaRPr lang="tr-TR" dirty="0"/>
          </a:p>
        </p:txBody>
      </p:sp>
    </p:spTree>
    <p:extLst>
      <p:ext uri="{BB962C8B-B14F-4D97-AF65-F5344CB8AC3E}">
        <p14:creationId xmlns:p14="http://schemas.microsoft.com/office/powerpoint/2010/main" val="3770622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a:t>Sosyal Farkındalık</a:t>
            </a:r>
            <a:r>
              <a:rPr lang="tr-TR" dirty="0"/>
              <a:t>, </a:t>
            </a:r>
          </a:p>
        </p:txBody>
      </p:sp>
      <p:sp>
        <p:nvSpPr>
          <p:cNvPr id="3" name="İçerik Yer Tutucusu 2"/>
          <p:cNvSpPr>
            <a:spLocks noGrp="1"/>
          </p:cNvSpPr>
          <p:nvPr>
            <p:ph sz="quarter" idx="1"/>
          </p:nvPr>
        </p:nvSpPr>
        <p:spPr/>
        <p:txBody>
          <a:bodyPr>
            <a:normAutofit/>
          </a:bodyPr>
          <a:lstStyle/>
          <a:p>
            <a:r>
              <a:rPr lang="tr-TR" dirty="0"/>
              <a:t>B</a:t>
            </a:r>
            <a:r>
              <a:rPr lang="tr-TR" dirty="0" smtClean="0"/>
              <a:t>aşka </a:t>
            </a:r>
            <a:r>
              <a:rPr lang="tr-TR" dirty="0"/>
              <a:t>birinin iç halini sezmekten, hislerini ve düşüncelerini anlamaya, karmaşık sosyal durumları kavramaya kadar uzanan bir yelpazeye gönderme yapar. Şu öğelerden oluşur</a:t>
            </a:r>
            <a:r>
              <a:rPr lang="tr-TR" dirty="0" smtClean="0"/>
              <a:t>:</a:t>
            </a:r>
          </a:p>
          <a:p>
            <a:pPr marL="0" indent="0">
              <a:buNone/>
            </a:pPr>
            <a:endParaRPr lang="tr-TR" dirty="0"/>
          </a:p>
          <a:p>
            <a:pPr lvl="1"/>
            <a:r>
              <a:rPr lang="tr-TR" i="1" dirty="0"/>
              <a:t>Temel empati: </a:t>
            </a:r>
            <a:r>
              <a:rPr lang="tr-TR" dirty="0"/>
              <a:t>Başkalarının hislerini paylaşmak, sözsüz duygusal işaretleri okumak.</a:t>
            </a:r>
          </a:p>
          <a:p>
            <a:pPr lvl="1"/>
            <a:r>
              <a:rPr lang="tr-TR" i="1" dirty="0"/>
              <a:t>Uyum:</a:t>
            </a:r>
            <a:r>
              <a:rPr lang="tr-TR" dirty="0"/>
              <a:t> Pür dikkat dinlemek, bir kişiye uyum sağlamak.</a:t>
            </a:r>
          </a:p>
          <a:p>
            <a:pPr lvl="1"/>
            <a:r>
              <a:rPr lang="tr-TR" i="1" dirty="0"/>
              <a:t>Empatik isabet:</a:t>
            </a:r>
            <a:r>
              <a:rPr lang="tr-TR" dirty="0"/>
              <a:t> Başka birinin düşüncelerini, hislerini ve niyetlerini doğru anlamak.</a:t>
            </a:r>
          </a:p>
          <a:p>
            <a:pPr lvl="1"/>
            <a:r>
              <a:rPr lang="tr-TR" i="1" dirty="0"/>
              <a:t>Sosyal Biliş: </a:t>
            </a:r>
            <a:r>
              <a:rPr lang="tr-TR" dirty="0"/>
              <a:t>Sosyal dünyanın nasıl işlediğini bilmek.</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44624"/>
            <a:ext cx="2950468" cy="1512168"/>
          </a:xfrm>
          <a:prstGeom prst="rect">
            <a:avLst/>
          </a:prstGeom>
        </p:spPr>
      </p:pic>
    </p:spTree>
    <p:extLst>
      <p:ext uri="{BB962C8B-B14F-4D97-AF65-F5344CB8AC3E}">
        <p14:creationId xmlns:p14="http://schemas.microsoft.com/office/powerpoint/2010/main" val="1848661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a:t>sosyal </a:t>
            </a:r>
            <a:r>
              <a:rPr lang="tr-TR" i="1" dirty="0" smtClean="0"/>
              <a:t>beceri</a:t>
            </a:r>
            <a:endParaRPr lang="tr-TR" dirty="0"/>
          </a:p>
        </p:txBody>
      </p:sp>
      <p:sp>
        <p:nvSpPr>
          <p:cNvPr id="3" name="İçerik Yer Tutucusu 2"/>
          <p:cNvSpPr>
            <a:spLocks noGrp="1"/>
          </p:cNvSpPr>
          <p:nvPr>
            <p:ph sz="quarter" idx="1"/>
          </p:nvPr>
        </p:nvSpPr>
        <p:spPr/>
        <p:txBody>
          <a:bodyPr/>
          <a:lstStyle/>
          <a:p>
            <a:r>
              <a:rPr lang="tr-TR" dirty="0"/>
              <a:t>Sosyal farkındalığa dayanan </a:t>
            </a:r>
            <a:r>
              <a:rPr lang="tr-TR" i="1" dirty="0"/>
              <a:t>sosyal beceri</a:t>
            </a:r>
            <a:r>
              <a:rPr lang="tr-TR" dirty="0"/>
              <a:t>, pürüzsüz ve etkili ilişkilere olanak sağlar ve şu öğeleri içerir</a:t>
            </a:r>
            <a:r>
              <a:rPr lang="tr-TR" dirty="0" smtClean="0"/>
              <a:t>:</a:t>
            </a:r>
          </a:p>
          <a:p>
            <a:pPr marL="0" indent="0">
              <a:buNone/>
            </a:pPr>
            <a:endParaRPr lang="tr-TR" dirty="0"/>
          </a:p>
          <a:p>
            <a:pPr lvl="1"/>
            <a:r>
              <a:rPr lang="tr-TR" i="1" dirty="0"/>
              <a:t>Eşzamanlılık</a:t>
            </a:r>
            <a:r>
              <a:rPr lang="tr-TR" dirty="0"/>
              <a:t>: Sözsüz düzeyde pürüzsüz etkileşim.</a:t>
            </a:r>
          </a:p>
          <a:p>
            <a:pPr lvl="1"/>
            <a:r>
              <a:rPr lang="tr-TR" i="1" dirty="0"/>
              <a:t>Benlik sunumu</a:t>
            </a:r>
            <a:r>
              <a:rPr lang="tr-TR" dirty="0"/>
              <a:t>: Kendini etkili biçimde tanıtmak.</a:t>
            </a:r>
          </a:p>
          <a:p>
            <a:pPr lvl="1"/>
            <a:r>
              <a:rPr lang="tr-TR" i="1" dirty="0"/>
              <a:t>Nüfuz</a:t>
            </a:r>
            <a:r>
              <a:rPr lang="tr-TR" dirty="0"/>
              <a:t>: Sosyal etkileşimlerin sonucunu etkilemek.</a:t>
            </a:r>
          </a:p>
          <a:p>
            <a:pPr lvl="1"/>
            <a:r>
              <a:rPr lang="tr-TR" i="1" dirty="0"/>
              <a:t>İlgi</a:t>
            </a:r>
            <a:r>
              <a:rPr lang="tr-TR" dirty="0"/>
              <a:t>: Başkalarının ihtiyaçlarını önemseyip, uygun biçimde davranmak.</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4383" y="5061091"/>
            <a:ext cx="2323210" cy="1727624"/>
          </a:xfrm>
          <a:prstGeom prst="rect">
            <a:avLst/>
          </a:prstGeom>
        </p:spPr>
      </p:pic>
    </p:spTree>
    <p:extLst>
      <p:ext uri="{BB962C8B-B14F-4D97-AF65-F5344CB8AC3E}">
        <p14:creationId xmlns:p14="http://schemas.microsoft.com/office/powerpoint/2010/main" val="452021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Birey</a:t>
            </a:r>
            <a:r>
              <a:rPr lang="tr-TR" i="1" dirty="0"/>
              <a:t>, seçme özgürlüğüne </a:t>
            </a:r>
            <a:r>
              <a:rPr lang="tr-TR" i="1" dirty="0" smtClean="0"/>
              <a:t>sahiptir.</a:t>
            </a:r>
          </a:p>
          <a:p>
            <a:endParaRPr lang="tr-TR" i="1" dirty="0"/>
          </a:p>
          <a:p>
            <a:r>
              <a:rPr lang="tr-TR" i="1" dirty="0"/>
              <a:t>İnsan saygıya değer bir varlıktır</a:t>
            </a:r>
            <a:r>
              <a:rPr lang="tr-TR" i="1" dirty="0" smtClean="0"/>
              <a:t>.</a:t>
            </a:r>
          </a:p>
          <a:p>
            <a:endParaRPr lang="tr-TR" i="1" dirty="0"/>
          </a:p>
          <a:p>
            <a:r>
              <a:rPr lang="tr-TR" i="1" dirty="0"/>
              <a:t>Rehberlik hizmetlerinden yararlanmada zorlama yoktur</a:t>
            </a:r>
            <a:r>
              <a:rPr lang="tr-TR" i="1" dirty="0" smtClean="0"/>
              <a:t>.</a:t>
            </a:r>
          </a:p>
          <a:p>
            <a:endParaRPr lang="tr-TR" i="1" dirty="0"/>
          </a:p>
          <a:p>
            <a:r>
              <a:rPr lang="tr-TR" i="1" dirty="0"/>
              <a:t>Rehberlik yargılamaz</a:t>
            </a:r>
            <a:r>
              <a:rPr lang="tr-TR" dirty="0"/>
              <a:t>.</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5085184"/>
            <a:ext cx="3240782" cy="1620391"/>
          </a:xfrm>
          <a:prstGeom prst="rect">
            <a:avLst/>
          </a:prstGeom>
        </p:spPr>
      </p:pic>
    </p:spTree>
    <p:extLst>
      <p:ext uri="{BB962C8B-B14F-4D97-AF65-F5344CB8AC3E}">
        <p14:creationId xmlns:p14="http://schemas.microsoft.com/office/powerpoint/2010/main" val="692226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dirty="0" smtClean="0"/>
          </a:p>
          <a:p>
            <a:r>
              <a:rPr lang="tr-TR" i="1" dirty="0"/>
              <a:t>Rehberlik anlayışı bireyi merkeze alan bir din hizmeti anlayışını öngörür.</a:t>
            </a:r>
            <a:r>
              <a:rPr lang="tr-TR" dirty="0"/>
              <a:t> </a:t>
            </a:r>
            <a:endParaRPr lang="tr-TR" dirty="0" smtClean="0"/>
          </a:p>
          <a:p>
            <a:endParaRPr lang="tr-TR" dirty="0"/>
          </a:p>
          <a:p>
            <a:r>
              <a:rPr lang="tr-TR" i="1" dirty="0"/>
              <a:t>Rehberlik ilgili tarafların işbirliğinde yürütülmelidir.</a:t>
            </a:r>
            <a:r>
              <a:rPr lang="tr-TR" dirty="0"/>
              <a:t> </a:t>
            </a:r>
            <a:endParaRPr lang="tr-TR" dirty="0" smtClean="0"/>
          </a:p>
          <a:p>
            <a:endParaRPr lang="tr-TR" dirty="0"/>
          </a:p>
          <a:p>
            <a:r>
              <a:rPr lang="tr-TR" i="1" dirty="0"/>
              <a:t>Din hizmetleri çerçevesinde rehberlik hizmeti verirken bireyi her yönüyle tanımak gereklidir.</a:t>
            </a:r>
            <a:r>
              <a:rPr lang="tr-TR" dirty="0"/>
              <a:t> </a:t>
            </a:r>
            <a:endParaRPr lang="tr-TR" dirty="0" smtClean="0"/>
          </a:p>
          <a:p>
            <a:endParaRPr lang="tr-TR" dirty="0"/>
          </a:p>
          <a:p>
            <a:r>
              <a:rPr lang="tr-TR" i="1" dirty="0"/>
              <a:t>Rehberlikte gizlilik esastır.</a:t>
            </a:r>
            <a:endParaRPr lang="tr-TR" dirty="0"/>
          </a:p>
        </p:txBody>
      </p:sp>
    </p:spTree>
    <p:extLst>
      <p:ext uri="{BB962C8B-B14F-4D97-AF65-F5344CB8AC3E}">
        <p14:creationId xmlns:p14="http://schemas.microsoft.com/office/powerpoint/2010/main" val="3460838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dirty="0" smtClean="0"/>
          </a:p>
          <a:p>
            <a:r>
              <a:rPr lang="tr-TR" i="1" dirty="0"/>
              <a:t>Rehberlik herkese yöneliktir.</a:t>
            </a:r>
            <a:r>
              <a:rPr lang="tr-TR" dirty="0"/>
              <a:t> </a:t>
            </a:r>
            <a:endParaRPr lang="tr-TR" dirty="0" smtClean="0"/>
          </a:p>
          <a:p>
            <a:pPr marL="0" indent="0">
              <a:buNone/>
            </a:pPr>
            <a:endParaRPr lang="tr-TR" dirty="0"/>
          </a:p>
          <a:p>
            <a:r>
              <a:rPr lang="tr-TR" i="1" dirty="0"/>
              <a:t>Rehberlik ile ilgili amaçlar ve işleyişler, bulunulan ortama göre değişebileceği için, din hizmetleri alanında değişmez bir programla değil, esnek ve ihtiyaçlara göre şekillenebilen programlarla işleyiş gerçekleştirilmelidir.</a:t>
            </a:r>
            <a:r>
              <a:rPr lang="tr-TR" dirty="0"/>
              <a:t> </a:t>
            </a:r>
          </a:p>
        </p:txBody>
      </p:sp>
    </p:spTree>
    <p:extLst>
      <p:ext uri="{BB962C8B-B14F-4D97-AF65-F5344CB8AC3E}">
        <p14:creationId xmlns:p14="http://schemas.microsoft.com/office/powerpoint/2010/main" val="41237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Rehberlik</a:t>
            </a:r>
            <a:endParaRPr lang="tr-TR" dirty="0"/>
          </a:p>
        </p:txBody>
      </p:sp>
      <p:sp>
        <p:nvSpPr>
          <p:cNvPr id="3" name="İçerik Yer Tutucusu 2"/>
          <p:cNvSpPr>
            <a:spLocks noGrp="1"/>
          </p:cNvSpPr>
          <p:nvPr>
            <p:ph sz="quarter" idx="1"/>
          </p:nvPr>
        </p:nvSpPr>
        <p:spPr/>
        <p:txBody>
          <a:bodyPr/>
          <a:lstStyle/>
          <a:p>
            <a:endParaRPr lang="tr-TR" b="1" dirty="0" smtClean="0"/>
          </a:p>
          <a:p>
            <a:endParaRPr lang="tr-TR" b="1" dirty="0"/>
          </a:p>
          <a:p>
            <a:pPr marL="0" indent="0">
              <a:buNone/>
            </a:pPr>
            <a:endParaRPr lang="tr-TR" b="1" dirty="0" smtClean="0"/>
          </a:p>
          <a:p>
            <a:r>
              <a:rPr lang="tr-TR" b="1" dirty="0" smtClean="0"/>
              <a:t>Rehberlik</a:t>
            </a:r>
            <a:r>
              <a:rPr lang="tr-TR" b="1" dirty="0"/>
              <a:t>, </a:t>
            </a:r>
            <a:r>
              <a:rPr lang="tr-TR" dirty="0"/>
              <a:t>bireyi tanımayı ve onu kendisine tanıtmayı, bireyin gelişmesine, olgunlaşmasına sistematik olarak yardım etmeyi hedefleyen disiplinler arası bir bilimdir.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4797152"/>
            <a:ext cx="3028950" cy="1514475"/>
          </a:xfrm>
          <a:prstGeom prst="rect">
            <a:avLst/>
          </a:prstGeom>
        </p:spPr>
      </p:pic>
    </p:spTree>
    <p:extLst>
      <p:ext uri="{BB962C8B-B14F-4D97-AF65-F5344CB8AC3E}">
        <p14:creationId xmlns:p14="http://schemas.microsoft.com/office/powerpoint/2010/main" val="1845141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Çeşitli Rehberlik </a:t>
            </a:r>
            <a:r>
              <a:rPr lang="tr-TR" dirty="0">
                <a:latin typeface="Times New Roman"/>
                <a:ea typeface="Times New Roman"/>
              </a:rPr>
              <a:t>T</a:t>
            </a:r>
            <a:r>
              <a:rPr lang="tr-TR" dirty="0" smtClean="0">
                <a:latin typeface="Times New Roman"/>
                <a:ea typeface="Times New Roman"/>
              </a:rPr>
              <a:t>anımlamaları</a:t>
            </a:r>
            <a:endParaRPr lang="tr-TR" dirty="0"/>
          </a:p>
        </p:txBody>
      </p:sp>
      <p:sp>
        <p:nvSpPr>
          <p:cNvPr id="3" name="İçerik Yer Tutucusu 2"/>
          <p:cNvSpPr>
            <a:spLocks noGrp="1"/>
          </p:cNvSpPr>
          <p:nvPr>
            <p:ph sz="quarter" idx="1"/>
          </p:nvPr>
        </p:nvSpPr>
        <p:spPr/>
        <p:txBody>
          <a:bodyPr>
            <a:normAutofit/>
          </a:bodyPr>
          <a:lstStyle/>
          <a:p>
            <a:pPr algn="just">
              <a:lnSpc>
                <a:spcPct val="115000"/>
              </a:lnSpc>
              <a:spcAft>
                <a:spcPts val="0"/>
              </a:spcAft>
            </a:pPr>
            <a:r>
              <a:rPr lang="tr-TR" dirty="0" smtClean="0">
                <a:latin typeface="Times New Roman"/>
                <a:ea typeface="Times New Roman"/>
              </a:rPr>
              <a:t>- </a:t>
            </a:r>
            <a:r>
              <a:rPr lang="tr-TR" dirty="0">
                <a:latin typeface="Times New Roman"/>
                <a:ea typeface="Times New Roman"/>
              </a:rPr>
              <a:t>“Rehberlik, sorunlarını çözmesi ve yaşadığı toplumun özgür ve sorumlu üyesi olabilmesi için bireye yardımcı olacak deneyimler kazandırma programıdır</a:t>
            </a:r>
            <a:r>
              <a:rPr lang="tr-TR" dirty="0" smtClean="0">
                <a:latin typeface="Times New Roman"/>
                <a:ea typeface="Times New Roman"/>
              </a:rPr>
              <a:t>.”</a:t>
            </a:r>
          </a:p>
          <a:p>
            <a:pPr marL="0" indent="0" algn="just">
              <a:lnSpc>
                <a:spcPct val="115000"/>
              </a:lnSpc>
              <a:spcAft>
                <a:spcPts val="0"/>
              </a:spcAft>
              <a:buNone/>
            </a:pPr>
            <a:endParaRPr lang="tr-TR" dirty="0">
              <a:latin typeface="Times New Roman"/>
              <a:ea typeface="Times New Roman"/>
            </a:endParaRPr>
          </a:p>
          <a:p>
            <a:pPr algn="just">
              <a:lnSpc>
                <a:spcPct val="115000"/>
              </a:lnSpc>
              <a:spcAft>
                <a:spcPts val="0"/>
              </a:spcAft>
            </a:pPr>
            <a:r>
              <a:rPr lang="tr-TR" dirty="0" smtClean="0">
                <a:latin typeface="Times New Roman"/>
                <a:ea typeface="Times New Roman"/>
              </a:rPr>
              <a:t>- </a:t>
            </a:r>
            <a:r>
              <a:rPr lang="tr-TR" dirty="0">
                <a:latin typeface="Times New Roman"/>
                <a:ea typeface="Times New Roman"/>
              </a:rPr>
              <a:t>“Rehberlik, bireyin en verimli bir şekilde gelişmesini ve doyum verici uyumlar sağlamasında gerekli olan tercihleri, yorumları, planları yapmasına ve kararlar vermesine yarayacak bilgi ve becerileri kazanması ve bu tercih ve kararları yürütmesi için bireye yapılan sistemli ve profesyonel bir yardım sürecidir</a:t>
            </a:r>
            <a:r>
              <a:rPr lang="tr-TR" dirty="0" smtClean="0">
                <a:latin typeface="Times New Roman"/>
                <a:ea typeface="Times New Roman"/>
              </a:rPr>
              <a:t>.”</a:t>
            </a:r>
            <a:endParaRPr lang="tr-TR" dirty="0">
              <a:latin typeface="Times New Roman"/>
              <a:ea typeface="Times New Roman"/>
            </a:endParaRPr>
          </a:p>
        </p:txBody>
      </p:sp>
    </p:spTree>
    <p:extLst>
      <p:ext uri="{BB962C8B-B14F-4D97-AF65-F5344CB8AC3E}">
        <p14:creationId xmlns:p14="http://schemas.microsoft.com/office/powerpoint/2010/main" val="1830199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Çeşitli Rehberlik Tanımlamaları </a:t>
            </a:r>
            <a:endParaRPr lang="tr-TR" dirty="0"/>
          </a:p>
        </p:txBody>
      </p:sp>
      <p:sp>
        <p:nvSpPr>
          <p:cNvPr id="3" name="İçerik Yer Tutucusu 2"/>
          <p:cNvSpPr>
            <a:spLocks noGrp="1"/>
          </p:cNvSpPr>
          <p:nvPr>
            <p:ph sz="quarter" idx="1"/>
          </p:nvPr>
        </p:nvSpPr>
        <p:spPr/>
        <p:txBody>
          <a:bodyPr>
            <a:normAutofit fontScale="92500"/>
          </a:bodyPr>
          <a:lstStyle/>
          <a:p>
            <a:pPr algn="just">
              <a:lnSpc>
                <a:spcPct val="115000"/>
              </a:lnSpc>
              <a:spcAft>
                <a:spcPts val="0"/>
              </a:spcAft>
            </a:pPr>
            <a:r>
              <a:rPr lang="tr-TR" dirty="0">
                <a:latin typeface="Times New Roman"/>
                <a:ea typeface="Times New Roman"/>
              </a:rPr>
              <a:t>- “Rehberlik, bireye kendini anlaması, çevredeki olanakları tanıması ve doğru kararlar vererek özünü gerçekleştirmesi için yapılan sistematik ve profesyonel bir yardım sürecidir</a:t>
            </a:r>
            <a:r>
              <a:rPr lang="tr-TR" dirty="0" smtClean="0">
                <a:latin typeface="Times New Roman"/>
                <a:ea typeface="Times New Roman"/>
              </a:rPr>
              <a:t>.”</a:t>
            </a:r>
          </a:p>
          <a:p>
            <a:pPr marL="0" indent="0" algn="just">
              <a:lnSpc>
                <a:spcPct val="115000"/>
              </a:lnSpc>
              <a:spcAft>
                <a:spcPts val="0"/>
              </a:spcAft>
              <a:buNone/>
            </a:pPr>
            <a:endParaRPr lang="tr-TR" dirty="0">
              <a:latin typeface="Times New Roman"/>
              <a:ea typeface="Times New Roman"/>
            </a:endParaRPr>
          </a:p>
          <a:p>
            <a:r>
              <a:rPr lang="tr-TR" dirty="0">
                <a:latin typeface="Times New Roman"/>
                <a:ea typeface="Times New Roman"/>
              </a:rPr>
              <a:t>- “Rehberlik, kendini anlaması, problemlerini çözmesi, gerçekçi kararlar alması, kapasitelerini kendine uygun düzeyde gerçekleştirmesi, çevresine dengeli ve sağlıklı uyum yapması ve böylece kendini gerçekleştirmesi için uzman kişilerce bireye yapılan psikolojik yardımlardır.” </a:t>
            </a:r>
            <a:endParaRPr lang="tr-TR" dirty="0" smtClean="0">
              <a:latin typeface="Times New Roman"/>
              <a:ea typeface="Times New Roman"/>
            </a:endParaRPr>
          </a:p>
          <a:p>
            <a:pPr marL="0" indent="0">
              <a:buNone/>
            </a:pPr>
            <a:endParaRPr lang="tr-TR" dirty="0" smtClean="0">
              <a:latin typeface="Times New Roman"/>
              <a:ea typeface="Times New Roman"/>
            </a:endParaRPr>
          </a:p>
          <a:p>
            <a:r>
              <a:rPr lang="tr-TR" dirty="0">
                <a:latin typeface="Times New Roman"/>
                <a:ea typeface="Times New Roman"/>
              </a:rPr>
              <a:t>- “Rehberlik, bireyin kendini ve çevresini tanımasına yardım sürecidir.”</a:t>
            </a:r>
          </a:p>
          <a:p>
            <a:pPr marL="0" indent="0">
              <a:buNone/>
            </a:pPr>
            <a:endParaRPr lang="tr-TR" dirty="0"/>
          </a:p>
          <a:p>
            <a:endParaRPr lang="tr-TR" dirty="0"/>
          </a:p>
        </p:txBody>
      </p:sp>
    </p:spTree>
    <p:extLst>
      <p:ext uri="{BB962C8B-B14F-4D97-AF65-F5344CB8AC3E}">
        <p14:creationId xmlns:p14="http://schemas.microsoft.com/office/powerpoint/2010/main" val="2908478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Tanımların </a:t>
            </a:r>
            <a:r>
              <a:rPr lang="tr-TR" dirty="0">
                <a:latin typeface="Times New Roman"/>
                <a:ea typeface="Times New Roman"/>
              </a:rPr>
              <a:t>ortak </a:t>
            </a:r>
            <a:r>
              <a:rPr lang="tr-TR" dirty="0" smtClean="0">
                <a:latin typeface="Times New Roman"/>
                <a:ea typeface="Times New Roman"/>
              </a:rPr>
              <a:t>noktası</a:t>
            </a:r>
            <a:endParaRPr lang="tr-TR" dirty="0"/>
          </a:p>
        </p:txBody>
      </p:sp>
      <p:sp>
        <p:nvSpPr>
          <p:cNvPr id="3" name="İçerik Yer Tutucusu 2"/>
          <p:cNvSpPr>
            <a:spLocks noGrp="1"/>
          </p:cNvSpPr>
          <p:nvPr>
            <p:ph sz="quarter" idx="1"/>
          </p:nvPr>
        </p:nvSpPr>
        <p:spPr/>
        <p:txBody>
          <a:bodyPr>
            <a:normAutofit/>
          </a:bodyPr>
          <a:lstStyle/>
          <a:p>
            <a:pPr marL="0" indent="0" algn="just">
              <a:lnSpc>
                <a:spcPct val="115000"/>
              </a:lnSpc>
              <a:spcAft>
                <a:spcPts val="0"/>
              </a:spcAft>
              <a:buNone/>
            </a:pPr>
            <a:r>
              <a:rPr lang="tr-TR" dirty="0">
                <a:latin typeface="Times New Roman"/>
                <a:ea typeface="Times New Roman"/>
              </a:rPr>
              <a:t>R</a:t>
            </a:r>
            <a:r>
              <a:rPr lang="tr-TR" dirty="0" smtClean="0">
                <a:latin typeface="Times New Roman"/>
                <a:ea typeface="Times New Roman"/>
              </a:rPr>
              <a:t>ehberliğin</a:t>
            </a:r>
            <a:r>
              <a:rPr lang="tr-TR" dirty="0">
                <a:latin typeface="Times New Roman"/>
                <a:ea typeface="Times New Roman"/>
              </a:rPr>
              <a:t>, </a:t>
            </a:r>
            <a:br>
              <a:rPr lang="tr-TR" dirty="0">
                <a:latin typeface="Times New Roman"/>
                <a:ea typeface="Times New Roman"/>
              </a:rPr>
            </a:br>
            <a:endParaRPr lang="tr-TR" dirty="0">
              <a:latin typeface="Times New Roman"/>
              <a:ea typeface="Times New Roman"/>
            </a:endParaRPr>
          </a:p>
          <a:p>
            <a:pPr algn="just">
              <a:lnSpc>
                <a:spcPct val="115000"/>
              </a:lnSpc>
              <a:spcAft>
                <a:spcPts val="0"/>
              </a:spcAft>
            </a:pPr>
            <a:r>
              <a:rPr lang="tr-TR" dirty="0" smtClean="0">
                <a:latin typeface="Times New Roman"/>
                <a:ea typeface="Times New Roman"/>
              </a:rPr>
              <a:t>bir </a:t>
            </a:r>
            <a:r>
              <a:rPr lang="tr-TR" dirty="0">
                <a:latin typeface="Times New Roman"/>
                <a:ea typeface="Times New Roman"/>
              </a:rPr>
              <a:t>süreçte gerçekleştiğini,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bir </a:t>
            </a:r>
            <a:r>
              <a:rPr lang="tr-TR" dirty="0">
                <a:latin typeface="Times New Roman"/>
                <a:ea typeface="Times New Roman"/>
              </a:rPr>
              <a:t>yardım işi olduğunu,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profesyonelce </a:t>
            </a:r>
            <a:r>
              <a:rPr lang="tr-TR" dirty="0">
                <a:latin typeface="Times New Roman"/>
                <a:ea typeface="Times New Roman"/>
              </a:rPr>
              <a:t>yapıldığını,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bireye </a:t>
            </a:r>
            <a:r>
              <a:rPr lang="tr-TR" dirty="0">
                <a:latin typeface="Times New Roman"/>
                <a:ea typeface="Times New Roman"/>
              </a:rPr>
              <a:t>dönük olduğunu ve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bilimsel </a:t>
            </a:r>
            <a:r>
              <a:rPr lang="tr-TR" dirty="0">
                <a:latin typeface="Times New Roman"/>
                <a:ea typeface="Times New Roman"/>
              </a:rPr>
              <a:t>ilkeler ve yöntemlerle uygulandığını </a:t>
            </a:r>
            <a:endParaRPr lang="tr-TR" dirty="0" smtClean="0">
              <a:latin typeface="Times New Roman"/>
              <a:ea typeface="Times New Roman"/>
            </a:endParaRPr>
          </a:p>
          <a:p>
            <a:pPr marL="0" indent="0" algn="just">
              <a:lnSpc>
                <a:spcPct val="115000"/>
              </a:lnSpc>
              <a:spcAft>
                <a:spcPts val="0"/>
              </a:spcAft>
              <a:buNone/>
            </a:pPr>
            <a:r>
              <a:rPr lang="tr-TR" dirty="0">
                <a:latin typeface="Times New Roman"/>
                <a:ea typeface="Times New Roman"/>
              </a:rPr>
              <a:t>	</a:t>
            </a:r>
            <a:r>
              <a:rPr lang="tr-TR" dirty="0" smtClean="0">
                <a:latin typeface="Times New Roman"/>
                <a:ea typeface="Times New Roman"/>
              </a:rPr>
              <a:t>				ortaya </a:t>
            </a:r>
            <a:r>
              <a:rPr lang="tr-TR" dirty="0">
                <a:latin typeface="Times New Roman"/>
                <a:ea typeface="Times New Roman"/>
              </a:rPr>
              <a:t>koymaktadır. </a:t>
            </a:r>
            <a:endParaRPr lang="tr-TR" dirty="0">
              <a:effectLst/>
              <a:latin typeface="Times New Roman"/>
              <a:ea typeface="Times New Roman"/>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4168" y="404664"/>
            <a:ext cx="2428875" cy="1876425"/>
          </a:xfrm>
          <a:prstGeom prst="rect">
            <a:avLst/>
          </a:prstGeom>
        </p:spPr>
      </p:pic>
    </p:spTree>
    <p:extLst>
      <p:ext uri="{BB962C8B-B14F-4D97-AF65-F5344CB8AC3E}">
        <p14:creationId xmlns:p14="http://schemas.microsoft.com/office/powerpoint/2010/main" val="1183583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a:t>
            </a:r>
            <a:r>
              <a:rPr lang="tr-TR" b="1" dirty="0" smtClean="0"/>
              <a:t>Amacı</a:t>
            </a:r>
            <a:endParaRPr lang="tr-TR" dirty="0"/>
          </a:p>
        </p:txBody>
      </p:sp>
      <p:sp>
        <p:nvSpPr>
          <p:cNvPr id="3" name="İçerik Yer Tutucusu 2"/>
          <p:cNvSpPr>
            <a:spLocks noGrp="1"/>
          </p:cNvSpPr>
          <p:nvPr>
            <p:ph sz="quarter" idx="1"/>
          </p:nvPr>
        </p:nvSpPr>
        <p:spPr/>
        <p:txBody>
          <a:bodyPr/>
          <a:lstStyle/>
          <a:p>
            <a:pPr marL="0" indent="0">
              <a:buNone/>
            </a:pPr>
            <a:endParaRPr lang="tr-TR" dirty="0" smtClean="0"/>
          </a:p>
          <a:p>
            <a:pPr marL="0" indent="0">
              <a:buNone/>
            </a:pPr>
            <a:endParaRPr lang="tr-TR" dirty="0"/>
          </a:p>
          <a:p>
            <a:pPr marL="0" indent="0">
              <a:buNone/>
            </a:pPr>
            <a:r>
              <a:rPr lang="tr-TR" dirty="0" smtClean="0"/>
              <a:t>Rehberliğin </a:t>
            </a:r>
            <a:r>
              <a:rPr lang="tr-TR" dirty="0"/>
              <a:t>en temel amacı, </a:t>
            </a:r>
            <a:endParaRPr lang="tr-TR" dirty="0" smtClean="0"/>
          </a:p>
          <a:p>
            <a:pPr marL="0" indent="0">
              <a:buNone/>
            </a:pPr>
            <a:endParaRPr lang="tr-TR" dirty="0" smtClean="0"/>
          </a:p>
          <a:p>
            <a:r>
              <a:rPr lang="tr-TR" dirty="0" smtClean="0"/>
              <a:t>Bireyin </a:t>
            </a:r>
            <a:r>
              <a:rPr lang="tr-TR" dirty="0"/>
              <a:t>kendini gerçekleştirmesine yardımcı olmak </a:t>
            </a:r>
            <a:r>
              <a:rPr lang="tr-TR" dirty="0" smtClean="0"/>
              <a:t>olarak ifade edilebilir.</a:t>
            </a:r>
          </a:p>
          <a:p>
            <a:endParaRPr lang="tr-TR" dirty="0"/>
          </a:p>
          <a:p>
            <a:r>
              <a:rPr lang="tr-TR" dirty="0"/>
              <a:t>Kendini gerçekleştirme bir süreçtir.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7246" y="260648"/>
            <a:ext cx="1755788" cy="2348880"/>
          </a:xfrm>
          <a:prstGeom prst="rect">
            <a:avLst/>
          </a:prstGeom>
        </p:spPr>
      </p:pic>
    </p:spTree>
    <p:extLst>
      <p:ext uri="{BB962C8B-B14F-4D97-AF65-F5344CB8AC3E}">
        <p14:creationId xmlns:p14="http://schemas.microsoft.com/office/powerpoint/2010/main" val="3883249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5" name="Dikdörtgen 4"/>
          <p:cNvSpPr/>
          <p:nvPr/>
        </p:nvSpPr>
        <p:spPr>
          <a:xfrm rot="993588">
            <a:off x="4707062" y="2393038"/>
            <a:ext cx="3803640" cy="1938992"/>
          </a:xfrm>
          <a:prstGeom prst="rect">
            <a:avLst/>
          </a:prstGeom>
        </p:spPr>
        <p:txBody>
          <a:bodyPr wrap="square">
            <a:spAutoFit/>
          </a:bodyPr>
          <a:lstStyle/>
          <a:p>
            <a:r>
              <a:rPr lang="tr-TR" sz="2400" cap="small" dirty="0">
                <a:solidFill>
                  <a:srgbClr val="575F6D"/>
                </a:solidFill>
                <a:latin typeface="Bodoni MT" panose="02070603080606020203" pitchFamily="18" charset="0"/>
                <a:ea typeface="+mj-ea"/>
                <a:cs typeface="Times New Roman" panose="02020603050405020304" pitchFamily="18" charset="0"/>
              </a:rPr>
              <a:t>Kendini gerçekleştirme, Maslow’un ihtiyaçlar hiyerarşisinin en üst </a:t>
            </a:r>
            <a:r>
              <a:rPr lang="tr-TR" sz="2400" cap="small" dirty="0" err="1" smtClean="0">
                <a:solidFill>
                  <a:srgbClr val="575F6D"/>
                </a:solidFill>
                <a:latin typeface="Bodoni MT" panose="02070603080606020203" pitchFamily="18" charset="0"/>
                <a:ea typeface="+mj-ea"/>
                <a:cs typeface="Times New Roman" panose="02020603050405020304" pitchFamily="18" charset="0"/>
              </a:rPr>
              <a:t>basamağinda</a:t>
            </a:r>
            <a:r>
              <a:rPr lang="tr-TR" sz="2400" cap="small" dirty="0" smtClean="0">
                <a:solidFill>
                  <a:srgbClr val="575F6D"/>
                </a:solidFill>
                <a:latin typeface="Bodoni MT" panose="02070603080606020203" pitchFamily="18" charset="0"/>
                <a:ea typeface="+mj-ea"/>
                <a:cs typeface="Times New Roman" panose="02020603050405020304" pitchFamily="18" charset="0"/>
              </a:rPr>
              <a:t> </a:t>
            </a:r>
            <a:r>
              <a:rPr lang="tr-TR" sz="2400" cap="small" dirty="0">
                <a:solidFill>
                  <a:srgbClr val="575F6D"/>
                </a:solidFill>
                <a:latin typeface="Bodoni MT" panose="02070603080606020203" pitchFamily="18" charset="0"/>
                <a:ea typeface="+mj-ea"/>
                <a:cs typeface="Times New Roman" panose="02020603050405020304" pitchFamily="18" charset="0"/>
              </a:rPr>
              <a:t>yer </a:t>
            </a:r>
            <a:r>
              <a:rPr lang="tr-TR" sz="2400" cap="small" dirty="0" err="1" smtClean="0">
                <a:solidFill>
                  <a:srgbClr val="575F6D"/>
                </a:solidFill>
                <a:latin typeface="Bodoni MT" panose="02070603080606020203" pitchFamily="18" charset="0"/>
                <a:ea typeface="+mj-ea"/>
                <a:cs typeface="Times New Roman" panose="02020603050405020304" pitchFamily="18" charset="0"/>
              </a:rPr>
              <a:t>alir</a:t>
            </a:r>
            <a:r>
              <a:rPr lang="tr-TR" sz="2400" cap="small" dirty="0">
                <a:solidFill>
                  <a:srgbClr val="575F6D"/>
                </a:solidFill>
                <a:latin typeface="Bodoni MT" panose="02070603080606020203" pitchFamily="18" charset="0"/>
                <a:ea typeface="+mj-ea"/>
                <a:cs typeface="Times New Roman" panose="02020603050405020304" pitchFamily="18" charset="0"/>
              </a:rPr>
              <a:t>.</a:t>
            </a:r>
            <a:endParaRPr lang="tr-TR" sz="2400" dirty="0">
              <a:latin typeface="Bodoni MT" panose="02070603080606020203" pitchFamily="18" charset="0"/>
              <a:cs typeface="Times New Roman" panose="02020603050405020304" pitchFamily="18" charset="0"/>
            </a:endParaRPr>
          </a:p>
        </p:txBody>
      </p:sp>
      <p:pic>
        <p:nvPicPr>
          <p:cNvPr id="6" name="İçerik Yer Tutucusu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3568" y="2176313"/>
            <a:ext cx="3672408" cy="3905250"/>
          </a:xfrm>
        </p:spPr>
      </p:pic>
    </p:spTree>
    <p:extLst>
      <p:ext uri="{BB962C8B-B14F-4D97-AF65-F5344CB8AC3E}">
        <p14:creationId xmlns:p14="http://schemas.microsoft.com/office/powerpoint/2010/main" val="1199069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Temelleri</a:t>
            </a:r>
            <a:endParaRPr lang="tr-TR" dirty="0"/>
          </a:p>
        </p:txBody>
      </p:sp>
      <p:sp>
        <p:nvSpPr>
          <p:cNvPr id="3" name="İçerik Yer Tutucusu 2"/>
          <p:cNvSpPr>
            <a:spLocks noGrp="1"/>
          </p:cNvSpPr>
          <p:nvPr>
            <p:ph sz="quarter" idx="1"/>
          </p:nvPr>
        </p:nvSpPr>
        <p:spPr/>
        <p:txBody>
          <a:bodyPr/>
          <a:lstStyle/>
          <a:p>
            <a:endParaRPr lang="tr-TR" i="1" dirty="0" smtClean="0"/>
          </a:p>
          <a:p>
            <a:endParaRPr lang="tr-TR" i="1"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607953"/>
            <a:ext cx="2736304" cy="2275297"/>
          </a:xfrm>
          <a:prstGeom prst="rect">
            <a:avLst/>
          </a:prstGeom>
        </p:spPr>
      </p:pic>
      <p:sp>
        <p:nvSpPr>
          <p:cNvPr id="5" name="Dikdörtgen 4"/>
          <p:cNvSpPr/>
          <p:nvPr/>
        </p:nvSpPr>
        <p:spPr>
          <a:xfrm>
            <a:off x="3823081" y="2607953"/>
            <a:ext cx="4499992" cy="3508653"/>
          </a:xfrm>
          <a:prstGeom prst="rect">
            <a:avLst/>
          </a:prstGeom>
        </p:spPr>
        <p:txBody>
          <a:bodyPr wrap="square">
            <a:spAutoFit/>
          </a:bodyPr>
          <a:lstStyle/>
          <a:p>
            <a:pPr lvl="1"/>
            <a:r>
              <a:rPr lang="tr-TR" sz="2800" i="1" dirty="0"/>
              <a:t>Psikolojik temeller;</a:t>
            </a:r>
          </a:p>
          <a:p>
            <a:endParaRPr lang="tr-TR" sz="2800" dirty="0"/>
          </a:p>
          <a:p>
            <a:pPr marL="742950" lvl="1" indent="-285750">
              <a:buFont typeface="Wingdings" panose="05000000000000000000" pitchFamily="2" charset="2"/>
              <a:buChar char="Ø"/>
            </a:pPr>
            <a:r>
              <a:rPr lang="tr-TR" sz="2800" i="1" dirty="0"/>
              <a:t>Bireysel farklılıklar</a:t>
            </a:r>
          </a:p>
          <a:p>
            <a:pPr marL="742950" lvl="1" indent="-285750">
              <a:buFont typeface="Wingdings" panose="05000000000000000000" pitchFamily="2" charset="2"/>
              <a:buChar char="Ø"/>
            </a:pPr>
            <a:r>
              <a:rPr lang="tr-TR" sz="2800" i="1" dirty="0"/>
              <a:t>Duygu varlığı olarak insan</a:t>
            </a:r>
          </a:p>
          <a:p>
            <a:pPr marL="742950" lvl="1" indent="-285750">
              <a:buFont typeface="Wingdings" panose="05000000000000000000" pitchFamily="2" charset="2"/>
              <a:buChar char="Ø"/>
            </a:pPr>
            <a:r>
              <a:rPr lang="tr-TR" sz="2800" i="1" dirty="0"/>
              <a:t>Kişilik sahibi </a:t>
            </a:r>
            <a:r>
              <a:rPr lang="tr-TR" sz="2800" i="1" dirty="0" smtClean="0"/>
              <a:t>insan</a:t>
            </a:r>
          </a:p>
          <a:p>
            <a:pPr marL="742950" lvl="1" indent="-285750">
              <a:buFont typeface="Wingdings" panose="05000000000000000000" pitchFamily="2" charset="2"/>
              <a:buChar char="Ø"/>
            </a:pPr>
            <a:endParaRPr lang="tr-TR" i="1" dirty="0"/>
          </a:p>
          <a:p>
            <a:pPr lvl="1"/>
            <a:endParaRPr lang="tr-TR" i="1" dirty="0" smtClean="0"/>
          </a:p>
          <a:p>
            <a:pPr lvl="1"/>
            <a:endParaRPr lang="tr-TR" dirty="0"/>
          </a:p>
        </p:txBody>
      </p:sp>
    </p:spTree>
    <p:extLst>
      <p:ext uri="{BB962C8B-B14F-4D97-AF65-F5344CB8AC3E}">
        <p14:creationId xmlns:p14="http://schemas.microsoft.com/office/powerpoint/2010/main" val="2220428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Temelleri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Toplumsal temeller;</a:t>
            </a:r>
          </a:p>
          <a:p>
            <a:pPr marL="365760" lvl="1" indent="0">
              <a:buNone/>
            </a:pPr>
            <a:endParaRPr lang="tr-TR" i="1" dirty="0"/>
          </a:p>
          <a:p>
            <a:pPr lvl="1"/>
            <a:r>
              <a:rPr lang="tr-TR" i="1" dirty="0"/>
              <a:t>Maddi ve manevi kültür değişmeleri arasındaki </a:t>
            </a:r>
            <a:r>
              <a:rPr lang="tr-TR" i="1" dirty="0" smtClean="0"/>
              <a:t>uyumsuzluk</a:t>
            </a:r>
          </a:p>
          <a:p>
            <a:pPr lvl="1"/>
            <a:r>
              <a:rPr lang="tr-TR" i="1" dirty="0" smtClean="0"/>
              <a:t>Yabancılaşma</a:t>
            </a:r>
          </a:p>
          <a:p>
            <a:pPr lvl="1"/>
            <a:r>
              <a:rPr lang="tr-TR" i="1" dirty="0"/>
              <a:t>Kuşaklararası </a:t>
            </a:r>
            <a:r>
              <a:rPr lang="tr-TR" i="1" dirty="0" smtClean="0"/>
              <a:t>çatışma</a:t>
            </a:r>
          </a:p>
          <a:p>
            <a:pPr marL="365760" lvl="1" indent="0">
              <a:buNone/>
            </a:pPr>
            <a:endParaRPr lang="tr-TR" i="1" dirty="0" smtClean="0"/>
          </a:p>
          <a:p>
            <a:pPr marL="365760" lvl="1" indent="0">
              <a:buNone/>
            </a:pPr>
            <a:endParaRPr lang="tr-TR" i="1" dirty="0"/>
          </a:p>
          <a:p>
            <a:pPr marL="274320" lvl="1">
              <a:spcBef>
                <a:spcPts val="600"/>
              </a:spcBef>
              <a:buSzPct val="70000"/>
              <a:buFont typeface="Wingdings"/>
              <a:buChar char=""/>
            </a:pPr>
            <a:r>
              <a:rPr lang="tr-TR" sz="2400" i="1" dirty="0"/>
              <a:t>Felsefi temeller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4374261"/>
            <a:ext cx="3243461" cy="2078727"/>
          </a:xfrm>
          <a:prstGeom prst="rect">
            <a:avLst/>
          </a:prstGeom>
        </p:spPr>
      </p:pic>
    </p:spTree>
    <p:extLst>
      <p:ext uri="{BB962C8B-B14F-4D97-AF65-F5344CB8AC3E}">
        <p14:creationId xmlns:p14="http://schemas.microsoft.com/office/powerpoint/2010/main" val="2031023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103</TotalTime>
  <Words>603</Words>
  <Application>Microsoft Office PowerPoint</Application>
  <PresentationFormat>Ekran Gösterisi (4:3)</PresentationFormat>
  <Paragraphs>112</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Cumba</vt:lpstr>
      <vt:lpstr>DİN HİZMETLERİNDE REHBERLİK</vt:lpstr>
      <vt:lpstr>Rehberlik</vt:lpstr>
      <vt:lpstr>Çeşitli Rehberlik Tanımlamaları</vt:lpstr>
      <vt:lpstr>Çeşitli Rehberlik Tanımlamaları </vt:lpstr>
      <vt:lpstr>Tanımların ortak noktası</vt:lpstr>
      <vt:lpstr>Rehberliğin Amacı</vt:lpstr>
      <vt:lpstr>PowerPoint Sunusu</vt:lpstr>
      <vt:lpstr>Rehberliğin Temelleri</vt:lpstr>
      <vt:lpstr>Rehberliğin Temelleri</vt:lpstr>
      <vt:lpstr>Rehberliğin Türleri</vt:lpstr>
      <vt:lpstr>Rehberlik-Din Hizmeti ilişkisi</vt:lpstr>
      <vt:lpstr>Rehberlik-Din Hizmeti ilişkisi</vt:lpstr>
      <vt:lpstr>Dini Rehberlik Hizmetlerini Yürütenlerin sahip olması gereken Beceriler </vt:lpstr>
      <vt:lpstr>Sosyal Farkındalık, </vt:lpstr>
      <vt:lpstr>sosyal beceri</vt:lpstr>
      <vt:lpstr>Din Hizmetlerinde Rehberlik İlkeleri</vt:lpstr>
      <vt:lpstr>Din Hizmetlerinde Rehberlik İlkeleri</vt:lpstr>
      <vt:lpstr>Din Hizmetlerinde Rehberlik İlkeleri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HİZMETLERİNDE REHBERLİK</dc:title>
  <dc:creator>SÜMEYRA</dc:creator>
  <cp:lastModifiedBy>zaman</cp:lastModifiedBy>
  <cp:revision>22</cp:revision>
  <dcterms:created xsi:type="dcterms:W3CDTF">2017-03-13T07:26:43Z</dcterms:created>
  <dcterms:modified xsi:type="dcterms:W3CDTF">2017-03-13T11:32:05Z</dcterms:modified>
</cp:coreProperties>
</file>