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372" r:id="rId3"/>
    <p:sldId id="381" r:id="rId4"/>
    <p:sldId id="373" r:id="rId5"/>
    <p:sldId id="382" r:id="rId6"/>
    <p:sldId id="374" r:id="rId7"/>
    <p:sldId id="379" r:id="rId8"/>
    <p:sldId id="380"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36" d="100"/>
          <a:sy n="36" d="100"/>
        </p:scale>
        <p:origin x="72" y="6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FE5373-E045-4B42-AC23-9F018909DF77}" type="datetimeFigureOut">
              <a:rPr lang="tr-TR" smtClean="0"/>
              <a:t>9.05.2020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109E70-2EF9-4EEE-A067-915A6F92E1EE}" type="slidenum">
              <a:rPr lang="tr-TR" smtClean="0"/>
              <a:t>‹#›</a:t>
            </a:fld>
            <a:endParaRPr lang="tr-TR"/>
          </a:p>
        </p:txBody>
      </p:sp>
    </p:spTree>
    <p:extLst>
      <p:ext uri="{BB962C8B-B14F-4D97-AF65-F5344CB8AC3E}">
        <p14:creationId xmlns:p14="http://schemas.microsoft.com/office/powerpoint/2010/main" val="34843409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tr-TR"/>
              <a:t>Asıl başlık stilini düzenlemek için tıklayın</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40831C0A-8B27-4AF6-96BE-DE5D09782376}" type="datetime1">
              <a:rPr lang="tr-TR" smtClean="0"/>
              <a:t>9.05.2020</a:t>
            </a:fld>
            <a:endParaRPr lang="tr-TR"/>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tr-TR"/>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1D24DE30-FE29-4FD3-82C1-95FF7C16ECAF}" type="slidenum">
              <a:rPr lang="tr-TR" smtClean="0"/>
              <a:t>‹#›</a:t>
            </a:fld>
            <a:endParaRPr lang="tr-TR"/>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85135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706E85B-E9B6-472C-B5A6-E3F6130F5068}" type="datetime1">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D24DE30-FE29-4FD3-82C1-95FF7C16ECAF}" type="slidenum">
              <a:rPr lang="tr-TR" smtClean="0"/>
              <a:t>‹#›</a:t>
            </a:fld>
            <a:endParaRPr lang="tr-TR"/>
          </a:p>
        </p:txBody>
      </p:sp>
    </p:spTree>
    <p:extLst>
      <p:ext uri="{BB962C8B-B14F-4D97-AF65-F5344CB8AC3E}">
        <p14:creationId xmlns:p14="http://schemas.microsoft.com/office/powerpoint/2010/main" val="16732979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D14463E-F286-4382-94CD-B32C580CB11A}" type="datetime1">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D24DE30-FE29-4FD3-82C1-95FF7C16ECAF}" type="slidenum">
              <a:rPr lang="tr-TR" smtClean="0"/>
              <a:t>‹#›</a:t>
            </a:fld>
            <a:endParaRPr lang="tr-TR"/>
          </a:p>
        </p:txBody>
      </p:sp>
    </p:spTree>
    <p:extLst>
      <p:ext uri="{BB962C8B-B14F-4D97-AF65-F5344CB8AC3E}">
        <p14:creationId xmlns:p14="http://schemas.microsoft.com/office/powerpoint/2010/main" val="1092189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DCAE2C8-2BCB-40F9-AB83-659FAE74D5BD}" type="datetime1">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D24DE30-FE29-4FD3-82C1-95FF7C16ECAF}" type="slidenum">
              <a:rPr lang="tr-TR" smtClean="0"/>
              <a:t>‹#›</a:t>
            </a:fld>
            <a:endParaRPr lang="tr-TR"/>
          </a:p>
        </p:txBody>
      </p:sp>
    </p:spTree>
    <p:extLst>
      <p:ext uri="{BB962C8B-B14F-4D97-AF65-F5344CB8AC3E}">
        <p14:creationId xmlns:p14="http://schemas.microsoft.com/office/powerpoint/2010/main" val="41238911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F749C83D-A618-4705-B776-221B08B8A1B9}" type="datetime1">
              <a:rPr lang="tr-TR" smtClean="0"/>
              <a:t>9.05.2020</a:t>
            </a:fld>
            <a:endParaRPr lang="tr-TR"/>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tr-TR"/>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1D24DE30-FE29-4FD3-82C1-95FF7C16ECAF}" type="slidenum">
              <a:rPr lang="tr-TR" smtClean="0"/>
              <a:t>‹#›</a:t>
            </a:fld>
            <a:endParaRPr lang="tr-TR"/>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92322732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DBBED578-7AAC-45AA-B7FD-9282E97C6E34}" type="datetime1">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D24DE30-FE29-4FD3-82C1-95FF7C16ECAF}" type="slidenum">
              <a:rPr lang="tr-TR" smtClean="0"/>
              <a:t>‹#›</a:t>
            </a:fld>
            <a:endParaRPr lang="tr-TR"/>
          </a:p>
        </p:txBody>
      </p:sp>
    </p:spTree>
    <p:extLst>
      <p:ext uri="{BB962C8B-B14F-4D97-AF65-F5344CB8AC3E}">
        <p14:creationId xmlns:p14="http://schemas.microsoft.com/office/powerpoint/2010/main" val="97240351"/>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257300" y="2909102"/>
            <a:ext cx="4800600" cy="299639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633864" y="2909102"/>
            <a:ext cx="4800600" cy="299639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346E0745-BE44-4DBD-A9B0-4E6AC261AF23}" type="datetime1">
              <a:rPr lang="tr-TR" smtClean="0"/>
              <a:t>9.05.2020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D24DE30-FE29-4FD3-82C1-95FF7C16ECAF}" type="slidenum">
              <a:rPr lang="tr-TR" smtClean="0"/>
              <a:t>‹#›</a:t>
            </a:fld>
            <a:endParaRPr lang="tr-TR"/>
          </a:p>
        </p:txBody>
      </p:sp>
    </p:spTree>
    <p:extLst>
      <p:ext uri="{BB962C8B-B14F-4D97-AF65-F5344CB8AC3E}">
        <p14:creationId xmlns:p14="http://schemas.microsoft.com/office/powerpoint/2010/main" val="2944373742"/>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794E8A1B-6A16-412E-806A-E051DD70FF96}" type="datetime1">
              <a:rPr lang="tr-TR" smtClean="0"/>
              <a:t>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D24DE30-FE29-4FD3-82C1-95FF7C16ECAF}" type="slidenum">
              <a:rPr lang="tr-TR" smtClean="0"/>
              <a:t>‹#›</a:t>
            </a:fld>
            <a:endParaRPr lang="tr-TR"/>
          </a:p>
        </p:txBody>
      </p:sp>
    </p:spTree>
    <p:extLst>
      <p:ext uri="{BB962C8B-B14F-4D97-AF65-F5344CB8AC3E}">
        <p14:creationId xmlns:p14="http://schemas.microsoft.com/office/powerpoint/2010/main" val="20731619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8138F8-88FE-4574-B112-BD54FBBDF06D}" type="datetime1">
              <a:rPr lang="tr-TR" smtClean="0"/>
              <a:t>9.05.2020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1D24DE30-FE29-4FD3-82C1-95FF7C16ECAF}" type="slidenum">
              <a:rPr lang="tr-TR" smtClean="0"/>
              <a:t>‹#›</a:t>
            </a:fld>
            <a:endParaRPr lang="tr-TR"/>
          </a:p>
        </p:txBody>
      </p:sp>
    </p:spTree>
    <p:extLst>
      <p:ext uri="{BB962C8B-B14F-4D97-AF65-F5344CB8AC3E}">
        <p14:creationId xmlns:p14="http://schemas.microsoft.com/office/powerpoint/2010/main" val="4239378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765051" y="6375679"/>
            <a:ext cx="1233355" cy="348462"/>
          </a:xfrm>
        </p:spPr>
        <p:txBody>
          <a:bodyPr/>
          <a:lstStyle/>
          <a:p>
            <a:fld id="{CEF3BFCA-BDE7-4954-A668-06FF8D7885A8}" type="datetime1">
              <a:rPr lang="tr-TR" smtClean="0"/>
              <a:t>9.05.2020</a:t>
            </a:fld>
            <a:endParaRPr lang="tr-TR"/>
          </a:p>
        </p:txBody>
      </p:sp>
      <p:sp>
        <p:nvSpPr>
          <p:cNvPr id="6" name="Footer Placeholder 5"/>
          <p:cNvSpPr>
            <a:spLocks noGrp="1"/>
          </p:cNvSpPr>
          <p:nvPr>
            <p:ph type="ftr" sz="quarter" idx="11"/>
          </p:nvPr>
        </p:nvSpPr>
        <p:spPr>
          <a:xfrm>
            <a:off x="2103620" y="6375679"/>
            <a:ext cx="3482179" cy="345796"/>
          </a:xfrm>
        </p:spPr>
        <p:txBody>
          <a:bodyPr/>
          <a:lstStyle/>
          <a:p>
            <a:endParaRPr lang="tr-TR"/>
          </a:p>
        </p:txBody>
      </p:sp>
      <p:sp>
        <p:nvSpPr>
          <p:cNvPr id="7" name="Slide Number Placeholder 6"/>
          <p:cNvSpPr>
            <a:spLocks noGrp="1"/>
          </p:cNvSpPr>
          <p:nvPr>
            <p:ph type="sldNum" sz="quarter" idx="12"/>
          </p:nvPr>
        </p:nvSpPr>
        <p:spPr>
          <a:xfrm>
            <a:off x="5691014" y="6375679"/>
            <a:ext cx="1232456" cy="345796"/>
          </a:xfrm>
        </p:spPr>
        <p:txBody>
          <a:bodyPr/>
          <a:lstStyle/>
          <a:p>
            <a:fld id="{1D24DE30-FE29-4FD3-82C1-95FF7C16ECAF}" type="slidenum">
              <a:rPr lang="tr-TR" smtClean="0"/>
              <a:t>‹#›</a:t>
            </a:fld>
            <a:endParaRPr lang="tr-TR"/>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5884547"/>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765950" y="6375679"/>
            <a:ext cx="1232456" cy="348462"/>
          </a:xfrm>
        </p:spPr>
        <p:txBody>
          <a:bodyPr/>
          <a:lstStyle/>
          <a:p>
            <a:fld id="{76D8695C-0D15-4BFF-A468-0F9FFDA015D4}" type="datetime1">
              <a:rPr lang="tr-TR" smtClean="0"/>
              <a:t>9.05.2020</a:t>
            </a:fld>
            <a:endParaRPr lang="tr-TR"/>
          </a:p>
        </p:txBody>
      </p:sp>
      <p:sp>
        <p:nvSpPr>
          <p:cNvPr id="6" name="Footer Placeholder 5"/>
          <p:cNvSpPr>
            <a:spLocks noGrp="1"/>
          </p:cNvSpPr>
          <p:nvPr>
            <p:ph type="ftr" sz="quarter" idx="11"/>
          </p:nvPr>
        </p:nvSpPr>
        <p:spPr>
          <a:xfrm>
            <a:off x="2103621" y="6375679"/>
            <a:ext cx="3482178" cy="345796"/>
          </a:xfrm>
        </p:spPr>
        <p:txBody>
          <a:bodyPr/>
          <a:lstStyle/>
          <a:p>
            <a:endParaRPr lang="tr-TR"/>
          </a:p>
        </p:txBody>
      </p:sp>
      <p:sp>
        <p:nvSpPr>
          <p:cNvPr id="7" name="Slide Number Placeholder 6"/>
          <p:cNvSpPr>
            <a:spLocks noGrp="1"/>
          </p:cNvSpPr>
          <p:nvPr>
            <p:ph type="sldNum" sz="quarter" idx="12"/>
          </p:nvPr>
        </p:nvSpPr>
        <p:spPr>
          <a:xfrm>
            <a:off x="5687568" y="6375679"/>
            <a:ext cx="1234440" cy="345796"/>
          </a:xfrm>
        </p:spPr>
        <p:txBody>
          <a:bodyPr/>
          <a:lstStyle/>
          <a:p>
            <a:fld id="{1D24DE30-FE29-4FD3-82C1-95FF7C16ECAF}" type="slidenum">
              <a:rPr lang="tr-TR" smtClean="0"/>
              <a:t>‹#›</a:t>
            </a:fld>
            <a:endParaRPr lang="tr-TR"/>
          </a:p>
        </p:txBody>
      </p:sp>
    </p:spTree>
    <p:extLst>
      <p:ext uri="{BB962C8B-B14F-4D97-AF65-F5344CB8AC3E}">
        <p14:creationId xmlns:p14="http://schemas.microsoft.com/office/powerpoint/2010/main" val="11366415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418A029A-0516-4A89-ACAB-4B8D35202B45}" type="datetime1">
              <a:rPr lang="tr-TR" smtClean="0"/>
              <a:t>9.05.2020</a:t>
            </a:fld>
            <a:endParaRPr lang="tr-TR"/>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tr-TR"/>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1D24DE30-FE29-4FD3-82C1-95FF7C16ECAF}" type="slidenum">
              <a:rPr lang="tr-TR" smtClean="0"/>
              <a:t>‹#›</a:t>
            </a:fld>
            <a:endParaRPr lang="tr-TR"/>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8615499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AF7667-688D-4320-84D2-94414B246A7C}"/>
              </a:ext>
            </a:extLst>
          </p:cNvPr>
          <p:cNvSpPr>
            <a:spLocks noGrp="1"/>
          </p:cNvSpPr>
          <p:nvPr>
            <p:ph type="ctrTitle"/>
          </p:nvPr>
        </p:nvSpPr>
        <p:spPr>
          <a:xfrm>
            <a:off x="1078523" y="2278504"/>
            <a:ext cx="10318418" cy="3214871"/>
          </a:xfrm>
        </p:spPr>
        <p:txBody>
          <a:bodyPr/>
          <a:lstStyle/>
          <a:p>
            <a:r>
              <a:rPr lang="tr-TR" sz="4800">
                <a:solidFill>
                  <a:schemeClr val="tx1">
                    <a:lumMod val="85000"/>
                    <a:lumOff val="15000"/>
                  </a:schemeClr>
                </a:solidFill>
              </a:rPr>
              <a:t>iş</a:t>
            </a:r>
            <a:endParaRPr lang="tr-TR" sz="19900" dirty="0"/>
          </a:p>
        </p:txBody>
      </p:sp>
      <p:sp>
        <p:nvSpPr>
          <p:cNvPr id="3" name="Alt Başlık 2">
            <a:extLst>
              <a:ext uri="{FF2B5EF4-FFF2-40B4-BE49-F238E27FC236}">
                <a16:creationId xmlns:a16="http://schemas.microsoft.com/office/drawing/2014/main" id="{63603941-575F-4B7F-ADC7-FE63047D6AFB}"/>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37200092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idx="4294967295"/>
          </p:nvPr>
        </p:nvSpPr>
        <p:spPr>
          <a:xfrm>
            <a:off x="1585210" y="731838"/>
            <a:ext cx="9553731" cy="767701"/>
          </a:xfrm>
        </p:spPr>
        <p:txBody>
          <a:bodyPr>
            <a:noAutofit/>
          </a:bodyPr>
          <a:lstStyle/>
          <a:p>
            <a:pPr eaLnBrk="1" hangingPunct="1">
              <a:defRPr/>
            </a:pPr>
            <a:r>
              <a:rPr lang="tr-TR" sz="3600" cap="none" dirty="0"/>
              <a:t>Orta Ve Küçük Ölçekli İşletmelerde MİY</a:t>
            </a:r>
          </a:p>
        </p:txBody>
      </p:sp>
      <p:sp>
        <p:nvSpPr>
          <p:cNvPr id="120836" name="2 İçerik Yer Tutucusu"/>
          <p:cNvSpPr>
            <a:spLocks noGrp="1"/>
          </p:cNvSpPr>
          <p:nvPr>
            <p:ph idx="4294967295"/>
          </p:nvPr>
        </p:nvSpPr>
        <p:spPr>
          <a:xfrm>
            <a:off x="1114270" y="1978701"/>
            <a:ext cx="10315730" cy="4147461"/>
          </a:xfrm>
        </p:spPr>
        <p:txBody>
          <a:bodyPr>
            <a:normAutofit/>
          </a:bodyPr>
          <a:lstStyle/>
          <a:p>
            <a:pPr marL="539750" indent="-457200">
              <a:lnSpc>
                <a:spcPct val="90000"/>
              </a:lnSpc>
            </a:pPr>
            <a:r>
              <a:rPr lang="tr-TR" sz="3000" b="1" dirty="0"/>
              <a:t> </a:t>
            </a:r>
            <a:r>
              <a:rPr lang="tr-TR" sz="3000" dirty="0">
                <a:solidFill>
                  <a:schemeClr val="tx1">
                    <a:lumMod val="85000"/>
                    <a:lumOff val="15000"/>
                  </a:schemeClr>
                </a:solidFill>
              </a:rPr>
              <a:t>Son yıllarda, özellikle orta ölçekli işletmelerde CRM çözümlerine olan talebin arttığı görülmektedir.</a:t>
            </a:r>
          </a:p>
          <a:p>
            <a:pPr marL="539750" indent="-457200">
              <a:lnSpc>
                <a:spcPct val="90000"/>
              </a:lnSpc>
            </a:pPr>
            <a:r>
              <a:rPr lang="tr-TR" sz="3000" dirty="0">
                <a:solidFill>
                  <a:schemeClr val="tx1">
                    <a:lumMod val="85000"/>
                    <a:lumOff val="15000"/>
                  </a:schemeClr>
                </a:solidFill>
              </a:rPr>
              <a:t>Bu artışın arkasında birçok faktör olsa da şirketlerin karlılıklarını artırma arayışı,maliyetlerini düşürmek ve güçlü bir müşteri ilişkileri tabanı oluşturma beklentileri bu sebeplerin başında gelmektedir.</a:t>
            </a:r>
          </a:p>
        </p:txBody>
      </p:sp>
      <p:sp>
        <p:nvSpPr>
          <p:cNvPr id="70659" name="3 Altbilgi Yer Tutucusu"/>
          <p:cNvSpPr txBox="1">
            <a:spLocks noGrp="1"/>
          </p:cNvSpPr>
          <p:nvPr/>
        </p:nvSpPr>
        <p:spPr bwMode="auto">
          <a:xfrm>
            <a:off x="7239000" y="6305550"/>
            <a:ext cx="2895600" cy="476250"/>
          </a:xfrm>
          <a:prstGeom prst="rect">
            <a:avLst/>
          </a:prstGeom>
          <a:noFill/>
          <a:ln>
            <a:miter lim="800000"/>
            <a:headEnd/>
            <a:tailEnd/>
          </a:ln>
        </p:spPr>
        <p:txBody>
          <a:bodyPr anchor="b"/>
          <a:lstStyle/>
          <a:p>
            <a:pPr>
              <a:defRPr/>
            </a:pPr>
            <a:endParaRPr lang="tr-TR" sz="12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6" name="2 İçerik Yer Tutucusu"/>
          <p:cNvSpPr>
            <a:spLocks noGrp="1"/>
          </p:cNvSpPr>
          <p:nvPr>
            <p:ph idx="4294967295"/>
          </p:nvPr>
        </p:nvSpPr>
        <p:spPr>
          <a:xfrm>
            <a:off x="1114270" y="2128603"/>
            <a:ext cx="10315730" cy="3997560"/>
          </a:xfrm>
        </p:spPr>
        <p:txBody>
          <a:bodyPr>
            <a:normAutofit/>
          </a:bodyPr>
          <a:lstStyle/>
          <a:p>
            <a:pPr marL="539750" indent="-457200" algn="just">
              <a:lnSpc>
                <a:spcPct val="90000"/>
              </a:lnSpc>
            </a:pPr>
            <a:r>
              <a:rPr lang="tr-TR" sz="3600" dirty="0">
                <a:solidFill>
                  <a:schemeClr val="tx1">
                    <a:lumMod val="85000"/>
                    <a:lumOff val="15000"/>
                  </a:schemeClr>
                </a:solidFill>
              </a:rPr>
              <a:t>Bu beklentiler çerçevesinde yapılan yatırımlar da her geçen gün daha net sonuçlar ortaya koymakta ve şirketlerin başarısında önemli bir yer tutmaktadır</a:t>
            </a:r>
            <a:r>
              <a:rPr lang="tr-TR" sz="3200" dirty="0">
                <a:solidFill>
                  <a:schemeClr val="tx1">
                    <a:lumMod val="85000"/>
                    <a:lumOff val="15000"/>
                  </a:schemeClr>
                </a:solidFill>
              </a:rPr>
              <a:t>.</a:t>
            </a:r>
          </a:p>
        </p:txBody>
      </p:sp>
      <p:sp>
        <p:nvSpPr>
          <p:cNvPr id="70659" name="3 Altbilgi Yer Tutucusu"/>
          <p:cNvSpPr txBox="1">
            <a:spLocks noGrp="1"/>
          </p:cNvSpPr>
          <p:nvPr/>
        </p:nvSpPr>
        <p:spPr bwMode="auto">
          <a:xfrm>
            <a:off x="7239000" y="6305550"/>
            <a:ext cx="2895600" cy="476250"/>
          </a:xfrm>
          <a:prstGeom prst="rect">
            <a:avLst/>
          </a:prstGeom>
          <a:noFill/>
          <a:ln>
            <a:miter lim="800000"/>
            <a:headEnd/>
            <a:tailEnd/>
          </a:ln>
        </p:spPr>
        <p:txBody>
          <a:bodyPr anchor="b"/>
          <a:lstStyle/>
          <a:p>
            <a:pPr>
              <a:defRPr/>
            </a:pPr>
            <a:endParaRPr lang="tr-TR" sz="1200" b="1" dirty="0"/>
          </a:p>
        </p:txBody>
      </p:sp>
    </p:spTree>
    <p:extLst>
      <p:ext uri="{BB962C8B-B14F-4D97-AF65-F5344CB8AC3E}">
        <p14:creationId xmlns:p14="http://schemas.microsoft.com/office/powerpoint/2010/main" val="18788782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3 Altbilgi Yer Tutucusu"/>
          <p:cNvSpPr txBox="1">
            <a:spLocks noGrp="1"/>
          </p:cNvSpPr>
          <p:nvPr/>
        </p:nvSpPr>
        <p:spPr bwMode="auto">
          <a:xfrm>
            <a:off x="7239000" y="6305550"/>
            <a:ext cx="2895600" cy="476250"/>
          </a:xfrm>
          <a:prstGeom prst="rect">
            <a:avLst/>
          </a:prstGeom>
          <a:noFill/>
          <a:ln>
            <a:miter lim="800000"/>
            <a:headEnd/>
            <a:tailEnd/>
          </a:ln>
        </p:spPr>
        <p:txBody>
          <a:bodyPr anchor="b"/>
          <a:lstStyle/>
          <a:p>
            <a:pPr>
              <a:defRPr/>
            </a:pPr>
            <a:endParaRPr lang="tr-TR" sz="1200" b="1" dirty="0"/>
          </a:p>
        </p:txBody>
      </p:sp>
      <p:sp>
        <p:nvSpPr>
          <p:cNvPr id="121860" name="5 Metin kutusu"/>
          <p:cNvSpPr txBox="1">
            <a:spLocks noChangeArrowheads="1"/>
          </p:cNvSpPr>
          <p:nvPr/>
        </p:nvSpPr>
        <p:spPr bwMode="auto">
          <a:xfrm>
            <a:off x="1214203" y="1660473"/>
            <a:ext cx="10013429" cy="2677656"/>
          </a:xfrm>
          <a:prstGeom prst="rect">
            <a:avLst/>
          </a:prstGeom>
          <a:noFill/>
          <a:ln w="9525">
            <a:noFill/>
            <a:miter lim="800000"/>
            <a:headEnd/>
            <a:tailEnd/>
          </a:ln>
        </p:spPr>
        <p:txBody>
          <a:bodyPr wrap="square">
            <a:spAutoFit/>
          </a:bodyPr>
          <a:lstStyle/>
          <a:p>
            <a:pPr algn="just"/>
            <a:endParaRPr lang="tr-TR" sz="2800" dirty="0">
              <a:solidFill>
                <a:schemeClr val="tx1">
                  <a:lumMod val="85000"/>
                  <a:lumOff val="15000"/>
                </a:schemeClr>
              </a:solidFill>
            </a:endParaRPr>
          </a:p>
          <a:p>
            <a:pPr marL="457200" indent="-457200" algn="just">
              <a:buFont typeface="Arial" panose="020B0604020202020204" pitchFamily="34" charset="0"/>
              <a:buChar char="•"/>
            </a:pPr>
            <a:r>
              <a:rPr lang="tr-TR" sz="2800" dirty="0">
                <a:solidFill>
                  <a:schemeClr val="tx1">
                    <a:lumMod val="85000"/>
                    <a:lumOff val="15000"/>
                  </a:schemeClr>
                </a:solidFill>
              </a:rPr>
              <a:t>Müşteri İlişkileri Yönetimi(CRM)  temelde şirketlerin müşterileri ile uzun dönemli ve sürdürülebilir ilişkiler kurmasına ve bu ilişkilerden hem şirketin hem de müşterinin değer sağlamasına imkan veren bir iş stratejisi olarak tanımlanabilir.</a:t>
            </a:r>
          </a:p>
          <a:p>
            <a:pPr algn="just"/>
            <a:endParaRPr lang="tr-TR" sz="2800" dirty="0">
              <a:solidFill>
                <a:schemeClr val="tx1">
                  <a:lumMod val="85000"/>
                  <a:lumOff val="15000"/>
                </a:schemeClr>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3 Altbilgi Yer Tutucusu"/>
          <p:cNvSpPr txBox="1">
            <a:spLocks noGrp="1"/>
          </p:cNvSpPr>
          <p:nvPr/>
        </p:nvSpPr>
        <p:spPr bwMode="auto">
          <a:xfrm>
            <a:off x="7239000" y="6305550"/>
            <a:ext cx="2895600" cy="476250"/>
          </a:xfrm>
          <a:prstGeom prst="rect">
            <a:avLst/>
          </a:prstGeom>
          <a:noFill/>
          <a:ln>
            <a:miter lim="800000"/>
            <a:headEnd/>
            <a:tailEnd/>
          </a:ln>
        </p:spPr>
        <p:txBody>
          <a:bodyPr anchor="b"/>
          <a:lstStyle/>
          <a:p>
            <a:pPr>
              <a:defRPr/>
            </a:pPr>
            <a:endParaRPr lang="tr-TR" sz="1200" b="1" dirty="0"/>
          </a:p>
        </p:txBody>
      </p:sp>
      <p:sp>
        <p:nvSpPr>
          <p:cNvPr id="121860" name="5 Metin kutusu"/>
          <p:cNvSpPr txBox="1">
            <a:spLocks noChangeArrowheads="1"/>
          </p:cNvSpPr>
          <p:nvPr/>
        </p:nvSpPr>
        <p:spPr bwMode="auto">
          <a:xfrm>
            <a:off x="1229193" y="1120827"/>
            <a:ext cx="10013429" cy="3108543"/>
          </a:xfrm>
          <a:prstGeom prst="rect">
            <a:avLst/>
          </a:prstGeom>
          <a:noFill/>
          <a:ln w="9525">
            <a:noFill/>
            <a:miter lim="800000"/>
            <a:headEnd/>
            <a:tailEnd/>
          </a:ln>
        </p:spPr>
        <p:txBody>
          <a:bodyPr wrap="square">
            <a:spAutoFit/>
          </a:bodyPr>
          <a:lstStyle/>
          <a:p>
            <a:pPr algn="just"/>
            <a:endParaRPr lang="tr-TR" sz="2800" dirty="0">
              <a:solidFill>
                <a:schemeClr val="tx1">
                  <a:lumMod val="85000"/>
                  <a:lumOff val="15000"/>
                </a:schemeClr>
              </a:solidFill>
            </a:endParaRPr>
          </a:p>
          <a:p>
            <a:pPr algn="just"/>
            <a:endParaRPr lang="tr-TR" sz="2800" dirty="0">
              <a:solidFill>
                <a:schemeClr val="tx1">
                  <a:lumMod val="85000"/>
                  <a:lumOff val="15000"/>
                </a:schemeClr>
              </a:solidFill>
            </a:endParaRPr>
          </a:p>
          <a:p>
            <a:pPr marL="457200" indent="-457200" algn="just">
              <a:buFont typeface="Arial" panose="020B0604020202020204" pitchFamily="34" charset="0"/>
              <a:buChar char="•"/>
            </a:pPr>
            <a:r>
              <a:rPr lang="tr-TR" sz="2800" dirty="0">
                <a:solidFill>
                  <a:schemeClr val="tx1">
                    <a:lumMod val="85000"/>
                    <a:lumOff val="15000"/>
                  </a:schemeClr>
                </a:solidFill>
              </a:rPr>
              <a:t>Bununla birlikte KOBİ’lerin karşısındaki en temel sorun maliyet veya fayda ölçeklendirmesinden de bağımsız olarak, CRM pazarındaki ürünler hakkında bilgi sahibi olan, şirketin teknolojik altyapısını bilen ve teknolojik ve sektörel gelişmeleri yakından takip edebilen yetişmiş insan gücüdür.</a:t>
            </a:r>
          </a:p>
        </p:txBody>
      </p:sp>
    </p:spTree>
    <p:extLst>
      <p:ext uri="{BB962C8B-B14F-4D97-AF65-F5344CB8AC3E}">
        <p14:creationId xmlns:p14="http://schemas.microsoft.com/office/powerpoint/2010/main" val="31448959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idx="4294967295"/>
          </p:nvPr>
        </p:nvSpPr>
        <p:spPr>
          <a:xfrm>
            <a:off x="1718379" y="731838"/>
            <a:ext cx="9344362" cy="794480"/>
          </a:xfrm>
        </p:spPr>
        <p:txBody>
          <a:bodyPr>
            <a:normAutofit/>
          </a:bodyPr>
          <a:lstStyle/>
          <a:p>
            <a:pPr eaLnBrk="1" hangingPunct="1">
              <a:defRPr/>
            </a:pPr>
            <a:r>
              <a:rPr lang="tr-TR" sz="3300" cap="none" dirty="0"/>
              <a:t>Müşteri Stratejisi Hazırlama Sürecinde </a:t>
            </a:r>
            <a:r>
              <a:rPr lang="tr-TR" sz="3300" dirty="0"/>
              <a:t>MİY</a:t>
            </a:r>
          </a:p>
        </p:txBody>
      </p:sp>
      <p:sp>
        <p:nvSpPr>
          <p:cNvPr id="122884" name="2 İçerik Yer Tutucusu"/>
          <p:cNvSpPr>
            <a:spLocks noGrp="1"/>
          </p:cNvSpPr>
          <p:nvPr>
            <p:ph idx="4294967295"/>
          </p:nvPr>
        </p:nvSpPr>
        <p:spPr>
          <a:xfrm>
            <a:off x="1573967" y="1798821"/>
            <a:ext cx="9488774" cy="4327342"/>
          </a:xfrm>
        </p:spPr>
        <p:txBody>
          <a:bodyPr>
            <a:normAutofit/>
          </a:bodyPr>
          <a:lstStyle/>
          <a:p>
            <a:pPr marL="365125" indent="-282575" algn="just">
              <a:lnSpc>
                <a:spcPct val="90000"/>
              </a:lnSpc>
            </a:pPr>
            <a:r>
              <a:rPr lang="tr-TR" sz="2800" dirty="0">
                <a:solidFill>
                  <a:schemeClr val="tx1">
                    <a:lumMod val="85000"/>
                    <a:lumOff val="15000"/>
                  </a:schemeClr>
                </a:solidFill>
              </a:rPr>
              <a:t>Bir CRM uygulamasının başlangıç noktası öncelikle bir müşteri stratejisi geliştirmek olmalıdır.</a:t>
            </a:r>
          </a:p>
          <a:p>
            <a:pPr marL="365125" indent="-282575" algn="just">
              <a:lnSpc>
                <a:spcPct val="90000"/>
              </a:lnSpc>
            </a:pPr>
            <a:r>
              <a:rPr lang="tr-TR" sz="2800" dirty="0">
                <a:solidFill>
                  <a:schemeClr val="tx1">
                    <a:lumMod val="85000"/>
                    <a:lumOff val="15000"/>
                  </a:schemeClr>
                </a:solidFill>
              </a:rPr>
              <a:t>Bu strateji ile kurumun nasıl müşteriler istediği, müşterilerin nerede bulunacağı,müşteri hizmetlerinin nasıl sunulacağı ve hedef müşteri profili dışındaki müşterilere karşı ne yapılacağı belirlenmelidir.</a:t>
            </a:r>
          </a:p>
          <a:p>
            <a:pPr marL="365125" indent="-282575" algn="just">
              <a:lnSpc>
                <a:spcPct val="90000"/>
              </a:lnSpc>
            </a:pPr>
            <a:r>
              <a:rPr lang="tr-TR" sz="2800" dirty="0">
                <a:solidFill>
                  <a:schemeClr val="tx1">
                    <a:lumMod val="85000"/>
                    <a:lumOff val="15000"/>
                  </a:schemeClr>
                </a:solidFill>
              </a:rPr>
              <a:t>Strateji müşteri taleplerine göre düzenlenmeli, ürün değil müşteri odaklı olmalıdır.</a:t>
            </a:r>
          </a:p>
        </p:txBody>
      </p:sp>
      <p:sp>
        <p:nvSpPr>
          <p:cNvPr id="72707" name="3 Altbilgi Yer Tutucusu"/>
          <p:cNvSpPr txBox="1">
            <a:spLocks noGrp="1"/>
          </p:cNvSpPr>
          <p:nvPr/>
        </p:nvSpPr>
        <p:spPr bwMode="auto">
          <a:xfrm>
            <a:off x="7239000" y="6305550"/>
            <a:ext cx="2895600" cy="476250"/>
          </a:xfrm>
          <a:prstGeom prst="rect">
            <a:avLst/>
          </a:prstGeom>
          <a:noFill/>
          <a:ln>
            <a:miter lim="800000"/>
            <a:headEnd/>
            <a:tailEnd/>
          </a:ln>
        </p:spPr>
        <p:txBody>
          <a:bodyPr anchor="b"/>
          <a:lstStyle/>
          <a:p>
            <a:pPr>
              <a:defRPr/>
            </a:pPr>
            <a:endParaRPr lang="tr-TR" sz="12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idx="4294967295"/>
          </p:nvPr>
        </p:nvSpPr>
        <p:spPr>
          <a:xfrm>
            <a:off x="1627682" y="750375"/>
            <a:ext cx="9406952" cy="604655"/>
          </a:xfrm>
        </p:spPr>
        <p:txBody>
          <a:bodyPr>
            <a:noAutofit/>
          </a:bodyPr>
          <a:lstStyle/>
          <a:p>
            <a:pPr algn="just" eaLnBrk="1" hangingPunct="1">
              <a:defRPr/>
            </a:pPr>
            <a:r>
              <a:rPr lang="tr-TR" sz="2800" dirty="0"/>
              <a:t>MİY </a:t>
            </a:r>
            <a:r>
              <a:rPr lang="tr-TR" sz="2800" cap="none" dirty="0"/>
              <a:t>Altyapısının Oluşturulmasındaki Aşamalar</a:t>
            </a:r>
            <a:endParaRPr lang="tr-TR" sz="2800" dirty="0"/>
          </a:p>
        </p:txBody>
      </p:sp>
      <p:sp>
        <p:nvSpPr>
          <p:cNvPr id="77826" name="3 Altbilgi Yer Tutucusu"/>
          <p:cNvSpPr txBox="1">
            <a:spLocks noGrp="1"/>
          </p:cNvSpPr>
          <p:nvPr/>
        </p:nvSpPr>
        <p:spPr bwMode="auto">
          <a:xfrm>
            <a:off x="7239000" y="6305550"/>
            <a:ext cx="2895600" cy="476250"/>
          </a:xfrm>
          <a:prstGeom prst="rect">
            <a:avLst/>
          </a:prstGeom>
          <a:noFill/>
          <a:ln>
            <a:miter lim="800000"/>
            <a:headEnd/>
            <a:tailEnd/>
          </a:ln>
        </p:spPr>
        <p:txBody>
          <a:bodyPr anchor="b"/>
          <a:lstStyle/>
          <a:p>
            <a:pPr>
              <a:defRPr/>
            </a:pPr>
            <a:endParaRPr lang="tr-TR" sz="1200" b="1" dirty="0"/>
          </a:p>
        </p:txBody>
      </p:sp>
      <p:sp>
        <p:nvSpPr>
          <p:cNvPr id="128005" name="4 Metin kutusu"/>
          <p:cNvSpPr txBox="1">
            <a:spLocks noChangeArrowheads="1"/>
          </p:cNvSpPr>
          <p:nvPr/>
        </p:nvSpPr>
        <p:spPr bwMode="auto">
          <a:xfrm>
            <a:off x="1261047" y="1714779"/>
            <a:ext cx="10011555" cy="3970318"/>
          </a:xfrm>
          <a:prstGeom prst="rect">
            <a:avLst/>
          </a:prstGeom>
          <a:noFill/>
          <a:ln w="9525">
            <a:noFill/>
            <a:miter lim="800000"/>
            <a:headEnd/>
            <a:tailEnd/>
          </a:ln>
        </p:spPr>
        <p:txBody>
          <a:bodyPr wrap="square">
            <a:spAutoFit/>
          </a:bodyPr>
          <a:lstStyle/>
          <a:p>
            <a:pPr algn="just"/>
            <a:r>
              <a:rPr lang="tr-TR" sz="3600" dirty="0"/>
              <a:t>1)Müşteri hareketlerini izlemek suretiyle hangi mal veya hizmetin sunulacağını belirlemek.</a:t>
            </a:r>
          </a:p>
          <a:p>
            <a:pPr algn="just"/>
            <a:r>
              <a:rPr lang="tr-TR" sz="3600" dirty="0"/>
              <a:t>2)Müşterilerin şu anda sunulan mal ve hizmetleri nasıl tükettiklerini ortaya koymak.</a:t>
            </a:r>
          </a:p>
          <a:p>
            <a:pPr algn="just"/>
            <a:r>
              <a:rPr lang="tr-TR" sz="3600" dirty="0"/>
              <a:t>3)Durduğumuz noktayı ve hedef noktalarını belirlemek.</a:t>
            </a:r>
          </a:p>
          <a:p>
            <a:pPr algn="just"/>
            <a:r>
              <a:rPr lang="tr-TR" sz="3600" dirty="0"/>
              <a:t>4)Rekabette şirketin yerini belirlemek.</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3 Altbilgi Yer Tutucusu"/>
          <p:cNvSpPr txBox="1">
            <a:spLocks noGrp="1"/>
          </p:cNvSpPr>
          <p:nvPr/>
        </p:nvSpPr>
        <p:spPr bwMode="auto">
          <a:xfrm>
            <a:off x="7239000" y="6305550"/>
            <a:ext cx="2895600" cy="476250"/>
          </a:xfrm>
          <a:prstGeom prst="rect">
            <a:avLst/>
          </a:prstGeom>
          <a:noFill/>
          <a:ln>
            <a:miter lim="800000"/>
            <a:headEnd/>
            <a:tailEnd/>
          </a:ln>
        </p:spPr>
        <p:txBody>
          <a:bodyPr anchor="b"/>
          <a:lstStyle/>
          <a:p>
            <a:pPr>
              <a:defRPr/>
            </a:pPr>
            <a:endParaRPr lang="tr-TR" sz="1200" b="1" dirty="0"/>
          </a:p>
        </p:txBody>
      </p:sp>
      <p:sp>
        <p:nvSpPr>
          <p:cNvPr id="129028" name="4 Dikdörtgen"/>
          <p:cNvSpPr>
            <a:spLocks noChangeArrowheads="1"/>
          </p:cNvSpPr>
          <p:nvPr/>
        </p:nvSpPr>
        <p:spPr bwMode="auto">
          <a:xfrm>
            <a:off x="1349115" y="1442493"/>
            <a:ext cx="9863528" cy="3970318"/>
          </a:xfrm>
          <a:prstGeom prst="rect">
            <a:avLst/>
          </a:prstGeom>
          <a:noFill/>
          <a:ln w="9525">
            <a:noFill/>
            <a:miter lim="800000"/>
            <a:headEnd/>
            <a:tailEnd/>
          </a:ln>
        </p:spPr>
        <p:txBody>
          <a:bodyPr wrap="square">
            <a:spAutoFit/>
          </a:bodyPr>
          <a:lstStyle/>
          <a:p>
            <a:pPr algn="just"/>
            <a:r>
              <a:rPr lang="tr-TR" sz="3600" dirty="0"/>
              <a:t>5)Spesifik amaçlar oluşturmak .</a:t>
            </a:r>
          </a:p>
          <a:p>
            <a:pPr algn="just"/>
            <a:r>
              <a:rPr lang="tr-TR" sz="3600" dirty="0"/>
              <a:t>6)Entegre bakış geliştirmek.</a:t>
            </a:r>
          </a:p>
          <a:p>
            <a:pPr algn="just"/>
            <a:r>
              <a:rPr lang="tr-TR" sz="3600" dirty="0"/>
              <a:t>7)Müşteri gözüyle bakmayı becerebilmek.</a:t>
            </a:r>
          </a:p>
          <a:p>
            <a:pPr algn="just"/>
            <a:r>
              <a:rPr lang="tr-TR" sz="3600" dirty="0"/>
              <a:t>8)Çabuk elde edilebilecek kazanımlar hedeflemek.</a:t>
            </a:r>
          </a:p>
          <a:p>
            <a:pPr algn="just"/>
            <a:r>
              <a:rPr lang="tr-TR" sz="3600" dirty="0"/>
              <a:t>9)Değişime hazır olmak.</a:t>
            </a:r>
          </a:p>
          <a:p>
            <a:pPr algn="just"/>
            <a:r>
              <a:rPr lang="tr-TR" sz="3600" dirty="0"/>
              <a:t>10)Güvenli müşteri bilgileri depolamak.</a:t>
            </a:r>
          </a:p>
          <a:p>
            <a:pPr algn="just"/>
            <a:r>
              <a:rPr lang="tr-TR" sz="3600" dirty="0"/>
              <a:t>11)Ölçülebilir hedefler belirlemek.</a:t>
            </a:r>
          </a:p>
        </p:txBody>
      </p:sp>
    </p:spTree>
  </p:cSld>
  <p:clrMapOvr>
    <a:masterClrMapping/>
  </p:clrMapOvr>
</p:sld>
</file>

<file path=ppt/theme/theme1.xml><?xml version="1.0" encoding="utf-8"?>
<a:theme xmlns:a="http://schemas.openxmlformats.org/drawingml/2006/main" name="Rozet">
  <a:themeElements>
    <a:clrScheme name="Rozet">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Rozet">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ozet">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TotalTime>
  <Words>293</Words>
  <Application>Microsoft Office PowerPoint</Application>
  <PresentationFormat>Geniş ekran</PresentationFormat>
  <Paragraphs>26</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Calibri</vt:lpstr>
      <vt:lpstr>Gill Sans MT</vt:lpstr>
      <vt:lpstr>Impact</vt:lpstr>
      <vt:lpstr>Rozet</vt:lpstr>
      <vt:lpstr>iş</vt:lpstr>
      <vt:lpstr>Orta Ve Küçük Ölçekli İşletmelerde MİY</vt:lpstr>
      <vt:lpstr>PowerPoint Sunusu</vt:lpstr>
      <vt:lpstr>PowerPoint Sunusu</vt:lpstr>
      <vt:lpstr>PowerPoint Sunusu</vt:lpstr>
      <vt:lpstr>Müşteri Stratejisi Hazırlama Sürecinde MİY</vt:lpstr>
      <vt:lpstr>MİY Altyapısının Oluşturulmasındaki Aşamalar</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Müşteri İlişkileri Yönetimi ve Teknoloji</dc:title>
  <dc:creator>User</dc:creator>
  <cp:lastModifiedBy>User</cp:lastModifiedBy>
  <cp:revision>8</cp:revision>
  <dcterms:created xsi:type="dcterms:W3CDTF">2020-05-09T16:37:04Z</dcterms:created>
  <dcterms:modified xsi:type="dcterms:W3CDTF">2020-05-09T18:18:46Z</dcterms:modified>
</cp:coreProperties>
</file>