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81" r:id="rId2"/>
    <p:sldId id="411" r:id="rId3"/>
    <p:sldId id="467" r:id="rId4"/>
    <p:sldId id="463" r:id="rId5"/>
    <p:sldId id="464" r:id="rId6"/>
    <p:sldId id="465" r:id="rId7"/>
    <p:sldId id="468" r:id="rId8"/>
    <p:sldId id="469" r:id="rId9"/>
    <p:sldId id="470" r:id="rId10"/>
    <p:sldId id="471" r:id="rId11"/>
    <p:sldId id="472" r:id="rId12"/>
    <p:sldId id="473" r:id="rId13"/>
    <p:sldId id="474" r:id="rId14"/>
    <p:sldId id="475" r:id="rId15"/>
    <p:sldId id="476" r:id="rId16"/>
    <p:sldId id="477" r:id="rId17"/>
    <p:sldId id="478" r:id="rId18"/>
    <p:sldId id="466" r:id="rId19"/>
    <p:sldId id="479" r:id="rId20"/>
    <p:sldId id="480" r:id="rId21"/>
    <p:sldId id="481" r:id="rId22"/>
    <p:sldId id="482" r:id="rId23"/>
    <p:sldId id="483" r:id="rId24"/>
    <p:sldId id="486" r:id="rId25"/>
    <p:sldId id="484" r:id="rId26"/>
    <p:sldId id="485" r:id="rId27"/>
    <p:sldId id="487" r:id="rId28"/>
    <p:sldId id="488" r:id="rId29"/>
    <p:sldId id="489" r:id="rId30"/>
    <p:sldId id="490" r:id="rId31"/>
    <p:sldId id="491" r:id="rId32"/>
    <p:sldId id="493" r:id="rId33"/>
    <p:sldId id="494" r:id="rId34"/>
    <p:sldId id="495" r:id="rId35"/>
    <p:sldId id="496" r:id="rId36"/>
    <p:sldId id="497" r:id="rId37"/>
    <p:sldId id="498" r:id="rId38"/>
    <p:sldId id="499" r:id="rId39"/>
    <p:sldId id="500" r:id="rId40"/>
    <p:sldId id="501" r:id="rId41"/>
    <p:sldId id="502" r:id="rId42"/>
    <p:sldId id="503" r:id="rId43"/>
    <p:sldId id="504" r:id="rId44"/>
    <p:sldId id="505" r:id="rId45"/>
    <p:sldId id="506" r:id="rId46"/>
    <p:sldId id="507" r:id="rId47"/>
    <p:sldId id="508" r:id="rId48"/>
  </p:sldIdLst>
  <p:sldSz cx="9144000" cy="6858000" type="screen4x3"/>
  <p:notesSz cx="6819900" cy="99187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0496" autoAdjust="0"/>
  </p:normalViewPr>
  <p:slideViewPr>
    <p:cSldViewPr>
      <p:cViewPr>
        <p:scale>
          <a:sx n="50" d="100"/>
          <a:sy n="50" d="100"/>
        </p:scale>
        <p:origin x="-20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19.04.2020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58775" algn="l"/>
              </a:tabLst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58775" algn="l"/>
              </a:tabLst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58775" algn="l"/>
              </a:tabLst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58775" algn="l"/>
              </a:tabLst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58775" algn="l"/>
              </a:tabLst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58775" algn="l"/>
              </a:tabLst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58775" algn="l"/>
              </a:tabLst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58775" algn="l"/>
              </a:tabLst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model is: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framework that dictates how a subject access an object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Three main types of access control models are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Discretionary access control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Mandatory access control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Role based access control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 control model decision is based on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Business and security goals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Culture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Habits of conducting business</a:t>
            </a:r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 system using DAC enables the owner to specify which subjects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specific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Control of access is based on the discretion of the owner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Access is restricted based on the authorization granted to the users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The most common implementation of DAC is through Access control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(ACL) on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objects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DAC can be applied to both directory tree structure and the files in it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DAC is considered identity based access control type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MAC model, u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 not have the rights to decide who can access objects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MAC model is much more structured and stricter than DAC model and is based on a security label system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The rules of how subjects access objects are defined via the organization’s security policy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In MAC model, user cannot install software, change permissions, add new users etc.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This type of model is used in environments that places information classification and confidentiality of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utmost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mainly seen in a military or national security context, with very few systems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technically capable of implementing this model.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It is more secure than DAC but it isn’t flexible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scalable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an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role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Windows infrastructures , for example, 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role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implementation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involves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creation of active directory groups for every single role in the organization, and then users are placed 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those groups to give them the permissions to do their job.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It’s also possible that users can have more than one role.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41</a:t>
            </a:fld>
            <a:endParaRPr lang="tr-T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42</a:t>
            </a:fld>
            <a:endParaRPr lang="tr-T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Type</a:t>
            </a:r>
            <a:r>
              <a:rPr lang="tr-TR" sz="1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of Threats to Physical Environment</a:t>
            </a:r>
            <a:r>
              <a:rPr lang="tr-TR" sz="1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/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Environmental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Earthquakes, floods, storms, hurricanes, fires, snow/ice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made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/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Political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disgruntled employees, unauthorized access,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errors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espionage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malicious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chemical contamination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Explosives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sabotage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vandalism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theft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43</a:t>
            </a:fld>
            <a:endParaRPr lang="tr-T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Type</a:t>
            </a:r>
            <a:r>
              <a:rPr lang="tr-TR" sz="1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2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Controls</a:t>
            </a:r>
            <a:r>
              <a:rPr lang="tr-TR" sz="1200" b="0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Related</a:t>
            </a:r>
            <a:r>
              <a:rPr lang="tr-TR" sz="1200" b="0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Physical Environment</a:t>
            </a:r>
            <a:r>
              <a:rPr lang="tr-TR" sz="12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Administrative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policies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Facility location, construction, and management.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Physical security risks, threats, and countermeasures.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Technical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Authenticating individuals and intrusion detection.</a:t>
            </a: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Electrical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issues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countermeasures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Fire prevention, detection, and suppression.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Physical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controls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Perimeter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Grounds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Data Centers or Server Room Security.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44</a:t>
            </a:fld>
            <a:endParaRPr lang="tr-T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Similar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information system, physical security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also uses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Life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Cycle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process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45</a:t>
            </a:fld>
            <a:endParaRPr lang="tr-T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design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failures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46</a:t>
            </a:fld>
            <a:endParaRPr lang="tr-T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perfect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design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implementation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physical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47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58775" algn="l"/>
              </a:tabLst>
            </a:pP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handling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1200" b="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200" b="0" i="1" dirty="0" smtClean="0">
                <a:latin typeface="Times New Roman" pitchFamily="18" charset="0"/>
                <a:cs typeface="Times New Roman" pitchFamily="18" charset="0"/>
              </a:rPr>
              <a:t>• Creation and Access </a:t>
            </a: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1200" b="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200" b="0" i="1" dirty="0" smtClean="0">
                <a:latin typeface="Times New Roman" pitchFamily="18" charset="0"/>
                <a:cs typeface="Times New Roman" pitchFamily="18" charset="0"/>
              </a:rPr>
              <a:t>• Disclosure </a:t>
            </a: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1200" b="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200" b="0" i="1" dirty="0" smtClean="0">
                <a:latin typeface="Times New Roman" pitchFamily="18" charset="0"/>
                <a:cs typeface="Times New Roman" pitchFamily="18" charset="0"/>
              </a:rPr>
              <a:t>• Storage </a:t>
            </a: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1200" b="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200" b="0" i="1" dirty="0" smtClean="0">
                <a:latin typeface="Times New Roman" pitchFamily="18" charset="0"/>
                <a:cs typeface="Times New Roman" pitchFamily="18" charset="0"/>
              </a:rPr>
              <a:t>• Copying and Transmitting </a:t>
            </a: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1200" b="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200" b="0" i="1" dirty="0" smtClean="0">
                <a:latin typeface="Times New Roman" pitchFamily="18" charset="0"/>
                <a:cs typeface="Times New Roman" pitchFamily="18" charset="0"/>
              </a:rPr>
              <a:t>• Printing </a:t>
            </a: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1200" b="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200" b="0" i="1" dirty="0" smtClean="0">
                <a:latin typeface="Times New Roman" pitchFamily="18" charset="0"/>
                <a:cs typeface="Times New Roman" pitchFamily="18" charset="0"/>
              </a:rPr>
              <a:t>• Backup</a:t>
            </a:r>
            <a:endParaRPr lang="tr-TR" sz="1200" b="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58775" algn="l"/>
              </a:tabLst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D802-C834-41AA-B0CA-E59D3B1D97D4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975-9942-4BD9-A3D5-E79312B6C033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B7E3-919D-4070-B231-4A038CC4B193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F6E99-E087-4724-990A-F03084EE1D1D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B841-630C-41AD-896C-280DD1BBCF2C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7727-EAC7-48EA-BD47-0BA5A361F64F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8390-3031-43A0-B2B4-0B5236D71348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5400-6EE3-403C-AA3E-BE1C7A1CB8C0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0EF9-CE12-4683-9E30-D1789FA466A3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45256-BF2D-48B6-8E76-C7D9E47DB137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C32-E703-421E-8DDF-6D680CD75505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7538E-67D1-4FD9-9D01-175363B817D9}" type="datetime1">
              <a:rPr lang="tr-TR" smtClean="0"/>
              <a:pPr/>
              <a:t>19.04.2020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53C5F43-A354-497D-94C9-764B191F88EA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7965822" y="6037012"/>
            <a:ext cx="114300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714348" y="3357562"/>
            <a:ext cx="78581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Week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11</a:t>
            </a:r>
          </a:p>
          <a:p>
            <a:pPr algn="ctr"/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 of Information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 of People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 of Premises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Creation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Access: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Use of University Owned Equipment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nformation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is safer if it is encrypted.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If University equipment is classified as Restricted which is not encrypted, you must: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Make sure that the equipment is not a public computer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The equipment is physically secured from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unauthorised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access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Using of the equipment requires adequate user authentication (e.g. login password)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You must delete any residual unencrypted data from any University equipment.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Disclosure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You may reveal Restricted information only to those who need it to carry out their official University work.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Data users should be aware of the classification and the controls needed to protect it. (e.g. use of classification label if appropriate)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Classified data is not to be provided to any third party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Disclosure of Sensitive or Restricted information should be made via secure channels such as VPN or network storage with proper access control.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Storage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nless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the data is encrypted, you must save it :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on the Storage Area Network (SAN);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in private storage areas on the 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LAN;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in shared storage areas on LANs.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You must not store this sort of data on unencrypted local hard disks.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The storage device must be physically secured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You may make back-up copies of Restricted data for disaster recovery provided that the backup media are physical secured.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85720" y="1002145"/>
            <a:ext cx="859124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Storage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Where you use removable media to transport or present Sensitive or Restricted data: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You must keep the removable media with you at all times or secure it under lock and key where this is not practical.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For media containing data classified as Restricted, you must: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Return it during normal working hours;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destroy the data after use; or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store it outside normal working hours in encrypted format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Copying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Transmitting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You may only copy Sensitive or Restricted data to removable media for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approved special use such as:</a:t>
            </a:r>
          </a:p>
          <a:p>
            <a:pPr>
              <a:tabLst>
                <a:tab pos="358775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Transporting the data to a research sponsor or another University; </a:t>
            </a:r>
          </a:p>
          <a:p>
            <a:pPr>
              <a:tabLst>
                <a:tab pos="358775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presentation of the data</a:t>
            </a:r>
          </a:p>
          <a:p>
            <a:pPr>
              <a:tabLst>
                <a:tab pos="358775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Only copy the minimum amount of Restricted data</a:t>
            </a:r>
          </a:p>
          <a:p>
            <a:pPr>
              <a:tabLst>
                <a:tab pos="358775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Securely delete or destroy the copy.</a:t>
            </a:r>
          </a:p>
          <a:p>
            <a:pPr>
              <a:tabLst>
                <a:tab pos="358775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erase tools should be used to completely delete the file.</a:t>
            </a:r>
          </a:p>
          <a:p>
            <a:pPr>
              <a:tabLst>
                <a:tab pos="358775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Keep the number of copies of Restricted data few.</a:t>
            </a:r>
          </a:p>
          <a:p>
            <a:pPr>
              <a:tabLst>
                <a:tab pos="358775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All copies are to be tracked by the data owner/custodian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Copying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Transmitting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/ E-mail: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Sensitive or Restricted information may be sent as a encrypted/ password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protected attachment to an e-mail</a:t>
            </a:r>
          </a:p>
          <a:p>
            <a:pPr>
              <a:tabLst>
                <a:tab pos="358775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The recipient is informed of the password by a different method such as over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the telephone.</a:t>
            </a:r>
          </a:p>
          <a:p>
            <a:pPr>
              <a:tabLst>
                <a:tab pos="358775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Do not send the password in the same e-mail that contains the password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protected attachment.</a:t>
            </a:r>
          </a:p>
          <a:p>
            <a:pPr>
              <a:tabLst>
                <a:tab pos="358775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Recipients should be aware of the classification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Printing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Restricted documents may only be printed with the permission of the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document‟s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author.</a:t>
            </a:r>
          </a:p>
          <a:p>
            <a:pPr>
              <a:tabLst>
                <a:tab pos="358775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When making copies of Restricted documents:</a:t>
            </a:r>
          </a:p>
          <a:p>
            <a:pPr>
              <a:tabLst>
                <a:tab pos="358775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Use secure print function;</a:t>
            </a:r>
          </a:p>
          <a:p>
            <a:pPr>
              <a:tabLst>
                <a:tab pos="358775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keep the number of copies as low as possible;</a:t>
            </a:r>
          </a:p>
          <a:p>
            <a:pPr>
              <a:tabLst>
                <a:tab pos="358775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treat all copies in the same way as the original.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Backup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hould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be made in encrypted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format. </a:t>
            </a:r>
          </a:p>
          <a:p>
            <a:pPr>
              <a:tabLst>
                <a:tab pos="358775" algn="l"/>
              </a:tabLst>
            </a:pP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If encryption for backup is not feasible, data owner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should be informed of the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risk of unencrypted backup.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Responsibilities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Classification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IT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owner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-4637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7 Grup"/>
          <p:cNvGrpSpPr/>
          <p:nvPr/>
        </p:nvGrpSpPr>
        <p:grpSpPr>
          <a:xfrm>
            <a:off x="21265" y="602053"/>
            <a:ext cx="5257472" cy="2319238"/>
            <a:chOff x="-42530" y="857232"/>
            <a:chExt cx="5257472" cy="2596281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/>
            <a:srcRect b="29424"/>
            <a:stretch>
              <a:fillRect/>
            </a:stretch>
          </p:blipFill>
          <p:spPr bwMode="auto">
            <a:xfrm>
              <a:off x="0" y="857232"/>
              <a:ext cx="5214942" cy="259628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6" name="5 Oval"/>
            <p:cNvSpPr/>
            <p:nvPr/>
          </p:nvSpPr>
          <p:spPr>
            <a:xfrm>
              <a:off x="-42530" y="1214422"/>
              <a:ext cx="4971720" cy="114300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79083" y="775500"/>
            <a:ext cx="3786182" cy="217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28" y="3246240"/>
            <a:ext cx="6143636" cy="348417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Classification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confidentiality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Confidential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Restricted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Internal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levels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maybe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needed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Identity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Access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Object: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passive entity that contains information or functionality</a:t>
            </a: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Subject: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user, program or process that requests access to an object or the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data within an object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Access: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flow of information between a subject and an object</a:t>
            </a: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Access control: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Security features that control how user and systems communicate with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each other and the resources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Identity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Access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Identification: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Describes a method by which a subject claims to have a specific identity</a:t>
            </a: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Authentication: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Describes a method to validate a subject claims of who it claims it to be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Identity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Access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endParaRPr lang="tr-T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Authorization: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Providing access to an authenticated resource based on its rights</a:t>
            </a: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Accountability: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Keeping a track of actions performed by the subject on an object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t="5769"/>
          <a:stretch>
            <a:fillRect/>
          </a:stretch>
        </p:blipFill>
        <p:spPr bwMode="auto">
          <a:xfrm>
            <a:off x="2857488" y="3500437"/>
            <a:ext cx="3286148" cy="320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Identity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Access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endParaRPr lang="tr-T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Permissions: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Access granted to subject for an object and determines what you can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do with it</a:t>
            </a: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Rights: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Ability to take an action on an object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Privileges: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It is a combination of permissions and rights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Creating and issuing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identity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should involve 3 aspects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Uniqueness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Non-descriptive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Issuance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IdM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Directories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X.500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LDAP</a:t>
            </a:r>
          </a:p>
          <a:p>
            <a:pPr>
              <a:tabLst>
                <a:tab pos="35877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Three general factors for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authentication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are: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 Something a person knows (knowledge)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 Something a person has (ownership)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 Something a person is (characteristic)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Multi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factor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authentication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1:1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Verification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(e.g. Access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card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1:N verification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e.g. Fingerprint database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Mutual Authentication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764" y="994478"/>
            <a:ext cx="8890842" cy="4734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Authorization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Granting access to subject should be based on the level of trust and the need-to-know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30" y="2548815"/>
            <a:ext cx="905026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Authorization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Default to No Access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Need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Know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Excessive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Privileges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Authorization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Creep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creeping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privileges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Access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categories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Administrative Access Control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focus on people and business practices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tr-TR" sz="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Logical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Access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Technical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Access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tr-TR" sz="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Access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Items that we can physically touch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Sample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 set of 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classifications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857364"/>
            <a:ext cx="62579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Access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Models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Discretionary access control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Mandatory access control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Role based access control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odel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decision is based 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Business and security goals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Culture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Habits of conducting business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Discretionary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Access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(DAC):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identity based access control type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can be applied to both directory tree structure and the files in it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based on the discretion of the owner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Access control lists (ACL)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Mandatory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Access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(MAC):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users do not have the rights to decide who can access objects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more structured and stricter than DAC model 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rules are defined via the security policy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user cannot install software, change permissions, add new users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flexible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nor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scalable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• very few systems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technically capable of implementing this mode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Role-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Access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(RBAC):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access to resources is based on the role/task the user holds 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Task Based access control</a:t>
            </a: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centrally administered set of controls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ights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permissions are assigned implicitly to the user via the role or group the user inherits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• the best system for companies with high employee turnover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AutoShape 2" descr="Example of a role-based access control | Download Scientific Dia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5 Resim" descr="indi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1357298"/>
            <a:ext cx="7215238" cy="38418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Accountability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Auditing capabilities ensure users are accountable for their actions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Accountability is tracked by recording user, system and application activities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event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oriented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audit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review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Integrity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logs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igital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signature,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ashing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and strong access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control</a:t>
            </a:r>
          </a:p>
          <a:p>
            <a:pPr>
              <a:tabLst>
                <a:tab pos="35877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Human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vulnerabilities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endParaRPr lang="tr-TR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weaknesses introduced by staff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tr-TR" sz="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unaware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ness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complacence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endParaRPr lang="tr-TR" sz="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Engineering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Common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engineering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attacks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Baiting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use a false promise to pique a victim’s greed or curiosity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ostly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physical media is used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don’t necessarily have to be carried out in the physical world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Common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engineering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attacks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Scareware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involves victims being bombarded with false alarms and fictitious threats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Pretexting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attacker obtains information through a series of cleverly crafted lies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Common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engineering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attacks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Phishing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Spear phishing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Whaling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Vishing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Where does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ISO 27001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fit in?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nnex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8.2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‘Information Classification’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Enter your assets into an inventory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Classification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Labelling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Handling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Employing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leadership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driven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cyber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Clearly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documenting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policies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Training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employees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Encourag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people to report incidents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Personnel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Recruit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person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Set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expectations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Ensure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ongoing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suitability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Manage their departure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Premises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deny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access to unauthorized personnel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physically accessing a building, facility, resources, or stored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guidance on how to design structures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Premises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Type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of Threats to Physical Environment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Natural / Environmental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Man made / Political Events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Premises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Types of Controls Related to Physical Environment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Administrative controls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Technical controls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defTabSz="871538">
              <a:tabLst>
                <a:tab pos="446088" algn="l"/>
                <a:tab pos="893763" algn="l"/>
                <a:tab pos="1339850" algn="l"/>
                <a:tab pos="17859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Premises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717749"/>
            <a:ext cx="6929486" cy="614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Premises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3" y="719138"/>
            <a:ext cx="8601075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Premises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3" y="638175"/>
            <a:ext cx="8486775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1.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Enter your assets into an inventory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Asset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register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who is responsible for it (who owns it)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and what format it’s in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2.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Classification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Asset owners are responsible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3.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Labelling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ifferent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processes for information that’s stored digitally and physically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4.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Handling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E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stablish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rules for how to protect each information based on its classification and format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681" y="2722263"/>
            <a:ext cx="879983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4.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Handling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View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Update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Delete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Transfer (digital and paper)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Mail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Store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Destroy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handling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Creation and Access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Disclosure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Storage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Copying and Transmitting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Printing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• Backup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Creation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Access: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Use of Privately Owned Equipment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a secure form of remote access (e.g. Secured VPN) </a:t>
            </a:r>
            <a:endParaRPr lang="tr-TR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ensur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latin typeface="Times New Roman" pitchFamily="18" charset="0"/>
                <a:cs typeface="Times New Roman" pitchFamily="18" charset="0"/>
              </a:rPr>
              <a:t>items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not a public computer;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user ID and password is not observed;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sensitive information cannot be viewed by others;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restricted data are not downloaded;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restricted data are not printed out;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open sessions are not left unattended; </a:t>
            </a:r>
          </a:p>
          <a:p>
            <a:pPr>
              <a:tabLst>
                <a:tab pos="358775" algn="l"/>
                <a:tab pos="893763" algn="l"/>
                <a:tab pos="1423988" algn="l"/>
              </a:tabLs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• sessions are properly terminated.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5784</TotalTime>
  <Words>953</Words>
  <Application>Microsoft Office PowerPoint</Application>
  <PresentationFormat>Ekran Gösterisi (4:3)</PresentationFormat>
  <Paragraphs>417</Paragraphs>
  <Slides>47</Slides>
  <Notes>47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48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1190</cp:revision>
  <cp:lastPrinted>2020-03-19T15:11:18Z</cp:lastPrinted>
  <dcterms:created xsi:type="dcterms:W3CDTF">2019-09-07T19:50:14Z</dcterms:created>
  <dcterms:modified xsi:type="dcterms:W3CDTF">2020-04-19T21:45:47Z</dcterms:modified>
</cp:coreProperties>
</file>