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096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99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8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346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74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90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97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159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81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7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2073B-04E9-4E03-983B-D1C852513B0A}" type="datetimeFigureOut">
              <a:rPr lang="tr-TR" smtClean="0"/>
              <a:t>4.2.2020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66AFB-E85F-4352-A468-B2C1EAED7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27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kverhaar.nl/wp-content/uploads/Klanken_van_het_Nederlands-uitspraak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86117" y="143435"/>
            <a:ext cx="10506635" cy="3182471"/>
          </a:xfrm>
        </p:spPr>
        <p:txBody>
          <a:bodyPr>
            <a:noAutofit/>
          </a:bodyPr>
          <a:lstStyle/>
          <a:p>
            <a:r>
              <a:rPr lang="tr-TR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 111 – 112</a:t>
            </a:r>
            <a:br>
              <a:rPr lang="tr-TR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Hollanda Dili ve Grameri I – II</a:t>
            </a:r>
            <a:br>
              <a:rPr lang="tr-TR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Inleiding</a:t>
            </a:r>
            <a:r>
              <a:rPr lang="tr-TR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</a:t>
            </a:r>
            <a:r>
              <a:rPr lang="tr-TR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Nederlandse</a:t>
            </a:r>
            <a:r>
              <a:rPr lang="tr-TR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Grammatica</a:t>
            </a:r>
            <a:r>
              <a:rPr lang="tr-TR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670611"/>
            <a:ext cx="9144000" cy="1819835"/>
          </a:xfrm>
        </p:spPr>
        <p:txBody>
          <a:bodyPr>
            <a:normAutofit/>
          </a:bodyPr>
          <a:lstStyle/>
          <a:p>
            <a:r>
              <a:rPr lang="tr-TR" b="1" dirty="0">
                <a:latin typeface="Garamond" panose="02020404030301010803" pitchFamily="18" charset="0"/>
              </a:rPr>
              <a:t>Dr. Mustafa Güleç</a:t>
            </a:r>
          </a:p>
          <a:p>
            <a:r>
              <a:rPr lang="tr-TR" b="1" dirty="0">
                <a:latin typeface="Garamond" panose="02020404030301010803" pitchFamily="18" charset="0"/>
              </a:rPr>
              <a:t>Ankara Üniversitesi, Dil ve Tarih-Coğrafya Fakültesi (DTCF)</a:t>
            </a:r>
          </a:p>
          <a:p>
            <a:r>
              <a:rPr lang="tr-TR" b="1" dirty="0">
                <a:latin typeface="Garamond" panose="02020404030301010803" pitchFamily="18" charset="0"/>
              </a:rPr>
              <a:t>Batı Dilleri ve Edebiyatları Bölümü,</a:t>
            </a:r>
          </a:p>
          <a:p>
            <a:r>
              <a:rPr lang="tr-TR" b="1" dirty="0">
                <a:latin typeface="Garamond" panose="02020404030301010803" pitchFamily="18" charset="0"/>
              </a:rPr>
              <a:t>Hollanda Dili ve Edebiyatı Anabilim Dalı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7510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rgbClr val="C00000"/>
                </a:solidFill>
              </a:rPr>
              <a:t>Verschillen met het </a:t>
            </a:r>
            <a:r>
              <a:rPr lang="nl-NL" b="1" dirty="0" smtClean="0">
                <a:solidFill>
                  <a:srgbClr val="C00000"/>
                </a:solidFill>
              </a:rPr>
              <a:t>Engels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Medeklinkers </a:t>
            </a:r>
            <a:r>
              <a:rPr lang="nl-NL" dirty="0"/>
              <a:t>die niet in het Engels </a:t>
            </a:r>
            <a:r>
              <a:rPr lang="nl-NL" dirty="0" smtClean="0"/>
              <a:t>voorkomen:</a:t>
            </a:r>
            <a:endParaRPr lang="tr-TR" dirty="0" smtClean="0"/>
          </a:p>
          <a:p>
            <a:r>
              <a:rPr lang="nl-NL" dirty="0" smtClean="0"/>
              <a:t>g </a:t>
            </a:r>
            <a:r>
              <a:rPr lang="nl-NL" dirty="0"/>
              <a:t>(niet in het Engels, zie boven) geel - gast - gang - groot </a:t>
            </a:r>
            <a:r>
              <a:rPr lang="nl-NL" dirty="0" smtClean="0"/>
              <a:t>– groen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ch (als g, zie boven) lach - licht - chaos - chroom </a:t>
            </a:r>
            <a:r>
              <a:rPr lang="nl-NL" dirty="0" smtClean="0"/>
              <a:t>– schip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r (niet in het Engels, zie boven) ras - raam - rok - rood </a:t>
            </a:r>
            <a:r>
              <a:rPr lang="nl-NL" dirty="0" smtClean="0"/>
              <a:t>– rust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>
                <a:solidFill>
                  <a:srgbClr val="C00000"/>
                </a:solidFill>
              </a:rPr>
              <a:t>Medeklinkers die we in het Nederlands anders schrijven dan in het Engels: </a:t>
            </a:r>
            <a:endParaRPr lang="tr-TR" dirty="0" smtClean="0">
              <a:solidFill>
                <a:srgbClr val="C00000"/>
              </a:solidFill>
            </a:endParaRPr>
          </a:p>
          <a:p>
            <a:r>
              <a:rPr lang="nl-NL" dirty="0" smtClean="0"/>
              <a:t>j </a:t>
            </a:r>
            <a:r>
              <a:rPr lang="nl-NL" dirty="0"/>
              <a:t>(als Engels y in yes) ja - jaar - jij - jong - juist </a:t>
            </a:r>
            <a:endParaRPr lang="tr-TR" dirty="0" smtClean="0"/>
          </a:p>
          <a:p>
            <a:r>
              <a:rPr lang="nl-NL" dirty="0" smtClean="0"/>
              <a:t>k </a:t>
            </a:r>
            <a:r>
              <a:rPr lang="nl-NL" dirty="0"/>
              <a:t>(als c in Engels cow) kip - kin - kast - ik </a:t>
            </a:r>
            <a:r>
              <a:rPr lang="nl-NL" dirty="0" smtClean="0"/>
              <a:t>– klaar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78774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kaynakça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http://www.dikverhaar.nl/wp-content/uploads/Klanken_van_het_Nederlands-uitspraak.pdf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225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7200" b="1" dirty="0" smtClean="0">
                <a:solidFill>
                  <a:srgbClr val="C00000"/>
                </a:solidFill>
              </a:rPr>
              <a:t>Klanke</a:t>
            </a:r>
            <a:r>
              <a:rPr lang="tr-TR" sz="7200" b="1" dirty="0" smtClean="0">
                <a:solidFill>
                  <a:srgbClr val="C00000"/>
                </a:solidFill>
              </a:rPr>
              <a:t>n </a:t>
            </a:r>
            <a:r>
              <a:rPr lang="tr-TR" sz="7200" b="1" dirty="0" err="1" smtClean="0">
                <a:solidFill>
                  <a:srgbClr val="C00000"/>
                </a:solidFill>
              </a:rPr>
              <a:t>van</a:t>
            </a:r>
            <a:r>
              <a:rPr lang="tr-TR" sz="7200" b="1" dirty="0" smtClean="0">
                <a:solidFill>
                  <a:srgbClr val="C00000"/>
                </a:solidFill>
              </a:rPr>
              <a:t> </a:t>
            </a:r>
            <a:r>
              <a:rPr lang="tr-TR" sz="7200" b="1" dirty="0" err="1" smtClean="0">
                <a:solidFill>
                  <a:srgbClr val="C00000"/>
                </a:solidFill>
              </a:rPr>
              <a:t>het</a:t>
            </a:r>
            <a:r>
              <a:rPr lang="tr-TR" sz="7200" b="1" dirty="0" smtClean="0">
                <a:solidFill>
                  <a:srgbClr val="C00000"/>
                </a:solidFill>
              </a:rPr>
              <a:t> </a:t>
            </a:r>
            <a:r>
              <a:rPr lang="tr-TR" sz="7200" b="1" dirty="0" err="1" smtClean="0">
                <a:solidFill>
                  <a:srgbClr val="C00000"/>
                </a:solidFill>
              </a:rPr>
              <a:t>Nederlands</a:t>
            </a:r>
            <a:endParaRPr lang="tr-TR" sz="7200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 klanken </a:t>
            </a:r>
            <a:r>
              <a:rPr lang="tr-TR" dirty="0" err="1"/>
              <a:t>van</a:t>
            </a:r>
            <a:r>
              <a:rPr lang="tr-TR" dirty="0"/>
              <a:t> </a:t>
            </a:r>
            <a:r>
              <a:rPr lang="tr-TR" dirty="0" err="1"/>
              <a:t>het</a:t>
            </a:r>
            <a:r>
              <a:rPr lang="tr-TR" dirty="0"/>
              <a:t> </a:t>
            </a:r>
            <a:r>
              <a:rPr lang="tr-TR" dirty="0" err="1"/>
              <a:t>Nederlands</a:t>
            </a:r>
            <a:r>
              <a:rPr lang="tr-TR" dirty="0"/>
              <a:t> - </a:t>
            </a:r>
            <a:r>
              <a:rPr lang="tr-TR" dirty="0" err="1"/>
              <a:t>uitspraak</a:t>
            </a:r>
            <a:r>
              <a:rPr lang="tr-TR" dirty="0"/>
              <a:t> De </a:t>
            </a:r>
            <a:r>
              <a:rPr lang="tr-TR" dirty="0" err="1"/>
              <a:t>klinkers</a:t>
            </a:r>
            <a:r>
              <a:rPr lang="tr-TR" dirty="0"/>
              <a:t> – </a:t>
            </a:r>
            <a:r>
              <a:rPr lang="tr-TR" dirty="0" err="1"/>
              <a:t>vocalen</a:t>
            </a:r>
            <a:r>
              <a:rPr lang="tr-TR" dirty="0"/>
              <a:t> Korte </a:t>
            </a:r>
            <a:r>
              <a:rPr lang="tr-TR" dirty="0" err="1"/>
              <a:t>klinkers</a:t>
            </a:r>
            <a:r>
              <a:rPr lang="tr-TR" dirty="0"/>
              <a:t> - 5 korte </a:t>
            </a:r>
            <a:r>
              <a:rPr lang="tr-TR" dirty="0" err="1"/>
              <a:t>klinkers</a:t>
            </a:r>
            <a:r>
              <a:rPr lang="tr-TR" dirty="0"/>
              <a:t>: a - e - i - o - u </a:t>
            </a:r>
            <a:endParaRPr lang="tr-TR" dirty="0" smtClean="0"/>
          </a:p>
          <a:p>
            <a:r>
              <a:rPr lang="tr-TR" dirty="0" smtClean="0"/>
              <a:t> a (</a:t>
            </a:r>
            <a:r>
              <a:rPr lang="tr-TR" dirty="0" err="1" smtClean="0"/>
              <a:t>als</a:t>
            </a:r>
            <a:r>
              <a:rPr lang="tr-TR" dirty="0" smtClean="0"/>
              <a:t> </a:t>
            </a:r>
            <a:r>
              <a:rPr lang="tr-TR" dirty="0"/>
              <a:t>in Engelse car, bal) pak - </a:t>
            </a:r>
            <a:r>
              <a:rPr lang="tr-TR" dirty="0" err="1"/>
              <a:t>man</a:t>
            </a:r>
            <a:r>
              <a:rPr lang="tr-TR" dirty="0"/>
              <a:t> - </a:t>
            </a:r>
            <a:r>
              <a:rPr lang="tr-TR" dirty="0" err="1"/>
              <a:t>dag</a:t>
            </a:r>
            <a:r>
              <a:rPr lang="tr-TR" dirty="0"/>
              <a:t> - tas - kast - </a:t>
            </a:r>
            <a:r>
              <a:rPr lang="tr-TR" dirty="0" err="1"/>
              <a:t>krant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e </a:t>
            </a:r>
            <a:r>
              <a:rPr lang="tr-TR" dirty="0"/>
              <a:t>(</a:t>
            </a:r>
            <a:r>
              <a:rPr lang="tr-TR" dirty="0" err="1"/>
              <a:t>als</a:t>
            </a:r>
            <a:r>
              <a:rPr lang="tr-TR" dirty="0"/>
              <a:t> in Engelse </a:t>
            </a:r>
            <a:r>
              <a:rPr lang="tr-TR" dirty="0" err="1"/>
              <a:t>bed</a:t>
            </a:r>
            <a:r>
              <a:rPr lang="tr-TR" dirty="0"/>
              <a:t>, </a:t>
            </a:r>
            <a:r>
              <a:rPr lang="tr-TR" dirty="0" err="1"/>
              <a:t>well</a:t>
            </a:r>
            <a:r>
              <a:rPr lang="tr-TR" dirty="0"/>
              <a:t>) pet - </a:t>
            </a:r>
            <a:r>
              <a:rPr lang="tr-TR" dirty="0" err="1"/>
              <a:t>les</a:t>
            </a:r>
            <a:r>
              <a:rPr lang="tr-TR" dirty="0"/>
              <a:t> - </a:t>
            </a:r>
            <a:r>
              <a:rPr lang="tr-TR" dirty="0" err="1"/>
              <a:t>pen</a:t>
            </a:r>
            <a:r>
              <a:rPr lang="tr-TR" dirty="0"/>
              <a:t> - bel - </a:t>
            </a:r>
            <a:r>
              <a:rPr lang="tr-TR" dirty="0" err="1"/>
              <a:t>west</a:t>
            </a:r>
            <a:r>
              <a:rPr lang="tr-TR" dirty="0"/>
              <a:t> - </a:t>
            </a:r>
            <a:r>
              <a:rPr lang="tr-TR" dirty="0" err="1"/>
              <a:t>sterk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i </a:t>
            </a:r>
            <a:r>
              <a:rPr lang="tr-TR" dirty="0"/>
              <a:t>(</a:t>
            </a:r>
            <a:r>
              <a:rPr lang="tr-TR" dirty="0" err="1"/>
              <a:t>als</a:t>
            </a:r>
            <a:r>
              <a:rPr lang="tr-TR" dirty="0"/>
              <a:t> in Engelse it, stil, is) kip - </a:t>
            </a:r>
            <a:r>
              <a:rPr lang="tr-TR" dirty="0" err="1"/>
              <a:t>vis</a:t>
            </a:r>
            <a:r>
              <a:rPr lang="tr-TR" dirty="0"/>
              <a:t> - </a:t>
            </a:r>
            <a:r>
              <a:rPr lang="tr-TR" dirty="0" err="1"/>
              <a:t>wit</a:t>
            </a:r>
            <a:r>
              <a:rPr lang="tr-TR" dirty="0"/>
              <a:t> - stil - </a:t>
            </a:r>
            <a:r>
              <a:rPr lang="tr-TR" dirty="0" err="1"/>
              <a:t>kind</a:t>
            </a:r>
            <a:r>
              <a:rPr lang="tr-TR" dirty="0"/>
              <a:t> - </a:t>
            </a:r>
            <a:r>
              <a:rPr lang="tr-TR" dirty="0" err="1"/>
              <a:t>winst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o </a:t>
            </a:r>
            <a:r>
              <a:rPr lang="tr-TR" dirty="0"/>
              <a:t>(</a:t>
            </a:r>
            <a:r>
              <a:rPr lang="tr-TR" dirty="0" err="1"/>
              <a:t>als</a:t>
            </a:r>
            <a:r>
              <a:rPr lang="tr-TR" dirty="0"/>
              <a:t> in Engelse stop, </a:t>
            </a:r>
            <a:r>
              <a:rPr lang="tr-TR" dirty="0" err="1"/>
              <a:t>cold</a:t>
            </a:r>
            <a:r>
              <a:rPr lang="tr-TR" dirty="0"/>
              <a:t>) bos - sok - pot - stop - post - </a:t>
            </a:r>
            <a:r>
              <a:rPr lang="tr-TR" dirty="0" err="1"/>
              <a:t>grond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u </a:t>
            </a:r>
            <a:r>
              <a:rPr lang="tr-TR" dirty="0"/>
              <a:t>(</a:t>
            </a:r>
            <a:r>
              <a:rPr lang="tr-TR" dirty="0" err="1"/>
              <a:t>als</a:t>
            </a:r>
            <a:r>
              <a:rPr lang="tr-TR" dirty="0"/>
              <a:t> in Engelse </a:t>
            </a:r>
            <a:r>
              <a:rPr lang="tr-TR" dirty="0" err="1"/>
              <a:t>rush</a:t>
            </a:r>
            <a:r>
              <a:rPr lang="tr-TR" dirty="0"/>
              <a:t>, </a:t>
            </a:r>
            <a:r>
              <a:rPr lang="tr-TR" dirty="0" err="1"/>
              <a:t>fun</a:t>
            </a:r>
            <a:r>
              <a:rPr lang="tr-TR" dirty="0"/>
              <a:t>, </a:t>
            </a:r>
            <a:r>
              <a:rPr lang="tr-TR" dirty="0" err="1"/>
              <a:t>luck</a:t>
            </a:r>
            <a:r>
              <a:rPr lang="tr-TR" dirty="0"/>
              <a:t>) </a:t>
            </a:r>
            <a:r>
              <a:rPr lang="tr-TR" dirty="0" err="1"/>
              <a:t>rug</a:t>
            </a:r>
            <a:r>
              <a:rPr lang="tr-TR" dirty="0"/>
              <a:t> - </a:t>
            </a:r>
            <a:r>
              <a:rPr lang="tr-TR" dirty="0" err="1"/>
              <a:t>zus</a:t>
            </a:r>
            <a:r>
              <a:rPr lang="tr-TR" dirty="0"/>
              <a:t> - </a:t>
            </a:r>
            <a:r>
              <a:rPr lang="tr-TR" dirty="0" err="1"/>
              <a:t>stuk</a:t>
            </a:r>
            <a:r>
              <a:rPr lang="tr-TR" dirty="0"/>
              <a:t> - </a:t>
            </a:r>
            <a:r>
              <a:rPr lang="tr-TR" dirty="0" err="1"/>
              <a:t>druk</a:t>
            </a:r>
            <a:r>
              <a:rPr lang="tr-TR" dirty="0"/>
              <a:t> - </a:t>
            </a:r>
            <a:r>
              <a:rPr lang="tr-TR" dirty="0" err="1"/>
              <a:t>rust</a:t>
            </a:r>
            <a:r>
              <a:rPr lang="tr-TR" dirty="0"/>
              <a:t> - </a:t>
            </a:r>
            <a:r>
              <a:rPr lang="tr-TR" dirty="0" err="1"/>
              <a:t>kunst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630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</a:rPr>
              <a:t>Lange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Klinkers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Lange klinkers - 5 lange klinkers: aa - ee - ie - oo - uu </a:t>
            </a:r>
            <a:endParaRPr lang="tr-TR" dirty="0" smtClean="0"/>
          </a:p>
          <a:p>
            <a:r>
              <a:rPr lang="nl-NL" dirty="0" smtClean="0"/>
              <a:t>aa </a:t>
            </a:r>
            <a:r>
              <a:rPr lang="nl-NL" dirty="0"/>
              <a:t>(met helemaal open mond) pak - kaas - maan - taal - laars - staart Spreek aa uit met zo ver mogelijk open mond; klinkt als a-klank in Engels kind, white De aa komt niet voor in het Engels. </a:t>
            </a:r>
            <a:endParaRPr lang="tr-TR" dirty="0" smtClean="0"/>
          </a:p>
          <a:p>
            <a:r>
              <a:rPr lang="nl-NL" dirty="0" smtClean="0"/>
              <a:t>ee </a:t>
            </a:r>
            <a:r>
              <a:rPr lang="nl-NL" dirty="0"/>
              <a:t>(als in Engelse great, wake) been - leeg - lees - veel - feest - vreemd </a:t>
            </a:r>
            <a:endParaRPr lang="tr-TR" dirty="0" smtClean="0"/>
          </a:p>
          <a:p>
            <a:r>
              <a:rPr lang="nl-NL" dirty="0" smtClean="0"/>
              <a:t>ie </a:t>
            </a:r>
            <a:r>
              <a:rPr lang="nl-NL" dirty="0"/>
              <a:t>(als in Engelse beat, see) tien - vier - wiel - niet - fiets - vriend </a:t>
            </a:r>
            <a:endParaRPr lang="tr-TR" dirty="0" smtClean="0"/>
          </a:p>
          <a:p>
            <a:r>
              <a:rPr lang="nl-NL" dirty="0" smtClean="0"/>
              <a:t>oo </a:t>
            </a:r>
            <a:r>
              <a:rPr lang="nl-NL" dirty="0"/>
              <a:t>(als in Engelse coat, bowl) oog - boom - rood - brood - post - groots </a:t>
            </a:r>
            <a:endParaRPr lang="tr-TR" dirty="0" smtClean="0"/>
          </a:p>
          <a:p>
            <a:r>
              <a:rPr lang="nl-NL" dirty="0" smtClean="0"/>
              <a:t>uu </a:t>
            </a:r>
            <a:r>
              <a:rPr lang="nl-NL" dirty="0"/>
              <a:t>(als oe, met tong onder in mond) uur - muur - bruut - nu - buurt - bruusk Spreek uit als oe-klank (als in Engelse book, good) maar met de tong onder in de mondholte De uu komt niet voor in het Engels.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962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</a:rPr>
              <a:t>Tweeletterklanken</a:t>
            </a:r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dirty="0">
                <a:solidFill>
                  <a:srgbClr val="C00000"/>
                </a:solidFill>
              </a:rPr>
              <a:t>5 </a:t>
            </a:r>
            <a:r>
              <a:rPr lang="tr-TR" dirty="0" err="1">
                <a:solidFill>
                  <a:srgbClr val="C00000"/>
                </a:solidFill>
              </a:rPr>
              <a:t>tweeletterklanken</a:t>
            </a:r>
            <a:r>
              <a:rPr lang="tr-TR" dirty="0">
                <a:solidFill>
                  <a:srgbClr val="C00000"/>
                </a:solidFill>
              </a:rPr>
              <a:t> : </a:t>
            </a:r>
            <a:r>
              <a:rPr lang="tr-TR" dirty="0" err="1">
                <a:solidFill>
                  <a:srgbClr val="C00000"/>
                </a:solidFill>
              </a:rPr>
              <a:t>oe</a:t>
            </a:r>
            <a:r>
              <a:rPr lang="tr-TR" dirty="0">
                <a:solidFill>
                  <a:srgbClr val="C00000"/>
                </a:solidFill>
              </a:rPr>
              <a:t> - </a:t>
            </a:r>
            <a:r>
              <a:rPr lang="tr-TR" dirty="0" err="1">
                <a:solidFill>
                  <a:srgbClr val="C00000"/>
                </a:solidFill>
              </a:rPr>
              <a:t>eu</a:t>
            </a:r>
            <a:r>
              <a:rPr lang="tr-TR" dirty="0">
                <a:solidFill>
                  <a:srgbClr val="C00000"/>
                </a:solidFill>
              </a:rPr>
              <a:t> - </a:t>
            </a:r>
            <a:r>
              <a:rPr lang="tr-TR" dirty="0" err="1">
                <a:solidFill>
                  <a:srgbClr val="C00000"/>
                </a:solidFill>
              </a:rPr>
              <a:t>ij</a:t>
            </a:r>
            <a:r>
              <a:rPr lang="tr-TR" dirty="0">
                <a:solidFill>
                  <a:srgbClr val="C00000"/>
                </a:solidFill>
              </a:rPr>
              <a:t> / </a:t>
            </a:r>
            <a:r>
              <a:rPr lang="tr-TR" dirty="0" err="1">
                <a:solidFill>
                  <a:srgbClr val="C00000"/>
                </a:solidFill>
              </a:rPr>
              <a:t>ei</a:t>
            </a:r>
            <a:r>
              <a:rPr lang="tr-TR" dirty="0">
                <a:solidFill>
                  <a:srgbClr val="C00000"/>
                </a:solidFill>
              </a:rPr>
              <a:t> - </a:t>
            </a:r>
            <a:r>
              <a:rPr lang="tr-TR" dirty="0" err="1">
                <a:solidFill>
                  <a:srgbClr val="C00000"/>
                </a:solidFill>
              </a:rPr>
              <a:t>ou</a:t>
            </a:r>
            <a:r>
              <a:rPr lang="tr-TR" dirty="0">
                <a:solidFill>
                  <a:srgbClr val="C00000"/>
                </a:solidFill>
              </a:rPr>
              <a:t> / </a:t>
            </a:r>
            <a:r>
              <a:rPr lang="tr-TR" dirty="0" err="1">
                <a:solidFill>
                  <a:srgbClr val="C00000"/>
                </a:solidFill>
              </a:rPr>
              <a:t>au</a:t>
            </a:r>
            <a:r>
              <a:rPr lang="tr-TR" dirty="0">
                <a:solidFill>
                  <a:srgbClr val="C00000"/>
                </a:solidFill>
              </a:rPr>
              <a:t> - </a:t>
            </a:r>
            <a:r>
              <a:rPr lang="tr-TR" dirty="0" err="1">
                <a:solidFill>
                  <a:srgbClr val="C00000"/>
                </a:solidFill>
              </a:rPr>
              <a:t>ui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oe (als in Engelse book, good) boek - goed - koe - boer - hoed - koers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(als in Frans feu / of Duits Köln) neus - reus - leuk - heup - steun - breuk Spreek de eu uit als de korte u, maar je doet de punt van je tong beneden tegen je tanden. De klank komt niet voor in het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Engels.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Drie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tweeklanken (diphtongen):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ei (gaat van korte e-klank naar ie) mijn - ijs - lijm - rijst - reis - meisje De ij/ei-klank begint bij de e en gaat naar ie - ij en ei zijn dezelfde klank (ei is minder frequent) (verschil met Engelse ai als in find: de klank begint niet met a maar met e)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au (als in Engelse now, stout) fout - oud - mouw - trouw - saus - blauw de ou/au klank begint bij a en gaat naar oe - ou en au zijn dezelfde klank – (au is minder frequent)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ui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(gaat van korte e- naar oe of uu) huis - tuin - fruit - kruis - bruid - juist De ui begint bij e en gaat naar oe of uu (de e-klank spreek je hierbij niet uit) (verschil met ou / au: de klank begint niet met a maar met e) De ui komt niet voor in het Engels.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98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De </a:t>
            </a:r>
            <a:r>
              <a:rPr lang="tr-TR" b="1" dirty="0" err="1" smtClean="0">
                <a:solidFill>
                  <a:srgbClr val="C00000"/>
                </a:solidFill>
              </a:rPr>
              <a:t>stomme</a:t>
            </a:r>
            <a:r>
              <a:rPr lang="tr-TR" b="1" dirty="0" smtClean="0">
                <a:solidFill>
                  <a:srgbClr val="C00000"/>
                </a:solidFill>
              </a:rPr>
              <a:t> e (</a:t>
            </a:r>
            <a:r>
              <a:rPr lang="tr-TR" b="1" dirty="0" err="1" smtClean="0">
                <a:solidFill>
                  <a:srgbClr val="C00000"/>
                </a:solidFill>
              </a:rPr>
              <a:t>eerste</a:t>
            </a:r>
            <a:r>
              <a:rPr lang="tr-TR" b="1" dirty="0" smtClean="0">
                <a:solidFill>
                  <a:srgbClr val="C00000"/>
                </a:solidFill>
              </a:rPr>
              <a:t> &amp; </a:t>
            </a:r>
            <a:r>
              <a:rPr lang="tr-TR" b="1" dirty="0" err="1" smtClean="0">
                <a:solidFill>
                  <a:srgbClr val="C00000"/>
                </a:solidFill>
              </a:rPr>
              <a:t>laatste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syllabe</a:t>
            </a:r>
            <a:r>
              <a:rPr lang="tr-TR" b="1" dirty="0" smtClean="0">
                <a:solidFill>
                  <a:srgbClr val="C00000"/>
                </a:solidFill>
              </a:rPr>
              <a:t>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stomme-e - de stomme e heeft nooit nadruk e (als a in Engelse about, of u in fun) de - je - me - we - ze - te </a:t>
            </a:r>
            <a:endParaRPr lang="tr-TR" dirty="0" smtClean="0"/>
          </a:p>
          <a:p>
            <a:r>
              <a:rPr lang="nl-NL" dirty="0" smtClean="0"/>
              <a:t>ook </a:t>
            </a:r>
            <a:r>
              <a:rPr lang="nl-NL" dirty="0"/>
              <a:t>in –e of –je aan het eind van woord: dame - mooie - zoete - huisje - meisje </a:t>
            </a:r>
            <a:endParaRPr lang="tr-TR" dirty="0" smtClean="0"/>
          </a:p>
          <a:p>
            <a:r>
              <a:rPr lang="nl-NL" dirty="0" smtClean="0"/>
              <a:t>en </a:t>
            </a:r>
            <a:r>
              <a:rPr lang="nl-NL" dirty="0"/>
              <a:t>in achtervoegsels –el, -em, -en, –er: lepel - bodem - kopen </a:t>
            </a:r>
            <a:r>
              <a:rPr lang="nl-NL" dirty="0" smtClean="0"/>
              <a:t>– kamer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ook in de voorvoegsels ge-, be-, ver-: bedankt - geluk </a:t>
            </a:r>
            <a:r>
              <a:rPr lang="nl-NL" dirty="0" smtClean="0"/>
              <a:t>– verhaal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en in de achtervoegsels –ig en –lijk: nodig - dertig - makkelijk - redelijk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55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</a:rPr>
              <a:t>Langere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combinaties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/>
              <a:t>De ee, oo en eu voor r - ee, oo en eu veranderen van klank voor </a:t>
            </a:r>
            <a:r>
              <a:rPr lang="nl-NL" dirty="0" smtClean="0"/>
              <a:t>r</a:t>
            </a:r>
            <a:endParaRPr lang="tr-TR" dirty="0" smtClean="0"/>
          </a:p>
          <a:p>
            <a:r>
              <a:rPr lang="nl-NL" dirty="0" smtClean="0"/>
              <a:t>ee </a:t>
            </a:r>
            <a:r>
              <a:rPr lang="nl-NL" dirty="0"/>
              <a:t>in eer ee voor r klinkt als korte i: meer - veer - heer - eerst </a:t>
            </a:r>
            <a:r>
              <a:rPr lang="nl-NL" dirty="0" smtClean="0"/>
              <a:t>– veertien</a:t>
            </a:r>
            <a:endParaRPr lang="tr-TR" dirty="0" smtClean="0"/>
          </a:p>
          <a:p>
            <a:r>
              <a:rPr lang="nl-NL" dirty="0" smtClean="0"/>
              <a:t>oo </a:t>
            </a:r>
            <a:r>
              <a:rPr lang="nl-NL" dirty="0"/>
              <a:t>in oor oo voor r klinkt als korte o: oor - door - voor - woord </a:t>
            </a:r>
            <a:r>
              <a:rPr lang="nl-NL" dirty="0" smtClean="0"/>
              <a:t>– koorts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eu in eur eu voor r klinkt als korte u: deur - geur - kleur - beurs </a:t>
            </a:r>
            <a:r>
              <a:rPr lang="nl-NL" dirty="0" smtClean="0"/>
              <a:t>– treurig</a:t>
            </a:r>
            <a:endParaRPr lang="tr-TR" dirty="0" smtClean="0"/>
          </a:p>
          <a:p>
            <a:r>
              <a:rPr lang="nl-NL" dirty="0" smtClean="0"/>
              <a:t>maar </a:t>
            </a:r>
            <a:r>
              <a:rPr lang="nl-NL" dirty="0"/>
              <a:t>de i-, o-, en u-klank in eer, oor en eur klinken als langere </a:t>
            </a:r>
            <a:r>
              <a:rPr lang="nl-NL" dirty="0" smtClean="0"/>
              <a:t>klanken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De combinaties -aai, -ooi en -oei - uitgesproken als aa, oo en oe + j </a:t>
            </a:r>
            <a:endParaRPr lang="tr-TR" dirty="0" smtClean="0"/>
          </a:p>
          <a:p>
            <a:r>
              <a:rPr lang="nl-NL" dirty="0" smtClean="0"/>
              <a:t>De </a:t>
            </a:r>
            <a:r>
              <a:rPr lang="nl-NL" dirty="0"/>
              <a:t>combinaties -eeuw en -ieuw - uitgesproken als ee of ie + w (-uw = -w</a:t>
            </a:r>
            <a:r>
              <a:rPr lang="nl-NL" dirty="0" smtClean="0"/>
              <a:t>)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De combinaties –ouw en –auw aan het eind van een woord klinken hetzelfde als ou en au.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28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De </a:t>
            </a:r>
            <a:r>
              <a:rPr lang="tr-TR" b="1" dirty="0" err="1">
                <a:solidFill>
                  <a:srgbClr val="C00000"/>
                </a:solidFill>
              </a:rPr>
              <a:t>medeklinkers</a:t>
            </a:r>
            <a:r>
              <a:rPr lang="tr-TR" b="1" dirty="0">
                <a:solidFill>
                  <a:srgbClr val="C00000"/>
                </a:solidFill>
              </a:rPr>
              <a:t> – </a:t>
            </a:r>
            <a:r>
              <a:rPr lang="tr-TR" b="1" dirty="0" err="1">
                <a:solidFill>
                  <a:srgbClr val="C00000"/>
                </a:solidFill>
              </a:rPr>
              <a:t>consonanten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Medeklinkers met 1 letter b (als Engels b) bed - bad - bal </a:t>
            </a:r>
            <a:r>
              <a:rPr lang="nl-NL" dirty="0" smtClean="0"/>
              <a:t>– baas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d (als Engels d) dag - dik - dier </a:t>
            </a:r>
            <a:r>
              <a:rPr lang="nl-NL" dirty="0" smtClean="0"/>
              <a:t>– ding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f (als Engels f) fiets - feest - fout - fles </a:t>
            </a:r>
            <a:r>
              <a:rPr lang="nl-NL" dirty="0" smtClean="0"/>
              <a:t>– friet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g (niet in het Engels) geel - gast - gang - groot </a:t>
            </a:r>
            <a:r>
              <a:rPr lang="nl-NL" dirty="0" smtClean="0"/>
              <a:t>– groen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De g (en ch) spreken we uit als een ruisklank, of schraapklank, in de keel. </a:t>
            </a:r>
            <a:endParaRPr lang="tr-TR" dirty="0" smtClean="0"/>
          </a:p>
          <a:p>
            <a:r>
              <a:rPr lang="nl-NL" dirty="0" smtClean="0"/>
              <a:t>Bij </a:t>
            </a:r>
            <a:r>
              <a:rPr lang="nl-NL" dirty="0"/>
              <a:t>de uitspraak van de g (en ch) brengen we de achterkant van de tong omhoog. De klank zelf kun je voelen in je keel. </a:t>
            </a:r>
            <a:endParaRPr lang="tr-TR" dirty="0" smtClean="0"/>
          </a:p>
          <a:p>
            <a:r>
              <a:rPr lang="tr-TR" dirty="0"/>
              <a:t>J</a:t>
            </a:r>
            <a:r>
              <a:rPr lang="nl-NL" dirty="0" smtClean="0"/>
              <a:t>e </a:t>
            </a:r>
            <a:r>
              <a:rPr lang="nl-NL" dirty="0"/>
              <a:t>kunt de g (en ch) op verschillende manieren uitspreken, meer naar achteren en meer naar voren in de keel. Achter in de keel is de g harder, voor in de keel zachter.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8934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De </a:t>
            </a:r>
            <a:r>
              <a:rPr lang="tr-TR" b="1" dirty="0" err="1">
                <a:solidFill>
                  <a:srgbClr val="C00000"/>
                </a:solidFill>
              </a:rPr>
              <a:t>medeklinkers</a:t>
            </a:r>
            <a:r>
              <a:rPr lang="tr-TR" b="1" dirty="0">
                <a:solidFill>
                  <a:srgbClr val="C00000"/>
                </a:solidFill>
              </a:rPr>
              <a:t> – </a:t>
            </a:r>
            <a:r>
              <a:rPr lang="tr-TR" b="1" dirty="0" err="1">
                <a:solidFill>
                  <a:srgbClr val="C00000"/>
                </a:solidFill>
              </a:rPr>
              <a:t>consonanten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/>
              <a:t>h (als Engels h) haar - hand - hoed </a:t>
            </a:r>
            <a:r>
              <a:rPr lang="nl-NL" dirty="0" smtClean="0"/>
              <a:t>– hond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j (als Engels y in yes) ja - jaar - jij - jong </a:t>
            </a:r>
            <a:r>
              <a:rPr lang="nl-NL" dirty="0" smtClean="0"/>
              <a:t>– juist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k (als c in Engels cow) kip - kin - kast - ik </a:t>
            </a:r>
            <a:r>
              <a:rPr lang="nl-NL" dirty="0" smtClean="0"/>
              <a:t>– klaar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l (als Engels l) les - laat - land - leeg </a:t>
            </a:r>
            <a:r>
              <a:rPr lang="nl-NL" dirty="0" smtClean="0"/>
              <a:t>– loon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m (als Engels m) man - mond - maand </a:t>
            </a:r>
            <a:r>
              <a:rPr lang="nl-NL" dirty="0" smtClean="0"/>
              <a:t>– baas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n (als Engels n) naam - niet - nee - naast - niets </a:t>
            </a:r>
            <a:endParaRPr lang="tr-TR" dirty="0" smtClean="0"/>
          </a:p>
          <a:p>
            <a:r>
              <a:rPr lang="nl-NL" dirty="0" smtClean="0"/>
              <a:t>p </a:t>
            </a:r>
            <a:r>
              <a:rPr lang="nl-NL" dirty="0"/>
              <a:t>(als Engels p) pak - pen - pool - post </a:t>
            </a:r>
            <a:r>
              <a:rPr lang="nl-NL" dirty="0" smtClean="0"/>
              <a:t>– plaats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r (niet in het Engels) ras - raam - rok - rood </a:t>
            </a:r>
            <a:r>
              <a:rPr lang="nl-NL" dirty="0" smtClean="0"/>
              <a:t>– rust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De r spreken we in het Nederlands gewoonlijk uit als een rollende klank van de tong: </a:t>
            </a:r>
            <a:endParaRPr lang="tr-TR" dirty="0" smtClean="0"/>
          </a:p>
          <a:p>
            <a:r>
              <a:rPr lang="nl-NL" dirty="0" smtClean="0"/>
              <a:t>de </a:t>
            </a:r>
            <a:r>
              <a:rPr lang="nl-NL" dirty="0"/>
              <a:t>tong rolt bij de r voor in de mond boven tegen het gehemelte (de bovenkant van de mondholte. We houden de tong daarbij ongeveer op dezelfde plaats als bij de d. </a:t>
            </a:r>
            <a:endParaRPr lang="tr-TR" dirty="0" smtClean="0"/>
          </a:p>
          <a:p>
            <a:r>
              <a:rPr lang="nl-NL" dirty="0" smtClean="0"/>
              <a:t>(</a:t>
            </a:r>
            <a:r>
              <a:rPr lang="nl-NL" dirty="0"/>
              <a:t>De r lijkt een beetje op een een aantal d’s die we snel achter elkaar uitspreken.) </a:t>
            </a:r>
            <a:endParaRPr lang="tr-TR" dirty="0" smtClean="0"/>
          </a:p>
          <a:p>
            <a:r>
              <a:rPr lang="nl-NL" dirty="0" smtClean="0"/>
              <a:t>• </a:t>
            </a:r>
            <a:r>
              <a:rPr lang="nl-NL" dirty="0"/>
              <a:t>Een andere manier om de r uit te spreken is de keel-r. De keel-r spreken we uit in de keel, ongeveer op dezelfde plaats waar we de g maken. De r lijkt op een aantal korte g’s na elkaar.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155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De </a:t>
            </a:r>
            <a:r>
              <a:rPr lang="tr-TR" b="1" dirty="0" err="1">
                <a:solidFill>
                  <a:srgbClr val="C00000"/>
                </a:solidFill>
              </a:rPr>
              <a:t>medeklinkers</a:t>
            </a:r>
            <a:r>
              <a:rPr lang="tr-TR" b="1" dirty="0">
                <a:solidFill>
                  <a:srgbClr val="C00000"/>
                </a:solidFill>
              </a:rPr>
              <a:t> – </a:t>
            </a:r>
            <a:r>
              <a:rPr lang="tr-TR" b="1" dirty="0" err="1">
                <a:solidFill>
                  <a:srgbClr val="C00000"/>
                </a:solidFill>
              </a:rPr>
              <a:t>consonanten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 (als Engels s) sok - sap - sla - spel - stil </a:t>
            </a:r>
            <a:endParaRPr lang="tr-TR" dirty="0" smtClean="0"/>
          </a:p>
          <a:p>
            <a:r>
              <a:rPr lang="nl-NL" dirty="0" smtClean="0"/>
              <a:t>t </a:t>
            </a:r>
            <a:r>
              <a:rPr lang="nl-NL" dirty="0"/>
              <a:t>(als Engels t) tak - tand - tong - twee </a:t>
            </a:r>
            <a:r>
              <a:rPr lang="nl-NL" dirty="0" smtClean="0"/>
              <a:t>– traan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v (als Engels v in verry) vaas - veel - vier - vraag </a:t>
            </a:r>
            <a:r>
              <a:rPr lang="nl-NL" dirty="0" smtClean="0"/>
              <a:t>– vroeg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w (als Engels w in well) werk - waar - wit - wolk </a:t>
            </a:r>
            <a:r>
              <a:rPr lang="nl-NL" dirty="0" smtClean="0"/>
              <a:t>– winst</a:t>
            </a:r>
            <a:endParaRPr lang="tr-TR" dirty="0" smtClean="0"/>
          </a:p>
          <a:p>
            <a:r>
              <a:rPr lang="nl-NL" dirty="0" smtClean="0"/>
              <a:t> </a:t>
            </a:r>
            <a:r>
              <a:rPr lang="nl-NL" dirty="0"/>
              <a:t>z (als Engels z) zon - zes - zee - zien - zwaar </a:t>
            </a:r>
            <a:endParaRPr lang="tr-TR" dirty="0" smtClean="0"/>
          </a:p>
          <a:p>
            <a:r>
              <a:rPr lang="nl-NL" dirty="0">
                <a:solidFill>
                  <a:srgbClr val="C00000"/>
                </a:solidFill>
              </a:rPr>
              <a:t>Medeklinkers geschreven met 2 letters </a:t>
            </a:r>
            <a:endParaRPr lang="tr-TR" dirty="0" smtClean="0">
              <a:solidFill>
                <a:srgbClr val="C00000"/>
              </a:solidFill>
            </a:endParaRPr>
          </a:p>
          <a:p>
            <a:r>
              <a:rPr lang="nl-NL" dirty="0" smtClean="0"/>
              <a:t>ch </a:t>
            </a:r>
            <a:r>
              <a:rPr lang="nl-NL" dirty="0"/>
              <a:t>(als g, zie boven lach - chaos - chroom - licht - schip </a:t>
            </a:r>
            <a:endParaRPr lang="tr-TR" dirty="0" smtClean="0"/>
          </a:p>
          <a:p>
            <a:r>
              <a:rPr lang="nl-NL" dirty="0" smtClean="0"/>
              <a:t>ng </a:t>
            </a:r>
            <a:r>
              <a:rPr lang="nl-NL" dirty="0"/>
              <a:t>(als Engels ng) ring - gang - ding - jong - langs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285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1527</Words>
  <Application>Microsoft Office PowerPoint</Application>
  <PresentationFormat>Geniş ekran</PresentationFormat>
  <Paragraphs>81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Garamond</vt:lpstr>
      <vt:lpstr>Times New Roman</vt:lpstr>
      <vt:lpstr>Office Teması</vt:lpstr>
      <vt:lpstr>HOL 111 – 112 Hollanda Dili ve Grameri I – II (Inleiding tot de Nederlandse Grammatica)</vt:lpstr>
      <vt:lpstr>Klanken van het Nederlands</vt:lpstr>
      <vt:lpstr>Lange Klinkers</vt:lpstr>
      <vt:lpstr>Tweeletterklanken 5 tweeletterklanken : oe - eu - ij / ei - ou / au - ui</vt:lpstr>
      <vt:lpstr>De stomme e (eerste &amp; laatste syllabe)</vt:lpstr>
      <vt:lpstr>Langere combinaties</vt:lpstr>
      <vt:lpstr>De medeklinkers – consonanten</vt:lpstr>
      <vt:lpstr>De medeklinkers – consonanten</vt:lpstr>
      <vt:lpstr>De medeklinkers – consonanten</vt:lpstr>
      <vt:lpstr>Verschillen met het Engels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 111 – 112 Hollanda Dili ve Grameri I - II</dc:title>
  <dc:creator>MUSTAFA GÜLEÇ</dc:creator>
  <cp:lastModifiedBy>Mustafa Güleç</cp:lastModifiedBy>
  <cp:revision>20</cp:revision>
  <dcterms:created xsi:type="dcterms:W3CDTF">2018-02-15T15:41:44Z</dcterms:created>
  <dcterms:modified xsi:type="dcterms:W3CDTF">2020-02-04T18:20:01Z</dcterms:modified>
</cp:coreProperties>
</file>