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5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83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646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3437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86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30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0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77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4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64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29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42422-9456-4563-A2F2-6337A14E46F7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23D6B-BC98-4564-AD9A-497383A9B4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84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9</a:t>
            </a:r>
            <a:r>
              <a:rPr lang="tr-TR" dirty="0" smtClean="0"/>
              <a:t>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Kullanımbilimsel İlkeler ve Edinim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13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6563" name="Shape 28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Karşıtlık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Önceliği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Bilinmeyen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Araları</a:t>
            </a:r>
            <a:r>
              <a:rPr lang="en-US" dirty="0" smtClean="0"/>
              <a:t> </a:t>
            </a:r>
            <a:r>
              <a:rPr lang="en-US" dirty="0" err="1" smtClean="0"/>
              <a:t>Doldurması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Araları</a:t>
            </a:r>
            <a:r>
              <a:rPr lang="en-US" dirty="0" smtClean="0"/>
              <a:t> </a:t>
            </a:r>
            <a:r>
              <a:rPr lang="en-US" dirty="0" err="1" smtClean="0"/>
              <a:t>Doldurması</a:t>
            </a:r>
            <a:endParaRPr lang="en-US" dirty="0" smtClean="0"/>
          </a:p>
        </p:txBody>
      </p:sp>
      <p:sp>
        <p:nvSpPr>
          <p:cNvPr id="66564" name="Shape 28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35FBE28-ED7B-4484-97CF-A1575B14A1C2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5668060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7587" name="Shape 29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edinim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kavramla</a:t>
            </a:r>
            <a:r>
              <a:rPr lang="en-US" dirty="0" smtClean="0"/>
              <a:t> </a:t>
            </a:r>
            <a:r>
              <a:rPr lang="en-US" dirty="0" err="1" smtClean="0"/>
              <a:t>eşleştirirken</a:t>
            </a:r>
            <a:r>
              <a:rPr lang="en-US" dirty="0" smtClean="0"/>
              <a:t> </a:t>
            </a:r>
            <a:r>
              <a:rPr lang="en-US" dirty="0" err="1" smtClean="0"/>
              <a:t>anlamsal</a:t>
            </a:r>
            <a:r>
              <a:rPr lang="en-US" dirty="0" smtClean="0"/>
              <a:t> </a:t>
            </a:r>
            <a:r>
              <a:rPr lang="en-US" dirty="0" err="1" smtClean="0"/>
              <a:t>farklılıkları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önüne</a:t>
            </a:r>
            <a:r>
              <a:rPr lang="en-US" dirty="0" smtClean="0"/>
              <a:t> </a:t>
            </a:r>
            <a:r>
              <a:rPr lang="en-US" dirty="0" err="1" smtClean="0"/>
              <a:t>alırlar</a:t>
            </a:r>
            <a:r>
              <a:rPr lang="en-US" dirty="0" smtClean="0"/>
              <a:t> (</a:t>
            </a:r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>).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Köpek</a:t>
            </a:r>
            <a:r>
              <a:rPr lang="en-US" dirty="0" smtClean="0"/>
              <a:t> = </a:t>
            </a:r>
            <a:r>
              <a:rPr lang="en-US" dirty="0" err="1" smtClean="0"/>
              <a:t>köpek+kedi+koyun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Köpek</a:t>
            </a:r>
            <a:r>
              <a:rPr lang="en-US" dirty="0" smtClean="0"/>
              <a:t> = </a:t>
            </a:r>
            <a:r>
              <a:rPr lang="en-US" dirty="0" err="1" smtClean="0"/>
              <a:t>köpek</a:t>
            </a:r>
            <a:r>
              <a:rPr lang="en-US" dirty="0" smtClean="0"/>
              <a:t> + </a:t>
            </a:r>
            <a:r>
              <a:rPr lang="en-US" dirty="0" err="1" smtClean="0"/>
              <a:t>kedi</a:t>
            </a:r>
            <a:r>
              <a:rPr lang="en-US" dirty="0" smtClean="0"/>
              <a:t>      </a:t>
            </a:r>
            <a:r>
              <a:rPr lang="en-US" dirty="0" err="1" smtClean="0"/>
              <a:t>Koyun</a:t>
            </a:r>
            <a:r>
              <a:rPr lang="en-US" dirty="0" smtClean="0"/>
              <a:t>= </a:t>
            </a:r>
            <a:r>
              <a:rPr lang="en-US" dirty="0" err="1" smtClean="0"/>
              <a:t>koyun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Köpek</a:t>
            </a:r>
            <a:r>
              <a:rPr lang="en-US" dirty="0" smtClean="0"/>
              <a:t> = </a:t>
            </a:r>
            <a:r>
              <a:rPr lang="en-US" dirty="0" err="1" smtClean="0"/>
              <a:t>Köpek</a:t>
            </a:r>
            <a:r>
              <a:rPr lang="en-US" dirty="0" smtClean="0"/>
              <a:t>                </a:t>
            </a:r>
            <a:r>
              <a:rPr lang="en-US" dirty="0" err="1" smtClean="0"/>
              <a:t>Koyun</a:t>
            </a:r>
            <a:r>
              <a:rPr lang="en-US" dirty="0" smtClean="0"/>
              <a:t> = </a:t>
            </a:r>
            <a:r>
              <a:rPr lang="en-US" dirty="0" err="1" smtClean="0"/>
              <a:t>koyun</a:t>
            </a:r>
            <a:r>
              <a:rPr lang="en-US" dirty="0" smtClean="0"/>
              <a:t>         </a:t>
            </a:r>
            <a:r>
              <a:rPr lang="en-US" dirty="0" err="1" smtClean="0"/>
              <a:t>Kedi</a:t>
            </a:r>
            <a:r>
              <a:rPr lang="en-US" dirty="0" smtClean="0"/>
              <a:t> = </a:t>
            </a:r>
            <a:r>
              <a:rPr lang="en-US" dirty="0" err="1" smtClean="0"/>
              <a:t>kedi</a:t>
            </a:r>
            <a:endParaRPr lang="en-US" dirty="0" smtClean="0"/>
          </a:p>
        </p:txBody>
      </p:sp>
      <p:sp>
        <p:nvSpPr>
          <p:cNvPr id="67588" name="Shape 29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9567AFD-2420-4D94-8E81-42610D06F2B9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9740383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8611" name="Shape 29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Önceliği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uzlaşımsallık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uyarınca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kavradığında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kendilerinin</a:t>
            </a:r>
            <a:r>
              <a:rPr lang="en-US" dirty="0" smtClean="0"/>
              <a:t> UYDURDUKLARI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kullanmayı</a:t>
            </a:r>
            <a:r>
              <a:rPr lang="en-US" dirty="0" smtClean="0"/>
              <a:t> </a:t>
            </a:r>
            <a:r>
              <a:rPr lang="en-US" dirty="0" err="1" smtClean="0"/>
              <a:t>bırakırlar</a:t>
            </a:r>
            <a:r>
              <a:rPr lang="en-US" dirty="0" smtClean="0"/>
              <a:t>. </a:t>
            </a:r>
          </a:p>
        </p:txBody>
      </p:sp>
      <p:sp>
        <p:nvSpPr>
          <p:cNvPr id="68612" name="Shape 29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4F8A375-418F-49F7-804A-772AAE29DF4B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305782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9635" name="Shape 30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smtClean="0"/>
              <a:t>4 - 5 </a:t>
            </a:r>
            <a:r>
              <a:rPr lang="en-US" dirty="0" err="1" smtClean="0"/>
              <a:t>yaşlarına</a:t>
            </a:r>
            <a:r>
              <a:rPr lang="en-US" dirty="0" smtClean="0"/>
              <a:t> </a:t>
            </a:r>
            <a:r>
              <a:rPr lang="en-US" dirty="0" err="1" smtClean="0"/>
              <a:t>gelinceye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uzlaşımsallığa</a:t>
            </a:r>
            <a:r>
              <a:rPr lang="en-US" dirty="0" smtClean="0"/>
              <a:t> </a:t>
            </a:r>
            <a:r>
              <a:rPr lang="en-US" dirty="0" err="1" smtClean="0"/>
              <a:t>duyarlılık</a:t>
            </a:r>
            <a:r>
              <a:rPr lang="en-US" dirty="0" smtClean="0"/>
              <a:t> </a:t>
            </a:r>
            <a:r>
              <a:rPr lang="en-US" dirty="0" err="1" smtClean="0"/>
              <a:t>kazanmış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</a:p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smtClean="0"/>
              <a:t>Bu </a:t>
            </a:r>
            <a:r>
              <a:rPr lang="en-US" dirty="0" err="1" smtClean="0"/>
              <a:t>aşamada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uydurduğu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ettiğinin</a:t>
            </a:r>
            <a:r>
              <a:rPr lang="en-US" dirty="0" smtClean="0"/>
              <a:t> </a:t>
            </a:r>
            <a:r>
              <a:rPr lang="en-US" dirty="0" err="1" smtClean="0"/>
              <a:t>farkına</a:t>
            </a:r>
            <a:r>
              <a:rPr lang="en-US" dirty="0" smtClean="0"/>
              <a:t> </a:t>
            </a:r>
            <a:r>
              <a:rPr lang="en-US" dirty="0" err="1" smtClean="0"/>
              <a:t>varmasıdır</a:t>
            </a:r>
            <a:r>
              <a:rPr lang="en-US" dirty="0" smtClean="0"/>
              <a:t>.</a:t>
            </a:r>
          </a:p>
        </p:txBody>
      </p:sp>
      <p:sp>
        <p:nvSpPr>
          <p:cNvPr id="69636" name="Shape 30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AC6694A-FBBB-4B50-A11C-CF23BF78EA45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0015685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70659" name="Shape 30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Bilinmeyen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Araları</a:t>
            </a:r>
            <a:r>
              <a:rPr lang="en-US" dirty="0" smtClean="0"/>
              <a:t> </a:t>
            </a:r>
            <a:r>
              <a:rPr lang="en-US" dirty="0" err="1" smtClean="0"/>
              <a:t>Doldurması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nesneye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bilmedikleri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bildikleri</a:t>
            </a:r>
            <a:r>
              <a:rPr lang="en-US" dirty="0" smtClean="0"/>
              <a:t> </a:t>
            </a:r>
            <a:r>
              <a:rPr lang="en-US" dirty="0" err="1" smtClean="0"/>
              <a:t>sözcüklere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oluşturdukları</a:t>
            </a:r>
            <a:r>
              <a:rPr lang="en-US" dirty="0" smtClean="0"/>
              <a:t> </a:t>
            </a:r>
            <a:r>
              <a:rPr lang="en-US" dirty="0" err="1" smtClean="0"/>
              <a:t>sınıflandırmanın</a:t>
            </a:r>
            <a:r>
              <a:rPr lang="en-US" dirty="0" smtClean="0"/>
              <a:t> </a:t>
            </a:r>
            <a:r>
              <a:rPr lang="en-US" dirty="0" err="1" smtClean="0"/>
              <a:t>içine</a:t>
            </a:r>
            <a:r>
              <a:rPr lang="en-US" dirty="0" smtClean="0"/>
              <a:t> </a:t>
            </a:r>
            <a:r>
              <a:rPr lang="en-US" dirty="0" err="1" smtClean="0"/>
              <a:t>almazlar</a:t>
            </a:r>
            <a:r>
              <a:rPr lang="en-US" dirty="0" smtClean="0"/>
              <a:t> (</a:t>
            </a:r>
            <a:r>
              <a:rPr lang="en-US" dirty="0" err="1" smtClean="0"/>
              <a:t>bilinmeyen</a:t>
            </a:r>
            <a:r>
              <a:rPr lang="en-US" dirty="0" smtClean="0"/>
              <a:t>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bilinmeyen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eşleştirilmesi</a:t>
            </a:r>
            <a:r>
              <a:rPr lang="en-US" dirty="0" smtClean="0"/>
              <a:t>).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2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çocuktan</a:t>
            </a:r>
            <a:r>
              <a:rPr lang="en-US" dirty="0" smtClean="0"/>
              <a:t> </a:t>
            </a:r>
            <a:r>
              <a:rPr lang="en-US" dirty="0" err="1" smtClean="0"/>
              <a:t>nesneleri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r>
              <a:rPr lang="en-US" dirty="0" smtClean="0"/>
              <a:t> </a:t>
            </a:r>
            <a:r>
              <a:rPr lang="en-US" dirty="0" err="1" smtClean="0"/>
              <a:t>istenir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Kedi</a:t>
            </a:r>
            <a:r>
              <a:rPr lang="en-US" dirty="0" smtClean="0"/>
              <a:t> + </a:t>
            </a:r>
            <a:r>
              <a:rPr lang="en-US" dirty="0" err="1" smtClean="0"/>
              <a:t>Köpek</a:t>
            </a:r>
            <a:r>
              <a:rPr lang="en-US" dirty="0" smtClean="0"/>
              <a:t> + </a:t>
            </a:r>
            <a:r>
              <a:rPr lang="en-US" dirty="0" err="1" smtClean="0"/>
              <a:t>Koyun</a:t>
            </a:r>
            <a:r>
              <a:rPr lang="en-US" dirty="0" smtClean="0"/>
              <a:t> + </a:t>
            </a:r>
            <a:r>
              <a:rPr lang="en-US" dirty="0" err="1" smtClean="0"/>
              <a:t>Fil</a:t>
            </a:r>
            <a:r>
              <a:rPr lang="en-US" dirty="0" smtClean="0"/>
              <a:t> (</a:t>
            </a:r>
            <a:r>
              <a:rPr lang="en-US" dirty="0" err="1" smtClean="0"/>
              <a:t>nesneler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Kedi</a:t>
            </a:r>
            <a:r>
              <a:rPr lang="en-US" dirty="0" smtClean="0"/>
              <a:t> / </a:t>
            </a:r>
            <a:r>
              <a:rPr lang="en-US" dirty="0" err="1" smtClean="0"/>
              <a:t>Köpek</a:t>
            </a:r>
            <a:r>
              <a:rPr lang="en-US" dirty="0" smtClean="0"/>
              <a:t>  / </a:t>
            </a:r>
            <a:r>
              <a:rPr lang="en-US" dirty="0" err="1" smtClean="0"/>
              <a:t>Koyun</a:t>
            </a:r>
            <a:r>
              <a:rPr lang="en-US" dirty="0" smtClean="0"/>
              <a:t> /  </a:t>
            </a:r>
            <a:r>
              <a:rPr lang="en-US" dirty="0" err="1" smtClean="0"/>
              <a:t>TaTa</a:t>
            </a:r>
            <a:r>
              <a:rPr lang="en-US" dirty="0" smtClean="0"/>
              <a:t>     (</a:t>
            </a:r>
            <a:r>
              <a:rPr lang="en-US" dirty="0" err="1" smtClean="0"/>
              <a:t>Sözcük</a:t>
            </a:r>
            <a:r>
              <a:rPr lang="en-US" dirty="0" smtClean="0"/>
              <a:t>) </a:t>
            </a:r>
          </a:p>
        </p:txBody>
      </p:sp>
      <p:sp>
        <p:nvSpPr>
          <p:cNvPr id="70660" name="Shape 30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445ED4-15E5-4EB8-8C70-5F45BAE44D61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004269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71683" name="Shape 30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Araları</a:t>
            </a:r>
            <a:r>
              <a:rPr lang="en-US" dirty="0" smtClean="0"/>
              <a:t> </a:t>
            </a:r>
            <a:r>
              <a:rPr lang="en-US" dirty="0" err="1" smtClean="0"/>
              <a:t>Doldurması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duydukları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karşılamak</a:t>
            </a:r>
            <a:r>
              <a:rPr lang="en-US" dirty="0" smtClean="0"/>
              <a:t>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bilmedikleri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kendileri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uydurarak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boşluğu</a:t>
            </a:r>
            <a:r>
              <a:rPr lang="en-US" dirty="0" smtClean="0"/>
              <a:t> </a:t>
            </a:r>
            <a:r>
              <a:rPr lang="en-US" dirty="0" err="1" smtClean="0"/>
              <a:t>doldururlar</a:t>
            </a:r>
            <a:r>
              <a:rPr lang="en-US" dirty="0" smtClean="0"/>
              <a:t>. </a:t>
            </a:r>
          </a:p>
        </p:txBody>
      </p:sp>
      <p:sp>
        <p:nvSpPr>
          <p:cNvPr id="71684" name="Shape 30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62B00F1-E822-4AF1-8296-0917EAF86B13}" type="slidenum">
              <a:rPr lang="en-US" smtClean="0"/>
              <a:pPr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3569799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72707" name="Shape 3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Biçimbirim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Biçimbirimsel</a:t>
            </a:r>
            <a:r>
              <a:rPr lang="en-US" dirty="0" smtClean="0"/>
              <a:t> </a:t>
            </a:r>
            <a:r>
              <a:rPr lang="en-US" dirty="0" err="1" smtClean="0"/>
              <a:t>Değişke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kök</a:t>
            </a:r>
            <a:r>
              <a:rPr lang="en-US" dirty="0" smtClean="0"/>
              <a:t> </a:t>
            </a:r>
            <a:r>
              <a:rPr lang="en-US" dirty="0" err="1" smtClean="0"/>
              <a:t>birimi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 ( go).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Çoçuk</a:t>
            </a:r>
            <a:r>
              <a:rPr lang="en-US" dirty="0" smtClean="0"/>
              <a:t> </a:t>
            </a:r>
            <a:r>
              <a:rPr lang="en-US" dirty="0" err="1" smtClean="0"/>
              <a:t>kök</a:t>
            </a:r>
            <a:r>
              <a:rPr lang="en-US" dirty="0" smtClean="0"/>
              <a:t> </a:t>
            </a:r>
            <a:r>
              <a:rPr lang="en-US" dirty="0" err="1" smtClean="0"/>
              <a:t>birimi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çekimini</a:t>
            </a:r>
            <a:r>
              <a:rPr lang="en-US" dirty="0" smtClean="0"/>
              <a:t> </a:t>
            </a:r>
            <a:r>
              <a:rPr lang="en-US" dirty="0" err="1" smtClean="0"/>
              <a:t>kullanmaya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 (went).</a:t>
            </a:r>
            <a:br>
              <a:rPr lang="en-US" dirty="0" smtClean="0"/>
            </a:br>
            <a:r>
              <a:rPr lang="en-US" dirty="0" smtClean="0"/>
              <a:t>c)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biçimbirimsel</a:t>
            </a:r>
            <a:r>
              <a:rPr lang="en-US" dirty="0" smtClean="0"/>
              <a:t> </a:t>
            </a:r>
            <a:r>
              <a:rPr lang="en-US" dirty="0" err="1" smtClean="0"/>
              <a:t>kuralı</a:t>
            </a:r>
            <a:r>
              <a:rPr lang="en-US" dirty="0" smtClean="0"/>
              <a:t> </a:t>
            </a:r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 (</a:t>
            </a:r>
            <a:r>
              <a:rPr lang="en-US" dirty="0" err="1" smtClean="0"/>
              <a:t>goed</a:t>
            </a:r>
            <a:r>
              <a:rPr lang="en-US" dirty="0" smtClean="0"/>
              <a:t>).</a:t>
            </a:r>
            <a:br>
              <a:rPr lang="en-US" dirty="0" smtClean="0"/>
            </a:br>
            <a:r>
              <a:rPr lang="en-US" dirty="0" smtClean="0"/>
              <a:t>d)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hatalı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bırakarak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biçime</a:t>
            </a:r>
            <a:r>
              <a:rPr lang="en-US" dirty="0" smtClean="0"/>
              <a:t> </a:t>
            </a:r>
            <a:r>
              <a:rPr lang="en-US" dirty="0" err="1" smtClean="0"/>
              <a:t>döner</a:t>
            </a:r>
            <a:r>
              <a:rPr lang="en-US" dirty="0" smtClean="0"/>
              <a:t> (went). </a:t>
            </a:r>
          </a:p>
        </p:txBody>
      </p:sp>
      <p:sp>
        <p:nvSpPr>
          <p:cNvPr id="72708" name="Shape 31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9B37D3-72DF-4B49-8A53-47227891686C}" type="slidenum">
              <a:rPr lang="en-US" smtClean="0"/>
              <a:pPr/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4717757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73731" name="Shape 3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1)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düzensiz</a:t>
            </a:r>
            <a:r>
              <a:rPr lang="en-US" dirty="0" smtClean="0"/>
              <a:t> </a:t>
            </a:r>
            <a:r>
              <a:rPr lang="en-US" dirty="0" err="1" smtClean="0"/>
              <a:t>fiilleri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öğrenmesi</a:t>
            </a:r>
            <a:r>
              <a:rPr lang="en-US" dirty="0" smtClean="0"/>
              <a:t> </a:t>
            </a:r>
            <a:r>
              <a:rPr lang="en-US" dirty="0" err="1" smtClean="0"/>
              <a:t>gerektiğinden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biçimbirimi</a:t>
            </a:r>
            <a:r>
              <a:rPr lang="en-US" dirty="0" smtClean="0"/>
              <a:t> </a:t>
            </a:r>
            <a:r>
              <a:rPr lang="en-US" dirty="0" err="1" smtClean="0"/>
              <a:t>uygulayamıyor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kurala</a:t>
            </a:r>
            <a:r>
              <a:rPr lang="en-US" dirty="0" smtClean="0"/>
              <a:t> </a:t>
            </a:r>
            <a:r>
              <a:rPr lang="en-US" dirty="0" err="1" smtClean="0"/>
              <a:t>dönüyor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2)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ikinci</a:t>
            </a:r>
            <a:r>
              <a:rPr lang="en-US" dirty="0" smtClean="0"/>
              <a:t> </a:t>
            </a:r>
            <a:r>
              <a:rPr lang="en-US" dirty="0" err="1" smtClean="0"/>
              <a:t>aşamada</a:t>
            </a:r>
            <a:r>
              <a:rPr lang="en-US" dirty="0" smtClean="0"/>
              <a:t> (b)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ederek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kullanmıyor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aşamada</a:t>
            </a:r>
            <a:r>
              <a:rPr lang="en-US" dirty="0" smtClean="0"/>
              <a:t> (c)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istiyor</a:t>
            </a:r>
            <a:r>
              <a:rPr lang="en-US" dirty="0" smtClean="0"/>
              <a:t> . </a:t>
            </a:r>
          </a:p>
        </p:txBody>
      </p:sp>
      <p:sp>
        <p:nvSpPr>
          <p:cNvPr id="73732" name="Shape 31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047F361-8F87-4F68-B45F-8398E99AA5D9}" type="slidenum">
              <a:rPr lang="en-US" smtClean="0"/>
              <a:pPr/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5505185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74755" name="Shape 32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Çoğul</a:t>
            </a:r>
            <a:r>
              <a:rPr lang="en-US" dirty="0" smtClean="0"/>
              <a:t> </a:t>
            </a:r>
            <a:r>
              <a:rPr lang="en-US" dirty="0" err="1" smtClean="0"/>
              <a:t>biçimbirim</a:t>
            </a:r>
            <a:r>
              <a:rPr lang="en-US" dirty="0" smtClean="0"/>
              <a:t> </a:t>
            </a:r>
            <a:r>
              <a:rPr lang="ja-JP" altLang="en-US" dirty="0" smtClean="0">
                <a:ea typeface="MS PGothic" pitchFamily="34" charset="-128"/>
              </a:rPr>
              <a:t>‘</a:t>
            </a:r>
            <a:r>
              <a:rPr lang="en-US" dirty="0" smtClean="0"/>
              <a:t>-s</a:t>
            </a:r>
            <a:r>
              <a:rPr lang="ja-JP" altLang="en-US" dirty="0" smtClean="0">
                <a:ea typeface="MS PGothic" pitchFamily="34" charset="-128"/>
              </a:rPr>
              <a:t>’</a:t>
            </a:r>
            <a:r>
              <a:rPr lang="en-US" dirty="0" smtClean="0"/>
              <a:t> </a:t>
            </a:r>
            <a:r>
              <a:rPr lang="en-US" dirty="0" err="1" smtClean="0"/>
              <a:t>kullanımını</a:t>
            </a:r>
            <a:r>
              <a:rPr lang="en-US" dirty="0" smtClean="0"/>
              <a:t> /z/ </a:t>
            </a:r>
            <a:r>
              <a:rPr lang="en-US" dirty="0" err="1" smtClean="0"/>
              <a:t>veya</a:t>
            </a:r>
            <a:r>
              <a:rPr lang="en-US" dirty="0" smtClean="0"/>
              <a:t> /s/ </a:t>
            </a:r>
            <a:r>
              <a:rPr lang="en-US" dirty="0" err="1" smtClean="0"/>
              <a:t>sesletiminde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sesletimi</a:t>
            </a:r>
            <a:r>
              <a:rPr lang="en-US" dirty="0" smtClean="0"/>
              <a:t> de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ediyor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sesletimin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biçimbirime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ediyor</a:t>
            </a:r>
            <a:r>
              <a:rPr lang="en-US" dirty="0" smtClean="0"/>
              <a:t>. </a:t>
            </a:r>
          </a:p>
        </p:txBody>
      </p:sp>
      <p:sp>
        <p:nvSpPr>
          <p:cNvPr id="74756" name="Shape 32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395F4E4-9DDC-4B59-B232-FE8C5DCA6B15}" type="slidenum">
              <a:rPr lang="en-US" smtClean="0"/>
              <a:pPr/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262753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58371" name="Shape 25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Uzlaşımsallık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sözcüklere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onları</a:t>
            </a:r>
            <a:r>
              <a:rPr lang="en-US" dirty="0" smtClean="0"/>
              <a:t> </a:t>
            </a:r>
            <a:r>
              <a:rPr lang="en-US" dirty="0" err="1" smtClean="0"/>
              <a:t>hafızalarında</a:t>
            </a:r>
            <a:r>
              <a:rPr lang="en-US" dirty="0" smtClean="0"/>
              <a:t> </a:t>
            </a:r>
            <a:r>
              <a:rPr lang="en-US" dirty="0" err="1" smtClean="0"/>
              <a:t>tutmaya</a:t>
            </a:r>
            <a:r>
              <a:rPr lang="en-US" dirty="0" smtClean="0"/>
              <a:t> </a:t>
            </a:r>
            <a:r>
              <a:rPr lang="en-US" dirty="0" err="1" smtClean="0"/>
              <a:t>başlarlar</a:t>
            </a:r>
            <a:r>
              <a:rPr lang="en-US" dirty="0" smtClean="0"/>
              <a:t>. </a:t>
            </a:r>
            <a:r>
              <a:rPr lang="en-US" dirty="0" err="1" smtClean="0"/>
              <a:t>Amaç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ilişkilendirmek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üretmektir</a:t>
            </a:r>
            <a:r>
              <a:rPr lang="en-US" dirty="0" smtClean="0"/>
              <a:t>. </a:t>
            </a:r>
          </a:p>
        </p:txBody>
      </p:sp>
      <p:sp>
        <p:nvSpPr>
          <p:cNvPr id="58372" name="Shape 25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F9D2EB2-EF8A-469D-9179-8B8670A9B363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191062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59395" name="Shape 26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Sesletimde</a:t>
            </a:r>
            <a:r>
              <a:rPr lang="en-US" dirty="0" smtClean="0"/>
              <a:t> </a:t>
            </a:r>
            <a:r>
              <a:rPr lang="en-US" dirty="0" err="1" smtClean="0"/>
              <a:t>Uzlaşımsallık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Çocukların</a:t>
            </a:r>
            <a:r>
              <a:rPr lang="en-US" dirty="0" smtClean="0"/>
              <a:t> ilk </a:t>
            </a:r>
            <a:r>
              <a:rPr lang="en-US" dirty="0" err="1" smtClean="0"/>
              <a:t>ürettikleri</a:t>
            </a:r>
            <a:r>
              <a:rPr lang="en-US" dirty="0" smtClean="0"/>
              <a:t> </a:t>
            </a:r>
            <a:r>
              <a:rPr lang="en-US" dirty="0" err="1" smtClean="0"/>
              <a:t>sözcüklere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sesletimsel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  <a:r>
              <a:rPr lang="en-US" dirty="0" err="1" smtClean="0"/>
              <a:t>Sesletim</a:t>
            </a:r>
            <a:r>
              <a:rPr lang="en-US" dirty="0" smtClean="0"/>
              <a:t> </a:t>
            </a:r>
            <a:r>
              <a:rPr lang="en-US" dirty="0" err="1" smtClean="0"/>
              <a:t>zamanla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edilerek</a:t>
            </a:r>
            <a:r>
              <a:rPr lang="en-US" dirty="0" smtClean="0"/>
              <a:t> </a:t>
            </a:r>
            <a:r>
              <a:rPr lang="en-US" dirty="0" err="1" smtClean="0"/>
              <a:t>gelişir</a:t>
            </a:r>
            <a:r>
              <a:rPr lang="en-US" dirty="0" smtClean="0"/>
              <a:t>. </a:t>
            </a:r>
          </a:p>
        </p:txBody>
      </p:sp>
      <p:sp>
        <p:nvSpPr>
          <p:cNvPr id="59396" name="Shape 26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71212A6-EAEC-4A2B-8D17-52EB63F4C1A4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8493646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0419" name="Shape 26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ja-JP" altLang="en-US" dirty="0" smtClean="0">
                <a:ea typeface="MS PGothic" pitchFamily="34" charset="-128"/>
              </a:rPr>
              <a:t>‘</a:t>
            </a:r>
            <a:r>
              <a:rPr lang="en-US" dirty="0" err="1" smtClean="0"/>
              <a:t>Fis</a:t>
            </a:r>
            <a:r>
              <a:rPr lang="en-US" dirty="0" smtClean="0"/>
              <a:t>/fish</a:t>
            </a:r>
            <a:r>
              <a:rPr lang="ja-JP" altLang="en-US" dirty="0" smtClean="0">
                <a:ea typeface="MS PGothic" pitchFamily="34" charset="-128"/>
              </a:rPr>
              <a:t>’</a:t>
            </a:r>
            <a:r>
              <a:rPr lang="en-US" dirty="0" smtClean="0"/>
              <a:t> </a:t>
            </a:r>
            <a:r>
              <a:rPr lang="en-US" dirty="0" err="1" smtClean="0"/>
              <a:t>Olgusu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sesletimlerinin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olduğuna</a:t>
            </a:r>
            <a:r>
              <a:rPr lang="en-US" dirty="0" smtClean="0"/>
              <a:t> </a:t>
            </a:r>
            <a:r>
              <a:rPr lang="en-US" dirty="0" err="1" smtClean="0"/>
              <a:t>inanırlar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çocuğa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dinletildiğinde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yüz</a:t>
            </a:r>
            <a:r>
              <a:rPr lang="en-US" dirty="0" smtClean="0"/>
              <a:t> </a:t>
            </a:r>
            <a:r>
              <a:rPr lang="en-US" dirty="0" err="1" smtClean="0"/>
              <a:t>sözcükten</a:t>
            </a:r>
            <a:r>
              <a:rPr lang="en-US" dirty="0" smtClean="0"/>
              <a:t> </a:t>
            </a:r>
            <a:r>
              <a:rPr lang="en-US" dirty="0" err="1" smtClean="0"/>
              <a:t>yarısını</a:t>
            </a:r>
            <a:r>
              <a:rPr lang="en-US" dirty="0" smtClean="0"/>
              <a:t> </a:t>
            </a:r>
            <a:r>
              <a:rPr lang="en-US" dirty="0" err="1" smtClean="0"/>
              <a:t>tanıyabilmiştir</a:t>
            </a:r>
            <a:r>
              <a:rPr lang="en-US" dirty="0" smtClean="0"/>
              <a:t>. </a:t>
            </a:r>
          </a:p>
        </p:txBody>
      </p:sp>
      <p:sp>
        <p:nvSpPr>
          <p:cNvPr id="60420" name="Shape 26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868B4B7-7535-46EF-BB01-F9C5EAC1A42E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1779487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1443" name="Shape 26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üretimlerini</a:t>
            </a:r>
            <a:r>
              <a:rPr lang="en-US" dirty="0" smtClean="0"/>
              <a:t> </a:t>
            </a:r>
            <a:r>
              <a:rPr lang="en-US" dirty="0" err="1" smtClean="0"/>
              <a:t>düzeltirler</a:t>
            </a:r>
            <a:r>
              <a:rPr lang="en-US" dirty="0" smtClean="0"/>
              <a:t>.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sesbilimsel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biçimbilimsel</a:t>
            </a:r>
            <a:r>
              <a:rPr lang="en-US" dirty="0" smtClean="0"/>
              <a:t> </a:t>
            </a:r>
            <a:r>
              <a:rPr lang="en-US" dirty="0" err="1" smtClean="0"/>
              <a:t>yapılara</a:t>
            </a:r>
            <a:r>
              <a:rPr lang="en-US" dirty="0" smtClean="0"/>
              <a:t> </a:t>
            </a:r>
            <a:r>
              <a:rPr lang="en-US" dirty="0" err="1" smtClean="0"/>
              <a:t>hakimiyet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dizimsel</a:t>
            </a:r>
            <a:r>
              <a:rPr lang="en-US" dirty="0" smtClean="0"/>
              <a:t> </a:t>
            </a:r>
            <a:r>
              <a:rPr lang="en-US" dirty="0" err="1" smtClean="0"/>
              <a:t>düzenlemeleri</a:t>
            </a:r>
            <a:r>
              <a:rPr lang="en-US" dirty="0" smtClean="0"/>
              <a:t>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zamanla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yapması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 </a:t>
            </a:r>
          </a:p>
        </p:txBody>
      </p:sp>
      <p:sp>
        <p:nvSpPr>
          <p:cNvPr id="61444" name="Shape 26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F4A5DAF-2492-4D09-8D9D-B755068954F0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23823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2467" name="Shape 27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smtClean="0"/>
              <a:t>3 - 4 </a:t>
            </a:r>
            <a:r>
              <a:rPr lang="en-US" dirty="0" err="1" smtClean="0"/>
              <a:t>yaşlarında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kardeşlerinin</a:t>
            </a:r>
            <a:r>
              <a:rPr lang="en-US" dirty="0" smtClean="0"/>
              <a:t> </a:t>
            </a:r>
            <a:r>
              <a:rPr lang="en-US" dirty="0" err="1" smtClean="0"/>
              <a:t>hatalarını</a:t>
            </a:r>
            <a:r>
              <a:rPr lang="en-US" dirty="0" smtClean="0"/>
              <a:t> </a:t>
            </a:r>
            <a:r>
              <a:rPr lang="en-US" dirty="0" err="1" smtClean="0"/>
              <a:t>düzeltmeye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. Bu </a:t>
            </a:r>
            <a:r>
              <a:rPr lang="en-US" dirty="0" err="1" smtClean="0"/>
              <a:t>aşamada</a:t>
            </a:r>
            <a:r>
              <a:rPr lang="en-US" dirty="0" smtClean="0"/>
              <a:t> </a:t>
            </a:r>
            <a:r>
              <a:rPr lang="en-US" dirty="0" err="1" smtClean="0"/>
              <a:t>çocuklardaki</a:t>
            </a:r>
            <a:r>
              <a:rPr lang="en-US" dirty="0" smtClean="0"/>
              <a:t> </a:t>
            </a:r>
            <a:r>
              <a:rPr lang="en-US" dirty="0" err="1" smtClean="0"/>
              <a:t>dayanak</a:t>
            </a:r>
            <a:r>
              <a:rPr lang="en-US" dirty="0" smtClean="0"/>
              <a:t> </a:t>
            </a:r>
            <a:r>
              <a:rPr lang="en-US" dirty="0" err="1" smtClean="0"/>
              <a:t>noktası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dili</a:t>
            </a:r>
            <a:r>
              <a:rPr lang="en-US" dirty="0" smtClean="0"/>
              <a:t> </a:t>
            </a:r>
            <a:r>
              <a:rPr lang="en-US" dirty="0" err="1" smtClean="0"/>
              <a:t>kullanış</a:t>
            </a:r>
            <a:r>
              <a:rPr lang="en-US" dirty="0" smtClean="0"/>
              <a:t> </a:t>
            </a:r>
            <a:r>
              <a:rPr lang="en-US" dirty="0" err="1" smtClean="0"/>
              <a:t>biçimidir</a:t>
            </a:r>
            <a:r>
              <a:rPr lang="en-US" dirty="0" smtClean="0"/>
              <a:t>. </a:t>
            </a:r>
          </a:p>
        </p:txBody>
      </p:sp>
      <p:sp>
        <p:nvSpPr>
          <p:cNvPr id="62468" name="Shape 27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297EC0D-2704-46E5-B0AE-06C49CE910F5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106353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3491" name="Shape 27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seçmek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duyduğu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anlamını</a:t>
            </a:r>
            <a:r>
              <a:rPr lang="en-US" dirty="0" smtClean="0"/>
              <a:t> </a:t>
            </a:r>
            <a:r>
              <a:rPr lang="en-US" dirty="0" err="1" smtClean="0"/>
              <a:t>tahmin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Tekrarlanan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tutarlılığını</a:t>
            </a:r>
            <a:r>
              <a:rPr lang="en-US" dirty="0" smtClean="0"/>
              <a:t> </a:t>
            </a:r>
            <a:r>
              <a:rPr lang="en-US" dirty="0" err="1" smtClean="0"/>
              <a:t>değerlendirir</a:t>
            </a:r>
            <a:r>
              <a:rPr lang="en-US" dirty="0" smtClean="0"/>
              <a:t> (</a:t>
            </a:r>
            <a:r>
              <a:rPr lang="en-US" dirty="0" err="1" smtClean="0"/>
              <a:t>uzlaşımsallık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>).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aşamasına</a:t>
            </a:r>
            <a:r>
              <a:rPr lang="en-US" dirty="0" smtClean="0"/>
              <a:t> </a:t>
            </a:r>
            <a:r>
              <a:rPr lang="en-US" dirty="0" err="1" smtClean="0"/>
              <a:t>geçer</a:t>
            </a:r>
            <a:r>
              <a:rPr lang="en-US" dirty="0" smtClean="0"/>
              <a:t>.</a:t>
            </a:r>
          </a:p>
        </p:txBody>
      </p:sp>
      <p:sp>
        <p:nvSpPr>
          <p:cNvPr id="63492" name="Shape 27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D01D18-55C1-434C-B651-A8D0308589B3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904369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4515" name="Shape 28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smtClean="0"/>
              <a:t>2 - 3.5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aralığındaki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yaptıkları</a:t>
            </a:r>
            <a:r>
              <a:rPr lang="en-US" dirty="0" smtClean="0"/>
              <a:t> </a:t>
            </a:r>
            <a:r>
              <a:rPr lang="en-US" dirty="0" err="1" smtClean="0"/>
              <a:t>düzeltmelerin</a:t>
            </a:r>
            <a:r>
              <a:rPr lang="en-US" dirty="0" smtClean="0"/>
              <a:t> %40</a:t>
            </a:r>
            <a:r>
              <a:rPr lang="ja-JP" altLang="en-US" dirty="0" smtClean="0">
                <a:ea typeface="MS PGothic" pitchFamily="34" charset="-128"/>
              </a:rPr>
              <a:t>’</a:t>
            </a:r>
            <a:r>
              <a:rPr lang="en-US" dirty="0" smtClean="0"/>
              <a:t>ı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seçimine</a:t>
            </a:r>
            <a:r>
              <a:rPr lang="en-US" dirty="0" smtClean="0"/>
              <a:t> </a:t>
            </a:r>
            <a:r>
              <a:rPr lang="en-US" dirty="0" err="1" smtClean="0"/>
              <a:t>yöneliktir</a:t>
            </a:r>
            <a:r>
              <a:rPr lang="en-US" dirty="0" smtClean="0"/>
              <a:t>.</a:t>
            </a:r>
          </a:p>
        </p:txBody>
      </p:sp>
      <p:sp>
        <p:nvSpPr>
          <p:cNvPr id="64516" name="Shape 28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E751143-DE5A-4F64-972F-FC9F9A7E0DF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3765811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Kullanımbilimsel İlkeler ve Edinim</a:t>
            </a:r>
          </a:p>
        </p:txBody>
      </p:sp>
      <p:sp>
        <p:nvSpPr>
          <p:cNvPr id="65539" name="Shape 28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err="1" smtClean="0"/>
              <a:t>Karşıtlık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uzlaşımsallıkta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karşıtlıkta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dilden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9 - 10 </a:t>
            </a:r>
            <a:r>
              <a:rPr lang="en-US" dirty="0" err="1" smtClean="0"/>
              <a:t>aylık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X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yetişkinlerin</a:t>
            </a:r>
            <a:r>
              <a:rPr lang="en-US" dirty="0" smtClean="0"/>
              <a:t> Y </a:t>
            </a:r>
            <a:r>
              <a:rPr lang="en-US" dirty="0" err="1" smtClean="0"/>
              <a:t>sözcüğünü</a:t>
            </a:r>
            <a:r>
              <a:rPr lang="en-US" dirty="0" smtClean="0"/>
              <a:t> </a:t>
            </a:r>
            <a:r>
              <a:rPr lang="en-US" dirty="0" err="1" smtClean="0"/>
              <a:t>seçmesindeki</a:t>
            </a:r>
            <a:r>
              <a:rPr lang="en-US" dirty="0" smtClean="0"/>
              <a:t> </a:t>
            </a:r>
            <a:r>
              <a:rPr lang="en-US" dirty="0" err="1" smtClean="0"/>
              <a:t>amacın</a:t>
            </a:r>
            <a:r>
              <a:rPr lang="en-US" dirty="0" smtClean="0"/>
              <a:t> </a:t>
            </a:r>
            <a:r>
              <a:rPr lang="en-US" dirty="0" err="1" smtClean="0"/>
              <a:t>farkına</a:t>
            </a:r>
            <a:r>
              <a:rPr lang="en-US" dirty="0" smtClean="0"/>
              <a:t> </a:t>
            </a:r>
            <a:r>
              <a:rPr lang="en-US" dirty="0" err="1" smtClean="0"/>
              <a:t>varması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(</a:t>
            </a:r>
            <a:r>
              <a:rPr lang="en-US" dirty="0" err="1" smtClean="0"/>
              <a:t>Yetişkin</a:t>
            </a:r>
            <a:r>
              <a:rPr lang="en-US" dirty="0" smtClean="0"/>
              <a:t> </a:t>
            </a:r>
            <a:r>
              <a:rPr lang="en-US" dirty="0" err="1" smtClean="0"/>
              <a:t>eylemlerinde</a:t>
            </a:r>
            <a:r>
              <a:rPr lang="en-US" dirty="0" smtClean="0"/>
              <a:t> </a:t>
            </a:r>
            <a:r>
              <a:rPr lang="en-US" dirty="0" err="1" smtClean="0"/>
              <a:t>amacın</a:t>
            </a:r>
            <a:r>
              <a:rPr lang="en-US" dirty="0" smtClean="0"/>
              <a:t> </a:t>
            </a:r>
            <a:r>
              <a:rPr lang="en-US" dirty="0" err="1" smtClean="0"/>
              <a:t>gözlenmesi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       </a:t>
            </a:r>
          </a:p>
        </p:txBody>
      </p:sp>
      <p:sp>
        <p:nvSpPr>
          <p:cNvPr id="65540" name="Shape 28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DB8D185-E7F3-4494-9D3D-4246D3FDA66B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385075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Geniş ekran</PresentationFormat>
  <Paragraphs>63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MS PGothic</vt:lpstr>
      <vt:lpstr>Arial</vt:lpstr>
      <vt:lpstr>Calibri</vt:lpstr>
      <vt:lpstr>Calibri Light</vt:lpstr>
      <vt:lpstr>Office Teması</vt:lpstr>
      <vt:lpstr>9. Ders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  <vt:lpstr>Kullanımbilimsel İlkeler ve Edinim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Ders</dc:title>
  <dc:creator>Windows Kullanıcısı</dc:creator>
  <cp:lastModifiedBy>Windows Kullanıcısı</cp:lastModifiedBy>
  <cp:revision>1</cp:revision>
  <dcterms:created xsi:type="dcterms:W3CDTF">2018-04-11T10:46:03Z</dcterms:created>
  <dcterms:modified xsi:type="dcterms:W3CDTF">2018-04-11T10:46:33Z</dcterms:modified>
</cp:coreProperties>
</file>