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2422-9456-4563-A2F2-6337A14E46F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3D6B-BC98-4564-AD9A-497383A9B4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5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2422-9456-4563-A2F2-6337A14E46F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3D6B-BC98-4564-AD9A-497383A9B4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783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2422-9456-4563-A2F2-6337A14E46F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3D6B-BC98-4564-AD9A-497383A9B4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5646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Madde İşaretl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Başlık Metni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/>
            <a:r>
              <a:rPr/>
              <a:t>Gövde Düzeyi Bir</a:t>
            </a:r>
          </a:p>
          <a:p>
            <a:pPr lvl="1"/>
            <a:r>
              <a:rPr/>
              <a:t>Gövde Düzeyi İki</a:t>
            </a:r>
          </a:p>
          <a:p>
            <a:pPr lvl="2"/>
            <a:r>
              <a:rPr/>
              <a:t>Gövde Düzeyi Üç</a:t>
            </a:r>
          </a:p>
          <a:p>
            <a:pPr lvl="3"/>
            <a:r>
              <a:rPr/>
              <a:t>Gövde Düzeyi Dört</a:t>
            </a:r>
          </a:p>
          <a:p>
            <a:pPr lvl="4"/>
            <a:r>
              <a:rPr/>
              <a:t>Gövde Düzeyi Beş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615AB-AE20-4E4A-8C10-F8A64DDE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3437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2422-9456-4563-A2F2-6337A14E46F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3D6B-BC98-4564-AD9A-497383A9B4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86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2422-9456-4563-A2F2-6337A14E46F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3D6B-BC98-4564-AD9A-497383A9B4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7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2422-9456-4563-A2F2-6337A14E46F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3D6B-BC98-4564-AD9A-497383A9B4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230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2422-9456-4563-A2F2-6337A14E46F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3D6B-BC98-4564-AD9A-497383A9B4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00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2422-9456-4563-A2F2-6337A14E46F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3D6B-BC98-4564-AD9A-497383A9B4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77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2422-9456-4563-A2F2-6337A14E46F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3D6B-BC98-4564-AD9A-497383A9B4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84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2422-9456-4563-A2F2-6337A14E46F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3D6B-BC98-4564-AD9A-497383A9B4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664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2422-9456-4563-A2F2-6337A14E46F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3D6B-BC98-4564-AD9A-497383A9B4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29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42422-9456-4563-A2F2-6337A14E46F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23D6B-BC98-4564-AD9A-497383A9B4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684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9</a:t>
            </a:r>
            <a:r>
              <a:rPr lang="tr-TR" dirty="0" smtClean="0"/>
              <a:t>. 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Kullanımbilimsel İlkeler ve Edinim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3136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Kullanımbilimsel İlkeler ve Edinim</a:t>
            </a:r>
          </a:p>
        </p:txBody>
      </p:sp>
      <p:sp>
        <p:nvSpPr>
          <p:cNvPr id="66563" name="Shape 28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err="1" smtClean="0"/>
              <a:t>Karşıtlık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Anlamda</a:t>
            </a:r>
            <a:r>
              <a:rPr lang="en-US" dirty="0" smtClean="0"/>
              <a:t> </a:t>
            </a:r>
            <a:r>
              <a:rPr lang="en-US" dirty="0" err="1" smtClean="0"/>
              <a:t>Karşıtlık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Yerleşik</a:t>
            </a:r>
            <a:r>
              <a:rPr lang="en-US" dirty="0" smtClean="0"/>
              <a:t> </a:t>
            </a:r>
            <a:r>
              <a:rPr lang="en-US" dirty="0" err="1" smtClean="0"/>
              <a:t>Sözcüklerin</a:t>
            </a:r>
            <a:r>
              <a:rPr lang="en-US" dirty="0" smtClean="0"/>
              <a:t> </a:t>
            </a:r>
            <a:r>
              <a:rPr lang="en-US" dirty="0" err="1" smtClean="0"/>
              <a:t>Önceliği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Bilinmeyen</a:t>
            </a:r>
            <a:r>
              <a:rPr lang="en-US" dirty="0" smtClean="0"/>
              <a:t> </a:t>
            </a:r>
            <a:r>
              <a:rPr lang="en-US" dirty="0" err="1" smtClean="0"/>
              <a:t>Sözcüklerin</a:t>
            </a:r>
            <a:r>
              <a:rPr lang="en-US" dirty="0" smtClean="0"/>
              <a:t> </a:t>
            </a:r>
            <a:r>
              <a:rPr lang="en-US" dirty="0" err="1" smtClean="0"/>
              <a:t>Sözcüksel</a:t>
            </a:r>
            <a:r>
              <a:rPr lang="en-US" dirty="0" smtClean="0"/>
              <a:t> </a:t>
            </a:r>
            <a:r>
              <a:rPr lang="en-US" dirty="0" err="1" smtClean="0"/>
              <a:t>Araları</a:t>
            </a:r>
            <a:r>
              <a:rPr lang="en-US" dirty="0" smtClean="0"/>
              <a:t> </a:t>
            </a:r>
            <a:r>
              <a:rPr lang="en-US" dirty="0" err="1" smtClean="0"/>
              <a:t>Doldurması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Sözcüklerin</a:t>
            </a:r>
            <a:r>
              <a:rPr lang="en-US" dirty="0" smtClean="0"/>
              <a:t> </a:t>
            </a:r>
            <a:r>
              <a:rPr lang="en-US" dirty="0" err="1" smtClean="0"/>
              <a:t>Sözcüksel</a:t>
            </a:r>
            <a:r>
              <a:rPr lang="en-US" dirty="0" smtClean="0"/>
              <a:t> </a:t>
            </a:r>
            <a:r>
              <a:rPr lang="en-US" dirty="0" err="1" smtClean="0"/>
              <a:t>Araları</a:t>
            </a:r>
            <a:r>
              <a:rPr lang="en-US" dirty="0" smtClean="0"/>
              <a:t> </a:t>
            </a:r>
            <a:r>
              <a:rPr lang="en-US" dirty="0" err="1" smtClean="0"/>
              <a:t>Doldurması</a:t>
            </a:r>
            <a:endParaRPr lang="en-US" dirty="0" smtClean="0"/>
          </a:p>
        </p:txBody>
      </p:sp>
      <p:sp>
        <p:nvSpPr>
          <p:cNvPr id="66564" name="Shape 28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5FBE28-ED7B-4484-97CF-A1575B14A1C2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668060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Kullanımbilimsel İlkeler ve Edinim</a:t>
            </a:r>
          </a:p>
        </p:txBody>
      </p:sp>
      <p:sp>
        <p:nvSpPr>
          <p:cNvPr id="67587" name="Shape 29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Anlamda</a:t>
            </a:r>
            <a:r>
              <a:rPr lang="en-US" dirty="0" smtClean="0"/>
              <a:t> </a:t>
            </a:r>
            <a:r>
              <a:rPr lang="en-US" dirty="0" err="1" smtClean="0"/>
              <a:t>Karşıtlık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sözcüksel</a:t>
            </a:r>
            <a:r>
              <a:rPr lang="en-US" dirty="0" smtClean="0"/>
              <a:t> </a:t>
            </a:r>
            <a:r>
              <a:rPr lang="en-US" dirty="0" err="1" smtClean="0"/>
              <a:t>edinim</a:t>
            </a:r>
            <a:r>
              <a:rPr lang="en-US" dirty="0" smtClean="0"/>
              <a:t> </a:t>
            </a:r>
            <a:r>
              <a:rPr lang="en-US" dirty="0" err="1" smtClean="0"/>
              <a:t>sürecinde</a:t>
            </a:r>
            <a:r>
              <a:rPr lang="en-US" dirty="0" smtClean="0"/>
              <a:t> </a:t>
            </a:r>
            <a:r>
              <a:rPr lang="en-US" dirty="0" err="1" smtClean="0"/>
              <a:t>sözcüğü</a:t>
            </a:r>
            <a:r>
              <a:rPr lang="en-US" dirty="0" smtClean="0"/>
              <a:t> </a:t>
            </a:r>
            <a:r>
              <a:rPr lang="en-US" dirty="0" err="1" smtClean="0"/>
              <a:t>kavramla</a:t>
            </a:r>
            <a:r>
              <a:rPr lang="en-US" dirty="0" smtClean="0"/>
              <a:t> </a:t>
            </a:r>
            <a:r>
              <a:rPr lang="en-US" dirty="0" err="1" smtClean="0"/>
              <a:t>eşleştirirken</a:t>
            </a:r>
            <a:r>
              <a:rPr lang="en-US" dirty="0" smtClean="0"/>
              <a:t> </a:t>
            </a:r>
            <a:r>
              <a:rPr lang="en-US" dirty="0" err="1" smtClean="0"/>
              <a:t>anlamsal</a:t>
            </a:r>
            <a:r>
              <a:rPr lang="en-US" dirty="0" smtClean="0"/>
              <a:t> </a:t>
            </a:r>
            <a:r>
              <a:rPr lang="en-US" dirty="0" err="1" smtClean="0"/>
              <a:t>farklılıkları</a:t>
            </a:r>
            <a:r>
              <a:rPr lang="en-US" dirty="0" smtClean="0"/>
              <a:t> </a:t>
            </a:r>
            <a:r>
              <a:rPr lang="en-US" dirty="0" err="1" smtClean="0"/>
              <a:t>göz</a:t>
            </a:r>
            <a:r>
              <a:rPr lang="en-US" dirty="0" smtClean="0"/>
              <a:t> </a:t>
            </a:r>
            <a:r>
              <a:rPr lang="en-US" dirty="0" err="1" smtClean="0"/>
              <a:t>önüne</a:t>
            </a:r>
            <a:r>
              <a:rPr lang="en-US" dirty="0" smtClean="0"/>
              <a:t> </a:t>
            </a:r>
            <a:r>
              <a:rPr lang="en-US" dirty="0" err="1" smtClean="0"/>
              <a:t>alırlar</a:t>
            </a:r>
            <a:r>
              <a:rPr lang="en-US" dirty="0" smtClean="0"/>
              <a:t> (</a:t>
            </a:r>
            <a:r>
              <a:rPr lang="en-US" dirty="0" err="1" smtClean="0"/>
              <a:t>ayırıcı</a:t>
            </a:r>
            <a:r>
              <a:rPr lang="en-US" dirty="0" smtClean="0"/>
              <a:t> </a:t>
            </a:r>
            <a:r>
              <a:rPr lang="en-US" dirty="0" err="1" smtClean="0"/>
              <a:t>özellikler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err="1" smtClean="0"/>
              <a:t>Örnek</a:t>
            </a:r>
            <a:r>
              <a:rPr lang="en-US" dirty="0" smtClean="0"/>
              <a:t>: </a:t>
            </a:r>
            <a:r>
              <a:rPr lang="en-US" dirty="0" err="1" smtClean="0"/>
              <a:t>Köpek</a:t>
            </a:r>
            <a:r>
              <a:rPr lang="en-US" dirty="0" smtClean="0"/>
              <a:t> = </a:t>
            </a:r>
            <a:r>
              <a:rPr lang="en-US" dirty="0" err="1" smtClean="0"/>
              <a:t>köpek+kedi+koyun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en-US" dirty="0" err="1" smtClean="0"/>
              <a:t>Köpek</a:t>
            </a:r>
            <a:r>
              <a:rPr lang="en-US" dirty="0" smtClean="0"/>
              <a:t> = </a:t>
            </a:r>
            <a:r>
              <a:rPr lang="en-US" dirty="0" err="1" smtClean="0"/>
              <a:t>köpek</a:t>
            </a:r>
            <a:r>
              <a:rPr lang="en-US" dirty="0" smtClean="0"/>
              <a:t> + </a:t>
            </a:r>
            <a:r>
              <a:rPr lang="en-US" dirty="0" err="1" smtClean="0"/>
              <a:t>kedi</a:t>
            </a:r>
            <a:r>
              <a:rPr lang="en-US" dirty="0" smtClean="0"/>
              <a:t>      </a:t>
            </a:r>
            <a:r>
              <a:rPr lang="en-US" dirty="0" err="1" smtClean="0"/>
              <a:t>Koyun</a:t>
            </a:r>
            <a:r>
              <a:rPr lang="en-US" dirty="0" smtClean="0"/>
              <a:t>= </a:t>
            </a:r>
            <a:r>
              <a:rPr lang="en-US" dirty="0" err="1" smtClean="0"/>
              <a:t>koyun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en-US" dirty="0" err="1" smtClean="0"/>
              <a:t>Köpek</a:t>
            </a:r>
            <a:r>
              <a:rPr lang="en-US" dirty="0" smtClean="0"/>
              <a:t> = </a:t>
            </a:r>
            <a:r>
              <a:rPr lang="en-US" dirty="0" err="1" smtClean="0"/>
              <a:t>Köpek</a:t>
            </a:r>
            <a:r>
              <a:rPr lang="en-US" dirty="0" smtClean="0"/>
              <a:t>                </a:t>
            </a:r>
            <a:r>
              <a:rPr lang="en-US" dirty="0" err="1" smtClean="0"/>
              <a:t>Koyun</a:t>
            </a:r>
            <a:r>
              <a:rPr lang="en-US" dirty="0" smtClean="0"/>
              <a:t> = </a:t>
            </a:r>
            <a:r>
              <a:rPr lang="en-US" dirty="0" err="1" smtClean="0"/>
              <a:t>koyun</a:t>
            </a:r>
            <a:r>
              <a:rPr lang="en-US" dirty="0" smtClean="0"/>
              <a:t>         </a:t>
            </a:r>
            <a:r>
              <a:rPr lang="en-US" dirty="0" err="1" smtClean="0"/>
              <a:t>Kedi</a:t>
            </a:r>
            <a:r>
              <a:rPr lang="en-US" dirty="0" smtClean="0"/>
              <a:t> = </a:t>
            </a:r>
            <a:r>
              <a:rPr lang="en-US" dirty="0" err="1" smtClean="0"/>
              <a:t>kedi</a:t>
            </a:r>
            <a:endParaRPr lang="en-US" dirty="0" smtClean="0"/>
          </a:p>
        </p:txBody>
      </p:sp>
      <p:sp>
        <p:nvSpPr>
          <p:cNvPr id="67588" name="Shape 29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9567AFD-2420-4D94-8E81-42610D06F2B9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740383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Kullanımbilimsel İlkeler ve Edinim</a:t>
            </a:r>
          </a:p>
        </p:txBody>
      </p:sp>
      <p:sp>
        <p:nvSpPr>
          <p:cNvPr id="68611" name="Shape 29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Yerleşik</a:t>
            </a:r>
            <a:r>
              <a:rPr lang="en-US" dirty="0" smtClean="0"/>
              <a:t> </a:t>
            </a:r>
            <a:r>
              <a:rPr lang="en-US" dirty="0" err="1" smtClean="0"/>
              <a:t>Sözcüğün</a:t>
            </a:r>
            <a:r>
              <a:rPr lang="en-US" dirty="0" smtClean="0"/>
              <a:t> </a:t>
            </a:r>
            <a:r>
              <a:rPr lang="en-US" dirty="0" err="1" smtClean="0"/>
              <a:t>Önceliği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uzlaşımsallık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 </a:t>
            </a:r>
            <a:r>
              <a:rPr lang="en-US" dirty="0" err="1" smtClean="0"/>
              <a:t>uyarınca</a:t>
            </a:r>
            <a:r>
              <a:rPr lang="en-US" dirty="0" smtClean="0"/>
              <a:t> </a:t>
            </a:r>
            <a:r>
              <a:rPr lang="en-US" dirty="0" err="1" smtClean="0"/>
              <a:t>yetişkinlerin</a:t>
            </a:r>
            <a:r>
              <a:rPr lang="en-US" dirty="0" smtClean="0"/>
              <a:t> </a:t>
            </a:r>
            <a:r>
              <a:rPr lang="en-US" dirty="0" err="1" smtClean="0"/>
              <a:t>kullandığı</a:t>
            </a:r>
            <a:r>
              <a:rPr lang="en-US" dirty="0" smtClean="0"/>
              <a:t> </a:t>
            </a:r>
            <a:r>
              <a:rPr lang="en-US" dirty="0" err="1" smtClean="0"/>
              <a:t>sözcüğü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anlamı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kavradığında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anlamı</a:t>
            </a:r>
            <a:r>
              <a:rPr lang="en-US" dirty="0" smtClean="0"/>
              <a:t> </a:t>
            </a:r>
            <a:r>
              <a:rPr lang="en-US" dirty="0" err="1" smtClean="0"/>
              <a:t>işaret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kendilerinin</a:t>
            </a:r>
            <a:r>
              <a:rPr lang="en-US" dirty="0" smtClean="0"/>
              <a:t> UYDURDUKLARI </a:t>
            </a:r>
            <a:r>
              <a:rPr lang="en-US" dirty="0" err="1" smtClean="0"/>
              <a:t>sözcükleri</a:t>
            </a:r>
            <a:r>
              <a:rPr lang="en-US" dirty="0" smtClean="0"/>
              <a:t> </a:t>
            </a:r>
            <a:r>
              <a:rPr lang="en-US" dirty="0" err="1" smtClean="0"/>
              <a:t>kullanmayı</a:t>
            </a:r>
            <a:r>
              <a:rPr lang="en-US" dirty="0" smtClean="0"/>
              <a:t> </a:t>
            </a:r>
            <a:r>
              <a:rPr lang="en-US" dirty="0" err="1" smtClean="0"/>
              <a:t>bırakırlar</a:t>
            </a:r>
            <a:r>
              <a:rPr lang="en-US" dirty="0" smtClean="0"/>
              <a:t>. </a:t>
            </a:r>
          </a:p>
        </p:txBody>
      </p:sp>
      <p:sp>
        <p:nvSpPr>
          <p:cNvPr id="68612" name="Shape 29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F8A375-418F-49F7-804A-772AAE29DF4B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305782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Kullanımbilimsel İlkeler ve Edinim</a:t>
            </a:r>
          </a:p>
        </p:txBody>
      </p:sp>
      <p:sp>
        <p:nvSpPr>
          <p:cNvPr id="69635" name="Shape 30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smtClean="0"/>
              <a:t>4 - 5 </a:t>
            </a:r>
            <a:r>
              <a:rPr lang="en-US" dirty="0" err="1" smtClean="0"/>
              <a:t>yaşlarına</a:t>
            </a:r>
            <a:r>
              <a:rPr lang="en-US" dirty="0" smtClean="0"/>
              <a:t> </a:t>
            </a:r>
            <a:r>
              <a:rPr lang="en-US" dirty="0" err="1" smtClean="0"/>
              <a:t>gelinceye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uzlaşımsallığa</a:t>
            </a:r>
            <a:r>
              <a:rPr lang="en-US" dirty="0" smtClean="0"/>
              <a:t> </a:t>
            </a:r>
            <a:r>
              <a:rPr lang="en-US" dirty="0" err="1" smtClean="0"/>
              <a:t>duyarlılık</a:t>
            </a:r>
            <a:r>
              <a:rPr lang="en-US" dirty="0" smtClean="0"/>
              <a:t> </a:t>
            </a:r>
            <a:r>
              <a:rPr lang="en-US" dirty="0" err="1" smtClean="0"/>
              <a:t>kazanmış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 </a:t>
            </a:r>
          </a:p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smtClean="0"/>
              <a:t>Bu </a:t>
            </a:r>
            <a:r>
              <a:rPr lang="en-US" dirty="0" err="1" smtClean="0"/>
              <a:t>aşamada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çocuğun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uydurduğu</a:t>
            </a:r>
            <a:r>
              <a:rPr lang="en-US" dirty="0" smtClean="0"/>
              <a:t>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yetişkinlerin</a:t>
            </a:r>
            <a:r>
              <a:rPr lang="en-US" dirty="0" smtClean="0"/>
              <a:t> </a:t>
            </a:r>
            <a:r>
              <a:rPr lang="en-US" dirty="0" err="1" smtClean="0"/>
              <a:t>kullandığı</a:t>
            </a:r>
            <a:r>
              <a:rPr lang="en-US" dirty="0" smtClean="0"/>
              <a:t> </a:t>
            </a:r>
            <a:r>
              <a:rPr lang="en-US" dirty="0" err="1" smtClean="0"/>
              <a:t>sözcüğün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anlamı</a:t>
            </a:r>
            <a:r>
              <a:rPr lang="en-US" dirty="0" smtClean="0"/>
              <a:t> </a:t>
            </a:r>
            <a:r>
              <a:rPr lang="en-US" dirty="0" err="1" smtClean="0"/>
              <a:t>işaret</a:t>
            </a:r>
            <a:r>
              <a:rPr lang="en-US" dirty="0" smtClean="0"/>
              <a:t> </a:t>
            </a:r>
            <a:r>
              <a:rPr lang="en-US" dirty="0" err="1" smtClean="0"/>
              <a:t>ettiğinin</a:t>
            </a:r>
            <a:r>
              <a:rPr lang="en-US" dirty="0" smtClean="0"/>
              <a:t> </a:t>
            </a:r>
            <a:r>
              <a:rPr lang="en-US" dirty="0" err="1" smtClean="0"/>
              <a:t>farkına</a:t>
            </a:r>
            <a:r>
              <a:rPr lang="en-US" dirty="0" smtClean="0"/>
              <a:t> </a:t>
            </a:r>
            <a:r>
              <a:rPr lang="en-US" dirty="0" err="1" smtClean="0"/>
              <a:t>varmasıdır</a:t>
            </a:r>
            <a:r>
              <a:rPr lang="en-US" dirty="0" smtClean="0"/>
              <a:t>.</a:t>
            </a:r>
          </a:p>
        </p:txBody>
      </p:sp>
      <p:sp>
        <p:nvSpPr>
          <p:cNvPr id="69636" name="Shape 30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C6694A-FBBB-4B50-A11C-CF23BF78EA45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015685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Kullanımbilimsel İlkeler ve Edinim</a:t>
            </a:r>
          </a:p>
        </p:txBody>
      </p:sp>
      <p:sp>
        <p:nvSpPr>
          <p:cNvPr id="70659" name="Shape 30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Bilinmeyen</a:t>
            </a:r>
            <a:r>
              <a:rPr lang="en-US" dirty="0" smtClean="0"/>
              <a:t> </a:t>
            </a:r>
            <a:r>
              <a:rPr lang="en-US" dirty="0" err="1" smtClean="0"/>
              <a:t>Sözcüklerin</a:t>
            </a:r>
            <a:r>
              <a:rPr lang="en-US" dirty="0" smtClean="0"/>
              <a:t> </a:t>
            </a:r>
            <a:r>
              <a:rPr lang="en-US" dirty="0" err="1" smtClean="0"/>
              <a:t>Sözcüksel</a:t>
            </a:r>
            <a:r>
              <a:rPr lang="en-US" dirty="0" smtClean="0"/>
              <a:t> </a:t>
            </a:r>
            <a:r>
              <a:rPr lang="en-US" dirty="0" err="1" smtClean="0"/>
              <a:t>Araları</a:t>
            </a:r>
            <a:r>
              <a:rPr lang="en-US" dirty="0" smtClean="0"/>
              <a:t> </a:t>
            </a:r>
            <a:r>
              <a:rPr lang="en-US" dirty="0" err="1" smtClean="0"/>
              <a:t>Doldurması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nesneye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bilmedikleri</a:t>
            </a:r>
            <a:r>
              <a:rPr lang="en-US" dirty="0" smtClean="0"/>
              <a:t> </a:t>
            </a:r>
            <a:r>
              <a:rPr lang="en-US" dirty="0" err="1" smtClean="0"/>
              <a:t>sözcükleri</a:t>
            </a:r>
            <a:r>
              <a:rPr lang="en-US" dirty="0" smtClean="0"/>
              <a:t> </a:t>
            </a:r>
            <a:r>
              <a:rPr lang="en-US" dirty="0" err="1" smtClean="0"/>
              <a:t>bildikleri</a:t>
            </a:r>
            <a:r>
              <a:rPr lang="en-US" dirty="0" smtClean="0"/>
              <a:t> </a:t>
            </a:r>
            <a:r>
              <a:rPr lang="en-US" dirty="0" err="1" smtClean="0"/>
              <a:t>sözcüklere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oluşturdukları</a:t>
            </a:r>
            <a:r>
              <a:rPr lang="en-US" dirty="0" smtClean="0"/>
              <a:t> </a:t>
            </a:r>
            <a:r>
              <a:rPr lang="en-US" dirty="0" err="1" smtClean="0"/>
              <a:t>sınıflandırmanın</a:t>
            </a:r>
            <a:r>
              <a:rPr lang="en-US" dirty="0" smtClean="0"/>
              <a:t> </a:t>
            </a:r>
            <a:r>
              <a:rPr lang="en-US" dirty="0" err="1" smtClean="0"/>
              <a:t>içine</a:t>
            </a:r>
            <a:r>
              <a:rPr lang="en-US" dirty="0" smtClean="0"/>
              <a:t> </a:t>
            </a:r>
            <a:r>
              <a:rPr lang="en-US" dirty="0" err="1" smtClean="0"/>
              <a:t>almazlar</a:t>
            </a:r>
            <a:r>
              <a:rPr lang="en-US" dirty="0" smtClean="0"/>
              <a:t> (</a:t>
            </a:r>
            <a:r>
              <a:rPr lang="en-US" dirty="0" err="1" smtClean="0"/>
              <a:t>bilinmeyen</a:t>
            </a:r>
            <a:r>
              <a:rPr lang="en-US" dirty="0" smtClean="0"/>
              <a:t> </a:t>
            </a:r>
            <a:r>
              <a:rPr lang="en-US" dirty="0" err="1" smtClean="0"/>
              <a:t>nesne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bilinmeyen</a:t>
            </a:r>
            <a:r>
              <a:rPr lang="en-US" dirty="0" smtClean="0"/>
              <a:t> </a:t>
            </a:r>
            <a:r>
              <a:rPr lang="en-US" dirty="0" err="1" smtClean="0"/>
              <a:t>sözcüğün</a:t>
            </a:r>
            <a:r>
              <a:rPr lang="en-US" dirty="0" smtClean="0"/>
              <a:t> </a:t>
            </a:r>
            <a:r>
              <a:rPr lang="en-US" dirty="0" err="1" smtClean="0"/>
              <a:t>eşleştirilmesi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Örnek</a:t>
            </a:r>
            <a:r>
              <a:rPr lang="en-US" dirty="0" smtClean="0"/>
              <a:t>: 2 </a:t>
            </a:r>
            <a:r>
              <a:rPr lang="en-US" dirty="0" err="1" smtClean="0"/>
              <a:t>yaşındaki</a:t>
            </a:r>
            <a:r>
              <a:rPr lang="en-US" dirty="0" smtClean="0"/>
              <a:t> </a:t>
            </a:r>
            <a:r>
              <a:rPr lang="en-US" dirty="0" err="1" smtClean="0"/>
              <a:t>çocuktan</a:t>
            </a:r>
            <a:r>
              <a:rPr lang="en-US" dirty="0" smtClean="0"/>
              <a:t> </a:t>
            </a:r>
            <a:r>
              <a:rPr lang="en-US" dirty="0" err="1" smtClean="0"/>
              <a:t>nesneleri</a:t>
            </a:r>
            <a:r>
              <a:rPr lang="en-US" dirty="0" smtClean="0"/>
              <a:t> </a:t>
            </a:r>
            <a:r>
              <a:rPr lang="en-US" dirty="0" err="1" smtClean="0"/>
              <a:t>vermesi</a:t>
            </a:r>
            <a:r>
              <a:rPr lang="en-US" dirty="0" smtClean="0"/>
              <a:t> </a:t>
            </a:r>
            <a:r>
              <a:rPr lang="en-US" dirty="0" err="1" smtClean="0"/>
              <a:t>istenir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en-US" dirty="0" err="1" smtClean="0"/>
              <a:t>Kedi</a:t>
            </a:r>
            <a:r>
              <a:rPr lang="en-US" dirty="0" smtClean="0"/>
              <a:t> + </a:t>
            </a:r>
            <a:r>
              <a:rPr lang="en-US" dirty="0" err="1" smtClean="0"/>
              <a:t>Köpek</a:t>
            </a:r>
            <a:r>
              <a:rPr lang="en-US" dirty="0" smtClean="0"/>
              <a:t> + </a:t>
            </a:r>
            <a:r>
              <a:rPr lang="en-US" dirty="0" err="1" smtClean="0"/>
              <a:t>Koyun</a:t>
            </a:r>
            <a:r>
              <a:rPr lang="en-US" dirty="0" smtClean="0"/>
              <a:t> + </a:t>
            </a:r>
            <a:r>
              <a:rPr lang="en-US" dirty="0" err="1" smtClean="0"/>
              <a:t>Fil</a:t>
            </a:r>
            <a:r>
              <a:rPr lang="en-US" dirty="0" smtClean="0"/>
              <a:t> (</a:t>
            </a:r>
            <a:r>
              <a:rPr lang="en-US" dirty="0" err="1" smtClean="0"/>
              <a:t>nesneler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en-US" dirty="0" err="1" smtClean="0"/>
              <a:t>Kedi</a:t>
            </a:r>
            <a:r>
              <a:rPr lang="en-US" dirty="0" smtClean="0"/>
              <a:t> / </a:t>
            </a:r>
            <a:r>
              <a:rPr lang="en-US" dirty="0" err="1" smtClean="0"/>
              <a:t>Köpek</a:t>
            </a:r>
            <a:r>
              <a:rPr lang="en-US" dirty="0" smtClean="0"/>
              <a:t>  / </a:t>
            </a:r>
            <a:r>
              <a:rPr lang="en-US" dirty="0" err="1" smtClean="0"/>
              <a:t>Koyun</a:t>
            </a:r>
            <a:r>
              <a:rPr lang="en-US" dirty="0" smtClean="0"/>
              <a:t> /  </a:t>
            </a:r>
            <a:r>
              <a:rPr lang="en-US" dirty="0" err="1" smtClean="0"/>
              <a:t>TaTa</a:t>
            </a:r>
            <a:r>
              <a:rPr lang="en-US" dirty="0" smtClean="0"/>
              <a:t>     (</a:t>
            </a:r>
            <a:r>
              <a:rPr lang="en-US" dirty="0" err="1" smtClean="0"/>
              <a:t>Sözcük</a:t>
            </a:r>
            <a:r>
              <a:rPr lang="en-US" dirty="0" smtClean="0"/>
              <a:t>) </a:t>
            </a:r>
          </a:p>
        </p:txBody>
      </p:sp>
      <p:sp>
        <p:nvSpPr>
          <p:cNvPr id="70660" name="Shape 30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1445ED4-15E5-4EB8-8C70-5F45BAE44D6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004269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Kullanımbilimsel İlkeler ve Edinim</a:t>
            </a:r>
          </a:p>
        </p:txBody>
      </p:sp>
      <p:sp>
        <p:nvSpPr>
          <p:cNvPr id="71683" name="Shape 30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Sözcüklerin</a:t>
            </a:r>
            <a:r>
              <a:rPr lang="en-US" dirty="0" smtClean="0"/>
              <a:t> </a:t>
            </a:r>
            <a:r>
              <a:rPr lang="en-US" dirty="0" err="1" smtClean="0"/>
              <a:t>Sözcüksel</a:t>
            </a:r>
            <a:r>
              <a:rPr lang="en-US" dirty="0" smtClean="0"/>
              <a:t> </a:t>
            </a:r>
            <a:r>
              <a:rPr lang="en-US" dirty="0" err="1" smtClean="0"/>
              <a:t>Araları</a:t>
            </a:r>
            <a:r>
              <a:rPr lang="en-US" dirty="0" smtClean="0"/>
              <a:t> </a:t>
            </a:r>
            <a:r>
              <a:rPr lang="en-US" dirty="0" err="1" smtClean="0"/>
              <a:t>Doldurması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ihtiyaç</a:t>
            </a:r>
            <a:r>
              <a:rPr lang="en-US" dirty="0" smtClean="0"/>
              <a:t> </a:t>
            </a:r>
            <a:r>
              <a:rPr lang="en-US" dirty="0" err="1" smtClean="0"/>
              <a:t>duydukları</a:t>
            </a:r>
            <a:r>
              <a:rPr lang="en-US" dirty="0" smtClean="0"/>
              <a:t> </a:t>
            </a:r>
            <a:r>
              <a:rPr lang="en-US" dirty="0" err="1" smtClean="0"/>
              <a:t>anlamı</a:t>
            </a:r>
            <a:r>
              <a:rPr lang="en-US" dirty="0" smtClean="0"/>
              <a:t> </a:t>
            </a:r>
            <a:r>
              <a:rPr lang="en-US" dirty="0" err="1" smtClean="0"/>
              <a:t>karşılamak</a:t>
            </a:r>
            <a:r>
              <a:rPr lang="en-US" dirty="0" smtClean="0"/>
              <a:t> </a:t>
            </a:r>
            <a:r>
              <a:rPr lang="en-US" dirty="0" err="1" smtClean="0"/>
              <a:t>adına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sözcüğü</a:t>
            </a:r>
            <a:r>
              <a:rPr lang="en-US" dirty="0" smtClean="0"/>
              <a:t> </a:t>
            </a:r>
            <a:r>
              <a:rPr lang="en-US" dirty="0" err="1" smtClean="0"/>
              <a:t>bilmedikleri</a:t>
            </a:r>
            <a:r>
              <a:rPr lang="en-US" dirty="0" smtClean="0"/>
              <a:t>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kendileri</a:t>
            </a:r>
            <a:r>
              <a:rPr lang="en-US" dirty="0" smtClean="0"/>
              <a:t>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uydurarak</a:t>
            </a:r>
            <a:r>
              <a:rPr lang="en-US" dirty="0" smtClean="0"/>
              <a:t> </a:t>
            </a:r>
            <a:r>
              <a:rPr lang="en-US" dirty="0" err="1" smtClean="0"/>
              <a:t>sözcüksel</a:t>
            </a:r>
            <a:r>
              <a:rPr lang="en-US" dirty="0" smtClean="0"/>
              <a:t> </a:t>
            </a:r>
            <a:r>
              <a:rPr lang="en-US" dirty="0" err="1" smtClean="0"/>
              <a:t>boşluğu</a:t>
            </a:r>
            <a:r>
              <a:rPr lang="en-US" dirty="0" smtClean="0"/>
              <a:t> </a:t>
            </a:r>
            <a:r>
              <a:rPr lang="en-US" dirty="0" err="1" smtClean="0"/>
              <a:t>doldururlar</a:t>
            </a:r>
            <a:r>
              <a:rPr lang="en-US" dirty="0" smtClean="0"/>
              <a:t>. </a:t>
            </a:r>
          </a:p>
        </p:txBody>
      </p:sp>
      <p:sp>
        <p:nvSpPr>
          <p:cNvPr id="71684" name="Shape 30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62B00F1-E822-4AF1-8296-0917EAF86B13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569799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Kullanımbilimsel İlkeler ve Edinim</a:t>
            </a:r>
          </a:p>
        </p:txBody>
      </p:sp>
      <p:sp>
        <p:nvSpPr>
          <p:cNvPr id="72707" name="Shape 3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Biçimbirim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Biçimbirimsel</a:t>
            </a:r>
            <a:r>
              <a:rPr lang="en-US" dirty="0" smtClean="0"/>
              <a:t> </a:t>
            </a:r>
            <a:r>
              <a:rPr lang="en-US" dirty="0" err="1" smtClean="0"/>
              <a:t>Değişke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a)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kök</a:t>
            </a:r>
            <a:r>
              <a:rPr lang="en-US" dirty="0" smtClean="0"/>
              <a:t> </a:t>
            </a:r>
            <a:r>
              <a:rPr lang="en-US" dirty="0" err="1" smtClean="0"/>
              <a:t>birimi</a:t>
            </a:r>
            <a:r>
              <a:rPr lang="en-US" dirty="0" smtClean="0"/>
              <a:t> </a:t>
            </a:r>
            <a:r>
              <a:rPr lang="en-US" dirty="0" err="1" smtClean="0"/>
              <a:t>kullanır</a:t>
            </a:r>
            <a:r>
              <a:rPr lang="en-US" dirty="0" smtClean="0"/>
              <a:t> ( go).</a:t>
            </a:r>
            <a:br>
              <a:rPr lang="en-US" dirty="0" smtClean="0"/>
            </a:br>
            <a:r>
              <a:rPr lang="en-US" dirty="0" smtClean="0"/>
              <a:t>b) </a:t>
            </a:r>
            <a:r>
              <a:rPr lang="en-US" dirty="0" err="1" smtClean="0"/>
              <a:t>Çoçuk</a:t>
            </a:r>
            <a:r>
              <a:rPr lang="en-US" dirty="0" smtClean="0"/>
              <a:t> </a:t>
            </a:r>
            <a:r>
              <a:rPr lang="en-US" dirty="0" err="1" smtClean="0"/>
              <a:t>kök</a:t>
            </a:r>
            <a:r>
              <a:rPr lang="en-US" dirty="0" smtClean="0"/>
              <a:t> </a:t>
            </a:r>
            <a:r>
              <a:rPr lang="en-US" dirty="0" err="1" smtClean="0"/>
              <a:t>birimi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çekimini</a:t>
            </a:r>
            <a:r>
              <a:rPr lang="en-US" dirty="0" smtClean="0"/>
              <a:t> </a:t>
            </a:r>
            <a:r>
              <a:rPr lang="en-US" dirty="0" err="1" smtClean="0"/>
              <a:t>kullanmaya</a:t>
            </a:r>
            <a:r>
              <a:rPr lang="en-US" dirty="0" smtClean="0"/>
              <a:t> </a:t>
            </a:r>
            <a:r>
              <a:rPr lang="en-US" dirty="0" err="1" smtClean="0"/>
              <a:t>başlar</a:t>
            </a:r>
            <a:r>
              <a:rPr lang="en-US" dirty="0" smtClean="0"/>
              <a:t> (went).</a:t>
            </a:r>
            <a:br>
              <a:rPr lang="en-US" dirty="0" smtClean="0"/>
            </a:br>
            <a:r>
              <a:rPr lang="en-US" dirty="0" smtClean="0"/>
              <a:t>c)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biçimbirimsel</a:t>
            </a:r>
            <a:r>
              <a:rPr lang="en-US" dirty="0" smtClean="0"/>
              <a:t> </a:t>
            </a:r>
            <a:r>
              <a:rPr lang="en-US" dirty="0" err="1" smtClean="0"/>
              <a:t>kuralı</a:t>
            </a:r>
            <a:r>
              <a:rPr lang="en-US" dirty="0" smtClean="0"/>
              <a:t> </a:t>
            </a:r>
            <a:r>
              <a:rPr lang="en-US" dirty="0" err="1" smtClean="0"/>
              <a:t>uygulamaya</a:t>
            </a:r>
            <a:r>
              <a:rPr lang="en-US" dirty="0" smtClean="0"/>
              <a:t> </a:t>
            </a:r>
            <a:r>
              <a:rPr lang="en-US" dirty="0" err="1" smtClean="0"/>
              <a:t>başlar</a:t>
            </a:r>
            <a:r>
              <a:rPr lang="en-US" dirty="0" smtClean="0"/>
              <a:t> (</a:t>
            </a:r>
            <a:r>
              <a:rPr lang="en-US" dirty="0" err="1" smtClean="0"/>
              <a:t>goed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d)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hatalı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 </a:t>
            </a:r>
            <a:r>
              <a:rPr lang="en-US" dirty="0" err="1" smtClean="0"/>
              <a:t>bırakarak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biçime</a:t>
            </a:r>
            <a:r>
              <a:rPr lang="en-US" dirty="0" smtClean="0"/>
              <a:t> </a:t>
            </a:r>
            <a:r>
              <a:rPr lang="en-US" dirty="0" err="1" smtClean="0"/>
              <a:t>döner</a:t>
            </a:r>
            <a:r>
              <a:rPr lang="en-US" dirty="0" smtClean="0"/>
              <a:t> (went). </a:t>
            </a:r>
          </a:p>
        </p:txBody>
      </p:sp>
      <p:sp>
        <p:nvSpPr>
          <p:cNvPr id="72708" name="Shape 31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89B37D3-72DF-4B49-8A53-47227891686C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717757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Kullanımbilimsel İlkeler ve Edinim</a:t>
            </a:r>
          </a:p>
        </p:txBody>
      </p:sp>
      <p:sp>
        <p:nvSpPr>
          <p:cNvPr id="73731" name="Shape 31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Olası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1)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düzensiz</a:t>
            </a:r>
            <a:r>
              <a:rPr lang="en-US" dirty="0" smtClean="0"/>
              <a:t> </a:t>
            </a:r>
            <a:r>
              <a:rPr lang="en-US" dirty="0" err="1" smtClean="0"/>
              <a:t>fiilleri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öğrenmesi</a:t>
            </a:r>
            <a:r>
              <a:rPr lang="en-US" dirty="0" smtClean="0"/>
              <a:t> </a:t>
            </a:r>
            <a:r>
              <a:rPr lang="en-US" dirty="0" err="1" smtClean="0"/>
              <a:t>gerektiğinden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biçimbirimi</a:t>
            </a:r>
            <a:r>
              <a:rPr lang="en-US" dirty="0" smtClean="0"/>
              <a:t> </a:t>
            </a:r>
            <a:r>
              <a:rPr lang="en-US" dirty="0" err="1" smtClean="0"/>
              <a:t>uygulayamıyor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kurala</a:t>
            </a:r>
            <a:r>
              <a:rPr lang="en-US" dirty="0" smtClean="0"/>
              <a:t> </a:t>
            </a:r>
            <a:r>
              <a:rPr lang="en-US" dirty="0" err="1" smtClean="0"/>
              <a:t>dönüyor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2)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ikinci</a:t>
            </a:r>
            <a:r>
              <a:rPr lang="en-US" dirty="0" smtClean="0"/>
              <a:t> </a:t>
            </a:r>
            <a:r>
              <a:rPr lang="en-US" dirty="0" err="1" smtClean="0"/>
              <a:t>aşamada</a:t>
            </a:r>
            <a:r>
              <a:rPr lang="en-US" dirty="0" smtClean="0"/>
              <a:t> (b) </a:t>
            </a:r>
            <a:r>
              <a:rPr lang="en-US" dirty="0" err="1" smtClean="0"/>
              <a:t>geçmiş</a:t>
            </a:r>
            <a:r>
              <a:rPr lang="en-US" dirty="0" smtClean="0"/>
              <a:t> </a:t>
            </a:r>
            <a:r>
              <a:rPr lang="en-US" dirty="0" err="1" smtClean="0"/>
              <a:t>zamanı</a:t>
            </a:r>
            <a:r>
              <a:rPr lang="en-US" dirty="0" smtClean="0"/>
              <a:t> </a:t>
            </a:r>
            <a:r>
              <a:rPr lang="en-US" dirty="0" err="1" smtClean="0"/>
              <a:t>işaret</a:t>
            </a:r>
            <a:r>
              <a:rPr lang="en-US" dirty="0" smtClean="0"/>
              <a:t> </a:t>
            </a:r>
            <a:r>
              <a:rPr lang="en-US" dirty="0" err="1" smtClean="0"/>
              <a:t>ederek</a:t>
            </a:r>
            <a:r>
              <a:rPr lang="en-US" dirty="0" smtClean="0"/>
              <a:t> </a:t>
            </a:r>
            <a:r>
              <a:rPr lang="en-US" dirty="0" err="1" smtClean="0"/>
              <a:t>sözcüğü</a:t>
            </a:r>
            <a:r>
              <a:rPr lang="en-US" dirty="0" smtClean="0"/>
              <a:t> </a:t>
            </a:r>
            <a:r>
              <a:rPr lang="en-US" dirty="0" err="1" smtClean="0"/>
              <a:t>kullanmıyor</a:t>
            </a:r>
            <a:r>
              <a:rPr lang="en-US" dirty="0" smtClean="0"/>
              <a:t>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üçüncü</a:t>
            </a:r>
            <a:r>
              <a:rPr lang="en-US" dirty="0" smtClean="0"/>
              <a:t> </a:t>
            </a:r>
            <a:r>
              <a:rPr lang="en-US" dirty="0" err="1" smtClean="0"/>
              <a:t>aşamada</a:t>
            </a:r>
            <a:r>
              <a:rPr lang="en-US" dirty="0" smtClean="0"/>
              <a:t> (c) </a:t>
            </a:r>
            <a:r>
              <a:rPr lang="en-US" dirty="0" err="1" smtClean="0"/>
              <a:t>geçmiş</a:t>
            </a:r>
            <a:r>
              <a:rPr lang="en-US" dirty="0" smtClean="0"/>
              <a:t> </a:t>
            </a:r>
            <a:r>
              <a:rPr lang="en-US" dirty="0" err="1" smtClean="0"/>
              <a:t>zamanı</a:t>
            </a:r>
            <a:r>
              <a:rPr lang="en-US" dirty="0" smtClean="0"/>
              <a:t> </a:t>
            </a:r>
            <a:r>
              <a:rPr lang="en-US" dirty="0" err="1" smtClean="0"/>
              <a:t>işaret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istiyor</a:t>
            </a:r>
            <a:r>
              <a:rPr lang="en-US" dirty="0" smtClean="0"/>
              <a:t> . </a:t>
            </a:r>
          </a:p>
        </p:txBody>
      </p:sp>
      <p:sp>
        <p:nvSpPr>
          <p:cNvPr id="73732" name="Shape 31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47F361-8F87-4F68-B45F-8398E99AA5D9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5051857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Kullanımbilimsel İlkeler ve Edinim</a:t>
            </a:r>
          </a:p>
        </p:txBody>
      </p:sp>
      <p:sp>
        <p:nvSpPr>
          <p:cNvPr id="74755" name="Shape 32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Çoğul</a:t>
            </a:r>
            <a:r>
              <a:rPr lang="en-US" dirty="0" smtClean="0"/>
              <a:t> </a:t>
            </a:r>
            <a:r>
              <a:rPr lang="en-US" dirty="0" err="1" smtClean="0"/>
              <a:t>biçimbirim</a:t>
            </a:r>
            <a:r>
              <a:rPr lang="en-US" dirty="0" smtClean="0"/>
              <a:t> </a:t>
            </a:r>
            <a:r>
              <a:rPr lang="ja-JP" altLang="en-US" dirty="0" smtClean="0">
                <a:ea typeface="MS PGothic" pitchFamily="34" charset="-128"/>
              </a:rPr>
              <a:t>‘</a:t>
            </a:r>
            <a:r>
              <a:rPr lang="en-US" dirty="0" smtClean="0"/>
              <a:t>-s</a:t>
            </a:r>
            <a:r>
              <a:rPr lang="ja-JP" altLang="en-US" dirty="0" smtClean="0">
                <a:ea typeface="MS PGothic" pitchFamily="34" charset="-128"/>
              </a:rPr>
              <a:t>’</a:t>
            </a:r>
            <a:r>
              <a:rPr lang="en-US" dirty="0" smtClean="0"/>
              <a:t> </a:t>
            </a:r>
            <a:r>
              <a:rPr lang="en-US" dirty="0" err="1" smtClean="0"/>
              <a:t>kullanımını</a:t>
            </a:r>
            <a:r>
              <a:rPr lang="en-US" dirty="0" smtClean="0"/>
              <a:t> /z/ </a:t>
            </a:r>
            <a:r>
              <a:rPr lang="en-US" dirty="0" err="1" smtClean="0"/>
              <a:t>veya</a:t>
            </a:r>
            <a:r>
              <a:rPr lang="en-US" dirty="0" smtClean="0"/>
              <a:t> /s/ </a:t>
            </a:r>
            <a:r>
              <a:rPr lang="en-US" dirty="0" err="1" smtClean="0"/>
              <a:t>sesletiminde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a)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sesletimi</a:t>
            </a:r>
            <a:r>
              <a:rPr lang="en-US" dirty="0" smtClean="0"/>
              <a:t> de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anlamı</a:t>
            </a:r>
            <a:r>
              <a:rPr lang="en-US" dirty="0" smtClean="0"/>
              <a:t> </a:t>
            </a:r>
            <a:r>
              <a:rPr lang="en-US" dirty="0" err="1" smtClean="0"/>
              <a:t>işaret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ediyor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b)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sesletimin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biçimbirime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olduğunu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ediyor</a:t>
            </a:r>
            <a:r>
              <a:rPr lang="en-US" dirty="0" smtClean="0"/>
              <a:t>. </a:t>
            </a:r>
          </a:p>
        </p:txBody>
      </p:sp>
      <p:sp>
        <p:nvSpPr>
          <p:cNvPr id="74756" name="Shape 32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95F4E4-9DDC-4B59-B232-FE8C5DCA6B15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627533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Kullanımbilimsel İlkeler ve Edinim</a:t>
            </a:r>
          </a:p>
        </p:txBody>
      </p:sp>
      <p:sp>
        <p:nvSpPr>
          <p:cNvPr id="58371" name="Shape 25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err="1" smtClean="0"/>
              <a:t>Uzlaşımsallık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yetişkinlerin</a:t>
            </a:r>
            <a:r>
              <a:rPr lang="en-US" dirty="0" smtClean="0"/>
              <a:t> </a:t>
            </a:r>
            <a:r>
              <a:rPr lang="en-US" dirty="0" err="1" smtClean="0"/>
              <a:t>kullandığı</a:t>
            </a:r>
            <a:r>
              <a:rPr lang="en-US" dirty="0" smtClean="0"/>
              <a:t> </a:t>
            </a:r>
            <a:r>
              <a:rPr lang="en-US" dirty="0" err="1" smtClean="0"/>
              <a:t>sözcüklere</a:t>
            </a:r>
            <a:r>
              <a:rPr lang="en-US" dirty="0" smtClean="0"/>
              <a:t> </a:t>
            </a:r>
            <a:r>
              <a:rPr lang="en-US" dirty="0" err="1" smtClean="0"/>
              <a:t>odaklanır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onları</a:t>
            </a:r>
            <a:r>
              <a:rPr lang="en-US" dirty="0" smtClean="0"/>
              <a:t> </a:t>
            </a:r>
            <a:r>
              <a:rPr lang="en-US" dirty="0" err="1" smtClean="0"/>
              <a:t>hafızalarında</a:t>
            </a:r>
            <a:r>
              <a:rPr lang="en-US" dirty="0" smtClean="0"/>
              <a:t> </a:t>
            </a:r>
            <a:r>
              <a:rPr lang="en-US" dirty="0" err="1" smtClean="0"/>
              <a:t>tutmaya</a:t>
            </a:r>
            <a:r>
              <a:rPr lang="en-US" dirty="0" smtClean="0"/>
              <a:t> </a:t>
            </a:r>
            <a:r>
              <a:rPr lang="en-US" dirty="0" err="1" smtClean="0"/>
              <a:t>başlarlar</a:t>
            </a:r>
            <a:r>
              <a:rPr lang="en-US" dirty="0" smtClean="0"/>
              <a:t>. </a:t>
            </a:r>
            <a:r>
              <a:rPr lang="en-US" dirty="0" err="1" smtClean="0"/>
              <a:t>Amaç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a)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anlamı</a:t>
            </a:r>
            <a:r>
              <a:rPr lang="en-US" dirty="0" smtClean="0"/>
              <a:t> </a:t>
            </a:r>
            <a:r>
              <a:rPr lang="en-US" dirty="0" err="1" smtClean="0"/>
              <a:t>ilişkilendirmek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b)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anlamak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üretmektir</a:t>
            </a:r>
            <a:r>
              <a:rPr lang="en-US" dirty="0" smtClean="0"/>
              <a:t>. </a:t>
            </a:r>
          </a:p>
        </p:txBody>
      </p:sp>
      <p:sp>
        <p:nvSpPr>
          <p:cNvPr id="58372" name="Shape 25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9D2EB2-EF8A-469D-9179-8B8670A9B363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191062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Kullanımbilimsel İlkeler ve Edinim</a:t>
            </a:r>
          </a:p>
        </p:txBody>
      </p:sp>
      <p:sp>
        <p:nvSpPr>
          <p:cNvPr id="59395" name="Shape 26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Sesletimde</a:t>
            </a:r>
            <a:r>
              <a:rPr lang="en-US" dirty="0" smtClean="0"/>
              <a:t> </a:t>
            </a:r>
            <a:r>
              <a:rPr lang="en-US" dirty="0" err="1" smtClean="0"/>
              <a:t>Uzlaşımsallık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Çocukların</a:t>
            </a:r>
            <a:r>
              <a:rPr lang="en-US" dirty="0" smtClean="0"/>
              <a:t> ilk </a:t>
            </a:r>
            <a:r>
              <a:rPr lang="en-US" dirty="0" err="1" smtClean="0"/>
              <a:t>ürettikleri</a:t>
            </a:r>
            <a:r>
              <a:rPr lang="en-US" dirty="0" smtClean="0"/>
              <a:t> </a:t>
            </a:r>
            <a:r>
              <a:rPr lang="en-US" dirty="0" err="1" smtClean="0"/>
              <a:t>sözcüklere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sesletimsel</a:t>
            </a:r>
            <a:r>
              <a:rPr lang="en-US" dirty="0" smtClean="0"/>
              <a:t> </a:t>
            </a:r>
            <a:r>
              <a:rPr lang="en-US" dirty="0" err="1" smtClean="0"/>
              <a:t>farklılıklar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 </a:t>
            </a:r>
            <a:r>
              <a:rPr lang="en-US" dirty="0" err="1" smtClean="0"/>
              <a:t>Sesletim</a:t>
            </a:r>
            <a:r>
              <a:rPr lang="en-US" dirty="0" smtClean="0"/>
              <a:t> </a:t>
            </a:r>
            <a:r>
              <a:rPr lang="en-US" dirty="0" err="1" smtClean="0"/>
              <a:t>zamanla</a:t>
            </a:r>
            <a:r>
              <a:rPr lang="en-US" dirty="0" smtClean="0"/>
              <a:t> </a:t>
            </a:r>
            <a:r>
              <a:rPr lang="en-US" dirty="0" err="1" smtClean="0"/>
              <a:t>tekrar</a:t>
            </a:r>
            <a:r>
              <a:rPr lang="en-US" dirty="0" smtClean="0"/>
              <a:t> </a:t>
            </a:r>
            <a:r>
              <a:rPr lang="en-US" dirty="0" err="1" smtClean="0"/>
              <a:t>edilerek</a:t>
            </a:r>
            <a:r>
              <a:rPr lang="en-US" dirty="0" smtClean="0"/>
              <a:t> </a:t>
            </a:r>
            <a:r>
              <a:rPr lang="en-US" dirty="0" err="1" smtClean="0"/>
              <a:t>gelişir</a:t>
            </a:r>
            <a:r>
              <a:rPr lang="en-US" dirty="0" smtClean="0"/>
              <a:t>. </a:t>
            </a:r>
          </a:p>
        </p:txBody>
      </p:sp>
      <p:sp>
        <p:nvSpPr>
          <p:cNvPr id="59396" name="Shape 26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71212A6-EAEC-4A2B-8D17-52EB63F4C1A4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49364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Kullanımbilimsel İlkeler ve Edinim</a:t>
            </a:r>
          </a:p>
        </p:txBody>
      </p:sp>
      <p:sp>
        <p:nvSpPr>
          <p:cNvPr id="60419" name="Shape 26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ja-JP" altLang="en-US" dirty="0" smtClean="0">
                <a:ea typeface="MS PGothic" pitchFamily="34" charset="-128"/>
              </a:rPr>
              <a:t>‘</a:t>
            </a:r>
            <a:r>
              <a:rPr lang="en-US" dirty="0" err="1" smtClean="0"/>
              <a:t>Fis</a:t>
            </a:r>
            <a:r>
              <a:rPr lang="en-US" dirty="0" smtClean="0"/>
              <a:t>/fish</a:t>
            </a:r>
            <a:r>
              <a:rPr lang="ja-JP" altLang="en-US" dirty="0" smtClean="0">
                <a:ea typeface="MS PGothic" pitchFamily="34" charset="-128"/>
              </a:rPr>
              <a:t>’</a:t>
            </a:r>
            <a:r>
              <a:rPr lang="en-US" dirty="0" smtClean="0"/>
              <a:t> </a:t>
            </a:r>
            <a:r>
              <a:rPr lang="en-US" dirty="0" err="1" smtClean="0"/>
              <a:t>Olgusu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sesletimlerinin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olduğuna</a:t>
            </a:r>
            <a:r>
              <a:rPr lang="en-US" dirty="0" smtClean="0"/>
              <a:t> </a:t>
            </a:r>
            <a:r>
              <a:rPr lang="en-US" dirty="0" err="1" smtClean="0"/>
              <a:t>inanırlar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 smtClean="0"/>
              <a:t>yaşındaki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çocuğa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sözcükleri</a:t>
            </a:r>
            <a:r>
              <a:rPr lang="en-US" dirty="0" smtClean="0"/>
              <a:t> </a:t>
            </a:r>
            <a:r>
              <a:rPr lang="en-US" dirty="0" err="1" smtClean="0"/>
              <a:t>dinletildiğinde</a:t>
            </a:r>
            <a:r>
              <a:rPr lang="en-US" dirty="0" smtClean="0"/>
              <a:t>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yüz</a:t>
            </a:r>
            <a:r>
              <a:rPr lang="en-US" dirty="0" smtClean="0"/>
              <a:t> </a:t>
            </a:r>
            <a:r>
              <a:rPr lang="en-US" dirty="0" err="1" smtClean="0"/>
              <a:t>sözcükten</a:t>
            </a:r>
            <a:r>
              <a:rPr lang="en-US" dirty="0" smtClean="0"/>
              <a:t> </a:t>
            </a:r>
            <a:r>
              <a:rPr lang="en-US" dirty="0" err="1" smtClean="0"/>
              <a:t>yarısını</a:t>
            </a:r>
            <a:r>
              <a:rPr lang="en-US" dirty="0" smtClean="0"/>
              <a:t> </a:t>
            </a:r>
            <a:r>
              <a:rPr lang="en-US" dirty="0" err="1" smtClean="0"/>
              <a:t>tanıyabilmiştir</a:t>
            </a:r>
            <a:r>
              <a:rPr lang="en-US" dirty="0" smtClean="0"/>
              <a:t>. </a:t>
            </a:r>
          </a:p>
        </p:txBody>
      </p:sp>
      <p:sp>
        <p:nvSpPr>
          <p:cNvPr id="60420" name="Shape 26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868B4B7-7535-46EF-BB01-F9C5EAC1A42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779487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Kullanımbilimsel İlkeler ve Edinim</a:t>
            </a:r>
          </a:p>
        </p:txBody>
      </p:sp>
      <p:sp>
        <p:nvSpPr>
          <p:cNvPr id="61443" name="Shape 26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öncelikle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üretimlerini</a:t>
            </a:r>
            <a:r>
              <a:rPr lang="en-US" dirty="0" smtClean="0"/>
              <a:t> </a:t>
            </a:r>
            <a:r>
              <a:rPr lang="en-US" dirty="0" err="1" smtClean="0"/>
              <a:t>düzeltirler</a:t>
            </a:r>
            <a:r>
              <a:rPr lang="en-US" dirty="0" smtClean="0"/>
              <a:t>. </a:t>
            </a:r>
            <a:r>
              <a:rPr lang="en-US" dirty="0" err="1" smtClean="0"/>
              <a:t>Öncelikle</a:t>
            </a:r>
            <a:r>
              <a:rPr lang="en-US" dirty="0" smtClean="0"/>
              <a:t> </a:t>
            </a:r>
            <a:r>
              <a:rPr lang="en-US" dirty="0" err="1" smtClean="0"/>
              <a:t>sesbilimsel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biçimbilimsel</a:t>
            </a:r>
            <a:r>
              <a:rPr lang="en-US" dirty="0" smtClean="0"/>
              <a:t> </a:t>
            </a:r>
            <a:r>
              <a:rPr lang="en-US" dirty="0" err="1" smtClean="0"/>
              <a:t>yapılara</a:t>
            </a:r>
            <a:r>
              <a:rPr lang="en-US" dirty="0" smtClean="0"/>
              <a:t> </a:t>
            </a:r>
            <a:r>
              <a:rPr lang="en-US" dirty="0" err="1" smtClean="0"/>
              <a:t>hakimiyet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dizimsel</a:t>
            </a:r>
            <a:r>
              <a:rPr lang="en-US" dirty="0" smtClean="0"/>
              <a:t> </a:t>
            </a:r>
            <a:r>
              <a:rPr lang="en-US" dirty="0" err="1" smtClean="0"/>
              <a:t>düzenlemeleri</a:t>
            </a:r>
            <a:r>
              <a:rPr lang="en-US" dirty="0" smtClean="0"/>
              <a:t> </a:t>
            </a:r>
            <a:r>
              <a:rPr lang="en-US" dirty="0" err="1" smtClean="0"/>
              <a:t>çocuğun</a:t>
            </a:r>
            <a:r>
              <a:rPr lang="en-US" dirty="0" smtClean="0"/>
              <a:t> </a:t>
            </a:r>
            <a:r>
              <a:rPr lang="en-US" dirty="0" err="1" smtClean="0"/>
              <a:t>zamanla</a:t>
            </a:r>
            <a:r>
              <a:rPr lang="en-US" dirty="0" smtClean="0"/>
              <a:t>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yapması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  </a:t>
            </a:r>
          </a:p>
        </p:txBody>
      </p:sp>
      <p:sp>
        <p:nvSpPr>
          <p:cNvPr id="61444" name="Shape 26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F4A5DAF-2492-4D09-8D9D-B755068954F0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238233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Kullanımbilimsel İlkeler ve Edinim</a:t>
            </a:r>
          </a:p>
        </p:txBody>
      </p:sp>
      <p:sp>
        <p:nvSpPr>
          <p:cNvPr id="62467" name="Shape 27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smtClean="0"/>
              <a:t>3 - 4 </a:t>
            </a:r>
            <a:r>
              <a:rPr lang="en-US" dirty="0" err="1" smtClean="0"/>
              <a:t>yaşlarında</a:t>
            </a:r>
            <a:r>
              <a:rPr lang="en-US" dirty="0" smtClean="0"/>
              <a:t> </a:t>
            </a: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kardeşlerinin</a:t>
            </a:r>
            <a:r>
              <a:rPr lang="en-US" dirty="0" smtClean="0"/>
              <a:t> </a:t>
            </a:r>
            <a:r>
              <a:rPr lang="en-US" dirty="0" err="1" smtClean="0"/>
              <a:t>hatalarını</a:t>
            </a:r>
            <a:r>
              <a:rPr lang="en-US" dirty="0" smtClean="0"/>
              <a:t> </a:t>
            </a:r>
            <a:r>
              <a:rPr lang="en-US" dirty="0" err="1" smtClean="0"/>
              <a:t>düzeltmeye</a:t>
            </a:r>
            <a:r>
              <a:rPr lang="en-US" dirty="0" smtClean="0"/>
              <a:t> </a:t>
            </a:r>
            <a:r>
              <a:rPr lang="en-US" dirty="0" err="1" smtClean="0"/>
              <a:t>başlar</a:t>
            </a:r>
            <a:r>
              <a:rPr lang="en-US" dirty="0" smtClean="0"/>
              <a:t>. Bu </a:t>
            </a:r>
            <a:r>
              <a:rPr lang="en-US" dirty="0" err="1" smtClean="0"/>
              <a:t>aşamada</a:t>
            </a:r>
            <a:r>
              <a:rPr lang="en-US" dirty="0" smtClean="0"/>
              <a:t> </a:t>
            </a:r>
            <a:r>
              <a:rPr lang="en-US" dirty="0" err="1" smtClean="0"/>
              <a:t>çocuklardaki</a:t>
            </a:r>
            <a:r>
              <a:rPr lang="en-US" dirty="0" smtClean="0"/>
              <a:t> </a:t>
            </a:r>
            <a:r>
              <a:rPr lang="en-US" dirty="0" err="1" smtClean="0"/>
              <a:t>dayanak</a:t>
            </a:r>
            <a:r>
              <a:rPr lang="en-US" dirty="0" smtClean="0"/>
              <a:t> </a:t>
            </a:r>
            <a:r>
              <a:rPr lang="en-US" dirty="0" err="1" smtClean="0"/>
              <a:t>noktası</a:t>
            </a:r>
            <a:r>
              <a:rPr lang="en-US" dirty="0" smtClean="0"/>
              <a:t> </a:t>
            </a:r>
            <a:r>
              <a:rPr lang="en-US" dirty="0" err="1" smtClean="0"/>
              <a:t>yetişkinlerin</a:t>
            </a:r>
            <a:r>
              <a:rPr lang="en-US" dirty="0" smtClean="0"/>
              <a:t> </a:t>
            </a:r>
            <a:r>
              <a:rPr lang="en-US" dirty="0" err="1" smtClean="0"/>
              <a:t>dili</a:t>
            </a:r>
            <a:r>
              <a:rPr lang="en-US" dirty="0" smtClean="0"/>
              <a:t> </a:t>
            </a:r>
            <a:r>
              <a:rPr lang="en-US" dirty="0" err="1" smtClean="0"/>
              <a:t>kullanış</a:t>
            </a:r>
            <a:r>
              <a:rPr lang="en-US" dirty="0" smtClean="0"/>
              <a:t> </a:t>
            </a:r>
            <a:r>
              <a:rPr lang="en-US" dirty="0" err="1" smtClean="0"/>
              <a:t>biçimidir</a:t>
            </a:r>
            <a:r>
              <a:rPr lang="en-US" dirty="0" smtClean="0"/>
              <a:t>. </a:t>
            </a:r>
          </a:p>
        </p:txBody>
      </p:sp>
      <p:sp>
        <p:nvSpPr>
          <p:cNvPr id="62468" name="Shape 27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97EC0D-2704-46E5-B0AE-06C49CE910F5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06353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Kullanımbilimsel İlkeler ve Edinim</a:t>
            </a:r>
          </a:p>
        </p:txBody>
      </p:sp>
      <p:sp>
        <p:nvSpPr>
          <p:cNvPr id="63491" name="Shape 27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sözcüğü</a:t>
            </a:r>
            <a:r>
              <a:rPr lang="en-US" dirty="0" smtClean="0"/>
              <a:t> </a:t>
            </a:r>
            <a:r>
              <a:rPr lang="en-US" dirty="0" err="1" smtClean="0"/>
              <a:t>seçmek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duyduğu</a:t>
            </a:r>
            <a:r>
              <a:rPr lang="en-US" dirty="0" smtClean="0"/>
              <a:t> </a:t>
            </a:r>
            <a:r>
              <a:rPr lang="en-US" dirty="0" err="1" smtClean="0"/>
              <a:t>sözcüğün</a:t>
            </a:r>
            <a:r>
              <a:rPr lang="en-US" dirty="0" smtClean="0"/>
              <a:t> </a:t>
            </a:r>
            <a:r>
              <a:rPr lang="en-US" dirty="0" err="1" smtClean="0"/>
              <a:t>anlamını</a:t>
            </a:r>
            <a:r>
              <a:rPr lang="en-US" dirty="0" smtClean="0"/>
              <a:t> </a:t>
            </a:r>
            <a:r>
              <a:rPr lang="en-US" dirty="0" err="1" smtClean="0"/>
              <a:t>tahmin</a:t>
            </a:r>
            <a:r>
              <a:rPr lang="en-US" dirty="0" smtClean="0"/>
              <a:t> </a:t>
            </a:r>
            <a:r>
              <a:rPr lang="en-US" dirty="0" err="1" smtClean="0"/>
              <a:t>etmeye</a:t>
            </a:r>
            <a:r>
              <a:rPr lang="en-US" dirty="0" smtClean="0"/>
              <a:t> </a:t>
            </a:r>
            <a:r>
              <a:rPr lang="en-US" dirty="0" err="1" smtClean="0"/>
              <a:t>çalışır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Tekrarlanan</a:t>
            </a:r>
            <a:r>
              <a:rPr lang="en-US" dirty="0" smtClean="0"/>
              <a:t> </a:t>
            </a:r>
            <a:r>
              <a:rPr lang="en-US" dirty="0" err="1" smtClean="0"/>
              <a:t>benzer</a:t>
            </a:r>
            <a:r>
              <a:rPr lang="en-US" dirty="0" smtClean="0"/>
              <a:t> </a:t>
            </a:r>
            <a:r>
              <a:rPr lang="en-US" dirty="0" err="1" smtClean="0"/>
              <a:t>durumlarda</a:t>
            </a:r>
            <a:r>
              <a:rPr lang="en-US" dirty="0" smtClean="0"/>
              <a:t> </a:t>
            </a:r>
            <a:r>
              <a:rPr lang="en-US" dirty="0" err="1" smtClean="0"/>
              <a:t>sözcüğün</a:t>
            </a:r>
            <a:r>
              <a:rPr lang="en-US" dirty="0" smtClean="0"/>
              <a:t> </a:t>
            </a:r>
            <a:r>
              <a:rPr lang="en-US" dirty="0" err="1" smtClean="0"/>
              <a:t>tutarlılığını</a:t>
            </a:r>
            <a:r>
              <a:rPr lang="en-US" dirty="0" smtClean="0"/>
              <a:t> </a:t>
            </a:r>
            <a:r>
              <a:rPr lang="en-US" dirty="0" err="1" smtClean="0"/>
              <a:t>değerlendirir</a:t>
            </a:r>
            <a:r>
              <a:rPr lang="en-US" dirty="0" smtClean="0"/>
              <a:t> (</a:t>
            </a:r>
            <a:r>
              <a:rPr lang="en-US" dirty="0" err="1" smtClean="0"/>
              <a:t>uzlaşımsallık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karşıtlık</a:t>
            </a:r>
            <a:r>
              <a:rPr lang="en-US" dirty="0" smtClean="0"/>
              <a:t>).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Sözcüğü</a:t>
            </a:r>
            <a:r>
              <a:rPr lang="en-US" dirty="0" smtClean="0"/>
              <a:t> </a:t>
            </a:r>
            <a:r>
              <a:rPr lang="en-US" dirty="0" err="1" smtClean="0"/>
              <a:t>kullanım</a:t>
            </a:r>
            <a:r>
              <a:rPr lang="en-US" dirty="0" smtClean="0"/>
              <a:t> </a:t>
            </a:r>
            <a:r>
              <a:rPr lang="en-US" dirty="0" err="1" smtClean="0"/>
              <a:t>aşamasına</a:t>
            </a:r>
            <a:r>
              <a:rPr lang="en-US" dirty="0" smtClean="0"/>
              <a:t> </a:t>
            </a:r>
            <a:r>
              <a:rPr lang="en-US" dirty="0" err="1" smtClean="0"/>
              <a:t>geçer</a:t>
            </a:r>
            <a:r>
              <a:rPr lang="en-US" dirty="0" smtClean="0"/>
              <a:t>.</a:t>
            </a:r>
          </a:p>
        </p:txBody>
      </p:sp>
      <p:sp>
        <p:nvSpPr>
          <p:cNvPr id="63492" name="Shape 27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D01D18-55C1-434C-B651-A8D0308589B3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904369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Kullanımbilimsel İlkeler ve Edinim</a:t>
            </a:r>
          </a:p>
        </p:txBody>
      </p:sp>
      <p:sp>
        <p:nvSpPr>
          <p:cNvPr id="64515" name="Shape 28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smtClean="0"/>
              <a:t>2 - 3.5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aralığındaki</a:t>
            </a:r>
            <a:r>
              <a:rPr lang="en-US" dirty="0" smtClean="0"/>
              <a:t> </a:t>
            </a:r>
            <a:r>
              <a:rPr lang="en-US" dirty="0" err="1" smtClean="0"/>
              <a:t>çocukların</a:t>
            </a:r>
            <a:r>
              <a:rPr lang="en-US" dirty="0" smtClean="0"/>
              <a:t> </a:t>
            </a:r>
            <a:r>
              <a:rPr lang="en-US" dirty="0" err="1" smtClean="0"/>
              <a:t>yaptıkları</a:t>
            </a:r>
            <a:r>
              <a:rPr lang="en-US" dirty="0" smtClean="0"/>
              <a:t> </a:t>
            </a:r>
            <a:r>
              <a:rPr lang="en-US" dirty="0" err="1" smtClean="0"/>
              <a:t>düzeltmelerin</a:t>
            </a:r>
            <a:r>
              <a:rPr lang="en-US" dirty="0" smtClean="0"/>
              <a:t> %40</a:t>
            </a:r>
            <a:r>
              <a:rPr lang="ja-JP" altLang="en-US" dirty="0" smtClean="0">
                <a:ea typeface="MS PGothic" pitchFamily="34" charset="-128"/>
              </a:rPr>
              <a:t>’</a:t>
            </a:r>
            <a:r>
              <a:rPr lang="en-US" dirty="0" smtClean="0"/>
              <a:t>ı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sözcüğün</a:t>
            </a:r>
            <a:r>
              <a:rPr lang="en-US" dirty="0" smtClean="0"/>
              <a:t> </a:t>
            </a:r>
            <a:r>
              <a:rPr lang="en-US" dirty="0" err="1" smtClean="0"/>
              <a:t>seçimine</a:t>
            </a:r>
            <a:r>
              <a:rPr lang="en-US" dirty="0" smtClean="0"/>
              <a:t> </a:t>
            </a:r>
            <a:r>
              <a:rPr lang="en-US" dirty="0" err="1" smtClean="0"/>
              <a:t>yöneliktir</a:t>
            </a:r>
            <a:r>
              <a:rPr lang="en-US" dirty="0" smtClean="0"/>
              <a:t>.</a:t>
            </a:r>
          </a:p>
        </p:txBody>
      </p:sp>
      <p:sp>
        <p:nvSpPr>
          <p:cNvPr id="64516" name="Shape 28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E751143-DE5A-4F64-972F-FC9F9A7E0DFA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765811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Kullanımbilimsel İlkeler ve Edinim</a:t>
            </a:r>
          </a:p>
        </p:txBody>
      </p:sp>
      <p:sp>
        <p:nvSpPr>
          <p:cNvPr id="65539" name="Shape 28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err="1" smtClean="0"/>
              <a:t>Karşıtlık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uzlaşımsallıkta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karşıtlıkta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yetişkinlerin</a:t>
            </a:r>
            <a:r>
              <a:rPr lang="en-US" dirty="0" smtClean="0"/>
              <a:t> </a:t>
            </a:r>
            <a:r>
              <a:rPr lang="en-US" dirty="0" err="1" smtClean="0"/>
              <a:t>kullandığı</a:t>
            </a:r>
            <a:r>
              <a:rPr lang="en-US" dirty="0" smtClean="0"/>
              <a:t> </a:t>
            </a:r>
            <a:r>
              <a:rPr lang="en-US" dirty="0" err="1" smtClean="0"/>
              <a:t>dilden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ederler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Örnek</a:t>
            </a:r>
            <a:r>
              <a:rPr lang="en-US" dirty="0" smtClean="0"/>
              <a:t>: 9 - 10 </a:t>
            </a:r>
            <a:r>
              <a:rPr lang="en-US" dirty="0" err="1" smtClean="0"/>
              <a:t>aylık</a:t>
            </a:r>
            <a:r>
              <a:rPr lang="en-US" dirty="0" smtClean="0"/>
              <a:t> </a:t>
            </a:r>
            <a:r>
              <a:rPr lang="en-US" dirty="0" err="1" smtClean="0"/>
              <a:t>çocukların</a:t>
            </a:r>
            <a:r>
              <a:rPr lang="en-US" dirty="0" smtClean="0"/>
              <a:t> X </a:t>
            </a:r>
            <a:r>
              <a:rPr lang="en-US" dirty="0" err="1" smtClean="0"/>
              <a:t>sözcüğü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yetişkinlerin</a:t>
            </a:r>
            <a:r>
              <a:rPr lang="en-US" dirty="0" smtClean="0"/>
              <a:t> Y </a:t>
            </a:r>
            <a:r>
              <a:rPr lang="en-US" dirty="0" err="1" smtClean="0"/>
              <a:t>sözcüğünü</a:t>
            </a:r>
            <a:r>
              <a:rPr lang="en-US" dirty="0" smtClean="0"/>
              <a:t> </a:t>
            </a:r>
            <a:r>
              <a:rPr lang="en-US" dirty="0" err="1" smtClean="0"/>
              <a:t>seçmesindeki</a:t>
            </a:r>
            <a:r>
              <a:rPr lang="en-US" dirty="0" smtClean="0"/>
              <a:t> </a:t>
            </a:r>
            <a:r>
              <a:rPr lang="en-US" dirty="0" err="1" smtClean="0"/>
              <a:t>amacın</a:t>
            </a:r>
            <a:r>
              <a:rPr lang="en-US" dirty="0" smtClean="0"/>
              <a:t> </a:t>
            </a:r>
            <a:r>
              <a:rPr lang="en-US" dirty="0" err="1" smtClean="0"/>
              <a:t>farkına</a:t>
            </a:r>
            <a:r>
              <a:rPr lang="en-US" dirty="0" smtClean="0"/>
              <a:t> </a:t>
            </a:r>
            <a:r>
              <a:rPr lang="en-US" dirty="0" err="1" smtClean="0"/>
              <a:t>varması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(</a:t>
            </a:r>
            <a:r>
              <a:rPr lang="en-US" dirty="0" err="1" smtClean="0"/>
              <a:t>Yetişkin</a:t>
            </a:r>
            <a:r>
              <a:rPr lang="en-US" dirty="0" smtClean="0"/>
              <a:t> </a:t>
            </a:r>
            <a:r>
              <a:rPr lang="en-US" dirty="0" err="1" smtClean="0"/>
              <a:t>eylemlerinde</a:t>
            </a:r>
            <a:r>
              <a:rPr lang="en-US" dirty="0" smtClean="0"/>
              <a:t> </a:t>
            </a:r>
            <a:r>
              <a:rPr lang="en-US" dirty="0" err="1" smtClean="0"/>
              <a:t>amacın</a:t>
            </a:r>
            <a:r>
              <a:rPr lang="en-US" dirty="0" smtClean="0"/>
              <a:t> </a:t>
            </a:r>
            <a:r>
              <a:rPr lang="en-US" dirty="0" err="1" smtClean="0"/>
              <a:t>gözlenmesi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 </a:t>
            </a:r>
          </a:p>
        </p:txBody>
      </p:sp>
      <p:sp>
        <p:nvSpPr>
          <p:cNvPr id="65540" name="Shape 28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DB8D185-E7F3-4494-9D3D-4246D3FDA66B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850756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Geniş ekran</PresentationFormat>
  <Paragraphs>63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MS PGothic</vt:lpstr>
      <vt:lpstr>Arial</vt:lpstr>
      <vt:lpstr>Calibri</vt:lpstr>
      <vt:lpstr>Calibri Light</vt:lpstr>
      <vt:lpstr>Office Teması</vt:lpstr>
      <vt:lpstr>9. Ders</vt:lpstr>
      <vt:lpstr>Kullanımbilimsel İlkeler ve Edinim</vt:lpstr>
      <vt:lpstr>Kullanımbilimsel İlkeler ve Edinim</vt:lpstr>
      <vt:lpstr>Kullanımbilimsel İlkeler ve Edinim</vt:lpstr>
      <vt:lpstr>Kullanımbilimsel İlkeler ve Edinim</vt:lpstr>
      <vt:lpstr>Kullanımbilimsel İlkeler ve Edinim</vt:lpstr>
      <vt:lpstr>Kullanımbilimsel İlkeler ve Edinim</vt:lpstr>
      <vt:lpstr>Kullanımbilimsel İlkeler ve Edinim</vt:lpstr>
      <vt:lpstr>Kullanımbilimsel İlkeler ve Edinim</vt:lpstr>
      <vt:lpstr>Kullanımbilimsel İlkeler ve Edinim</vt:lpstr>
      <vt:lpstr>Kullanımbilimsel İlkeler ve Edinim</vt:lpstr>
      <vt:lpstr>Kullanımbilimsel İlkeler ve Edinim</vt:lpstr>
      <vt:lpstr>Kullanımbilimsel İlkeler ve Edinim</vt:lpstr>
      <vt:lpstr>Kullanımbilimsel İlkeler ve Edinim</vt:lpstr>
      <vt:lpstr>Kullanımbilimsel İlkeler ve Edinim</vt:lpstr>
      <vt:lpstr>Kullanımbilimsel İlkeler ve Edinim</vt:lpstr>
      <vt:lpstr>Kullanımbilimsel İlkeler ve Edinim</vt:lpstr>
      <vt:lpstr>Kullanımbilimsel İlkeler ve Edinim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Ders</dc:title>
  <dc:creator>Windows Kullanıcısı</dc:creator>
  <cp:lastModifiedBy>Windows Kullanıcısı</cp:lastModifiedBy>
  <cp:revision>1</cp:revision>
  <dcterms:created xsi:type="dcterms:W3CDTF">2018-04-11T10:46:03Z</dcterms:created>
  <dcterms:modified xsi:type="dcterms:W3CDTF">2018-04-11T10:46:33Z</dcterms:modified>
</cp:coreProperties>
</file>