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44BEE-7F19-4547-A879-BF8B05C9EAC9}" type="datetimeFigureOut">
              <a:rPr lang="tr-TR" smtClean="0"/>
              <a:t>03.02.2017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2F25-8C84-4A81-8302-E9909F5E4B0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42" name="Picture 4" descr="daucus-carota-zanahor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52513"/>
            <a:ext cx="50038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43" name="Picture 5" descr="daucus_sativus_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42116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44" name="Text Box 6"/>
          <p:cNvSpPr txBox="1">
            <a:spLocks noChangeArrowheads="1"/>
          </p:cNvSpPr>
          <p:nvPr/>
        </p:nvSpPr>
        <p:spPr bwMode="auto">
          <a:xfrm>
            <a:off x="2176463" y="6184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624645" name="Text Box 7"/>
          <p:cNvSpPr txBox="1">
            <a:spLocks noChangeArrowheads="1"/>
          </p:cNvSpPr>
          <p:nvPr/>
        </p:nvSpPr>
        <p:spPr bwMode="auto">
          <a:xfrm>
            <a:off x="1100138" y="6256338"/>
            <a:ext cx="226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sz="2400">
                <a:solidFill>
                  <a:srgbClr val="FFFF00"/>
                </a:solidFill>
                <a:latin typeface="Comic Sans MS" pitchFamily="66" charset="0"/>
              </a:rPr>
              <a:t>Hayvan havucu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666" name="Picture 4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667" name="Picture 5" descr="helianthus-tuberosus-tup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43211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668" name="Text Box 6"/>
          <p:cNvSpPr txBox="1">
            <a:spLocks noChangeArrowheads="1"/>
          </p:cNvSpPr>
          <p:nvPr/>
        </p:nvSpPr>
        <p:spPr bwMode="auto">
          <a:xfrm>
            <a:off x="6454775" y="5321300"/>
            <a:ext cx="167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sz="2400">
                <a:solidFill>
                  <a:srgbClr val="FFFF00"/>
                </a:solidFill>
                <a:latin typeface="Comic Sans MS" pitchFamily="66" charset="0"/>
              </a:rPr>
              <a:t>Yer elması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26691" name="Picture 4" descr="pepo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692" name="Picture 5" descr="06101223-12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714" name="Picture 4" descr="Petitepimprenel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568801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5" name="Text Box 5"/>
          <p:cNvSpPr txBox="1">
            <a:spLocks noChangeArrowheads="1"/>
          </p:cNvSpPr>
          <p:nvPr/>
        </p:nvSpPr>
        <p:spPr bwMode="auto">
          <a:xfrm>
            <a:off x="4371975" y="5938838"/>
            <a:ext cx="3008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2400">
                <a:solidFill>
                  <a:srgbClr val="FFFF00"/>
                </a:solidFill>
                <a:latin typeface="Comic Sans MS" pitchFamily="66" charset="0"/>
              </a:rPr>
              <a:t>Çayır düğmesi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7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2484438" y="5805488"/>
            <a:ext cx="198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sz="2400" b="1">
                <a:solidFill>
                  <a:srgbClr val="FFFF00"/>
                </a:solidFill>
                <a:latin typeface="Comic Sans MS" pitchFamily="66" charset="0"/>
              </a:rPr>
              <a:t>Yem şalgamı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772400" cy="5691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3600" dirty="0" smtClean="0">
                <a:latin typeface="Comic Sans MS" pitchFamily="66" charset="0"/>
              </a:rPr>
              <a:t>Serin Mevsim </a:t>
            </a:r>
            <a:r>
              <a:rPr lang="tr-TR" sz="3600" dirty="0" err="1" smtClean="0">
                <a:latin typeface="Comic Sans MS" pitchFamily="66" charset="0"/>
              </a:rPr>
              <a:t>Baklagil</a:t>
            </a:r>
            <a:r>
              <a:rPr lang="tr-TR" sz="3600" dirty="0" smtClean="0">
                <a:latin typeface="Comic Sans MS" pitchFamily="66" charset="0"/>
              </a:rPr>
              <a:t> Yem Bitkileri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36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Yonca – </a:t>
            </a:r>
            <a:r>
              <a:rPr lang="tr-TR" sz="2800" i="1" dirty="0" err="1" smtClean="0">
                <a:latin typeface="Comic Sans MS" pitchFamily="66" charset="0"/>
              </a:rPr>
              <a:t>Medicago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sativa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Korunga- </a:t>
            </a:r>
            <a:r>
              <a:rPr lang="tr-TR" sz="2800" i="1" dirty="0" err="1" smtClean="0">
                <a:latin typeface="Comic Sans MS" pitchFamily="66" charset="0"/>
              </a:rPr>
              <a:t>Onobrychis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sativa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Fiğ-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sativa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Tüylü fiğ</a:t>
            </a:r>
            <a:r>
              <a:rPr lang="tr-TR" sz="2800" i="1" dirty="0" smtClean="0">
                <a:latin typeface="Comic Sans MS" pitchFamily="66" charset="0"/>
              </a:rPr>
              <a:t>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villosa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Burçak-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ervilia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Yem bezelyesi</a:t>
            </a:r>
            <a:r>
              <a:rPr lang="tr-TR" sz="2800" i="1" dirty="0" smtClean="0">
                <a:latin typeface="Comic Sans MS" pitchFamily="66" charset="0"/>
              </a:rPr>
              <a:t>- </a:t>
            </a:r>
            <a:r>
              <a:rPr lang="tr-TR" sz="2800" i="1" dirty="0" err="1" smtClean="0">
                <a:latin typeface="Comic Sans MS" pitchFamily="66" charset="0"/>
              </a:rPr>
              <a:t>Pisum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arvense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Çayır üçgülü</a:t>
            </a:r>
            <a:r>
              <a:rPr lang="tr-TR" sz="2800" i="1" dirty="0" smtClean="0">
                <a:latin typeface="Comic Sans MS" pitchFamily="66" charset="0"/>
              </a:rPr>
              <a:t>-</a:t>
            </a:r>
            <a:r>
              <a:rPr lang="tr-TR" sz="2800" i="1" dirty="0" err="1" smtClean="0">
                <a:latin typeface="Comic Sans MS" pitchFamily="66" charset="0"/>
              </a:rPr>
              <a:t>Trifolium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pratense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Ak üçgül</a:t>
            </a:r>
            <a:r>
              <a:rPr lang="tr-TR" sz="2800" i="1" dirty="0" smtClean="0">
                <a:latin typeface="Comic Sans MS" pitchFamily="66" charset="0"/>
              </a:rPr>
              <a:t>-</a:t>
            </a:r>
            <a:r>
              <a:rPr lang="tr-TR" sz="2800" i="1" dirty="0" err="1" smtClean="0">
                <a:latin typeface="Comic Sans MS" pitchFamily="66" charset="0"/>
              </a:rPr>
              <a:t>Trifolium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repens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Kırmızı üçgül</a:t>
            </a:r>
            <a:r>
              <a:rPr lang="tr-TR" sz="2800" i="1" dirty="0" smtClean="0">
                <a:latin typeface="Comic Sans MS" pitchFamily="66" charset="0"/>
              </a:rPr>
              <a:t>-</a:t>
            </a:r>
            <a:r>
              <a:rPr lang="tr-TR" sz="2800" i="1" dirty="0" err="1" smtClean="0">
                <a:latin typeface="Comic Sans MS" pitchFamily="66" charset="0"/>
              </a:rPr>
              <a:t>Trifolium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incarnatum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Mürdümük</a:t>
            </a:r>
            <a:r>
              <a:rPr lang="tr-TR" sz="2800" i="1" dirty="0" smtClean="0">
                <a:latin typeface="Comic Sans MS" pitchFamily="66" charset="0"/>
              </a:rPr>
              <a:t>-</a:t>
            </a:r>
            <a:r>
              <a:rPr lang="tr-TR" sz="2800" i="1" dirty="0" err="1" smtClean="0">
                <a:latin typeface="Comic Sans MS" pitchFamily="66" charset="0"/>
              </a:rPr>
              <a:t>Lathyrus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sativus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424862" cy="5761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dirty="0" smtClean="0">
                <a:latin typeface="Comic Sans MS" pitchFamily="66" charset="0"/>
              </a:rPr>
              <a:t>Serin Mevsim </a:t>
            </a:r>
            <a:r>
              <a:rPr lang="tr-TR" sz="3600" dirty="0" err="1" smtClean="0">
                <a:latin typeface="Comic Sans MS" pitchFamily="66" charset="0"/>
              </a:rPr>
              <a:t>Buğdaygil</a:t>
            </a:r>
            <a:r>
              <a:rPr lang="tr-TR" sz="3600" dirty="0" smtClean="0">
                <a:latin typeface="Comic Sans MS" pitchFamily="66" charset="0"/>
              </a:rPr>
              <a:t> Yem Bitkileri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   Otlak ayrığı – </a:t>
            </a:r>
            <a:r>
              <a:rPr lang="tr-TR" sz="2800" i="1" dirty="0" err="1" smtClean="0">
                <a:latin typeface="Comic Sans MS" pitchFamily="66" charset="0"/>
              </a:rPr>
              <a:t>Agropyron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cristatum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   Mavi ayrık- </a:t>
            </a:r>
            <a:r>
              <a:rPr lang="tr-TR" sz="2800" i="1" dirty="0" err="1" smtClean="0">
                <a:latin typeface="Comic Sans MS" pitchFamily="66" charset="0"/>
              </a:rPr>
              <a:t>Agropyron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intermedium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   Yüksek otlak ayrığı- </a:t>
            </a:r>
            <a:r>
              <a:rPr lang="tr-TR" sz="2800" i="1" dirty="0" err="1" smtClean="0">
                <a:latin typeface="Comic Sans MS" pitchFamily="66" charset="0"/>
              </a:rPr>
              <a:t>Agropyron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elongatum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   Kılçıksız brom- </a:t>
            </a:r>
            <a:r>
              <a:rPr lang="tr-TR" sz="2800" i="1" dirty="0" err="1" smtClean="0">
                <a:latin typeface="Comic Sans MS" pitchFamily="66" charset="0"/>
              </a:rPr>
              <a:t>Bromus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inermis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   Domuz ayrığı- </a:t>
            </a:r>
            <a:r>
              <a:rPr lang="tr-TR" sz="2800" i="1" dirty="0" err="1" smtClean="0">
                <a:latin typeface="Comic Sans MS" pitchFamily="66" charset="0"/>
              </a:rPr>
              <a:t>Dactylis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glomerata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   Yabani otlak arpası–</a:t>
            </a:r>
            <a:r>
              <a:rPr lang="tr-TR" sz="2800" i="1" dirty="0" err="1" smtClean="0">
                <a:latin typeface="Comic Sans MS" pitchFamily="66" charset="0"/>
              </a:rPr>
              <a:t>Elymus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junceus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   Çayır </a:t>
            </a:r>
            <a:r>
              <a:rPr lang="tr-TR" sz="2800" dirty="0" err="1" smtClean="0">
                <a:latin typeface="Comic Sans MS" pitchFamily="66" charset="0"/>
              </a:rPr>
              <a:t>kelp</a:t>
            </a:r>
            <a:r>
              <a:rPr lang="tr-TR" sz="2800" dirty="0" smtClean="0">
                <a:latin typeface="Comic Sans MS" pitchFamily="66" charset="0"/>
              </a:rPr>
              <a:t> kuyruğu-</a:t>
            </a:r>
            <a:r>
              <a:rPr lang="tr-TR" sz="2800" i="1" dirty="0" err="1" smtClean="0">
                <a:latin typeface="Comic Sans MS" pitchFamily="66" charset="0"/>
              </a:rPr>
              <a:t>Phleum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pratense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   Çayır </a:t>
            </a:r>
            <a:r>
              <a:rPr lang="tr-TR" sz="2800" dirty="0" err="1" smtClean="0">
                <a:latin typeface="Comic Sans MS" pitchFamily="66" charset="0"/>
              </a:rPr>
              <a:t>salkımotu</a:t>
            </a:r>
            <a:r>
              <a:rPr lang="tr-TR" sz="2800" dirty="0" smtClean="0">
                <a:latin typeface="Comic Sans MS" pitchFamily="66" charset="0"/>
              </a:rPr>
              <a:t> – </a:t>
            </a:r>
            <a:r>
              <a:rPr lang="tr-TR" sz="2800" i="1" dirty="0" err="1" smtClean="0">
                <a:latin typeface="Comic Sans MS" pitchFamily="66" charset="0"/>
              </a:rPr>
              <a:t>Poa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pratensis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   Çayır tilkikuyruğu- </a:t>
            </a:r>
            <a:r>
              <a:rPr lang="tr-TR" sz="2800" i="1" dirty="0" err="1" smtClean="0">
                <a:latin typeface="Comic Sans MS" pitchFamily="66" charset="0"/>
              </a:rPr>
              <a:t>Alopecurus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pratensis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smtClean="0">
                <a:latin typeface="Comic Sans MS" pitchFamily="66" charset="0"/>
              </a:rPr>
              <a:t>Sıcak Mevsim Yem Bitkileri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Yem börülcesi-</a:t>
            </a:r>
            <a:r>
              <a:rPr lang="tr-TR" sz="2800" i="1" dirty="0" err="1" smtClean="0">
                <a:latin typeface="Comic Sans MS" pitchFamily="66" charset="0"/>
              </a:rPr>
              <a:t>Vigna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sinensis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Ak acıbakla-</a:t>
            </a:r>
            <a:r>
              <a:rPr lang="tr-TR" sz="2800" i="1" dirty="0" err="1" smtClean="0">
                <a:latin typeface="Comic Sans MS" pitchFamily="66" charset="0"/>
              </a:rPr>
              <a:t>Lupinus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albus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Sarı </a:t>
            </a:r>
            <a:r>
              <a:rPr lang="tr-TR" sz="2800" dirty="0" err="1" smtClean="0">
                <a:latin typeface="Comic Sans MS" pitchFamily="66" charset="0"/>
              </a:rPr>
              <a:t>sakalotu</a:t>
            </a:r>
            <a:r>
              <a:rPr lang="tr-TR" sz="2800" dirty="0" smtClean="0">
                <a:latin typeface="Comic Sans MS" pitchFamily="66" charset="0"/>
              </a:rPr>
              <a:t>- </a:t>
            </a:r>
            <a:r>
              <a:rPr lang="tr-TR" sz="2800" i="1" dirty="0" err="1" smtClean="0">
                <a:latin typeface="Comic Sans MS" pitchFamily="66" charset="0"/>
              </a:rPr>
              <a:t>Andropogon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ishaemum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Köpek dişi- </a:t>
            </a:r>
            <a:r>
              <a:rPr lang="tr-TR" sz="2800" i="1" dirty="0" err="1" smtClean="0">
                <a:latin typeface="Comic Sans MS" pitchFamily="66" charset="0"/>
              </a:rPr>
              <a:t>Cynodon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dactylon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Darı türleri- </a:t>
            </a:r>
            <a:r>
              <a:rPr lang="tr-TR" sz="2800" i="1" dirty="0" err="1" smtClean="0">
                <a:latin typeface="Comic Sans MS" pitchFamily="66" charset="0"/>
              </a:rPr>
              <a:t>Panicum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sp</a:t>
            </a:r>
            <a:r>
              <a:rPr lang="tr-TR" sz="2800" i="1" dirty="0" smtClean="0">
                <a:latin typeface="Comic Sans MS" pitchFamily="66" charset="0"/>
              </a:rPr>
              <a:t>.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err="1" smtClean="0">
                <a:latin typeface="Comic Sans MS" pitchFamily="66" charset="0"/>
              </a:rPr>
              <a:t>Cindarı</a:t>
            </a:r>
            <a:r>
              <a:rPr lang="tr-TR" sz="2800" dirty="0" smtClean="0">
                <a:latin typeface="Comic Sans MS" pitchFamily="66" charset="0"/>
              </a:rPr>
              <a:t>- </a:t>
            </a:r>
            <a:r>
              <a:rPr lang="tr-TR" sz="2800" i="1" dirty="0" err="1" smtClean="0">
                <a:latin typeface="Comic Sans MS" pitchFamily="66" charset="0"/>
              </a:rPr>
              <a:t>Setaria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italica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Sudan otu- </a:t>
            </a:r>
            <a:r>
              <a:rPr lang="tr-TR" sz="2800" i="1" dirty="0" err="1" smtClean="0">
                <a:latin typeface="Comic Sans MS" pitchFamily="66" charset="0"/>
              </a:rPr>
              <a:t>Sorghum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sudanense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err="1" smtClean="0">
                <a:latin typeface="Comic Sans MS" pitchFamily="66" charset="0"/>
              </a:rPr>
              <a:t>Kocadarı</a:t>
            </a:r>
            <a:r>
              <a:rPr lang="tr-TR" sz="2800" dirty="0" smtClean="0">
                <a:latin typeface="Comic Sans MS" pitchFamily="66" charset="0"/>
              </a:rPr>
              <a:t>- </a:t>
            </a:r>
            <a:r>
              <a:rPr lang="tr-TR" sz="2800" i="1" dirty="0" err="1" smtClean="0">
                <a:latin typeface="Comic Sans MS" pitchFamily="66" charset="0"/>
              </a:rPr>
              <a:t>Sorghum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vulgare</a:t>
            </a:r>
            <a:endParaRPr lang="tr-TR" sz="2800" i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04813"/>
            <a:ext cx="77724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tr-TR" sz="3600" dirty="0" smtClean="0">
                <a:latin typeface="Comic Sans MS" pitchFamily="66" charset="0"/>
              </a:rPr>
              <a:t>Tek Yıllık Yem Bitkileri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36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Fiğ-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sativa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Tüylü fiğ-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villosa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Macar fiği-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pannonica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Koca fiğ-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narbonensis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Burçak-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ervilia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Yem bezelyesi-</a:t>
            </a:r>
            <a:r>
              <a:rPr lang="tr-TR" sz="2800" i="1" dirty="0" err="1" smtClean="0">
                <a:latin typeface="Comic Sans MS" pitchFamily="66" charset="0"/>
              </a:rPr>
              <a:t>Pisum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arvense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Kırmızı üçgül-</a:t>
            </a:r>
            <a:r>
              <a:rPr lang="tr-TR" sz="2800" i="1" dirty="0" err="1" smtClean="0">
                <a:latin typeface="Comic Sans MS" pitchFamily="66" charset="0"/>
              </a:rPr>
              <a:t>Trifolium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incarnatum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İskenderiye üçgülü-</a:t>
            </a:r>
            <a:r>
              <a:rPr lang="tr-TR" sz="2800" i="1" dirty="0" err="1" smtClean="0">
                <a:latin typeface="Comic Sans MS" pitchFamily="66" charset="0"/>
              </a:rPr>
              <a:t>Trifolium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alexandrinum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Comic Sans MS" pitchFamily="66" charset="0"/>
              </a:rPr>
              <a:t>Sudan otu – </a:t>
            </a:r>
            <a:r>
              <a:rPr lang="tr-TR" sz="2800" i="1" dirty="0" err="1" smtClean="0">
                <a:latin typeface="Comic Sans MS" pitchFamily="66" charset="0"/>
              </a:rPr>
              <a:t>Sorghum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sudanense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err="1" smtClean="0">
                <a:latin typeface="Comic Sans MS" pitchFamily="66" charset="0"/>
              </a:rPr>
              <a:t>Kocadarı</a:t>
            </a:r>
            <a:r>
              <a:rPr lang="tr-TR" sz="2800" dirty="0" smtClean="0">
                <a:latin typeface="Comic Sans MS" pitchFamily="66" charset="0"/>
              </a:rPr>
              <a:t> – </a:t>
            </a:r>
            <a:r>
              <a:rPr lang="tr-TR" sz="2800" i="1" dirty="0" err="1" smtClean="0">
                <a:latin typeface="Comic Sans MS" pitchFamily="66" charset="0"/>
              </a:rPr>
              <a:t>Sorghum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vulgare</a:t>
            </a:r>
            <a:r>
              <a:rPr lang="tr-TR" sz="2800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032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tr-TR" dirty="0" smtClean="0">
                <a:latin typeface="Comic Sans MS" pitchFamily="66" charset="0"/>
              </a:rPr>
              <a:t>İki Yıllık Yem Bitkileri</a:t>
            </a:r>
          </a:p>
          <a:p>
            <a:pPr eaLnBrk="1" hangingPunct="1">
              <a:buFontTx/>
              <a:buNone/>
            </a:pPr>
            <a:endParaRPr lang="tr-TR" dirty="0" smtClean="0">
              <a:latin typeface="Comic Sans MS" pitchFamily="66" charset="0"/>
            </a:endParaRPr>
          </a:p>
          <a:p>
            <a:pPr eaLnBrk="1" hangingPunct="1"/>
            <a:r>
              <a:rPr lang="tr-TR" sz="2800" dirty="0" err="1" smtClean="0">
                <a:latin typeface="Comic Sans MS" pitchFamily="66" charset="0"/>
              </a:rPr>
              <a:t>Aktaş</a:t>
            </a:r>
            <a:r>
              <a:rPr lang="tr-TR" sz="2800" dirty="0" smtClean="0">
                <a:latin typeface="Comic Sans MS" pitchFamily="66" charset="0"/>
              </a:rPr>
              <a:t> yoncası-</a:t>
            </a:r>
            <a:r>
              <a:rPr lang="tr-TR" sz="2800" i="1" dirty="0" err="1" smtClean="0">
                <a:latin typeface="Comic Sans MS" pitchFamily="66" charset="0"/>
              </a:rPr>
              <a:t>Melilotus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alba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/>
            <a:r>
              <a:rPr lang="tr-TR" sz="2800" dirty="0" err="1" smtClean="0">
                <a:latin typeface="Comic Sans MS" pitchFamily="66" charset="0"/>
              </a:rPr>
              <a:t>Sarıtaş</a:t>
            </a:r>
            <a:r>
              <a:rPr lang="tr-TR" sz="2800" dirty="0" smtClean="0">
                <a:latin typeface="Comic Sans MS" pitchFamily="66" charset="0"/>
              </a:rPr>
              <a:t> yoncası-</a:t>
            </a:r>
            <a:r>
              <a:rPr lang="tr-TR" sz="2800" i="1" dirty="0" err="1" smtClean="0">
                <a:latin typeface="Comic Sans MS" pitchFamily="66" charset="0"/>
              </a:rPr>
              <a:t>Melilotus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officinalis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/>
            <a:r>
              <a:rPr lang="tr-TR" sz="2800" dirty="0" smtClean="0">
                <a:latin typeface="Comic Sans MS" pitchFamily="66" charset="0"/>
              </a:rPr>
              <a:t>İtalyan çimi – </a:t>
            </a:r>
            <a:r>
              <a:rPr lang="tr-TR" sz="2800" i="1" dirty="0" err="1" smtClean="0">
                <a:latin typeface="Comic Sans MS" pitchFamily="66" charset="0"/>
              </a:rPr>
              <a:t>Lolium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italicum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/>
            <a:r>
              <a:rPr lang="tr-TR" sz="2800" dirty="0" smtClean="0">
                <a:latin typeface="Comic Sans MS" pitchFamily="66" charset="0"/>
              </a:rPr>
              <a:t>Hayvan Pancarı</a:t>
            </a:r>
            <a:r>
              <a:rPr lang="tr-TR" sz="2800" i="1" dirty="0" smtClean="0">
                <a:latin typeface="Comic Sans MS" pitchFamily="66" charset="0"/>
              </a:rPr>
              <a:t>- Beta </a:t>
            </a:r>
            <a:r>
              <a:rPr lang="tr-TR" sz="2800" i="1" dirty="0" err="1" smtClean="0">
                <a:latin typeface="Comic Sans MS" pitchFamily="66" charset="0"/>
              </a:rPr>
              <a:t>vulgaris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dirty="0" smtClean="0">
                <a:latin typeface="Comic Sans MS" pitchFamily="66" charset="0"/>
              </a:rPr>
              <a:t>var. </a:t>
            </a:r>
            <a:r>
              <a:rPr lang="tr-TR" sz="2800" i="1" dirty="0" err="1" smtClean="0">
                <a:latin typeface="Comic Sans MS" pitchFamily="66" charset="0"/>
              </a:rPr>
              <a:t>rapa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tr-TR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064500" cy="936625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tr-TR" sz="3600" dirty="0" smtClean="0">
                <a:solidFill>
                  <a:srgbClr val="00B050"/>
                </a:solidFill>
                <a:latin typeface="Comic Sans MS" pitchFamily="66" charset="0"/>
              </a:rPr>
              <a:t>Yem Bitkilerinin Sınıflandırması</a:t>
            </a:r>
            <a:br>
              <a:rPr lang="tr-TR" sz="3600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tr-TR" sz="36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14438"/>
            <a:ext cx="8507412" cy="6265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sz="2400" dirty="0" smtClean="0">
              <a:latin typeface="Comic Sans MS" pitchFamily="66" charset="0"/>
            </a:endParaRP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tr-TR" sz="2800" dirty="0" smtClean="0">
                <a:latin typeface="Comic Sans MS" pitchFamily="66" charset="0"/>
              </a:rPr>
              <a:t>Botanik yönden sınıflandırma</a:t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>	a) Buğdaygiller </a:t>
            </a:r>
            <a:r>
              <a:rPr lang="tr-TR" sz="2800" i="1" dirty="0" smtClean="0">
                <a:latin typeface="Comic Sans MS" pitchFamily="66" charset="0"/>
              </a:rPr>
              <a:t>(</a:t>
            </a:r>
            <a:r>
              <a:rPr lang="tr-TR" sz="2800" i="1" dirty="0" err="1" smtClean="0">
                <a:latin typeface="Comic Sans MS" pitchFamily="66" charset="0"/>
              </a:rPr>
              <a:t>Poaceae</a:t>
            </a:r>
            <a:r>
              <a:rPr lang="tr-TR" sz="2800" i="1" dirty="0" smtClean="0">
                <a:latin typeface="Comic Sans MS" pitchFamily="66" charset="0"/>
              </a:rPr>
              <a:t>=</a:t>
            </a:r>
            <a:r>
              <a:rPr lang="tr-TR" sz="2800" i="1" dirty="0" err="1" smtClean="0">
                <a:latin typeface="Comic Sans MS" pitchFamily="66" charset="0"/>
              </a:rPr>
              <a:t>Gramineae</a:t>
            </a:r>
            <a:r>
              <a:rPr lang="tr-TR" sz="2800" i="1" dirty="0" smtClean="0">
                <a:latin typeface="Comic Sans MS" pitchFamily="66" charset="0"/>
              </a:rPr>
              <a:t>)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		b) Baklagiller </a:t>
            </a:r>
            <a:r>
              <a:rPr lang="tr-TR" sz="2800" i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tr-TR" sz="2800" i="1" dirty="0" err="1" smtClean="0">
                <a:solidFill>
                  <a:schemeClr val="bg1"/>
                </a:solidFill>
                <a:latin typeface="Comic Sans MS" pitchFamily="66" charset="0"/>
              </a:rPr>
              <a:t>Fabaceae</a:t>
            </a:r>
            <a:r>
              <a:rPr lang="tr-TR" sz="2800" i="1" dirty="0" smtClean="0">
                <a:solidFill>
                  <a:schemeClr val="bg1"/>
                </a:solidFill>
                <a:latin typeface="Comic Sans MS" pitchFamily="66" charset="0"/>
              </a:rPr>
              <a:t>=</a:t>
            </a:r>
            <a:r>
              <a:rPr lang="tr-TR" sz="2800" i="1" dirty="0" err="1" smtClean="0">
                <a:solidFill>
                  <a:schemeClr val="bg1"/>
                </a:solidFill>
                <a:latin typeface="Comic Sans MS" pitchFamily="66" charset="0"/>
              </a:rPr>
              <a:t>Leguminosae</a:t>
            </a:r>
            <a:r>
              <a:rPr lang="tr-TR" sz="2800" i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tr-T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		c) Diğer Familyalar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2. Yetiştirme istekleri yönünden sınıflandırma</a:t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>	a) Serin mevsim yem bitkileri</a:t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>	b) Sıcak mevsim yem bitkileri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3. Ömürleri yönünden sınıflandırma</a:t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>	</a:t>
            </a: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a) Tek yıllık yem bitkileri</a:t>
            </a:r>
            <a:b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	b) İki yıllık yem bitkileri</a:t>
            </a:r>
            <a:b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	c) Çok yıllık yem bitkileri</a:t>
            </a:r>
            <a:b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tr-TR" sz="2400" dirty="0" smtClean="0">
                <a:latin typeface="Comic Sans MS" pitchFamily="66" charset="0"/>
              </a:rPr>
              <a:t/>
            </a:r>
            <a:br>
              <a:rPr lang="tr-TR" sz="2400" dirty="0" smtClean="0">
                <a:latin typeface="Comic Sans MS" pitchFamily="66" charset="0"/>
              </a:rPr>
            </a:br>
            <a:r>
              <a:rPr lang="tr-TR" sz="2400" dirty="0" smtClean="0">
                <a:latin typeface="Comic Sans MS" pitchFamily="66" charset="0"/>
              </a:rPr>
              <a:t/>
            </a:r>
            <a:br>
              <a:rPr lang="tr-TR" sz="2400" dirty="0" smtClean="0">
                <a:latin typeface="Comic Sans MS" pitchFamily="66" charset="0"/>
              </a:rPr>
            </a:br>
            <a:r>
              <a:rPr lang="tr-TR" sz="2400" dirty="0" smtClean="0">
                <a:latin typeface="Comic Sans MS" pitchFamily="66" charset="0"/>
              </a:rPr>
              <a:t/>
            </a:r>
            <a:br>
              <a:rPr lang="tr-TR" sz="2400" dirty="0" smtClean="0">
                <a:latin typeface="Comic Sans MS" pitchFamily="66" charset="0"/>
              </a:rPr>
            </a:br>
            <a:endParaRPr lang="tr-TR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8913"/>
            <a:ext cx="7991475" cy="666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tr-TR" sz="3600" dirty="0" smtClean="0">
                <a:latin typeface="Comic Sans MS" pitchFamily="66" charset="0"/>
              </a:rPr>
              <a:t>Çok Yıllık Yem Bitkileri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Yonca-</a:t>
            </a:r>
            <a:r>
              <a:rPr lang="tr-TR" sz="2400" i="1" dirty="0" err="1" smtClean="0">
                <a:latin typeface="Comic Sans MS" pitchFamily="66" charset="0"/>
              </a:rPr>
              <a:t>Medicago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sativa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Korunga-</a:t>
            </a:r>
            <a:r>
              <a:rPr lang="tr-TR" sz="2400" i="1" dirty="0" err="1" smtClean="0">
                <a:latin typeface="Comic Sans MS" pitchFamily="66" charset="0"/>
              </a:rPr>
              <a:t>Onobrychis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sativa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Çayır üçgülü-</a:t>
            </a:r>
            <a:r>
              <a:rPr lang="tr-TR" sz="2400" i="1" dirty="0" err="1" smtClean="0">
                <a:latin typeface="Comic Sans MS" pitchFamily="66" charset="0"/>
              </a:rPr>
              <a:t>Trifolium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pratense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Ak üçgül-</a:t>
            </a:r>
            <a:r>
              <a:rPr lang="tr-TR" sz="2400" i="1" dirty="0" err="1" smtClean="0">
                <a:latin typeface="Comic Sans MS" pitchFamily="66" charset="0"/>
              </a:rPr>
              <a:t>Trifolium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repens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Sarıçiçekli </a:t>
            </a:r>
            <a:r>
              <a:rPr lang="tr-TR" sz="2400" dirty="0" err="1" smtClean="0">
                <a:latin typeface="Comic Sans MS" pitchFamily="66" charset="0"/>
              </a:rPr>
              <a:t>gazalboynuzu</a:t>
            </a:r>
            <a:r>
              <a:rPr lang="tr-TR" sz="2400" dirty="0" smtClean="0">
                <a:latin typeface="Comic Sans MS" pitchFamily="66" charset="0"/>
              </a:rPr>
              <a:t>-</a:t>
            </a:r>
            <a:r>
              <a:rPr lang="tr-TR" sz="2400" i="1" dirty="0" smtClean="0">
                <a:latin typeface="Comic Sans MS" pitchFamily="66" charset="0"/>
              </a:rPr>
              <a:t>Lotus </a:t>
            </a:r>
            <a:r>
              <a:rPr lang="tr-TR" sz="2400" i="1" dirty="0" err="1" smtClean="0">
                <a:latin typeface="Comic Sans MS" pitchFamily="66" charset="0"/>
              </a:rPr>
              <a:t>corniculatus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Ayrık türleri – </a:t>
            </a:r>
            <a:r>
              <a:rPr lang="tr-TR" sz="2400" i="1" dirty="0" err="1" smtClean="0">
                <a:latin typeface="Comic Sans MS" pitchFamily="66" charset="0"/>
              </a:rPr>
              <a:t>Agropyron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sp</a:t>
            </a:r>
            <a:r>
              <a:rPr lang="tr-TR" sz="2400" i="1" dirty="0" smtClean="0">
                <a:latin typeface="Comic Sans MS" pitchFamily="66" charset="0"/>
              </a:rPr>
              <a:t>.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Kılçıksız brom – </a:t>
            </a:r>
            <a:r>
              <a:rPr lang="tr-TR" sz="2400" i="1" dirty="0" err="1" smtClean="0">
                <a:latin typeface="Comic Sans MS" pitchFamily="66" charset="0"/>
              </a:rPr>
              <a:t>Bromus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inermis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Domuz ayrığı – </a:t>
            </a:r>
            <a:r>
              <a:rPr lang="tr-TR" sz="2400" i="1" dirty="0" err="1" smtClean="0">
                <a:latin typeface="Comic Sans MS" pitchFamily="66" charset="0"/>
              </a:rPr>
              <a:t>Dactylis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glomerata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Yabani otlak ayrığı – </a:t>
            </a:r>
            <a:r>
              <a:rPr lang="tr-TR" sz="2400" i="1" dirty="0" err="1" smtClean="0">
                <a:latin typeface="Comic Sans MS" pitchFamily="66" charset="0"/>
              </a:rPr>
              <a:t>Elymus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junceus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Çayır </a:t>
            </a:r>
            <a:r>
              <a:rPr lang="tr-TR" sz="2400" dirty="0" err="1" smtClean="0">
                <a:latin typeface="Comic Sans MS" pitchFamily="66" charset="0"/>
              </a:rPr>
              <a:t>kelp</a:t>
            </a:r>
            <a:r>
              <a:rPr lang="tr-TR" sz="2400" dirty="0" smtClean="0">
                <a:latin typeface="Comic Sans MS" pitchFamily="66" charset="0"/>
              </a:rPr>
              <a:t> kuyruğu – </a:t>
            </a:r>
            <a:r>
              <a:rPr lang="tr-TR" sz="2400" i="1" dirty="0" err="1" smtClean="0">
                <a:latin typeface="Comic Sans MS" pitchFamily="66" charset="0"/>
              </a:rPr>
              <a:t>Phleum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pratense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Çayır salkım otu – </a:t>
            </a:r>
            <a:r>
              <a:rPr lang="tr-TR" sz="2400" i="1" dirty="0" err="1" smtClean="0">
                <a:latin typeface="Comic Sans MS" pitchFamily="66" charset="0"/>
              </a:rPr>
              <a:t>Poa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pratensis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Çayır tilkikuyruğu – </a:t>
            </a:r>
            <a:r>
              <a:rPr lang="tr-TR" sz="2400" i="1" dirty="0" err="1" smtClean="0">
                <a:latin typeface="Comic Sans MS" pitchFamily="66" charset="0"/>
              </a:rPr>
              <a:t>Alopecurus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pratensis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Yumrulu </a:t>
            </a:r>
            <a:r>
              <a:rPr lang="tr-TR" sz="2400" dirty="0" err="1" smtClean="0">
                <a:latin typeface="Comic Sans MS" pitchFamily="66" charset="0"/>
              </a:rPr>
              <a:t>kanyaş</a:t>
            </a:r>
            <a:r>
              <a:rPr lang="tr-TR" sz="2400" dirty="0" smtClean="0">
                <a:latin typeface="Comic Sans MS" pitchFamily="66" charset="0"/>
              </a:rPr>
              <a:t> – </a:t>
            </a:r>
            <a:r>
              <a:rPr lang="tr-TR" sz="2400" i="1" dirty="0" err="1" smtClean="0">
                <a:latin typeface="Comic Sans MS" pitchFamily="66" charset="0"/>
              </a:rPr>
              <a:t>Phalaris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tuberosa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Kamışsı yumak – </a:t>
            </a:r>
            <a:r>
              <a:rPr lang="tr-TR" sz="2400" i="1" dirty="0" err="1" smtClean="0">
                <a:latin typeface="Comic Sans MS" pitchFamily="66" charset="0"/>
              </a:rPr>
              <a:t>Festuca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arundinacea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Koyun yumağı – </a:t>
            </a:r>
            <a:r>
              <a:rPr lang="tr-TR" sz="2400" i="1" dirty="0" err="1" smtClean="0">
                <a:latin typeface="Comic Sans MS" pitchFamily="66" charset="0"/>
              </a:rPr>
              <a:t>Festuca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ovina</a:t>
            </a: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8137525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tr-TR" sz="3600" dirty="0" smtClean="0">
                <a:latin typeface="Comic Sans MS" pitchFamily="66" charset="0"/>
              </a:rPr>
              <a:t>Kuru ot bitkileri</a:t>
            </a:r>
          </a:p>
          <a:p>
            <a:pPr marL="609600" indent="-609600" eaLnBrk="1" hangingPunct="1">
              <a:buFontTx/>
              <a:buNone/>
            </a:pPr>
            <a:endParaRPr lang="tr-TR" sz="36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Yüksek çayıryulafı </a:t>
            </a:r>
            <a:r>
              <a:rPr lang="tr-TR" sz="2800" i="1" dirty="0" smtClean="0">
                <a:latin typeface="Comic Sans MS" pitchFamily="66" charset="0"/>
              </a:rPr>
              <a:t>(</a:t>
            </a:r>
            <a:r>
              <a:rPr lang="tr-TR" sz="2800" i="1" dirty="0" err="1" smtClean="0">
                <a:latin typeface="Comic Sans MS" pitchFamily="66" charset="0"/>
              </a:rPr>
              <a:t>Avena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elatior</a:t>
            </a:r>
            <a:r>
              <a:rPr lang="tr-TR" sz="2800" i="1" dirty="0" smtClean="0">
                <a:latin typeface="Comic Sans MS" pitchFamily="66" charset="0"/>
              </a:rPr>
              <a:t> )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Çayır tilkikuyruğu </a:t>
            </a:r>
            <a:r>
              <a:rPr lang="tr-TR" sz="2800" i="1" dirty="0" smtClean="0">
                <a:latin typeface="Comic Sans MS" pitchFamily="66" charset="0"/>
              </a:rPr>
              <a:t>(</a:t>
            </a:r>
            <a:r>
              <a:rPr lang="tr-TR" sz="2800" i="1" dirty="0" err="1" smtClean="0">
                <a:latin typeface="Comic Sans MS" pitchFamily="66" charset="0"/>
              </a:rPr>
              <a:t>Alopecurus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pratensis</a:t>
            </a:r>
            <a:r>
              <a:rPr lang="tr-TR" sz="2800" i="1" dirty="0" smtClean="0">
                <a:latin typeface="Comic Sans MS" pitchFamily="66" charset="0"/>
              </a:rPr>
              <a:t> )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Çayır </a:t>
            </a:r>
            <a:r>
              <a:rPr lang="tr-TR" sz="2800" dirty="0" err="1" smtClean="0">
                <a:latin typeface="Comic Sans MS" pitchFamily="66" charset="0"/>
              </a:rPr>
              <a:t>kelpkuyruğu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i="1" dirty="0" smtClean="0">
                <a:latin typeface="Comic Sans MS" pitchFamily="66" charset="0"/>
              </a:rPr>
              <a:t>(</a:t>
            </a:r>
            <a:r>
              <a:rPr lang="tr-TR" sz="2800" i="1" dirty="0" err="1" smtClean="0">
                <a:latin typeface="Comic Sans MS" pitchFamily="66" charset="0"/>
              </a:rPr>
              <a:t>Phleum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pratense</a:t>
            </a:r>
            <a:r>
              <a:rPr lang="tr-TR" sz="2800" i="1" dirty="0" smtClean="0">
                <a:latin typeface="Comic Sans MS" pitchFamily="66" charset="0"/>
              </a:rPr>
              <a:t> )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tr-T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Comic Sans MS" pitchFamily="66" charset="0"/>
              </a:rPr>
              <a:t>Yeşil ot bitkileri</a:t>
            </a:r>
          </a:p>
          <a:p>
            <a:pPr marL="609600" indent="-609600" eaLnBrk="1" hangingPunct="1">
              <a:buFontTx/>
              <a:buNone/>
            </a:pPr>
            <a:endParaRPr lang="tr-TR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Mısır </a:t>
            </a:r>
            <a:r>
              <a:rPr lang="tr-TR" sz="2800" i="1" dirty="0" smtClean="0">
                <a:latin typeface="Comic Sans MS" pitchFamily="66" charset="0"/>
              </a:rPr>
              <a:t>(</a:t>
            </a:r>
            <a:r>
              <a:rPr lang="tr-TR" sz="2800" i="1" dirty="0" err="1" smtClean="0">
                <a:latin typeface="Comic Sans MS" pitchFamily="66" charset="0"/>
              </a:rPr>
              <a:t>Zea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mays</a:t>
            </a:r>
            <a:r>
              <a:rPr lang="tr-TR" sz="2800" i="1" dirty="0" smtClean="0">
                <a:latin typeface="Comic Sans MS" pitchFamily="66" charset="0"/>
              </a:rPr>
              <a:t> )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Sudan otu </a:t>
            </a:r>
            <a:r>
              <a:rPr lang="tr-TR" sz="2800" i="1" dirty="0" smtClean="0">
                <a:latin typeface="Comic Sans MS" pitchFamily="66" charset="0"/>
              </a:rPr>
              <a:t>(</a:t>
            </a:r>
            <a:r>
              <a:rPr lang="tr-TR" sz="2800" i="1" dirty="0" err="1" smtClean="0">
                <a:latin typeface="Comic Sans MS" pitchFamily="66" charset="0"/>
              </a:rPr>
              <a:t>Sorghum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sudanense</a:t>
            </a:r>
            <a:r>
              <a:rPr lang="tr-TR" sz="2800" dirty="0" smtClean="0">
                <a:latin typeface="Comic Sans MS" pitchFamily="66" charset="0"/>
              </a:rPr>
              <a:t> )</a:t>
            </a: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Fiğ ve tahıl karışımları</a:t>
            </a:r>
          </a:p>
          <a:p>
            <a:pPr marL="609600" indent="-609600" eaLnBrk="1" hangingPunct="1">
              <a:buFontTx/>
              <a:buNone/>
            </a:pPr>
            <a:endParaRPr lang="tr-TR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96975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tr-TR" dirty="0" smtClean="0">
                <a:latin typeface="Comic Sans MS" pitchFamily="66" charset="0"/>
              </a:rPr>
              <a:t>Tane yemi bitkileri</a:t>
            </a:r>
          </a:p>
          <a:p>
            <a:pPr marL="609600" indent="-609600" eaLnBrk="1" hangingPunct="1">
              <a:buFontTx/>
              <a:buNone/>
            </a:pPr>
            <a:endParaRPr lang="tr-TR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 Yem bezelyesi-</a:t>
            </a:r>
            <a:r>
              <a:rPr lang="tr-TR" sz="2800" i="1" dirty="0" err="1" smtClean="0">
                <a:latin typeface="Comic Sans MS" pitchFamily="66" charset="0"/>
              </a:rPr>
              <a:t>Pisum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arvense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 Fiğ-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sativa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 Koca fiğ-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narbonensis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 Burçak-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ervilia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endParaRPr lang="tr-T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620713"/>
            <a:ext cx="7772400" cy="568801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dirty="0" smtClean="0"/>
              <a:t> 	</a:t>
            </a:r>
            <a:r>
              <a:rPr lang="tr-TR" sz="3600" dirty="0" smtClean="0">
                <a:latin typeface="Comic Sans MS" pitchFamily="66" charset="0"/>
              </a:rPr>
              <a:t>Yeşil gübre bitkileri</a:t>
            </a:r>
          </a:p>
          <a:p>
            <a:pPr marL="609600" indent="-609600" eaLnBrk="1" hangingPunct="1">
              <a:buFontTx/>
              <a:buNone/>
            </a:pPr>
            <a:endParaRPr lang="tr-TR" sz="36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dirty="0" smtClean="0"/>
              <a:t>  </a:t>
            </a:r>
            <a:r>
              <a:rPr lang="tr-TR" sz="2800" dirty="0" err="1" smtClean="0">
                <a:latin typeface="Comic Sans MS" pitchFamily="66" charset="0"/>
              </a:rPr>
              <a:t>Aktaş</a:t>
            </a:r>
            <a:r>
              <a:rPr lang="tr-TR" sz="2800" dirty="0" smtClean="0">
                <a:latin typeface="Comic Sans MS" pitchFamily="66" charset="0"/>
              </a:rPr>
              <a:t> yoncası-</a:t>
            </a:r>
            <a:r>
              <a:rPr lang="tr-TR" sz="2800" i="1" dirty="0" err="1" smtClean="0">
                <a:latin typeface="Comic Sans MS" pitchFamily="66" charset="0"/>
              </a:rPr>
              <a:t>Melilotus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alba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  </a:t>
            </a:r>
            <a:r>
              <a:rPr lang="tr-TR" sz="2800" dirty="0" err="1" smtClean="0">
                <a:latin typeface="Comic Sans MS" pitchFamily="66" charset="0"/>
              </a:rPr>
              <a:t>Sarıtaş</a:t>
            </a:r>
            <a:r>
              <a:rPr lang="tr-TR" sz="2800" dirty="0" smtClean="0">
                <a:latin typeface="Comic Sans MS" pitchFamily="66" charset="0"/>
              </a:rPr>
              <a:t> yoncası-</a:t>
            </a:r>
            <a:r>
              <a:rPr lang="tr-TR" sz="2800" i="1" dirty="0" err="1" smtClean="0">
                <a:latin typeface="Comic Sans MS" pitchFamily="66" charset="0"/>
              </a:rPr>
              <a:t>Melilotus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officinalis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  Ak acıbakla-</a:t>
            </a:r>
            <a:r>
              <a:rPr lang="tr-TR" sz="2800" i="1" dirty="0" err="1" smtClean="0">
                <a:latin typeface="Comic Sans MS" pitchFamily="66" charset="0"/>
              </a:rPr>
              <a:t>Lupinus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albus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  Fiğ-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sativa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  Koca fiğ –</a:t>
            </a: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narbonensis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  Yem bezelyesi-</a:t>
            </a:r>
            <a:r>
              <a:rPr lang="tr-TR" sz="2800" i="1" dirty="0" err="1" smtClean="0">
                <a:latin typeface="Comic Sans MS" pitchFamily="66" charset="0"/>
              </a:rPr>
              <a:t>Pisum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arvense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  Kırmızı üçgül-</a:t>
            </a:r>
            <a:r>
              <a:rPr lang="tr-TR" sz="2800" i="1" dirty="0" err="1" smtClean="0">
                <a:latin typeface="Comic Sans MS" pitchFamily="66" charset="0"/>
              </a:rPr>
              <a:t>Trifolium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incarnatum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  Sudan otu – </a:t>
            </a:r>
            <a:r>
              <a:rPr lang="tr-TR" sz="2800" i="1" dirty="0" err="1" smtClean="0">
                <a:latin typeface="Comic Sans MS" pitchFamily="66" charset="0"/>
              </a:rPr>
              <a:t>Sorghum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sudanense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endParaRPr lang="tr-TR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tr-TR" sz="3600" dirty="0" smtClean="0">
                <a:latin typeface="Comic Sans MS" pitchFamily="66" charset="0"/>
              </a:rPr>
              <a:t>Silaj yem bitkileri</a:t>
            </a:r>
          </a:p>
          <a:p>
            <a:pPr marL="609600" indent="-609600" eaLnBrk="1" hangingPunct="1">
              <a:buFontTx/>
              <a:buNone/>
            </a:pPr>
            <a:endParaRPr lang="tr-TR" sz="36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Mısır – </a:t>
            </a:r>
            <a:r>
              <a:rPr lang="tr-TR" sz="2800" i="1" dirty="0" smtClean="0">
                <a:latin typeface="Comic Sans MS" pitchFamily="66" charset="0"/>
              </a:rPr>
              <a:t>(</a:t>
            </a:r>
            <a:r>
              <a:rPr lang="tr-TR" sz="2800" i="1" dirty="0" err="1" smtClean="0">
                <a:latin typeface="Comic Sans MS" pitchFamily="66" charset="0"/>
              </a:rPr>
              <a:t>Zea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mays</a:t>
            </a:r>
            <a:r>
              <a:rPr lang="tr-TR" sz="2800" i="1" dirty="0" smtClean="0">
                <a:latin typeface="Comic Sans MS" pitchFamily="66" charset="0"/>
              </a:rPr>
              <a:t> )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r>
              <a:rPr lang="tr-TR" sz="2800" dirty="0" smtClean="0">
                <a:latin typeface="Comic Sans MS" pitchFamily="66" charset="0"/>
              </a:rPr>
              <a:t>Sorgum türleri – </a:t>
            </a:r>
            <a:r>
              <a:rPr lang="tr-TR" sz="2800" i="1" dirty="0" smtClean="0">
                <a:latin typeface="Comic Sans MS" pitchFamily="66" charset="0"/>
              </a:rPr>
              <a:t>(</a:t>
            </a:r>
            <a:r>
              <a:rPr lang="tr-TR" sz="2800" i="1" dirty="0" err="1" smtClean="0">
                <a:latin typeface="Comic Sans MS" pitchFamily="66" charset="0"/>
              </a:rPr>
              <a:t>Sorghum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sp</a:t>
            </a:r>
            <a:r>
              <a:rPr lang="tr-TR" sz="2800" i="1" dirty="0" smtClean="0">
                <a:latin typeface="Comic Sans MS" pitchFamily="66" charset="0"/>
              </a:rPr>
              <a:t>.)</a:t>
            </a:r>
            <a:endParaRPr lang="tr-TR" sz="2800" dirty="0" smtClean="0">
              <a:latin typeface="Comic Sans MS" pitchFamily="66" charset="0"/>
            </a:endParaRPr>
          </a:p>
          <a:p>
            <a:pPr marL="609600" indent="-609600" eaLnBrk="1" hangingPunct="1"/>
            <a:endParaRPr lang="tr-T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49275"/>
            <a:ext cx="482441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1027" name="Text Box 5"/>
          <p:cNvSpPr txBox="1">
            <a:spLocks noChangeArrowheads="1"/>
          </p:cNvSpPr>
          <p:nvPr/>
        </p:nvSpPr>
        <p:spPr bwMode="auto">
          <a:xfrm>
            <a:off x="4711700" y="5465763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>
                <a:solidFill>
                  <a:srgbClr val="FFFF00"/>
                </a:solidFill>
              </a:rPr>
              <a:t>Sudanotu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tr-TR" sz="3600" dirty="0" smtClean="0">
                <a:latin typeface="Comic Sans MS" pitchFamily="66" charset="0"/>
              </a:rPr>
              <a:t>Yumru yem bitkileri</a:t>
            </a:r>
          </a:p>
          <a:p>
            <a:pPr eaLnBrk="1" hangingPunct="1">
              <a:buFontTx/>
              <a:buNone/>
            </a:pPr>
            <a:endParaRPr lang="tr-TR" sz="3600" dirty="0" smtClean="0">
              <a:latin typeface="Comic Sans MS" pitchFamily="66" charset="0"/>
            </a:endParaRPr>
          </a:p>
          <a:p>
            <a:pPr eaLnBrk="1" hangingPunct="1">
              <a:buSzPct val="70000"/>
            </a:pPr>
            <a:r>
              <a:rPr lang="tr-TR" dirty="0" smtClean="0"/>
              <a:t>  </a:t>
            </a:r>
            <a:r>
              <a:rPr lang="tr-TR" sz="2800" dirty="0" smtClean="0">
                <a:latin typeface="Comic Sans MS" pitchFamily="66" charset="0"/>
              </a:rPr>
              <a:t>Hayvan Pancarı</a:t>
            </a:r>
            <a:r>
              <a:rPr lang="tr-TR" sz="2800" i="1" dirty="0" smtClean="0">
                <a:latin typeface="Comic Sans MS" pitchFamily="66" charset="0"/>
              </a:rPr>
              <a:t>- Beta </a:t>
            </a:r>
            <a:r>
              <a:rPr lang="tr-TR" sz="2800" i="1" dirty="0" err="1" smtClean="0">
                <a:latin typeface="Comic Sans MS" pitchFamily="66" charset="0"/>
              </a:rPr>
              <a:t>vulgaris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dirty="0" smtClean="0">
                <a:latin typeface="Comic Sans MS" pitchFamily="66" charset="0"/>
              </a:rPr>
              <a:t>var. </a:t>
            </a:r>
            <a:r>
              <a:rPr lang="tr-TR" sz="2800" i="1" dirty="0" err="1" smtClean="0">
                <a:latin typeface="Comic Sans MS" pitchFamily="66" charset="0"/>
              </a:rPr>
              <a:t>rapa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/>
            <a:r>
              <a:rPr lang="tr-TR" sz="2800" dirty="0" smtClean="0">
                <a:latin typeface="Comic Sans MS" pitchFamily="66" charset="0"/>
              </a:rPr>
              <a:t>  Hayvan havucu- </a:t>
            </a:r>
            <a:r>
              <a:rPr lang="tr-TR" sz="2800" i="1" dirty="0" err="1" smtClean="0">
                <a:latin typeface="Comic Sans MS" pitchFamily="66" charset="0"/>
              </a:rPr>
              <a:t>Daucus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carota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ssp</a:t>
            </a:r>
            <a:r>
              <a:rPr lang="tr-TR" sz="2800" dirty="0" smtClean="0">
                <a:latin typeface="Comic Sans MS" pitchFamily="66" charset="0"/>
              </a:rPr>
              <a:t>.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sativa</a:t>
            </a:r>
            <a:r>
              <a:rPr lang="tr-TR" sz="2800" dirty="0" smtClean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tr-TR" sz="2800" dirty="0" smtClean="0">
                <a:latin typeface="Comic Sans MS" pitchFamily="66" charset="0"/>
              </a:rPr>
              <a:t>  Yer elması-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Helianthus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tuberosus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/>
            <a:r>
              <a:rPr lang="tr-TR" sz="2800" dirty="0" smtClean="0">
                <a:latin typeface="Comic Sans MS" pitchFamily="66" charset="0"/>
              </a:rPr>
              <a:t>  Yem kabağı-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Cucurbita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pepo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convar</a:t>
            </a:r>
            <a:r>
              <a:rPr lang="tr-TR" sz="2800" dirty="0" smtClean="0">
                <a:latin typeface="Comic Sans MS" pitchFamily="66" charset="0"/>
              </a:rPr>
              <a:t>. </a:t>
            </a:r>
            <a:r>
              <a:rPr lang="tr-TR" sz="2800" dirty="0" err="1" smtClean="0">
                <a:latin typeface="Comic Sans MS" pitchFamily="66" charset="0"/>
              </a:rPr>
              <a:t>c</a:t>
            </a:r>
            <a:r>
              <a:rPr lang="tr-TR" sz="2800" i="1" dirty="0" err="1" smtClean="0">
                <a:latin typeface="Comic Sans MS" pitchFamily="66" charset="0"/>
              </a:rPr>
              <a:t>itrullinina</a:t>
            </a:r>
            <a:endParaRPr lang="tr-TR" sz="2800" i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229600" cy="3489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dirty="0" smtClean="0"/>
              <a:t>		</a:t>
            </a:r>
            <a:r>
              <a:rPr lang="tr-TR" b="1" dirty="0" smtClean="0">
                <a:latin typeface="Comic Sans MS" pitchFamily="66" charset="0"/>
              </a:rPr>
              <a:t>Habituslarına(Dış Görünümlerine) göre yem bitkilerinin sınıflandırılması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		a) Yumaklı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		b) Çimli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			- Sülüklü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			- Köksaplı</a:t>
            </a:r>
          </a:p>
        </p:txBody>
      </p:sp>
      <p:sp>
        <p:nvSpPr>
          <p:cNvPr id="64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857375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latin typeface="Comic Sans MS" pitchFamily="66" charset="0"/>
              </a:rPr>
              <a:t>Habituslarına(Dış Görünümlerine) göre Yem Bitkilerinin Sınıflandırılması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dirty="0" smtClean="0">
                <a:latin typeface="Comic Sans MS" pitchFamily="66" charset="0"/>
              </a:rPr>
              <a:t>Diğer Yönlerden Sınıflandırma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tr-TR" b="1" dirty="0" smtClean="0"/>
              <a:t>		</a:t>
            </a:r>
            <a:r>
              <a:rPr lang="tr-TR" b="1" dirty="0" smtClean="0">
                <a:latin typeface="Comic Sans MS" pitchFamily="66" charset="0"/>
              </a:rPr>
              <a:t>a) Tuza dayanımları yönünden sınıflandırma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		b) Kurağa dayanımları yönünden sınıflandırma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latin typeface="Comic Sans MS" pitchFamily="66" charset="0"/>
              </a:rPr>
              <a:t>		c) Yeşil alan bitkisi yönünden sınıflandırma</a:t>
            </a:r>
          </a:p>
          <a:p>
            <a:pPr eaLnBrk="1" hangingPunct="1">
              <a:buFontTx/>
              <a:buNone/>
            </a:pPr>
            <a:r>
              <a:rPr lang="tr-TR" b="1" dirty="0" smtClean="0"/>
              <a:t>	</a:t>
            </a:r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r>
              <a:rPr lang="tr-TR" sz="2800" dirty="0" smtClean="0">
                <a:latin typeface="Comic Sans MS" pitchFamily="66" charset="0"/>
              </a:rPr>
              <a:t>. Kullanım amaçlarına göre sınıflandırma</a:t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>	a) Yeşil yem bitkileri</a:t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>	b) Kuru ot bitkileri</a:t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>	c) Tane yemi bitkileri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Comic Sans MS" pitchFamily="66" charset="0"/>
              </a:rPr>
              <a:t>		d) Yeşil gübre bitkileri</a:t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>	e) Silaj bitkileri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Comic Sans MS" pitchFamily="66" charset="0"/>
              </a:rPr>
              <a:t>		f) Yumru yem bitkileri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Comic Sans MS" pitchFamily="66" charset="0"/>
              </a:rPr>
              <a:t>5. Habituslarına (Dış görünüm şekillerine) göre sınıflandırma</a:t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>	a) Yumaklı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Comic Sans MS" pitchFamily="66" charset="0"/>
              </a:rPr>
              <a:t>		b) Çimli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Comic Sans MS" pitchFamily="66" charset="0"/>
              </a:rPr>
              <a:t>			- Sülüklü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dirty="0" smtClean="0">
                <a:latin typeface="Comic Sans MS" pitchFamily="66" charset="0"/>
              </a:rPr>
              <a:t>			- Köksaplı</a:t>
            </a:r>
          </a:p>
          <a:p>
            <a:pPr eaLnBrk="1" hangingPunct="1">
              <a:lnSpc>
                <a:spcPct val="90000"/>
              </a:lnSpc>
            </a:pPr>
            <a:endParaRPr lang="tr-T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pPr eaLnBrk="1" hangingPunct="1"/>
            <a:r>
              <a:rPr lang="tr-TR" sz="3600" u="sng" dirty="0" smtClean="0">
                <a:solidFill>
                  <a:srgbClr val="00B050"/>
                </a:solidFill>
                <a:latin typeface="Comic Sans MS" pitchFamily="66" charset="0"/>
              </a:rPr>
              <a:t>Diğer yönlerden sınıflandırma</a:t>
            </a:r>
            <a:endParaRPr lang="en-US" sz="3600" u="sng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43000"/>
            <a:ext cx="8643938" cy="5410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tr-TR" dirty="0" smtClean="0">
                <a:solidFill>
                  <a:srgbClr val="00B050"/>
                </a:solidFill>
                <a:latin typeface="Comic Sans MS" pitchFamily="66" charset="0"/>
              </a:rPr>
              <a:t>Tuza dayanımlar yönünden sınıflandırma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</a:rPr>
              <a:t>Yem bitkilerinin tuza dayanımları farklılık göstermektedir.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/>
            </a:pPr>
            <a:r>
              <a:rPr lang="tr-TR" sz="2000" u="sng" dirty="0" smtClean="0">
                <a:solidFill>
                  <a:srgbClr val="FF0000"/>
                </a:solidFill>
                <a:latin typeface="Comic Sans MS" pitchFamily="66" charset="0"/>
              </a:rPr>
              <a:t>Tuza Fazla Dayanan Yem Bitkileri (12-6 </a:t>
            </a:r>
            <a:r>
              <a:rPr lang="tr-TR" sz="2000" u="sng" dirty="0" err="1" smtClean="0">
                <a:solidFill>
                  <a:srgbClr val="FF0000"/>
                </a:solidFill>
                <a:latin typeface="Comic Sans MS" pitchFamily="66" charset="0"/>
              </a:rPr>
              <a:t>milimhos</a:t>
            </a:r>
            <a:r>
              <a:rPr lang="tr-TR" sz="2000" u="sng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800" dirty="0" smtClean="0">
                <a:latin typeface="Comic Sans MS" pitchFamily="66" charset="0"/>
              </a:rPr>
              <a:t>Köpek dişi – </a:t>
            </a:r>
            <a:r>
              <a:rPr lang="tr-TR" sz="1800" i="1" dirty="0" err="1" smtClean="0">
                <a:latin typeface="Comic Sans MS" pitchFamily="66" charset="0"/>
              </a:rPr>
              <a:t>Cynodon</a:t>
            </a:r>
            <a:r>
              <a:rPr lang="tr-TR" sz="1800" i="1" dirty="0" smtClean="0">
                <a:latin typeface="Comic Sans MS" pitchFamily="66" charset="0"/>
              </a:rPr>
              <a:t> </a:t>
            </a:r>
            <a:r>
              <a:rPr lang="tr-TR" sz="1800" i="1" dirty="0" err="1" smtClean="0">
                <a:latin typeface="Comic Sans MS" pitchFamily="66" charset="0"/>
              </a:rPr>
              <a:t>dactylon</a:t>
            </a:r>
            <a:endParaRPr lang="tr-TR" sz="1800" i="1" dirty="0" smtClean="0">
              <a:latin typeface="Comic Sans MS" pitchFamily="66" charset="0"/>
            </a:endParaRP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800" dirty="0" smtClean="0">
                <a:latin typeface="Comic Sans MS" pitchFamily="66" charset="0"/>
              </a:rPr>
              <a:t>Yüksek otlak ayrığı – </a:t>
            </a:r>
            <a:r>
              <a:rPr lang="tr-TR" sz="1800" i="1" dirty="0" err="1" smtClean="0">
                <a:latin typeface="Comic Sans MS" pitchFamily="66" charset="0"/>
              </a:rPr>
              <a:t>Agropyron</a:t>
            </a:r>
            <a:r>
              <a:rPr lang="tr-TR" sz="1800" i="1" dirty="0" smtClean="0">
                <a:latin typeface="Comic Sans MS" pitchFamily="66" charset="0"/>
              </a:rPr>
              <a:t> </a:t>
            </a:r>
            <a:r>
              <a:rPr lang="tr-TR" sz="1800" i="1" dirty="0" err="1" smtClean="0">
                <a:latin typeface="Comic Sans MS" pitchFamily="66" charset="0"/>
              </a:rPr>
              <a:t>elongatum</a:t>
            </a:r>
            <a:endParaRPr lang="tr-TR" sz="1800" i="1" dirty="0" smtClean="0">
              <a:latin typeface="Comic Sans MS" pitchFamily="66" charset="0"/>
            </a:endParaRP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800" dirty="0" smtClean="0">
                <a:latin typeface="Comic Sans MS" pitchFamily="66" charset="0"/>
              </a:rPr>
              <a:t>Kamışsı yumak – </a:t>
            </a:r>
            <a:r>
              <a:rPr lang="tr-TR" sz="1800" i="1" dirty="0" err="1" smtClean="0">
                <a:latin typeface="Comic Sans MS" pitchFamily="66" charset="0"/>
              </a:rPr>
              <a:t>Festuca</a:t>
            </a:r>
            <a:r>
              <a:rPr lang="tr-TR" sz="1800" i="1" dirty="0" smtClean="0">
                <a:latin typeface="Comic Sans MS" pitchFamily="66" charset="0"/>
              </a:rPr>
              <a:t> </a:t>
            </a:r>
            <a:r>
              <a:rPr lang="tr-TR" sz="1800" i="1" dirty="0" err="1" smtClean="0">
                <a:latin typeface="Comic Sans MS" pitchFamily="66" charset="0"/>
              </a:rPr>
              <a:t>arundinacea</a:t>
            </a:r>
            <a:endParaRPr lang="tr-TR" sz="1800" i="1" dirty="0" smtClean="0">
              <a:latin typeface="Comic Sans MS" pitchFamily="66" charset="0"/>
            </a:endParaRP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800" dirty="0" smtClean="0">
                <a:latin typeface="Comic Sans MS" pitchFamily="66" charset="0"/>
              </a:rPr>
              <a:t>Arpa – </a:t>
            </a:r>
            <a:r>
              <a:rPr lang="tr-TR" sz="1800" i="1" dirty="0" err="1" smtClean="0">
                <a:latin typeface="Comic Sans MS" pitchFamily="66" charset="0"/>
              </a:rPr>
              <a:t>Hordeum</a:t>
            </a:r>
            <a:r>
              <a:rPr lang="tr-TR" sz="1800" i="1" dirty="0" smtClean="0">
                <a:latin typeface="Comic Sans MS" pitchFamily="66" charset="0"/>
              </a:rPr>
              <a:t> </a:t>
            </a:r>
            <a:r>
              <a:rPr lang="tr-TR" sz="1800" i="1" dirty="0" err="1" smtClean="0">
                <a:latin typeface="Comic Sans MS" pitchFamily="66" charset="0"/>
              </a:rPr>
              <a:t>vulgare</a:t>
            </a:r>
            <a:endParaRPr lang="tr-TR" sz="1800" i="1" dirty="0" smtClean="0">
              <a:latin typeface="Comic Sans MS" pitchFamily="66" charset="0"/>
            </a:endParaRP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1800" dirty="0" smtClean="0">
                <a:latin typeface="Comic Sans MS" pitchFamily="66" charset="0"/>
              </a:rPr>
              <a:t>Sarı çiçekli </a:t>
            </a:r>
            <a:r>
              <a:rPr lang="tr-TR" sz="1800" dirty="0" err="1" smtClean="0">
                <a:latin typeface="Comic Sans MS" pitchFamily="66" charset="0"/>
              </a:rPr>
              <a:t>gazalboynuzu</a:t>
            </a:r>
            <a:r>
              <a:rPr lang="tr-TR" sz="1800" dirty="0" smtClean="0">
                <a:latin typeface="Comic Sans MS" pitchFamily="66" charset="0"/>
              </a:rPr>
              <a:t> – </a:t>
            </a:r>
            <a:r>
              <a:rPr lang="tr-TR" sz="1800" i="1" dirty="0" smtClean="0">
                <a:latin typeface="Comic Sans MS" pitchFamily="66" charset="0"/>
              </a:rPr>
              <a:t>Lotus </a:t>
            </a:r>
            <a:r>
              <a:rPr lang="tr-TR" sz="1800" i="1" dirty="0" err="1" smtClean="0">
                <a:latin typeface="Comic Sans MS" pitchFamily="66" charset="0"/>
              </a:rPr>
              <a:t>corniculatus</a:t>
            </a:r>
            <a:endParaRPr lang="tr-TR" sz="1800" i="1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FontTx/>
              <a:buAutoNum type="alphaLcParenR" startAt="2"/>
            </a:pPr>
            <a:r>
              <a:rPr lang="tr-TR" sz="2000" u="sng" dirty="0" smtClean="0">
                <a:solidFill>
                  <a:srgbClr val="FFFF00"/>
                </a:solidFill>
                <a:latin typeface="Comic Sans MS" pitchFamily="66" charset="0"/>
              </a:rPr>
              <a:t>Tuza Orta Derecede Dayanan Yem Bitkileri (6-3 </a:t>
            </a:r>
            <a:r>
              <a:rPr lang="tr-TR" sz="2000" u="sng" dirty="0" err="1" smtClean="0">
                <a:solidFill>
                  <a:srgbClr val="FFFF00"/>
                </a:solidFill>
                <a:latin typeface="Comic Sans MS" pitchFamily="66" charset="0"/>
              </a:rPr>
              <a:t>milimhos</a:t>
            </a:r>
            <a:r>
              <a:rPr lang="tr-TR" sz="2000" u="sng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dirty="0" err="1" smtClean="0">
                <a:latin typeface="Comic Sans MS" pitchFamily="66" charset="0"/>
              </a:rPr>
              <a:t>Çokyıllık</a:t>
            </a:r>
            <a:r>
              <a:rPr lang="tr-TR" sz="1800" dirty="0" smtClean="0">
                <a:latin typeface="Comic Sans MS" pitchFamily="66" charset="0"/>
              </a:rPr>
              <a:t> çim (İngiliz çimi) – </a:t>
            </a:r>
            <a:r>
              <a:rPr lang="tr-TR" sz="1800" i="1" dirty="0" err="1" smtClean="0">
                <a:latin typeface="Comic Sans MS" pitchFamily="66" charset="0"/>
              </a:rPr>
              <a:t>Lolium</a:t>
            </a:r>
            <a:r>
              <a:rPr lang="tr-TR" sz="1800" i="1" dirty="0" smtClean="0">
                <a:latin typeface="Comic Sans MS" pitchFamily="66" charset="0"/>
              </a:rPr>
              <a:t> </a:t>
            </a:r>
            <a:r>
              <a:rPr lang="tr-TR" sz="1800" i="1" dirty="0" err="1" smtClean="0">
                <a:latin typeface="Comic Sans MS" pitchFamily="66" charset="0"/>
              </a:rPr>
              <a:t>perenne</a:t>
            </a:r>
            <a:endParaRPr lang="tr-TR" sz="1800" i="1" dirty="0" smtClean="0">
              <a:latin typeface="Comic Sans MS" pitchFamily="66" charset="0"/>
            </a:endParaRP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dirty="0" smtClean="0">
                <a:latin typeface="Comic Sans MS" pitchFamily="66" charset="0"/>
              </a:rPr>
              <a:t>Çilek üçgülü – </a:t>
            </a:r>
            <a:r>
              <a:rPr lang="tr-TR" sz="1800" i="1" dirty="0" err="1" smtClean="0">
                <a:latin typeface="Comic Sans MS" pitchFamily="66" charset="0"/>
              </a:rPr>
              <a:t>Trifolium</a:t>
            </a:r>
            <a:r>
              <a:rPr lang="tr-TR" sz="1800" i="1" dirty="0" smtClean="0">
                <a:latin typeface="Comic Sans MS" pitchFamily="66" charset="0"/>
              </a:rPr>
              <a:t> </a:t>
            </a:r>
            <a:r>
              <a:rPr lang="tr-TR" sz="1800" i="1" dirty="0" err="1" smtClean="0">
                <a:latin typeface="Comic Sans MS" pitchFamily="66" charset="0"/>
              </a:rPr>
              <a:t>fragiferum</a:t>
            </a:r>
            <a:endParaRPr lang="tr-TR" sz="1800" i="1" dirty="0" smtClean="0">
              <a:latin typeface="Comic Sans MS" pitchFamily="66" charset="0"/>
            </a:endParaRP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dirty="0" smtClean="0">
                <a:latin typeface="Comic Sans MS" pitchFamily="66" charset="0"/>
              </a:rPr>
              <a:t>Yonca – </a:t>
            </a:r>
            <a:r>
              <a:rPr lang="tr-TR" sz="1800" i="1" dirty="0" err="1" smtClean="0">
                <a:latin typeface="Comic Sans MS" pitchFamily="66" charset="0"/>
              </a:rPr>
              <a:t>Medicago</a:t>
            </a:r>
            <a:r>
              <a:rPr lang="tr-TR" sz="1800" i="1" dirty="0" smtClean="0">
                <a:latin typeface="Comic Sans MS" pitchFamily="66" charset="0"/>
              </a:rPr>
              <a:t> </a:t>
            </a:r>
            <a:r>
              <a:rPr lang="tr-TR" sz="1800" i="1" dirty="0" err="1" smtClean="0">
                <a:latin typeface="Comic Sans MS" pitchFamily="66" charset="0"/>
              </a:rPr>
              <a:t>sativa</a:t>
            </a:r>
            <a:endParaRPr lang="tr-TR" sz="1800" i="1" dirty="0" smtClean="0">
              <a:latin typeface="Comic Sans MS" pitchFamily="66" charset="0"/>
            </a:endParaRP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dirty="0" smtClean="0">
                <a:latin typeface="Comic Sans MS" pitchFamily="66" charset="0"/>
              </a:rPr>
              <a:t>Kılçıksız brom – </a:t>
            </a:r>
            <a:r>
              <a:rPr lang="tr-TR" sz="1800" i="1" dirty="0" err="1" smtClean="0">
                <a:latin typeface="Comic Sans MS" pitchFamily="66" charset="0"/>
              </a:rPr>
              <a:t>Bromus</a:t>
            </a:r>
            <a:r>
              <a:rPr lang="tr-TR" sz="1800" i="1" dirty="0" smtClean="0">
                <a:latin typeface="Comic Sans MS" pitchFamily="66" charset="0"/>
              </a:rPr>
              <a:t> </a:t>
            </a:r>
            <a:r>
              <a:rPr lang="tr-TR" sz="1800" i="1" dirty="0" err="1" smtClean="0">
                <a:latin typeface="Comic Sans MS" pitchFamily="66" charset="0"/>
              </a:rPr>
              <a:t>inermis</a:t>
            </a:r>
            <a:endParaRPr lang="tr-TR" sz="1800" i="1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A9F961"/>
              </a:buClr>
              <a:buFont typeface="Wingdings" pitchFamily="2" charset="2"/>
              <a:buAutoNum type="alphaLcParenR" startAt="3"/>
            </a:pPr>
            <a:r>
              <a:rPr lang="tr-TR" sz="2000" u="sng" dirty="0" smtClean="0">
                <a:solidFill>
                  <a:srgbClr val="A9F961"/>
                </a:solidFill>
                <a:latin typeface="Comic Sans MS" pitchFamily="66" charset="0"/>
              </a:rPr>
              <a:t>Tuza Dayanımlı Olmayan Yem Bitkileri (3-2 </a:t>
            </a:r>
            <a:r>
              <a:rPr lang="tr-TR" sz="2000" u="sng" dirty="0" err="1" smtClean="0">
                <a:solidFill>
                  <a:srgbClr val="A9F961"/>
                </a:solidFill>
                <a:latin typeface="Comic Sans MS" pitchFamily="66" charset="0"/>
              </a:rPr>
              <a:t>milimhos</a:t>
            </a:r>
            <a:r>
              <a:rPr lang="tr-TR" sz="2000" u="sng" dirty="0" smtClean="0">
                <a:solidFill>
                  <a:srgbClr val="A9F961"/>
                </a:solidFill>
                <a:latin typeface="Comic Sans MS" pitchFamily="66" charset="0"/>
              </a:rPr>
              <a:t>)</a:t>
            </a: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bg1"/>
                </a:solidFill>
                <a:latin typeface="Comic Sans MS" pitchFamily="66" charset="0"/>
              </a:rPr>
              <a:t>Ak </a:t>
            </a:r>
            <a:r>
              <a:rPr lang="tr-TR" sz="1800" dirty="0" smtClean="0">
                <a:latin typeface="Comic Sans MS" pitchFamily="66" charset="0"/>
              </a:rPr>
              <a:t>üçgül – </a:t>
            </a:r>
            <a:r>
              <a:rPr lang="tr-TR" sz="1800" i="1" dirty="0" err="1" smtClean="0">
                <a:latin typeface="Comic Sans MS" pitchFamily="66" charset="0"/>
              </a:rPr>
              <a:t>Trifolium</a:t>
            </a:r>
            <a:r>
              <a:rPr lang="tr-TR" sz="1800" i="1" dirty="0" smtClean="0">
                <a:latin typeface="Comic Sans MS" pitchFamily="66" charset="0"/>
              </a:rPr>
              <a:t> </a:t>
            </a:r>
            <a:r>
              <a:rPr lang="tr-TR" sz="1800" i="1" dirty="0" err="1" smtClean="0">
                <a:latin typeface="Comic Sans MS" pitchFamily="66" charset="0"/>
              </a:rPr>
              <a:t>repens</a:t>
            </a:r>
            <a:endParaRPr lang="tr-TR" sz="1800" i="1" dirty="0" smtClean="0">
              <a:latin typeface="Comic Sans MS" pitchFamily="66" charset="0"/>
            </a:endParaRP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dirty="0" smtClean="0">
                <a:latin typeface="Comic Sans MS" pitchFamily="66" charset="0"/>
              </a:rPr>
              <a:t>Çayır üçgülü – </a:t>
            </a:r>
            <a:r>
              <a:rPr lang="tr-TR" sz="1800" i="1" dirty="0" err="1" smtClean="0">
                <a:latin typeface="Comic Sans MS" pitchFamily="66" charset="0"/>
              </a:rPr>
              <a:t>Trifolium</a:t>
            </a:r>
            <a:r>
              <a:rPr lang="tr-TR" sz="1800" i="1" dirty="0" smtClean="0">
                <a:latin typeface="Comic Sans MS" pitchFamily="66" charset="0"/>
              </a:rPr>
              <a:t> </a:t>
            </a:r>
            <a:r>
              <a:rPr lang="tr-TR" sz="1800" i="1" dirty="0" err="1" smtClean="0">
                <a:latin typeface="Comic Sans MS" pitchFamily="66" charset="0"/>
              </a:rPr>
              <a:t>pratense</a:t>
            </a:r>
            <a:endParaRPr lang="tr-TR" sz="1800" i="1" dirty="0" smtClean="0">
              <a:latin typeface="Comic Sans MS" pitchFamily="66" charset="0"/>
            </a:endParaRPr>
          </a:p>
          <a:p>
            <a:pPr marL="1108075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1800" dirty="0" smtClean="0">
                <a:latin typeface="Comic Sans MS" pitchFamily="66" charset="0"/>
              </a:rPr>
              <a:t>Çayır tilkikuyruğu – </a:t>
            </a:r>
            <a:r>
              <a:rPr lang="tr-TR" sz="1800" i="1" dirty="0" err="1" smtClean="0">
                <a:latin typeface="Comic Sans MS" pitchFamily="66" charset="0"/>
              </a:rPr>
              <a:t>Alopecurus</a:t>
            </a:r>
            <a:r>
              <a:rPr lang="tr-TR" sz="1800" i="1" dirty="0" smtClean="0">
                <a:latin typeface="Comic Sans MS" pitchFamily="66" charset="0"/>
              </a:rPr>
              <a:t> </a:t>
            </a:r>
            <a:r>
              <a:rPr lang="tr-TR" sz="1800" i="1" dirty="0" err="1" smtClean="0">
                <a:latin typeface="Comic Sans MS" pitchFamily="66" charset="0"/>
              </a:rPr>
              <a:t>pratensis</a:t>
            </a:r>
            <a:endParaRPr lang="en-US" sz="1800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pPr eaLnBrk="1" hangingPunct="1"/>
            <a:r>
              <a:rPr lang="tr-TR" sz="3600" u="sng" dirty="0" smtClean="0">
                <a:solidFill>
                  <a:srgbClr val="00B050"/>
                </a:solidFill>
                <a:latin typeface="Comic Sans MS" pitchFamily="66" charset="0"/>
              </a:rPr>
              <a:t>Diğer yönlerden sınıflandırma</a:t>
            </a:r>
            <a:endParaRPr lang="en-US" sz="3600" u="sng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143000"/>
            <a:ext cx="8429625" cy="5410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tr-TR" dirty="0" smtClean="0">
                <a:solidFill>
                  <a:srgbClr val="00B050"/>
                </a:solidFill>
                <a:latin typeface="Comic Sans MS" pitchFamily="66" charset="0"/>
              </a:rPr>
              <a:t>Kurağa dayanımlar yönünden sınıflandırma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9900"/>
              </a:buClr>
              <a:buFontTx/>
              <a:buAutoNum type="alphaLcParenR"/>
            </a:pPr>
            <a:r>
              <a:rPr lang="tr-TR" sz="2400" u="sng" dirty="0" smtClean="0">
                <a:solidFill>
                  <a:schemeClr val="accent6"/>
                </a:solidFill>
                <a:latin typeface="Comic Sans MS" pitchFamily="66" charset="0"/>
              </a:rPr>
              <a:t>Kurağa Fazla Dayanan Yem Bitkileri</a:t>
            </a:r>
          </a:p>
          <a:p>
            <a:pPr marL="12065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Comic Sans MS" pitchFamily="66" charset="0"/>
              </a:rPr>
              <a:t>Otlak ayrığı – </a:t>
            </a:r>
            <a:r>
              <a:rPr lang="tr-TR" sz="2000" i="1" dirty="0" err="1" smtClean="0">
                <a:latin typeface="Comic Sans MS" pitchFamily="66" charset="0"/>
              </a:rPr>
              <a:t>Agropyron</a:t>
            </a:r>
            <a:r>
              <a:rPr lang="tr-TR" sz="2000" i="1" dirty="0" smtClean="0">
                <a:latin typeface="Comic Sans MS" pitchFamily="66" charset="0"/>
              </a:rPr>
              <a:t> </a:t>
            </a:r>
            <a:r>
              <a:rPr lang="tr-TR" sz="2000" i="1" dirty="0" err="1" smtClean="0">
                <a:latin typeface="Comic Sans MS" pitchFamily="66" charset="0"/>
              </a:rPr>
              <a:t>cristatum</a:t>
            </a:r>
            <a:endParaRPr lang="tr-TR" sz="2000" i="1" dirty="0" smtClean="0">
              <a:latin typeface="Comic Sans MS" pitchFamily="66" charset="0"/>
            </a:endParaRPr>
          </a:p>
          <a:p>
            <a:pPr marL="12065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Comic Sans MS" pitchFamily="66" charset="0"/>
              </a:rPr>
              <a:t>Koyun yumağı – </a:t>
            </a:r>
            <a:r>
              <a:rPr lang="tr-TR" sz="2000" i="1" dirty="0" err="1" smtClean="0">
                <a:latin typeface="Comic Sans MS" pitchFamily="66" charset="0"/>
              </a:rPr>
              <a:t>Festuca</a:t>
            </a:r>
            <a:r>
              <a:rPr lang="tr-TR" sz="2000" i="1" dirty="0" smtClean="0">
                <a:latin typeface="Comic Sans MS" pitchFamily="66" charset="0"/>
              </a:rPr>
              <a:t> </a:t>
            </a:r>
            <a:r>
              <a:rPr lang="tr-TR" sz="2000" i="1" dirty="0" err="1" smtClean="0">
                <a:latin typeface="Comic Sans MS" pitchFamily="66" charset="0"/>
              </a:rPr>
              <a:t>ovina</a:t>
            </a:r>
            <a:endParaRPr lang="tr-TR" sz="2000" i="1" dirty="0" smtClean="0">
              <a:latin typeface="Comic Sans MS" pitchFamily="66" charset="0"/>
            </a:endParaRPr>
          </a:p>
          <a:p>
            <a:pPr marL="12065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Comic Sans MS" pitchFamily="66" charset="0"/>
              </a:rPr>
              <a:t>Korunga – </a:t>
            </a:r>
            <a:r>
              <a:rPr lang="tr-TR" sz="2000" i="1" dirty="0" err="1" smtClean="0">
                <a:latin typeface="Comic Sans MS" pitchFamily="66" charset="0"/>
              </a:rPr>
              <a:t>Onobrychis</a:t>
            </a:r>
            <a:r>
              <a:rPr lang="tr-TR" sz="2000" i="1" dirty="0" smtClean="0">
                <a:latin typeface="Comic Sans MS" pitchFamily="66" charset="0"/>
              </a:rPr>
              <a:t> </a:t>
            </a:r>
            <a:r>
              <a:rPr lang="tr-TR" sz="2000" i="1" dirty="0" err="1" smtClean="0">
                <a:latin typeface="Comic Sans MS" pitchFamily="66" charset="0"/>
              </a:rPr>
              <a:t>sativa</a:t>
            </a:r>
            <a:endParaRPr lang="tr-TR" sz="2000" i="1" dirty="0" smtClean="0">
              <a:latin typeface="Comic Sans MS" pitchFamily="66" charset="0"/>
            </a:endParaRPr>
          </a:p>
          <a:p>
            <a:pPr marL="12065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Comic Sans MS" pitchFamily="66" charset="0"/>
              </a:rPr>
              <a:t>Yonca – </a:t>
            </a:r>
            <a:r>
              <a:rPr lang="tr-TR" sz="2000" i="1" dirty="0" err="1" smtClean="0">
                <a:latin typeface="Comic Sans MS" pitchFamily="66" charset="0"/>
              </a:rPr>
              <a:t>Medicago</a:t>
            </a:r>
            <a:r>
              <a:rPr lang="tr-TR" sz="2000" i="1" dirty="0" smtClean="0">
                <a:latin typeface="Comic Sans MS" pitchFamily="66" charset="0"/>
              </a:rPr>
              <a:t> </a:t>
            </a:r>
            <a:r>
              <a:rPr lang="tr-TR" sz="2000" i="1" dirty="0" err="1" smtClean="0">
                <a:latin typeface="Comic Sans MS" pitchFamily="66" charset="0"/>
              </a:rPr>
              <a:t>sativa</a:t>
            </a:r>
            <a:endParaRPr lang="tr-TR" sz="2000" i="1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lphaLcParenR" startAt="2"/>
            </a:pPr>
            <a:r>
              <a:rPr lang="tr-TR" sz="2400" u="sng" dirty="0" smtClean="0">
                <a:solidFill>
                  <a:srgbClr val="FFFF00"/>
                </a:solidFill>
                <a:latin typeface="Comic Sans MS" pitchFamily="66" charset="0"/>
              </a:rPr>
              <a:t>Kurağa Orta Derecede Dayanan Yem Bitkileri</a:t>
            </a:r>
          </a:p>
          <a:p>
            <a:pPr marL="12065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Comic Sans MS" pitchFamily="66" charset="0"/>
              </a:rPr>
              <a:t>Domuz ayrığı – </a:t>
            </a:r>
            <a:r>
              <a:rPr lang="tr-TR" sz="2000" i="1" dirty="0" err="1" smtClean="0">
                <a:latin typeface="Comic Sans MS" pitchFamily="66" charset="0"/>
              </a:rPr>
              <a:t>Dactylis</a:t>
            </a:r>
            <a:r>
              <a:rPr lang="tr-TR" sz="2000" i="1" dirty="0" smtClean="0">
                <a:latin typeface="Comic Sans MS" pitchFamily="66" charset="0"/>
              </a:rPr>
              <a:t> </a:t>
            </a:r>
            <a:r>
              <a:rPr lang="tr-TR" sz="2000" i="1" dirty="0" err="1" smtClean="0">
                <a:latin typeface="Comic Sans MS" pitchFamily="66" charset="0"/>
              </a:rPr>
              <a:t>glomerata</a:t>
            </a:r>
            <a:endParaRPr lang="tr-TR" sz="2000" i="1" dirty="0" smtClean="0">
              <a:latin typeface="Comic Sans MS" pitchFamily="66" charset="0"/>
            </a:endParaRPr>
          </a:p>
          <a:p>
            <a:pPr marL="12065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Comic Sans MS" pitchFamily="66" charset="0"/>
              </a:rPr>
              <a:t>Kılçıksız Brom – </a:t>
            </a:r>
            <a:r>
              <a:rPr lang="tr-TR" sz="2000" i="1" dirty="0" err="1" smtClean="0">
                <a:latin typeface="Comic Sans MS" pitchFamily="66" charset="0"/>
              </a:rPr>
              <a:t>Bromus</a:t>
            </a:r>
            <a:r>
              <a:rPr lang="tr-TR" sz="2000" i="1" dirty="0" smtClean="0">
                <a:latin typeface="Comic Sans MS" pitchFamily="66" charset="0"/>
              </a:rPr>
              <a:t> </a:t>
            </a:r>
            <a:r>
              <a:rPr lang="tr-TR" sz="2000" i="1" dirty="0" err="1" smtClean="0">
                <a:latin typeface="Comic Sans MS" pitchFamily="66" charset="0"/>
              </a:rPr>
              <a:t>inermis</a:t>
            </a:r>
            <a:endParaRPr lang="tr-TR" sz="2000" i="1" dirty="0" smtClean="0">
              <a:latin typeface="Comic Sans MS" pitchFamily="66" charset="0"/>
            </a:endParaRPr>
          </a:p>
          <a:p>
            <a:pPr marL="12065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Comic Sans MS" pitchFamily="66" charset="0"/>
              </a:rPr>
              <a:t>Sarı </a:t>
            </a:r>
            <a:r>
              <a:rPr lang="tr-TR" sz="2000" dirty="0" err="1" smtClean="0">
                <a:latin typeface="Comic Sans MS" pitchFamily="66" charset="0"/>
              </a:rPr>
              <a:t>taşyoncası</a:t>
            </a:r>
            <a:r>
              <a:rPr lang="tr-TR" sz="2000" dirty="0" smtClean="0">
                <a:latin typeface="Comic Sans MS" pitchFamily="66" charset="0"/>
              </a:rPr>
              <a:t> – </a:t>
            </a:r>
            <a:r>
              <a:rPr lang="tr-TR" sz="2000" i="1" dirty="0" err="1" smtClean="0">
                <a:latin typeface="Comic Sans MS" pitchFamily="66" charset="0"/>
              </a:rPr>
              <a:t>Melilotus</a:t>
            </a:r>
            <a:r>
              <a:rPr lang="tr-TR" sz="2000" i="1" dirty="0" smtClean="0">
                <a:latin typeface="Comic Sans MS" pitchFamily="66" charset="0"/>
              </a:rPr>
              <a:t> </a:t>
            </a:r>
            <a:r>
              <a:rPr lang="tr-TR" sz="2000" i="1" dirty="0" err="1" smtClean="0">
                <a:latin typeface="Comic Sans MS" pitchFamily="66" charset="0"/>
              </a:rPr>
              <a:t>officinalis</a:t>
            </a:r>
            <a:endParaRPr lang="tr-TR" sz="2000" i="1" dirty="0" smtClean="0">
              <a:latin typeface="Comic Sans MS" pitchFamily="66" charset="0"/>
            </a:endParaRPr>
          </a:p>
          <a:p>
            <a:pPr marL="12065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Comic Sans MS" pitchFamily="66" charset="0"/>
              </a:rPr>
              <a:t>Tüylü fiğ – </a:t>
            </a:r>
            <a:r>
              <a:rPr lang="tr-TR" sz="2000" i="1" dirty="0" err="1" smtClean="0">
                <a:latin typeface="Comic Sans MS" pitchFamily="66" charset="0"/>
              </a:rPr>
              <a:t>Vicia</a:t>
            </a:r>
            <a:r>
              <a:rPr lang="tr-TR" sz="2000" i="1" dirty="0" smtClean="0">
                <a:latin typeface="Comic Sans MS" pitchFamily="66" charset="0"/>
              </a:rPr>
              <a:t> </a:t>
            </a:r>
            <a:r>
              <a:rPr lang="tr-TR" sz="2000" i="1" dirty="0" err="1" smtClean="0">
                <a:latin typeface="Comic Sans MS" pitchFamily="66" charset="0"/>
              </a:rPr>
              <a:t>villosa</a:t>
            </a:r>
            <a:endParaRPr lang="tr-TR" sz="2000" i="1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A9F961"/>
              </a:buClr>
              <a:buFont typeface="Wingdings" pitchFamily="2" charset="2"/>
              <a:buAutoNum type="alphaLcParenR" startAt="3"/>
            </a:pPr>
            <a:r>
              <a:rPr lang="tr-TR" sz="2400" u="sng" dirty="0" smtClean="0">
                <a:solidFill>
                  <a:srgbClr val="A9F961"/>
                </a:solidFill>
                <a:latin typeface="Comic Sans MS" pitchFamily="66" charset="0"/>
              </a:rPr>
              <a:t>Kurağa Dayanıklı Olmayan Yem Bitkileri</a:t>
            </a:r>
            <a:endParaRPr lang="tr-TR" sz="2400" dirty="0" smtClean="0">
              <a:solidFill>
                <a:srgbClr val="A9F961"/>
              </a:solidFill>
              <a:latin typeface="Comic Sans MS" pitchFamily="66" charset="0"/>
            </a:endParaRPr>
          </a:p>
          <a:p>
            <a:pPr marL="12065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Comic Sans MS" pitchFamily="66" charset="0"/>
              </a:rPr>
              <a:t>Çayır </a:t>
            </a:r>
            <a:r>
              <a:rPr lang="tr-TR" sz="2000" dirty="0" err="1" smtClean="0">
                <a:latin typeface="Comic Sans MS" pitchFamily="66" charset="0"/>
              </a:rPr>
              <a:t>kelpkuyruğu</a:t>
            </a:r>
            <a:r>
              <a:rPr lang="tr-TR" sz="2000" dirty="0" smtClean="0">
                <a:latin typeface="Comic Sans MS" pitchFamily="66" charset="0"/>
              </a:rPr>
              <a:t> – </a:t>
            </a:r>
            <a:r>
              <a:rPr lang="tr-TR" sz="2000" i="1" dirty="0" err="1" smtClean="0">
                <a:latin typeface="Comic Sans MS" pitchFamily="66" charset="0"/>
              </a:rPr>
              <a:t>Phleum</a:t>
            </a:r>
            <a:r>
              <a:rPr lang="tr-TR" sz="2000" i="1" dirty="0" smtClean="0">
                <a:latin typeface="Comic Sans MS" pitchFamily="66" charset="0"/>
              </a:rPr>
              <a:t> </a:t>
            </a:r>
            <a:r>
              <a:rPr lang="tr-TR" sz="2000" i="1" dirty="0" err="1" smtClean="0">
                <a:latin typeface="Comic Sans MS" pitchFamily="66" charset="0"/>
              </a:rPr>
              <a:t>pratense</a:t>
            </a:r>
            <a:endParaRPr lang="tr-TR" sz="2000" i="1" dirty="0" smtClean="0">
              <a:latin typeface="Comic Sans MS" pitchFamily="66" charset="0"/>
            </a:endParaRPr>
          </a:p>
          <a:p>
            <a:pPr marL="12065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Comic Sans MS" pitchFamily="66" charset="0"/>
              </a:rPr>
              <a:t>Çayır </a:t>
            </a:r>
            <a:r>
              <a:rPr lang="tr-TR" sz="2000" dirty="0" err="1" smtClean="0">
                <a:latin typeface="Comic Sans MS" pitchFamily="66" charset="0"/>
              </a:rPr>
              <a:t>salkımotu</a:t>
            </a:r>
            <a:r>
              <a:rPr lang="tr-TR" sz="2000" dirty="0" smtClean="0">
                <a:latin typeface="Comic Sans MS" pitchFamily="66" charset="0"/>
              </a:rPr>
              <a:t> – </a:t>
            </a:r>
            <a:r>
              <a:rPr lang="tr-TR" sz="2000" i="1" dirty="0" err="1" smtClean="0">
                <a:latin typeface="Comic Sans MS" pitchFamily="66" charset="0"/>
              </a:rPr>
              <a:t>Poa</a:t>
            </a:r>
            <a:r>
              <a:rPr lang="tr-TR" sz="2000" i="1" dirty="0" smtClean="0">
                <a:latin typeface="Comic Sans MS" pitchFamily="66" charset="0"/>
              </a:rPr>
              <a:t> </a:t>
            </a:r>
            <a:r>
              <a:rPr lang="tr-TR" sz="2000" i="1" dirty="0" err="1" smtClean="0">
                <a:latin typeface="Comic Sans MS" pitchFamily="66" charset="0"/>
              </a:rPr>
              <a:t>pratensis</a:t>
            </a:r>
            <a:endParaRPr lang="tr-TR" sz="2000" i="1" dirty="0" smtClean="0">
              <a:latin typeface="Comic Sans MS" pitchFamily="66" charset="0"/>
            </a:endParaRPr>
          </a:p>
          <a:p>
            <a:pPr marL="1206500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Comic Sans MS" pitchFamily="66" charset="0"/>
              </a:rPr>
              <a:t>Sarıçiçekli </a:t>
            </a:r>
            <a:r>
              <a:rPr lang="tr-TR" sz="2000" dirty="0" err="1" smtClean="0">
                <a:latin typeface="Comic Sans MS" pitchFamily="66" charset="0"/>
              </a:rPr>
              <a:t>gazalboynuzu</a:t>
            </a:r>
            <a:r>
              <a:rPr lang="tr-TR" sz="2000" dirty="0" smtClean="0">
                <a:latin typeface="Comic Sans MS" pitchFamily="66" charset="0"/>
              </a:rPr>
              <a:t> – </a:t>
            </a:r>
            <a:r>
              <a:rPr lang="tr-TR" sz="2000" i="1" dirty="0" smtClean="0">
                <a:latin typeface="Comic Sans MS" pitchFamily="66" charset="0"/>
              </a:rPr>
              <a:t>Lotus </a:t>
            </a:r>
            <a:r>
              <a:rPr lang="tr-TR" sz="2000" i="1" dirty="0" err="1" smtClean="0">
                <a:latin typeface="Comic Sans MS" pitchFamily="66" charset="0"/>
              </a:rPr>
              <a:t>corniculatus</a:t>
            </a:r>
            <a:endParaRPr lang="tr-TR" sz="2000" i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928688"/>
            <a:ext cx="7772400" cy="685800"/>
          </a:xfrm>
        </p:spPr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600" u="sng" dirty="0" smtClean="0">
                <a:solidFill>
                  <a:srgbClr val="00B050"/>
                </a:solidFill>
                <a:latin typeface="Comic Sans MS" pitchFamily="66" charset="0"/>
              </a:rPr>
              <a:t>Diğer yönlerden sınıflandırma</a:t>
            </a:r>
            <a:endParaRPr lang="en-US" sz="3600" u="sng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5938"/>
            <a:ext cx="7772400" cy="4767262"/>
          </a:xfrm>
        </p:spPr>
        <p:txBody>
          <a:bodyPr/>
          <a:lstStyle/>
          <a:p>
            <a:pPr marL="482600" indent="-482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tr-TR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82600" indent="-482600"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tr-TR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82600" indent="-482600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/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Süs Bitkisi Olarak Kullanılan Yem Bitkileri</a:t>
            </a:r>
          </a:p>
          <a:p>
            <a:pPr marL="1481138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3200" dirty="0" smtClean="0">
                <a:latin typeface="Comic Sans MS" pitchFamily="66" charset="0"/>
              </a:rPr>
              <a:t>Sepetçi kamışı – </a:t>
            </a:r>
            <a:r>
              <a:rPr lang="tr-TR" sz="3200" i="1" dirty="0" err="1" smtClean="0">
                <a:latin typeface="Comic Sans MS" pitchFamily="66" charset="0"/>
              </a:rPr>
              <a:t>Arundo</a:t>
            </a:r>
            <a:r>
              <a:rPr lang="tr-TR" sz="3200" i="1" dirty="0" smtClean="0">
                <a:latin typeface="Comic Sans MS" pitchFamily="66" charset="0"/>
              </a:rPr>
              <a:t> </a:t>
            </a:r>
            <a:r>
              <a:rPr lang="tr-TR" sz="3200" i="1" dirty="0" err="1" smtClean="0">
                <a:latin typeface="Comic Sans MS" pitchFamily="66" charset="0"/>
              </a:rPr>
              <a:t>donax</a:t>
            </a:r>
            <a:r>
              <a:rPr lang="tr-TR" sz="3200" dirty="0" smtClean="0">
                <a:latin typeface="Comic Sans MS" pitchFamily="66" charset="0"/>
              </a:rPr>
              <a:t> </a:t>
            </a:r>
          </a:p>
          <a:p>
            <a:pPr marL="1481138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3200" dirty="0" smtClean="0">
                <a:latin typeface="Comic Sans MS" pitchFamily="66" charset="0"/>
              </a:rPr>
              <a:t>Koca zembilotu – </a:t>
            </a:r>
            <a:r>
              <a:rPr lang="tr-TR" sz="3200" i="1" dirty="0" err="1" smtClean="0">
                <a:latin typeface="Comic Sans MS" pitchFamily="66" charset="0"/>
              </a:rPr>
              <a:t>Briza</a:t>
            </a:r>
            <a:r>
              <a:rPr lang="tr-TR" sz="3200" i="1" dirty="0" smtClean="0">
                <a:latin typeface="Comic Sans MS" pitchFamily="66" charset="0"/>
              </a:rPr>
              <a:t> </a:t>
            </a:r>
            <a:r>
              <a:rPr lang="tr-TR" sz="3200" i="1" dirty="0" err="1" smtClean="0">
                <a:latin typeface="Comic Sans MS" pitchFamily="66" charset="0"/>
              </a:rPr>
              <a:t>maxima</a:t>
            </a:r>
            <a:endParaRPr lang="tr-TR" sz="3200" dirty="0" smtClean="0">
              <a:latin typeface="Comic Sans MS" pitchFamily="66" charset="0"/>
            </a:endParaRPr>
          </a:p>
          <a:p>
            <a:pPr marL="1481138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3200" dirty="0" smtClean="0">
                <a:latin typeface="Comic Sans MS" pitchFamily="66" charset="0"/>
              </a:rPr>
              <a:t>Bazı kısa boylu bambu çeşitleri</a:t>
            </a:r>
          </a:p>
          <a:p>
            <a:pPr marL="1481138" lvl="1" indent="-53340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tr-TR" sz="1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smtClean="0">
                <a:solidFill>
                  <a:srgbClr val="FFFF00"/>
                </a:solidFill>
                <a:latin typeface="Comic Sans MS" pitchFamily="66" charset="0"/>
              </a:rPr>
              <a:t>Sepetçi kamışı(Arundo donax)</a:t>
            </a:r>
            <a:endParaRPr lang="en-US" sz="32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48195" name="Picture 4" descr="250px-Arundo_donax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1785938"/>
            <a:ext cx="3175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8196" name="Content Placeholder 3" descr="ardo1b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29188" y="1785938"/>
            <a:ext cx="3284537" cy="421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1767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latin typeface="Comic Sans MS" pitchFamily="66" charset="0"/>
              </a:rPr>
              <a:t>6. Diğer Yönlerden Sınıflandırma</a:t>
            </a:r>
          </a:p>
          <a:p>
            <a:pPr algn="just" eaLnBrk="1" hangingPunct="1">
              <a:buFontTx/>
              <a:buNone/>
            </a:pPr>
            <a:r>
              <a:rPr lang="tr-TR" dirty="0" smtClean="0">
                <a:latin typeface="Comic Sans MS" pitchFamily="66" charset="0"/>
              </a:rPr>
              <a:t>		a) Tuza dayanımları yönünden sınıflandırma</a:t>
            </a:r>
          </a:p>
          <a:p>
            <a:pPr algn="just" eaLnBrk="1" hangingPunct="1">
              <a:buFontTx/>
              <a:buNone/>
            </a:pPr>
            <a:r>
              <a:rPr lang="tr-TR" dirty="0" smtClean="0">
                <a:latin typeface="Comic Sans MS" pitchFamily="66" charset="0"/>
              </a:rPr>
              <a:t>		b) Kurağa dayanımları yönünden sınıflandırma</a:t>
            </a:r>
          </a:p>
          <a:p>
            <a:pPr algn="just" eaLnBrk="1" hangingPunct="1">
              <a:buFontTx/>
              <a:buNone/>
            </a:pPr>
            <a:r>
              <a:rPr lang="tr-TR" dirty="0" smtClean="0">
                <a:latin typeface="Comic Sans MS" pitchFamily="66" charset="0"/>
              </a:rPr>
              <a:t>		c) Yeşil alan bitkisi yönünden sınıflandırma</a:t>
            </a:r>
          </a:p>
          <a:p>
            <a:pPr eaLnBrk="1" hangingPunct="1"/>
            <a:endParaRPr lang="tr-TR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600" dirty="0" err="1" smtClean="0">
                <a:latin typeface="Comic Sans MS" pitchFamily="66" charset="0"/>
              </a:rPr>
              <a:t>Baklagil</a:t>
            </a:r>
            <a:r>
              <a:rPr lang="tr-TR" sz="3600" dirty="0" smtClean="0">
                <a:latin typeface="Comic Sans MS" pitchFamily="66" charset="0"/>
              </a:rPr>
              <a:t> Yem Bitkileri</a:t>
            </a:r>
            <a:br>
              <a:rPr lang="tr-TR" sz="3600" dirty="0" smtClean="0">
                <a:latin typeface="Comic Sans MS" pitchFamily="66" charset="0"/>
              </a:rPr>
            </a:br>
            <a:endParaRPr lang="tr-TR" sz="3600" dirty="0" smtClean="0">
              <a:latin typeface="Comic Sans MS" pitchFamily="66" charset="0"/>
            </a:endParaRP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i="1" dirty="0" err="1" smtClean="0">
                <a:latin typeface="Comic Sans MS" pitchFamily="66" charset="0"/>
              </a:rPr>
              <a:t>Medicago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sativa</a:t>
            </a:r>
            <a:r>
              <a:rPr lang="tr-TR" sz="2800" dirty="0" smtClean="0">
                <a:latin typeface="Comic Sans MS" pitchFamily="66" charset="0"/>
              </a:rPr>
              <a:t>-Yonca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i="1" dirty="0" err="1" smtClean="0">
                <a:latin typeface="Comic Sans MS" pitchFamily="66" charset="0"/>
              </a:rPr>
              <a:t>Onobrychis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sativa</a:t>
            </a:r>
            <a:r>
              <a:rPr lang="tr-TR" sz="2800" dirty="0" smtClean="0">
                <a:latin typeface="Comic Sans MS" pitchFamily="66" charset="0"/>
              </a:rPr>
              <a:t>-Korunga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sativa</a:t>
            </a:r>
            <a:r>
              <a:rPr lang="tr-TR" sz="2800" dirty="0" smtClean="0">
                <a:latin typeface="Comic Sans MS" pitchFamily="66" charset="0"/>
              </a:rPr>
              <a:t>-Fiğ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ervilia</a:t>
            </a:r>
            <a:r>
              <a:rPr lang="tr-TR" sz="2800" dirty="0" smtClean="0">
                <a:latin typeface="Comic Sans MS" pitchFamily="66" charset="0"/>
              </a:rPr>
              <a:t>-Burçak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pannonica</a:t>
            </a:r>
            <a:r>
              <a:rPr lang="tr-TR" sz="2800" dirty="0" smtClean="0">
                <a:latin typeface="Comic Sans MS" pitchFamily="66" charset="0"/>
              </a:rPr>
              <a:t>-Macar fiği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i="1" dirty="0" err="1" smtClean="0">
                <a:latin typeface="Comic Sans MS" pitchFamily="66" charset="0"/>
              </a:rPr>
              <a:t>Vicia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narbonensis</a:t>
            </a:r>
            <a:r>
              <a:rPr lang="tr-TR" sz="2800" dirty="0" smtClean="0">
                <a:latin typeface="Comic Sans MS" pitchFamily="66" charset="0"/>
              </a:rPr>
              <a:t>-Koca fiğ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i="1" dirty="0" err="1" smtClean="0">
                <a:latin typeface="Comic Sans MS" pitchFamily="66" charset="0"/>
              </a:rPr>
              <a:t>Pisum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arvense</a:t>
            </a:r>
            <a:r>
              <a:rPr lang="tr-TR" sz="2800" dirty="0" smtClean="0">
                <a:latin typeface="Comic Sans MS" pitchFamily="66" charset="0"/>
              </a:rPr>
              <a:t>-Yem bezelyesi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i="1" dirty="0" smtClean="0">
                <a:latin typeface="Comic Sans MS" pitchFamily="66" charset="0"/>
              </a:rPr>
              <a:t>Lotus </a:t>
            </a:r>
            <a:r>
              <a:rPr lang="tr-TR" sz="2800" i="1" dirty="0" err="1" smtClean="0">
                <a:latin typeface="Comic Sans MS" pitchFamily="66" charset="0"/>
              </a:rPr>
              <a:t>corniculatus</a:t>
            </a:r>
            <a:r>
              <a:rPr lang="tr-TR" sz="2800" dirty="0" smtClean="0">
                <a:latin typeface="Comic Sans MS" pitchFamily="66" charset="0"/>
              </a:rPr>
              <a:t>-</a:t>
            </a:r>
            <a:r>
              <a:rPr lang="tr-TR" sz="2800" dirty="0" err="1" smtClean="0">
                <a:latin typeface="Comic Sans MS" pitchFamily="66" charset="0"/>
              </a:rPr>
              <a:t>Sariçiçekli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gazalboynuzu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i="1" dirty="0" err="1" smtClean="0">
                <a:latin typeface="Comic Sans MS" pitchFamily="66" charset="0"/>
              </a:rPr>
              <a:t>Trifolium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repens</a:t>
            </a:r>
            <a:r>
              <a:rPr lang="tr-TR" sz="2800" dirty="0" smtClean="0">
                <a:latin typeface="Comic Sans MS" pitchFamily="66" charset="0"/>
              </a:rPr>
              <a:t>-Ak üçgül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i="1" dirty="0" err="1" smtClean="0">
                <a:latin typeface="Comic Sans MS" pitchFamily="66" charset="0"/>
              </a:rPr>
              <a:t>Trifolium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pratense</a:t>
            </a:r>
            <a:r>
              <a:rPr lang="tr-TR" sz="2800" dirty="0" smtClean="0">
                <a:latin typeface="Comic Sans MS" pitchFamily="66" charset="0"/>
              </a:rPr>
              <a:t>-Çayır üçgülü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i="1" dirty="0" err="1" smtClean="0">
                <a:latin typeface="Comic Sans MS" pitchFamily="66" charset="0"/>
              </a:rPr>
              <a:t>Trifolium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hybridum</a:t>
            </a:r>
            <a:r>
              <a:rPr lang="tr-TR" sz="2800" dirty="0" smtClean="0">
                <a:latin typeface="Comic Sans MS" pitchFamily="66" charset="0"/>
              </a:rPr>
              <a:t>-Melez üçgül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i="1" dirty="0" err="1" smtClean="0">
                <a:latin typeface="Comic Sans MS" pitchFamily="66" charset="0"/>
              </a:rPr>
              <a:t>Trifolium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incarnatum</a:t>
            </a:r>
            <a:r>
              <a:rPr lang="tr-TR" sz="2800" dirty="0" smtClean="0">
                <a:latin typeface="Comic Sans MS" pitchFamily="66" charset="0"/>
              </a:rPr>
              <a:t>-Kırmızı üçgül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600" dirty="0" err="1" smtClean="0">
                <a:latin typeface="Comic Sans MS" pitchFamily="66" charset="0"/>
              </a:rPr>
              <a:t>Buğdaygil</a:t>
            </a:r>
            <a:r>
              <a:rPr lang="tr-TR" sz="3600" dirty="0" smtClean="0">
                <a:latin typeface="Comic Sans MS" pitchFamily="66" charset="0"/>
              </a:rPr>
              <a:t> Yem Bitkileri</a:t>
            </a:r>
            <a:r>
              <a:rPr lang="tr-TR" sz="4000" dirty="0" smtClean="0">
                <a:latin typeface="Comic Sans MS" pitchFamily="66" charset="0"/>
              </a:rPr>
              <a:t/>
            </a:r>
            <a:br>
              <a:rPr lang="tr-TR" sz="4000" dirty="0" smtClean="0">
                <a:latin typeface="Comic Sans MS" pitchFamily="66" charset="0"/>
              </a:rPr>
            </a:br>
            <a:endParaRPr lang="tr-TR" sz="4000" dirty="0" smtClean="0">
              <a:latin typeface="Comic Sans MS" pitchFamily="66" charset="0"/>
            </a:endParaRP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i="1" dirty="0" err="1" smtClean="0">
                <a:latin typeface="Comic Sans MS" pitchFamily="66" charset="0"/>
              </a:rPr>
              <a:t>Agropyron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cristatum</a:t>
            </a:r>
            <a:r>
              <a:rPr lang="tr-TR" sz="2800" dirty="0" smtClean="0">
                <a:latin typeface="Comic Sans MS" pitchFamily="66" charset="0"/>
              </a:rPr>
              <a:t>-Otlak Ayrığı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i="1" dirty="0" err="1" smtClean="0">
                <a:latin typeface="Comic Sans MS" pitchFamily="66" charset="0"/>
              </a:rPr>
              <a:t>Agropyron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intermedium</a:t>
            </a:r>
            <a:r>
              <a:rPr lang="tr-TR" sz="2800" dirty="0" smtClean="0">
                <a:latin typeface="Comic Sans MS" pitchFamily="66" charset="0"/>
              </a:rPr>
              <a:t>-Mavi ayrık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i="1" dirty="0" err="1" smtClean="0">
                <a:latin typeface="Comic Sans MS" pitchFamily="66" charset="0"/>
              </a:rPr>
              <a:t>Agropyron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elongatum</a:t>
            </a:r>
            <a:r>
              <a:rPr lang="tr-TR" sz="2800" dirty="0" smtClean="0">
                <a:latin typeface="Comic Sans MS" pitchFamily="66" charset="0"/>
              </a:rPr>
              <a:t>-Yüksek </a:t>
            </a:r>
            <a:r>
              <a:rPr lang="tr-TR" sz="2800" dirty="0" err="1" smtClean="0">
                <a:latin typeface="Comic Sans MS" pitchFamily="66" charset="0"/>
              </a:rPr>
              <a:t>otlakayrığı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i="1" dirty="0" err="1" smtClean="0">
                <a:latin typeface="Comic Sans MS" pitchFamily="66" charset="0"/>
              </a:rPr>
              <a:t>Bromus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inermis</a:t>
            </a:r>
            <a:r>
              <a:rPr lang="tr-TR" sz="2800" dirty="0" smtClean="0">
                <a:latin typeface="Comic Sans MS" pitchFamily="66" charset="0"/>
              </a:rPr>
              <a:t>-Kılçıksız brom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i="1" dirty="0" err="1" smtClean="0">
                <a:latin typeface="Comic Sans MS" pitchFamily="66" charset="0"/>
              </a:rPr>
              <a:t>Dactylis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glomerata</a:t>
            </a:r>
            <a:r>
              <a:rPr lang="tr-TR" sz="2800" dirty="0" smtClean="0">
                <a:latin typeface="Comic Sans MS" pitchFamily="66" charset="0"/>
              </a:rPr>
              <a:t>-Domuz ayrığı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i="1" dirty="0" err="1" smtClean="0">
                <a:latin typeface="Comic Sans MS" pitchFamily="66" charset="0"/>
              </a:rPr>
              <a:t>Phleum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pratense</a:t>
            </a:r>
            <a:r>
              <a:rPr lang="tr-TR" sz="2800" dirty="0" smtClean="0">
                <a:latin typeface="Comic Sans MS" pitchFamily="66" charset="0"/>
              </a:rPr>
              <a:t>-Çayır </a:t>
            </a:r>
            <a:r>
              <a:rPr lang="tr-TR" sz="2800" dirty="0" err="1" smtClean="0">
                <a:latin typeface="Comic Sans MS" pitchFamily="66" charset="0"/>
              </a:rPr>
              <a:t>kelpkuyruğu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i="1" dirty="0" err="1" smtClean="0">
                <a:latin typeface="Comic Sans MS" pitchFamily="66" charset="0"/>
              </a:rPr>
              <a:t>Lolium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perenne</a:t>
            </a:r>
            <a:r>
              <a:rPr lang="tr-TR" sz="2800" dirty="0" smtClean="0">
                <a:latin typeface="Comic Sans MS" pitchFamily="66" charset="0"/>
              </a:rPr>
              <a:t>-</a:t>
            </a:r>
            <a:r>
              <a:rPr lang="tr-TR" sz="2800" dirty="0" err="1" smtClean="0">
                <a:latin typeface="Comic Sans MS" pitchFamily="66" charset="0"/>
              </a:rPr>
              <a:t>Çokyıllık</a:t>
            </a:r>
            <a:r>
              <a:rPr lang="tr-TR" sz="2800" dirty="0" smtClean="0">
                <a:latin typeface="Comic Sans MS" pitchFamily="66" charset="0"/>
              </a:rPr>
              <a:t> çim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i="1" dirty="0" err="1" smtClean="0">
                <a:latin typeface="Comic Sans MS" pitchFamily="66" charset="0"/>
              </a:rPr>
              <a:t>Lolium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italicum</a:t>
            </a:r>
            <a:r>
              <a:rPr lang="tr-TR" sz="2800" dirty="0" smtClean="0">
                <a:latin typeface="Comic Sans MS" pitchFamily="66" charset="0"/>
              </a:rPr>
              <a:t>-İtalyan çimi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i="1" dirty="0" err="1" smtClean="0">
                <a:latin typeface="Comic Sans MS" pitchFamily="66" charset="0"/>
              </a:rPr>
              <a:t>Festuca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ovina</a:t>
            </a:r>
            <a:r>
              <a:rPr lang="tr-TR" sz="2800" dirty="0" smtClean="0">
                <a:latin typeface="Comic Sans MS" pitchFamily="66" charset="0"/>
              </a:rPr>
              <a:t>-Koyun yumağı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i="1" dirty="0" err="1" smtClean="0">
                <a:latin typeface="Comic Sans MS" pitchFamily="66" charset="0"/>
              </a:rPr>
              <a:t>Festuca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rubra</a:t>
            </a:r>
            <a:r>
              <a:rPr lang="tr-TR" sz="2800" dirty="0" smtClean="0">
                <a:latin typeface="Comic Sans MS" pitchFamily="66" charset="0"/>
              </a:rPr>
              <a:t>-Kırmızı yumak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i="1" dirty="0" err="1" smtClean="0">
                <a:latin typeface="Comic Sans MS" pitchFamily="66" charset="0"/>
              </a:rPr>
              <a:t>Festuca</a:t>
            </a:r>
            <a:r>
              <a:rPr lang="tr-TR" sz="2800" i="1" dirty="0" smtClean="0">
                <a:latin typeface="Comic Sans MS" pitchFamily="66" charset="0"/>
              </a:rPr>
              <a:t> </a:t>
            </a:r>
            <a:r>
              <a:rPr lang="tr-TR" sz="2800" i="1" dirty="0" err="1" smtClean="0">
                <a:latin typeface="Comic Sans MS" pitchFamily="66" charset="0"/>
              </a:rPr>
              <a:t>arundinacea</a:t>
            </a:r>
            <a:r>
              <a:rPr lang="tr-TR" sz="2800" dirty="0" smtClean="0">
                <a:latin typeface="Comic Sans MS" pitchFamily="66" charset="0"/>
              </a:rPr>
              <a:t>-Kamışsı yumak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417637"/>
          </a:xfrm>
        </p:spPr>
        <p:txBody>
          <a:bodyPr/>
          <a:lstStyle/>
          <a:p>
            <a:pPr eaLnBrk="1" hangingPunct="1"/>
            <a:r>
              <a:rPr lang="tr-TR" sz="3600" dirty="0" smtClean="0">
                <a:latin typeface="Comic Sans MS" pitchFamily="66" charset="0"/>
              </a:rPr>
              <a:t>Diğer Familyalardan Yem Bitkileri</a:t>
            </a:r>
            <a:br>
              <a:rPr lang="tr-TR" sz="3600" dirty="0" smtClean="0">
                <a:latin typeface="Comic Sans MS" pitchFamily="66" charset="0"/>
              </a:rPr>
            </a:br>
            <a:endParaRPr lang="tr-TR" sz="3600" dirty="0" smtClean="0">
              <a:latin typeface="Comic Sans MS" pitchFamily="66" charset="0"/>
            </a:endParaRP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302625" cy="5000625"/>
          </a:xfrm>
        </p:spPr>
        <p:txBody>
          <a:bodyPr anchor="ctr">
            <a:normAutofit fontScale="92500" lnSpcReduction="1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tr-TR" sz="2400" dirty="0" smtClean="0">
                <a:latin typeface="Comic Sans MS" pitchFamily="66" charset="0"/>
              </a:rPr>
              <a:t>Ispanakgiller </a:t>
            </a:r>
            <a:r>
              <a:rPr lang="tr-TR" sz="2400" i="1" dirty="0" smtClean="0">
                <a:latin typeface="Comic Sans MS" pitchFamily="66" charset="0"/>
              </a:rPr>
              <a:t>(</a:t>
            </a:r>
            <a:r>
              <a:rPr lang="tr-TR" sz="2400" i="1" dirty="0" err="1" smtClean="0">
                <a:latin typeface="Comic Sans MS" pitchFamily="66" charset="0"/>
              </a:rPr>
              <a:t>Chenopodiaceae</a:t>
            </a:r>
            <a:r>
              <a:rPr lang="tr-TR" sz="2400" i="1" dirty="0" smtClean="0">
                <a:latin typeface="Comic Sans MS" pitchFamily="66" charset="0"/>
              </a:rPr>
              <a:t>)</a:t>
            </a:r>
            <a:r>
              <a:rPr lang="tr-TR" sz="2400" dirty="0" smtClean="0">
                <a:latin typeface="Comic Sans MS" pitchFamily="66" charset="0"/>
              </a:rPr>
              <a:t> Familyasından</a:t>
            </a:r>
            <a:endParaRPr lang="tr-TR" sz="2400" i="1" dirty="0" smtClean="0">
              <a:latin typeface="Comic Sans MS" pitchFamily="66" charset="0"/>
            </a:endParaRPr>
          </a:p>
          <a:p>
            <a:pPr marL="990600" lvl="1" indent="-533400" eaLnBrk="1" hangingPunct="1"/>
            <a:r>
              <a:rPr lang="tr-TR" sz="2400" i="1" dirty="0" smtClean="0">
                <a:latin typeface="Comic Sans MS" pitchFamily="66" charset="0"/>
              </a:rPr>
              <a:t>Beta </a:t>
            </a:r>
            <a:r>
              <a:rPr lang="tr-TR" sz="2400" i="1" dirty="0" err="1" smtClean="0">
                <a:latin typeface="Comic Sans MS" pitchFamily="66" charset="0"/>
              </a:rPr>
              <a:t>vulgaris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ssp</a:t>
            </a:r>
            <a:r>
              <a:rPr lang="tr-TR" sz="2400" dirty="0" smtClean="0">
                <a:latin typeface="Comic Sans MS" pitchFamily="66" charset="0"/>
              </a:rPr>
              <a:t>. </a:t>
            </a:r>
            <a:r>
              <a:rPr lang="tr-TR" sz="2400" i="1" dirty="0" err="1" smtClean="0">
                <a:latin typeface="Comic Sans MS" pitchFamily="66" charset="0"/>
              </a:rPr>
              <a:t>rapa</a:t>
            </a:r>
            <a:r>
              <a:rPr lang="tr-TR" sz="2400" dirty="0" smtClean="0">
                <a:latin typeface="Comic Sans MS" pitchFamily="66" charset="0"/>
              </a:rPr>
              <a:t>- Hayvan pancarı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sz="2400" dirty="0" smtClean="0">
                <a:latin typeface="Comic Sans MS" pitchFamily="66" charset="0"/>
              </a:rPr>
              <a:t>Şemsiye Çiçekliler </a:t>
            </a:r>
            <a:r>
              <a:rPr lang="tr-TR" sz="2400" i="1" dirty="0" smtClean="0">
                <a:latin typeface="Comic Sans MS" pitchFamily="66" charset="0"/>
              </a:rPr>
              <a:t>(</a:t>
            </a:r>
            <a:r>
              <a:rPr lang="tr-TR" sz="2400" i="1" dirty="0" err="1" smtClean="0">
                <a:latin typeface="Comic Sans MS" pitchFamily="66" charset="0"/>
              </a:rPr>
              <a:t>Umbelliferae</a:t>
            </a:r>
            <a:r>
              <a:rPr lang="tr-TR" sz="2400" i="1" dirty="0" smtClean="0">
                <a:latin typeface="Comic Sans MS" pitchFamily="66" charset="0"/>
              </a:rPr>
              <a:t>)</a:t>
            </a:r>
            <a:r>
              <a:rPr lang="tr-TR" sz="2400" dirty="0" smtClean="0">
                <a:latin typeface="Comic Sans MS" pitchFamily="66" charset="0"/>
              </a:rPr>
              <a:t> Familyasından</a:t>
            </a:r>
            <a:endParaRPr lang="tr-TR" sz="2400" i="1" dirty="0" smtClean="0">
              <a:latin typeface="Comic Sans MS" pitchFamily="66" charset="0"/>
            </a:endParaRPr>
          </a:p>
          <a:p>
            <a:pPr marL="990600" lvl="1" indent="-533400" eaLnBrk="1" hangingPunct="1"/>
            <a:r>
              <a:rPr lang="tr-TR" sz="2400" i="1" dirty="0" err="1" smtClean="0">
                <a:latin typeface="Comic Sans MS" pitchFamily="66" charset="0"/>
              </a:rPr>
              <a:t>Daucus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carota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ssp</a:t>
            </a:r>
            <a:r>
              <a:rPr lang="tr-TR" sz="2400" dirty="0" smtClean="0">
                <a:latin typeface="Comic Sans MS" pitchFamily="66" charset="0"/>
              </a:rPr>
              <a:t>.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sativa</a:t>
            </a:r>
            <a:r>
              <a:rPr lang="tr-TR" sz="2400" dirty="0" smtClean="0">
                <a:latin typeface="Comic Sans MS" pitchFamily="66" charset="0"/>
              </a:rPr>
              <a:t>- Hayvan havucu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sz="2400" dirty="0" smtClean="0">
                <a:latin typeface="Comic Sans MS" pitchFamily="66" charset="0"/>
              </a:rPr>
              <a:t>Bileşikgiller </a:t>
            </a:r>
            <a:r>
              <a:rPr lang="tr-TR" sz="2400" i="1" dirty="0" smtClean="0">
                <a:latin typeface="Comic Sans MS" pitchFamily="66" charset="0"/>
              </a:rPr>
              <a:t>(</a:t>
            </a:r>
            <a:r>
              <a:rPr lang="tr-TR" sz="2400" i="1" dirty="0" err="1" smtClean="0">
                <a:latin typeface="Comic Sans MS" pitchFamily="66" charset="0"/>
              </a:rPr>
              <a:t>Compositae</a:t>
            </a:r>
            <a:r>
              <a:rPr lang="tr-TR" sz="2400" i="1" dirty="0" smtClean="0">
                <a:latin typeface="Comic Sans MS" pitchFamily="66" charset="0"/>
              </a:rPr>
              <a:t>) </a:t>
            </a:r>
            <a:r>
              <a:rPr lang="tr-TR" sz="2400" dirty="0" smtClean="0">
                <a:latin typeface="Comic Sans MS" pitchFamily="66" charset="0"/>
              </a:rPr>
              <a:t>Familyasından</a:t>
            </a:r>
            <a:endParaRPr lang="tr-TR" sz="2400" i="1" dirty="0" smtClean="0">
              <a:latin typeface="Comic Sans MS" pitchFamily="66" charset="0"/>
            </a:endParaRPr>
          </a:p>
          <a:p>
            <a:pPr marL="990600" lvl="1" indent="-533400" eaLnBrk="1" hangingPunct="1"/>
            <a:r>
              <a:rPr lang="tr-TR" sz="2400" i="1" dirty="0" err="1" smtClean="0">
                <a:latin typeface="Comic Sans MS" pitchFamily="66" charset="0"/>
              </a:rPr>
              <a:t>Helianthus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tuberosus</a:t>
            </a:r>
            <a:r>
              <a:rPr lang="tr-TR" sz="2400" dirty="0" smtClean="0">
                <a:latin typeface="Comic Sans MS" pitchFamily="66" charset="0"/>
              </a:rPr>
              <a:t>- Yer elması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sz="2400" dirty="0" smtClean="0">
                <a:latin typeface="Comic Sans MS" pitchFamily="66" charset="0"/>
              </a:rPr>
              <a:t>Kabakgiller </a:t>
            </a:r>
            <a:r>
              <a:rPr lang="tr-TR" sz="2400" i="1" dirty="0" smtClean="0">
                <a:latin typeface="Comic Sans MS" pitchFamily="66" charset="0"/>
              </a:rPr>
              <a:t>(</a:t>
            </a:r>
            <a:r>
              <a:rPr lang="tr-TR" sz="2400" i="1" dirty="0" err="1" smtClean="0">
                <a:latin typeface="Comic Sans MS" pitchFamily="66" charset="0"/>
              </a:rPr>
              <a:t>Cucurbitaceae</a:t>
            </a:r>
            <a:r>
              <a:rPr lang="tr-TR" sz="2400" i="1" dirty="0" smtClean="0">
                <a:latin typeface="Comic Sans MS" pitchFamily="66" charset="0"/>
              </a:rPr>
              <a:t>) </a:t>
            </a:r>
            <a:r>
              <a:rPr lang="tr-TR" sz="2400" dirty="0" smtClean="0">
                <a:latin typeface="Comic Sans MS" pitchFamily="66" charset="0"/>
              </a:rPr>
              <a:t>Familyasından</a:t>
            </a:r>
            <a:endParaRPr lang="tr-TR" sz="2400" i="1" dirty="0" smtClean="0">
              <a:latin typeface="Comic Sans MS" pitchFamily="66" charset="0"/>
            </a:endParaRPr>
          </a:p>
          <a:p>
            <a:pPr marL="990600" lvl="1" indent="-533400" eaLnBrk="1" hangingPunct="1"/>
            <a:r>
              <a:rPr lang="tr-TR" sz="2400" i="1" dirty="0" err="1" smtClean="0">
                <a:latin typeface="Comic Sans MS" pitchFamily="66" charset="0"/>
              </a:rPr>
              <a:t>Cucurbita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pepo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dirty="0" err="1" smtClean="0">
                <a:latin typeface="Comic Sans MS" pitchFamily="66" charset="0"/>
              </a:rPr>
              <a:t>convar</a:t>
            </a:r>
            <a:r>
              <a:rPr lang="tr-TR" sz="2400" dirty="0" smtClean="0">
                <a:latin typeface="Comic Sans MS" pitchFamily="66" charset="0"/>
              </a:rPr>
              <a:t>. </a:t>
            </a:r>
            <a:r>
              <a:rPr lang="tr-TR" sz="2400" dirty="0" err="1" smtClean="0">
                <a:latin typeface="Comic Sans MS" pitchFamily="66" charset="0"/>
              </a:rPr>
              <a:t>c</a:t>
            </a:r>
            <a:r>
              <a:rPr lang="tr-TR" sz="2400" i="1" dirty="0" err="1" smtClean="0">
                <a:latin typeface="Comic Sans MS" pitchFamily="66" charset="0"/>
              </a:rPr>
              <a:t>itrullinina</a:t>
            </a:r>
            <a:r>
              <a:rPr lang="tr-TR" sz="2400" dirty="0" smtClean="0">
                <a:latin typeface="Comic Sans MS" pitchFamily="66" charset="0"/>
              </a:rPr>
              <a:t>- Yem kabağı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sz="2400" dirty="0" smtClean="0">
                <a:latin typeface="Comic Sans MS" pitchFamily="66" charset="0"/>
              </a:rPr>
              <a:t>Gülgiller </a:t>
            </a:r>
            <a:r>
              <a:rPr lang="tr-TR" sz="2400" i="1" dirty="0" smtClean="0">
                <a:latin typeface="Comic Sans MS" pitchFamily="66" charset="0"/>
              </a:rPr>
              <a:t>(</a:t>
            </a:r>
            <a:r>
              <a:rPr lang="tr-TR" sz="2400" i="1" dirty="0" err="1" smtClean="0">
                <a:latin typeface="Comic Sans MS" pitchFamily="66" charset="0"/>
              </a:rPr>
              <a:t>Rosaceae</a:t>
            </a:r>
            <a:r>
              <a:rPr lang="tr-TR" sz="2400" i="1" dirty="0" smtClean="0">
                <a:latin typeface="Comic Sans MS" pitchFamily="66" charset="0"/>
              </a:rPr>
              <a:t>) </a:t>
            </a:r>
            <a:r>
              <a:rPr lang="tr-TR" sz="2400" dirty="0" smtClean="0">
                <a:latin typeface="Comic Sans MS" pitchFamily="66" charset="0"/>
              </a:rPr>
              <a:t>Familyasından</a:t>
            </a:r>
            <a:endParaRPr lang="tr-TR" sz="2400" i="1" dirty="0" smtClean="0">
              <a:latin typeface="Comic Sans MS" pitchFamily="66" charset="0"/>
            </a:endParaRPr>
          </a:p>
          <a:p>
            <a:pPr marL="990600" lvl="1" indent="-533400" eaLnBrk="1" hangingPunct="1"/>
            <a:r>
              <a:rPr lang="tr-TR" sz="2400" i="1" dirty="0" err="1" smtClean="0">
                <a:latin typeface="Comic Sans MS" pitchFamily="66" charset="0"/>
              </a:rPr>
              <a:t>Sanguisorba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minor</a:t>
            </a:r>
            <a:r>
              <a:rPr lang="tr-TR" sz="2400" dirty="0" smtClean="0">
                <a:latin typeface="Comic Sans MS" pitchFamily="66" charset="0"/>
              </a:rPr>
              <a:t>- Çayır düğmesi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tr-TR" sz="2400" dirty="0" smtClean="0">
                <a:latin typeface="Comic Sans MS" pitchFamily="66" charset="0"/>
              </a:rPr>
              <a:t>Haçlı çiçekliler </a:t>
            </a:r>
            <a:r>
              <a:rPr lang="tr-TR" sz="2400" i="1" dirty="0" smtClean="0">
                <a:latin typeface="Comic Sans MS" pitchFamily="66" charset="0"/>
              </a:rPr>
              <a:t>(</a:t>
            </a:r>
            <a:r>
              <a:rPr lang="tr-TR" sz="2400" i="1" dirty="0" err="1" smtClean="0">
                <a:latin typeface="Comic Sans MS" pitchFamily="66" charset="0"/>
              </a:rPr>
              <a:t>Cruciferae</a:t>
            </a:r>
            <a:r>
              <a:rPr lang="tr-TR" sz="2400" i="1" dirty="0" smtClean="0">
                <a:latin typeface="Comic Sans MS" pitchFamily="66" charset="0"/>
              </a:rPr>
              <a:t>) </a:t>
            </a:r>
            <a:r>
              <a:rPr lang="tr-TR" sz="2400" dirty="0" smtClean="0">
                <a:latin typeface="Comic Sans MS" pitchFamily="66" charset="0"/>
              </a:rPr>
              <a:t> Familyasından</a:t>
            </a:r>
            <a:endParaRPr lang="tr-TR" sz="2400" i="1" dirty="0" smtClean="0">
              <a:latin typeface="Comic Sans MS" pitchFamily="66" charset="0"/>
            </a:endParaRPr>
          </a:p>
          <a:p>
            <a:pPr marL="990600" lvl="1" indent="-533400" eaLnBrk="1" hangingPunct="1"/>
            <a:r>
              <a:rPr lang="tr-TR" sz="2400" i="1" dirty="0" err="1" smtClean="0">
                <a:latin typeface="Comic Sans MS" pitchFamily="66" charset="0"/>
              </a:rPr>
              <a:t>Brassica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rapa</a:t>
            </a:r>
            <a:r>
              <a:rPr lang="tr-TR" sz="2400" dirty="0" smtClean="0">
                <a:latin typeface="Comic Sans MS" pitchFamily="66" charset="0"/>
              </a:rPr>
              <a:t> – Yem şalgamı</a:t>
            </a:r>
            <a:endParaRPr lang="tr-TR" sz="2400" i="1" dirty="0" smtClean="0">
              <a:latin typeface="Comic Sans MS" pitchFamily="66" charset="0"/>
            </a:endParaRPr>
          </a:p>
          <a:p>
            <a:pPr marL="990600" lvl="1" indent="-533400" eaLnBrk="1" hangingPunct="1"/>
            <a:r>
              <a:rPr lang="tr-TR" sz="2400" i="1" dirty="0" err="1" smtClean="0">
                <a:latin typeface="Comic Sans MS" pitchFamily="66" charset="0"/>
              </a:rPr>
              <a:t>Brassica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napus</a:t>
            </a:r>
            <a:r>
              <a:rPr lang="tr-TR" sz="2400" i="1" dirty="0" smtClean="0">
                <a:latin typeface="Comic Sans MS" pitchFamily="66" charset="0"/>
              </a:rPr>
              <a:t> </a:t>
            </a:r>
            <a:r>
              <a:rPr lang="tr-TR" sz="2400" i="1" dirty="0" err="1" smtClean="0">
                <a:latin typeface="Comic Sans MS" pitchFamily="66" charset="0"/>
              </a:rPr>
              <a:t>olifera</a:t>
            </a:r>
            <a:r>
              <a:rPr lang="tr-TR" sz="2400" dirty="0" smtClean="0">
                <a:latin typeface="Comic Sans MS" pitchFamily="66" charset="0"/>
              </a:rPr>
              <a:t> – Yeml</a:t>
            </a:r>
            <a:r>
              <a:rPr lang="tr-TR" sz="2400" dirty="0" smtClean="0">
                <a:solidFill>
                  <a:schemeClr val="bg1"/>
                </a:solidFill>
                <a:latin typeface="Comic Sans MS" pitchFamily="66" charset="0"/>
              </a:rPr>
              <a:t>ik kolza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594" name="Picture 2" descr="IMG_02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908050"/>
            <a:ext cx="8064500" cy="5360988"/>
          </a:xfrm>
        </p:spPr>
      </p:pic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755650" y="5516563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b="1">
                <a:solidFill>
                  <a:srgbClr val="FFFF00"/>
                </a:solidFill>
                <a:latin typeface="Comic Sans MS" pitchFamily="66" charset="0"/>
              </a:rPr>
              <a:t>Hayvan Pancarı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2" descr="IMG_02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650" y="692150"/>
            <a:ext cx="7993063" cy="5689600"/>
          </a:xfrm>
        </p:spPr>
      </p:pic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58888" y="5805488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b="1">
                <a:solidFill>
                  <a:srgbClr val="FFFF00"/>
                </a:solidFill>
                <a:latin typeface="Comic Sans MS" pitchFamily="66" charset="0"/>
              </a:rPr>
              <a:t>Hayvan Pancarı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592</Words>
  <Application>Microsoft Office PowerPoint</Application>
  <PresentationFormat>Ekran Gösterisi (4:3)</PresentationFormat>
  <Paragraphs>221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Slayt 1</vt:lpstr>
      <vt:lpstr>Yem Bitkilerinin Sınıflandırması </vt:lpstr>
      <vt:lpstr>Slayt 3</vt:lpstr>
      <vt:lpstr>Slayt 4</vt:lpstr>
      <vt:lpstr>Baklagil Yem Bitkileri </vt:lpstr>
      <vt:lpstr>Buğdaygil Yem Bitkileri </vt:lpstr>
      <vt:lpstr>Diğer Familyalardan Yem Bitkileri 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Sıcak Mevsim Yem Bitkileri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Habituslarına(Dış Görünümlerine) göre Yem Bitkilerinin Sınıflandırılması</vt:lpstr>
      <vt:lpstr>Diğer Yönlerden Sınıflandırma</vt:lpstr>
      <vt:lpstr>Diğer yönlerden sınıflandırma</vt:lpstr>
      <vt:lpstr>Diğer yönlerden sınıflandırma</vt:lpstr>
      <vt:lpstr> Diğer yönlerden sınıflandırma</vt:lpstr>
      <vt:lpstr>Sepetçi kamışı(Arundo donax)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nurdan</dc:creator>
  <cp:lastModifiedBy>nurdan</cp:lastModifiedBy>
  <cp:revision>1</cp:revision>
  <dcterms:created xsi:type="dcterms:W3CDTF">2017-02-03T11:17:21Z</dcterms:created>
  <dcterms:modified xsi:type="dcterms:W3CDTF">2017-02-03T11:24:58Z</dcterms:modified>
</cp:coreProperties>
</file>