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414" r:id="rId3"/>
    <p:sldId id="415" r:id="rId4"/>
    <p:sldId id="416" r:id="rId5"/>
    <p:sldId id="417" r:id="rId6"/>
    <p:sldId id="418" r:id="rId7"/>
    <p:sldId id="419" r:id="rId8"/>
    <p:sldId id="420" r:id="rId9"/>
    <p:sldId id="421" r:id="rId10"/>
    <p:sldId id="422" r:id="rId11"/>
    <p:sldId id="423" r:id="rId12"/>
    <p:sldId id="424" r:id="rId13"/>
    <p:sldId id="425" r:id="rId14"/>
    <p:sldId id="426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2" autoAdjust="0"/>
  </p:normalViewPr>
  <p:slideViewPr>
    <p:cSldViewPr>
      <p:cViewPr varScale="1">
        <p:scale>
          <a:sx n="98" d="100"/>
          <a:sy n="98" d="100"/>
        </p:scale>
        <p:origin x="764" y="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78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7B4ADD-B5EA-4B31-821A-B0F2B9FF6CEE}" type="datetimeFigureOut">
              <a:rPr lang="tr-TR" smtClean="0"/>
              <a:t>23.07.2020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91C8FA-BC31-4EF2-BBB1-8AFD6F824B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2063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8C806-78E6-4934-8442-91ACC11AC7B9}" type="datetime1">
              <a:rPr lang="tr-TR" smtClean="0"/>
              <a:t>23.07.2020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9473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73AA9-CBB2-4299-8A2E-1284C5CEA2C7}" type="datetime1">
              <a:rPr lang="tr-TR" smtClean="0"/>
              <a:t>23.07.2020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2162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9B525-4387-4315-B14B-BA90AB440795}" type="datetime1">
              <a:rPr lang="tr-TR" smtClean="0"/>
              <a:t>23.07.2020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4008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E8259-2830-4123-92A7-0B86668A902B}" type="datetime1">
              <a:rPr lang="tr-TR" smtClean="0"/>
              <a:t>23.07.2020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324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4B67C-7A00-45DF-8B01-A4E11C929094}" type="datetime1">
              <a:rPr lang="tr-TR" smtClean="0"/>
              <a:t>23.07.2020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7354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3AE93-7EA5-4014-BBCB-9F0264D2C11D}" type="datetime1">
              <a:rPr lang="tr-TR" smtClean="0"/>
              <a:t>23.07.2020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9368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B8C5F-7F92-41AC-9D9B-3C63A4D6CCC8}" type="datetime1">
              <a:rPr lang="tr-TR" smtClean="0"/>
              <a:t>23.07.2020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615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6536B-350F-49B3-A3D2-54391660AED8}" type="datetime1">
              <a:rPr lang="tr-TR" smtClean="0"/>
              <a:t>23.07.2020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485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B4B66-DAB4-43E2-B5BC-F0D3463D61F2}" type="datetime1">
              <a:rPr lang="tr-TR" smtClean="0"/>
              <a:t>23.07.2020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3586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5E011-9E38-44B0-8817-289E76419A6E}" type="datetime1">
              <a:rPr lang="tr-TR" smtClean="0"/>
              <a:t>23.07.2020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9576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D40D7-618F-4520-A85B-9CFF3AF5DA03}" type="datetime1">
              <a:rPr lang="tr-TR" smtClean="0"/>
              <a:t>23.07.2020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6335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F3F882-9B88-43EB-817E-79B00E6FEA30}" type="datetime1">
              <a:rPr lang="tr-TR" smtClean="0"/>
              <a:t>23.07.2020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31FF55-EF96-4CF9-8C63-86FBB45040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6911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Eğitimde ve Psikolojide</a:t>
            </a:r>
            <a:br>
              <a:rPr lang="tr-TR" dirty="0" smtClean="0"/>
            </a:br>
            <a:r>
              <a:rPr lang="tr-TR" b="1" dirty="0" smtClean="0"/>
              <a:t>ÖLÇME VE DEĞERLENDİRME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Dr. Ergül Demir</a:t>
            </a:r>
            <a:endParaRPr lang="tr-TR" dirty="0"/>
          </a:p>
        </p:txBody>
      </p:sp>
      <p:pic>
        <p:nvPicPr>
          <p:cNvPr id="1026" name="Picture 2" descr="Image result for measurement and evalu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90243"/>
            <a:ext cx="2305050" cy="1981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assessme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5508" y="4490329"/>
            <a:ext cx="2949891" cy="2209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1307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tr-TR" b="1" dirty="0" smtClean="0">
                <a:solidFill>
                  <a:srgbClr val="7030A0"/>
                </a:solidFill>
              </a:rPr>
              <a:t>MADDE YAZMANIN TEMEL ESASLARI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tr-TR" b="1" dirty="0" smtClean="0"/>
              <a:t>Kullanılacak Madde Tipinin Yoklanacak Davranışa Uygunluğu</a:t>
            </a:r>
          </a:p>
          <a:p>
            <a:pPr marL="514350" indent="-514350">
              <a:buAutoNum type="arabicPeriod"/>
            </a:pPr>
            <a:endParaRPr lang="tr-TR" b="1" dirty="0" smtClean="0"/>
          </a:p>
          <a:p>
            <a:pPr marL="514350" indent="-514350">
              <a:buAutoNum type="arabicPeriod"/>
            </a:pPr>
            <a:r>
              <a:rPr lang="tr-TR" b="1" dirty="0" smtClean="0"/>
              <a:t>Maddelerin Belirtke Tablosunda Yer Alan Davranışları Yoklaması</a:t>
            </a:r>
          </a:p>
          <a:p>
            <a:pPr marL="514350" indent="-514350">
              <a:buAutoNum type="arabicPeriod"/>
            </a:pPr>
            <a:endParaRPr lang="tr-TR" b="1" dirty="0" smtClean="0"/>
          </a:p>
          <a:p>
            <a:pPr marL="514350" indent="-514350">
              <a:buAutoNum type="arabicPeriod"/>
            </a:pPr>
            <a:r>
              <a:rPr lang="tr-TR" b="1" dirty="0" smtClean="0"/>
              <a:t>Madde Sayılarının Önceden Saptanan Ağırlığa Uygun Olması</a:t>
            </a:r>
          </a:p>
          <a:p>
            <a:pPr marL="514350" indent="-514350">
              <a:buAutoNum type="arabicPeriod"/>
            </a:pP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508C-1723-434E-9000-09A6EA60AC6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59005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>
                <a:solidFill>
                  <a:srgbClr val="7030A0"/>
                </a:solidFill>
              </a:rPr>
              <a:t>MADDENİN YAPISI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Testte yer alan (seçmeli/yapılandırılmış) maddeler genel olarak iki kısımdan oluşur;</a:t>
            </a:r>
          </a:p>
          <a:p>
            <a:pPr>
              <a:buFontTx/>
              <a:buChar char="-"/>
            </a:pPr>
            <a:r>
              <a:rPr lang="tr-TR" b="1" dirty="0" smtClean="0"/>
              <a:t>Madde kökü</a:t>
            </a:r>
            <a:r>
              <a:rPr lang="tr-TR" dirty="0" smtClean="0"/>
              <a:t>: Sorunun sorulduğu ya da davranışın ifade edildiği kısımdır.</a:t>
            </a:r>
          </a:p>
          <a:p>
            <a:pPr>
              <a:buFontTx/>
              <a:buChar char="-"/>
            </a:pPr>
            <a:r>
              <a:rPr lang="tr-TR" b="1" dirty="0" smtClean="0"/>
              <a:t>Seçenekler: </a:t>
            </a:r>
            <a:r>
              <a:rPr lang="tr-TR" dirty="0" smtClean="0"/>
              <a:t>Yapılandırılmış ve tek doğru yanıtı bulunan maddelerde söz konusudur. Doğru yanıt ve çeldiricilerden oluşur.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508C-1723-434E-9000-09A6EA60AC6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78509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>
                <a:solidFill>
                  <a:srgbClr val="7030A0"/>
                </a:solidFill>
              </a:rPr>
              <a:t>İYİ MADDE YAZMA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smtClean="0">
                <a:solidFill>
                  <a:srgbClr val="7030A0"/>
                </a:solidFill>
              </a:rPr>
              <a:t>1. Madde Yazarı</a:t>
            </a:r>
          </a:p>
          <a:p>
            <a:pPr>
              <a:buFontTx/>
              <a:buChar char="-"/>
            </a:pPr>
            <a:r>
              <a:rPr lang="tr-TR" dirty="0" smtClean="0"/>
              <a:t>Ölçmeye konu olan alanda yeterlik (Bu alanda üst düzey davranışlara sahip olmalı)</a:t>
            </a:r>
          </a:p>
          <a:p>
            <a:pPr>
              <a:buFontTx/>
              <a:buChar char="-"/>
            </a:pPr>
            <a:r>
              <a:rPr lang="tr-TR" dirty="0" smtClean="0"/>
              <a:t>Test geliştirme ve ölçme-değerlendirme yeterliği</a:t>
            </a:r>
          </a:p>
          <a:p>
            <a:pPr>
              <a:buFontTx/>
              <a:buChar char="-"/>
            </a:pPr>
            <a:r>
              <a:rPr lang="tr-TR" dirty="0" smtClean="0"/>
              <a:t>Dil yeterliği</a:t>
            </a:r>
          </a:p>
          <a:p>
            <a:pPr>
              <a:buFontTx/>
              <a:buChar char="-"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508C-1723-434E-9000-09A6EA60AC6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86788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b="1" dirty="0" smtClean="0">
                <a:solidFill>
                  <a:srgbClr val="7030A0"/>
                </a:solidFill>
              </a:rPr>
              <a:t>2. Madde Kökü</a:t>
            </a:r>
          </a:p>
          <a:p>
            <a:pPr>
              <a:buFontTx/>
              <a:buChar char="-"/>
            </a:pPr>
            <a:r>
              <a:rPr lang="tr-TR" dirty="0" smtClean="0"/>
              <a:t>Sadece o madde ile ilgili davranışı yoklamalı</a:t>
            </a:r>
          </a:p>
          <a:p>
            <a:pPr>
              <a:buFontTx/>
              <a:buChar char="-"/>
            </a:pPr>
            <a:r>
              <a:rPr lang="tr-TR" dirty="0" smtClean="0"/>
              <a:t>Birden çok davranışı içermemeli</a:t>
            </a:r>
          </a:p>
          <a:p>
            <a:pPr>
              <a:buFontTx/>
              <a:buChar char="-"/>
            </a:pPr>
            <a:r>
              <a:rPr lang="tr-TR" dirty="0" smtClean="0"/>
              <a:t>Olabildiğince açık ve net olmalı</a:t>
            </a:r>
          </a:p>
          <a:p>
            <a:pPr>
              <a:buFontTx/>
              <a:buChar char="-"/>
            </a:pPr>
            <a:r>
              <a:rPr lang="tr-TR" dirty="0" smtClean="0"/>
              <a:t>Gereksiz açıklamalardan ve ifadelerden kaçınılmalı</a:t>
            </a:r>
          </a:p>
          <a:p>
            <a:pPr>
              <a:buFontTx/>
              <a:buChar char="-"/>
            </a:pPr>
            <a:r>
              <a:rPr lang="tr-TR" dirty="0" smtClean="0"/>
              <a:t>Gerektiğinde özel terim ve gösterimlerden (koyu ya da italik ifade etme) yararlanılmalı</a:t>
            </a:r>
          </a:p>
          <a:p>
            <a:pPr>
              <a:buFontTx/>
              <a:buChar char="-"/>
            </a:pPr>
            <a:r>
              <a:rPr lang="tr-TR" dirty="0" smtClean="0"/>
              <a:t>Gerekli değilse seçeneklere yönlendirme yapılmamalı</a:t>
            </a:r>
          </a:p>
          <a:p>
            <a:pPr>
              <a:buFontTx/>
              <a:buChar char="-"/>
            </a:pPr>
            <a:r>
              <a:rPr lang="tr-TR" dirty="0" smtClean="0"/>
              <a:t>İpucu oluşturacak ifadeler kullanılmamalı</a:t>
            </a:r>
          </a:p>
          <a:p>
            <a:pPr>
              <a:buFontTx/>
              <a:buChar char="-"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508C-1723-434E-9000-09A6EA60AC6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97668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33670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sz="3800" b="1" dirty="0" smtClean="0">
                <a:solidFill>
                  <a:srgbClr val="7030A0"/>
                </a:solidFill>
              </a:rPr>
              <a:t>3. Seçenekler</a:t>
            </a:r>
          </a:p>
          <a:p>
            <a:pPr>
              <a:buFontTx/>
              <a:buChar char="-"/>
            </a:pPr>
            <a:r>
              <a:rPr lang="tr-TR" dirty="0" smtClean="0"/>
              <a:t>Seçenekler, anlam ve dilbilgisi açısından madde kökü ile uyumlu olmalı</a:t>
            </a:r>
          </a:p>
          <a:p>
            <a:pPr>
              <a:buFontTx/>
              <a:buChar char="-"/>
            </a:pPr>
            <a:r>
              <a:rPr lang="tr-TR" dirty="0" smtClean="0"/>
              <a:t>Tek doğru (tam doğru) yanıt olmalı</a:t>
            </a:r>
          </a:p>
          <a:p>
            <a:pPr>
              <a:buFontTx/>
              <a:buChar char="-"/>
            </a:pPr>
            <a:r>
              <a:rPr lang="tr-TR" dirty="0" smtClean="0"/>
              <a:t>Seçeneklerin uzunlukları birbirine yakın olmalı</a:t>
            </a:r>
          </a:p>
          <a:p>
            <a:pPr>
              <a:buFontTx/>
              <a:buChar char="-"/>
            </a:pPr>
            <a:r>
              <a:rPr lang="tr-TR" dirty="0" smtClean="0"/>
              <a:t>Çeldiricilerin doğru cevaba yakınlığı, maddenin düşünülen güçlüğüne yakın olmalı</a:t>
            </a:r>
          </a:p>
          <a:p>
            <a:pPr>
              <a:buFontTx/>
              <a:buChar char="-"/>
            </a:pPr>
            <a:r>
              <a:rPr lang="tr-TR" dirty="0" smtClean="0"/>
              <a:t>Çeldiricilerin dağılımı birbirine yakın olmalı</a:t>
            </a:r>
          </a:p>
          <a:p>
            <a:pPr>
              <a:buFontTx/>
              <a:buChar char="-"/>
            </a:pPr>
            <a:r>
              <a:rPr lang="tr-TR" dirty="0" smtClean="0"/>
              <a:t>Üst grubun çoğunluğu doğru yanıta gitmeli</a:t>
            </a:r>
          </a:p>
          <a:p>
            <a:pPr>
              <a:buFontTx/>
              <a:buChar char="-"/>
            </a:pPr>
            <a:r>
              <a:rPr lang="tr-TR" dirty="0" smtClean="0"/>
              <a:t>“Hepsi”, “hiçbiri” gibi kullanımlara dikkat edilmeli</a:t>
            </a:r>
          </a:p>
          <a:p>
            <a:pPr>
              <a:buFontTx/>
              <a:buChar char="-"/>
            </a:pPr>
            <a:r>
              <a:rPr lang="tr-TR" dirty="0" smtClean="0"/>
              <a:t>Seçenekler sıralı verilmeli</a:t>
            </a:r>
          </a:p>
          <a:p>
            <a:pPr>
              <a:buFontTx/>
              <a:buChar char="-"/>
            </a:pPr>
            <a:r>
              <a:rPr lang="tr-TR" dirty="0" smtClean="0"/>
              <a:t>Seçenek sayısı, testi alanların düzeylerine göre belirlenmeli</a:t>
            </a:r>
          </a:p>
          <a:p>
            <a:pPr>
              <a:buFontTx/>
              <a:buChar char="-"/>
            </a:pPr>
            <a:r>
              <a:rPr lang="tr-TR" dirty="0" smtClean="0"/>
              <a:t>Seçenekler birbirinden bağımsız olmalı</a:t>
            </a:r>
          </a:p>
          <a:p>
            <a:pPr>
              <a:buFontTx/>
              <a:buChar char="-"/>
            </a:pPr>
            <a:r>
              <a:rPr lang="tr-TR" dirty="0" smtClean="0"/>
              <a:t>Testteki tüm maddelerin seçenek sayısı aynı olmalı</a:t>
            </a:r>
          </a:p>
          <a:p>
            <a:pPr>
              <a:buFontTx/>
              <a:buChar char="-"/>
            </a:pP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508C-1723-434E-9000-09A6EA60AC6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6929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GB" b="1" dirty="0" smtClean="0">
                <a:solidFill>
                  <a:srgbClr val="0070C0"/>
                </a:solidFill>
              </a:rPr>
              <a:t>ÜNİTE </a:t>
            </a:r>
            <a:r>
              <a:rPr lang="tr-TR" b="1" smtClean="0">
                <a:solidFill>
                  <a:srgbClr val="0070C0"/>
                </a:solidFill>
              </a:rPr>
              <a:t>8</a:t>
            </a:r>
            <a:r>
              <a:rPr lang="en-GB" b="1" smtClean="0">
                <a:solidFill>
                  <a:srgbClr val="0070C0"/>
                </a:solidFill>
              </a:rPr>
              <a:t>.</a:t>
            </a:r>
            <a:r>
              <a:rPr lang="en-GB" b="1" dirty="0" smtClean="0">
                <a:solidFill>
                  <a:srgbClr val="0070C0"/>
                </a:solidFill>
              </a:rPr>
              <a:t/>
            </a:r>
            <a:br>
              <a:rPr lang="en-GB" b="1" dirty="0" smtClean="0">
                <a:solidFill>
                  <a:srgbClr val="0070C0"/>
                </a:solidFill>
              </a:rPr>
            </a:br>
            <a:r>
              <a:rPr lang="tr-TR" b="1" dirty="0" smtClean="0">
                <a:solidFill>
                  <a:srgbClr val="0070C0"/>
                </a:solidFill>
              </a:rPr>
              <a:t>MADDE ÜRETME / YAZMA</a:t>
            </a:r>
            <a:endParaRPr lang="tr-TR" b="1" dirty="0">
              <a:solidFill>
                <a:srgbClr val="0070C0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7008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b="1" i="1" dirty="0" smtClean="0"/>
              <a:t>Okullardaki eğitim ve öğretimin en önemli çıktısı yeteneklerin geliştirilmesidir ve bu uzun bir zaman alır. </a:t>
            </a:r>
          </a:p>
          <a:p>
            <a:pPr>
              <a:buNone/>
            </a:pPr>
            <a:r>
              <a:rPr lang="tr-TR" b="1" i="1" dirty="0" smtClean="0"/>
              <a:t>Geçmişte ve günümüzde, yeteneklere yönelik tanımlama-geliştirme-test etmeden kaçındık. </a:t>
            </a:r>
          </a:p>
          <a:p>
            <a:pPr>
              <a:buNone/>
            </a:pPr>
            <a:r>
              <a:rPr lang="tr-TR" b="1" i="1" dirty="0" smtClean="0"/>
              <a:t>Gelecekte, yetenek gelişimine odaklanmamız gerekmektedir. Çünkü öğrencilerimiz hızla karmaşıklaşan dünyada bu yeteneklere ihtiyaç duymaktadır.</a:t>
            </a:r>
          </a:p>
          <a:p>
            <a:pPr algn="r">
              <a:buNone/>
            </a:pPr>
            <a:r>
              <a:rPr lang="tr-TR" b="1" i="1" dirty="0" smtClean="0"/>
              <a:t>(</a:t>
            </a:r>
            <a:r>
              <a:rPr lang="tr-TR" b="1" i="1" dirty="0" err="1" smtClean="0"/>
              <a:t>Haldyna</a:t>
            </a:r>
            <a:r>
              <a:rPr lang="tr-TR" b="1" i="1" dirty="0" smtClean="0"/>
              <a:t>, 1997)</a:t>
            </a:r>
            <a:endParaRPr lang="tr-TR" b="1" i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508C-1723-434E-9000-09A6EA60AC6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823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smtClean="0"/>
              <a:t>Madde; </a:t>
            </a:r>
            <a:r>
              <a:rPr lang="tr-TR" dirty="0" smtClean="0"/>
              <a:t>bir testin puanlanabilen en küçük birimidir (</a:t>
            </a:r>
            <a:r>
              <a:rPr lang="tr-TR" dirty="0" err="1" smtClean="0"/>
              <a:t>Baykul</a:t>
            </a:r>
            <a:r>
              <a:rPr lang="tr-TR" dirty="0" smtClean="0"/>
              <a:t>, 2000).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Bir </a:t>
            </a:r>
            <a:r>
              <a:rPr lang="tr-TR" b="1" dirty="0" smtClean="0"/>
              <a:t>test maddesi; </a:t>
            </a:r>
            <a:r>
              <a:rPr lang="tr-TR" dirty="0" smtClean="0"/>
              <a:t>bir öğrencinin yanıtını almak ve bir yanıtı puanlama kuralını belirlemek için ihtiyaç duyulan bir yönerge ya da sorudur (</a:t>
            </a:r>
            <a:r>
              <a:rPr lang="tr-TR" dirty="0" err="1" smtClean="0"/>
              <a:t>Haladyna</a:t>
            </a:r>
            <a:r>
              <a:rPr lang="tr-TR" dirty="0" smtClean="0"/>
              <a:t>, 1997).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508C-1723-434E-9000-09A6EA60AC6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5764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smtClean="0"/>
              <a:t>Madde yazma; </a:t>
            </a:r>
            <a:r>
              <a:rPr lang="tr-TR" dirty="0" smtClean="0"/>
              <a:t>teknik ve uzmanlığa dayalı bir iştir. 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 smtClean="0"/>
              <a:t>Test geliştirme sürecinde; belirtkeler ve belirtkelere uygun madde tipi ve madde sayısı belirlendikten sonra madde üretimine geçilir.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508C-1723-434E-9000-09A6EA60AC6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3726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>
                <a:solidFill>
                  <a:srgbClr val="7030A0"/>
                </a:solidFill>
              </a:rPr>
              <a:t>MADDE TİPLERİ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Yapılandırılmış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Yarı yapılandırılmış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Yapılandırılmamış</a:t>
            </a:r>
          </a:p>
          <a:p>
            <a:pPr marL="514350" indent="-514350">
              <a:buFont typeface="+mj-lt"/>
              <a:buAutoNum type="arabicPeriod"/>
            </a:pPr>
            <a:endParaRPr lang="tr-TR" dirty="0" smtClean="0"/>
          </a:p>
          <a:p>
            <a:pPr marL="514350" indent="-514350">
              <a:buNone/>
            </a:pPr>
            <a:r>
              <a:rPr lang="tr-TR" dirty="0" err="1" smtClean="0"/>
              <a:t>Haldyna</a:t>
            </a:r>
            <a:r>
              <a:rPr lang="tr-TR" dirty="0" smtClean="0"/>
              <a:t> (1997)’a göre yapılandırılmış maddeler;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Çoktan seçmeli madde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Yüksek-çıkarıma (üst düzey becerilere) yönelik yapılandırılmış madde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Düşük-çıkarıma (alt düzey becerilere) yönelik yapılandırılmış madde</a:t>
            </a:r>
          </a:p>
          <a:p>
            <a:pPr marL="514350" indent="-514350">
              <a:buFont typeface="+mj-lt"/>
              <a:buAutoNum type="arabicPeriod"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508C-1723-434E-9000-09A6EA60AC6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6660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tr-TR" b="1" dirty="0" smtClean="0">
                <a:solidFill>
                  <a:srgbClr val="7030A0"/>
                </a:solidFill>
              </a:rPr>
              <a:t>Çoktan Seçmeli Madde Formatları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>
                <a:solidFill>
                  <a:srgbClr val="7030A0"/>
                </a:solidFill>
              </a:rPr>
              <a:t>Geleneksel format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>
                <a:solidFill>
                  <a:srgbClr val="7030A0"/>
                </a:solidFill>
              </a:rPr>
              <a:t>Eksiltilmiş/Tamamlamalı format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>
                <a:solidFill>
                  <a:srgbClr val="7030A0"/>
                </a:solidFill>
              </a:rPr>
              <a:t>‘En iyi/uygun seçenek’ formatı</a:t>
            </a:r>
          </a:p>
          <a:p>
            <a:pPr marL="514350" indent="-514350">
              <a:buNone/>
            </a:pPr>
            <a:endParaRPr lang="tr-TR" dirty="0" smtClean="0"/>
          </a:p>
          <a:p>
            <a:pPr marL="514350" indent="-514350">
              <a:buNone/>
            </a:pPr>
            <a:r>
              <a:rPr lang="tr-TR" i="1" dirty="0" smtClean="0"/>
              <a:t>Çoktan seçmeli maddeler, temel olarak bilgi ve zihinsel beceri ve yeteneklerin ölçülmesinde elverişlidir. Fiziksel beceri ve yeteneklerin ölçülmesinde asla kullanılmamalıdır.</a:t>
            </a:r>
          </a:p>
          <a:p>
            <a:pPr marL="514350" indent="-514350" algn="r">
              <a:buNone/>
            </a:pPr>
            <a:r>
              <a:rPr lang="tr-TR" dirty="0" smtClean="0"/>
              <a:t>(</a:t>
            </a:r>
            <a:r>
              <a:rPr lang="tr-TR" dirty="0" err="1" smtClean="0"/>
              <a:t>Haldyna</a:t>
            </a:r>
            <a:r>
              <a:rPr lang="tr-TR" dirty="0" smtClean="0"/>
              <a:t>, 1997)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508C-1723-434E-9000-09A6EA60AC6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3364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>
              <a:buNone/>
            </a:pPr>
            <a:endParaRPr lang="tr-TR" i="1" dirty="0" smtClean="0"/>
          </a:p>
          <a:p>
            <a:pPr>
              <a:buNone/>
            </a:pPr>
            <a:endParaRPr lang="tr-TR" i="1" dirty="0" smtClean="0"/>
          </a:p>
          <a:p>
            <a:pPr>
              <a:buNone/>
            </a:pPr>
            <a:r>
              <a:rPr lang="tr-TR" i="1" dirty="0" smtClean="0"/>
              <a:t>Çoktan seçmeli madde tipi ile ‘hatırlama, bilme, kavrama, anlama gibi bilgi ve temel beceriler yoklanabildiği gibi eleştirel düşünme, problem çözme gibi üst düzey beceri ve yeteneklerin de ölçülmesi mümkündür.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508C-1723-434E-9000-09A6EA60AC6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73457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b="1" dirty="0" smtClean="0"/>
              <a:t>Problem çözme, eleştirel düşünme </a:t>
            </a:r>
            <a:r>
              <a:rPr lang="tr-TR" dirty="0" smtClean="0"/>
              <a:t>gibi üst düzey beceri ve yeteneklerin yoklanması, zor ve zaman alıcıdır. Sürece yayılmış tekrarlı ölçmeler ya da süreç odaklı değerlendirme yaklaşımları gereklidir.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Bu tür beceri ve yeteneklerin yoklanmasında, tek bir çoktan seçmeli ya da yapılandırılmış madde yeterli değildir. En azından bir </a:t>
            </a:r>
            <a:r>
              <a:rPr lang="tr-TR" b="1" dirty="0" smtClean="0"/>
              <a:t>madde seti </a:t>
            </a:r>
            <a:r>
              <a:rPr lang="tr-TR" dirty="0" smtClean="0"/>
              <a:t>kullanılması gerekmektedir.</a:t>
            </a: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508C-1723-434E-9000-09A6EA60AC6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0012016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1503</TotalTime>
  <Words>534</Words>
  <Application>Microsoft Office PowerPoint</Application>
  <PresentationFormat>Ekran Gösterisi (4:3)</PresentationFormat>
  <Paragraphs>83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7" baseType="lpstr">
      <vt:lpstr>Arial</vt:lpstr>
      <vt:lpstr>Calibri</vt:lpstr>
      <vt:lpstr>Ofis Teması</vt:lpstr>
      <vt:lpstr>Eğitimde ve Psikolojide ÖLÇME VE DEĞERLENDİRME</vt:lpstr>
      <vt:lpstr>ÜNİTE 8. MADDE ÜRETME / YAZMA</vt:lpstr>
      <vt:lpstr>PowerPoint Sunusu</vt:lpstr>
      <vt:lpstr>PowerPoint Sunusu</vt:lpstr>
      <vt:lpstr>PowerPoint Sunusu</vt:lpstr>
      <vt:lpstr>MADDE TİPLERİ</vt:lpstr>
      <vt:lpstr>PowerPoint Sunusu</vt:lpstr>
      <vt:lpstr>PowerPoint Sunusu</vt:lpstr>
      <vt:lpstr>PowerPoint Sunusu</vt:lpstr>
      <vt:lpstr>MADDE YAZMANIN TEMEL ESASLARI</vt:lpstr>
      <vt:lpstr>MADDENİN YAPISI</vt:lpstr>
      <vt:lpstr>İYİ MADDE YAZMA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Eğitimde ve Psikolojide ÖLÇME VE DEĞERLENDİRME</dc:title>
  <dc:creator>Windows User</dc:creator>
  <cp:lastModifiedBy>a</cp:lastModifiedBy>
  <cp:revision>83</cp:revision>
  <dcterms:created xsi:type="dcterms:W3CDTF">2015-02-24T09:03:56Z</dcterms:created>
  <dcterms:modified xsi:type="dcterms:W3CDTF">2020-07-23T08:27:20Z</dcterms:modified>
</cp:coreProperties>
</file>