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 smtClean="0"/>
              <a:t>appearance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dirty="0" smtClean="0">
                <a:effectLst/>
                <a:latin typeface="Helvetica Neue"/>
              </a:rPr>
              <a:t>The basic external parts of a chicken include the comb, beak, wattles, ears, earlobes, eyes, eye rings, wings, tail, thighs, hocks, shanks, spurs, claws, and toes.</a:t>
            </a:r>
            <a:endParaRPr lang="tr-TR" b="0" i="0" dirty="0" smtClean="0">
              <a:effectLst/>
              <a:latin typeface="Helvetica Neue"/>
            </a:endParaRPr>
          </a:p>
          <a:p>
            <a:r>
              <a:rPr lang="en-US" dirty="0"/>
              <a:t>A chicken's head has several </a:t>
            </a:r>
            <a:r>
              <a:rPr lang="en-US" dirty="0" smtClean="0"/>
              <a:t>parts</a:t>
            </a:r>
            <a:r>
              <a:rPr lang="tr-TR" dirty="0" smtClean="0"/>
              <a:t>.</a:t>
            </a:r>
          </a:p>
          <a:p>
            <a:r>
              <a:rPr lang="en-US" dirty="0"/>
              <a:t> One of the most prominent features on a chicken's head is the </a:t>
            </a:r>
            <a:r>
              <a:rPr lang="en-US" b="1" dirty="0"/>
              <a:t>comb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combs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available</a:t>
            </a:r>
            <a:r>
              <a:rPr lang="tr-TR" dirty="0" smtClean="0"/>
              <a:t>.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single</a:t>
            </a:r>
            <a:r>
              <a:rPr lang="tr-TR" dirty="0" smtClean="0"/>
              <a:t>, </a:t>
            </a:r>
            <a:r>
              <a:rPr lang="tr-TR" dirty="0" err="1" smtClean="0"/>
              <a:t>rose</a:t>
            </a:r>
            <a:r>
              <a:rPr lang="tr-TR" dirty="0" smtClean="0"/>
              <a:t>, </a:t>
            </a:r>
            <a:r>
              <a:rPr lang="tr-TR" dirty="0" err="1" smtClean="0"/>
              <a:t>pea</a:t>
            </a:r>
            <a:r>
              <a:rPr lang="tr-TR" dirty="0" smtClean="0"/>
              <a:t>, </a:t>
            </a:r>
            <a:r>
              <a:rPr lang="tr-TR" dirty="0" err="1" smtClean="0"/>
              <a:t>cushion</a:t>
            </a:r>
            <a:r>
              <a:rPr lang="tr-TR" dirty="0" smtClean="0"/>
              <a:t>, </a:t>
            </a:r>
            <a:r>
              <a:rPr lang="tr-TR" dirty="0" err="1" smtClean="0"/>
              <a:t>buttercup</a:t>
            </a:r>
            <a:r>
              <a:rPr lang="tr-TR" dirty="0" smtClean="0"/>
              <a:t>, </a:t>
            </a:r>
            <a:r>
              <a:rPr lang="tr-TR" dirty="0" err="1" smtClean="0"/>
              <a:t>strawberry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v-</a:t>
            </a:r>
            <a:r>
              <a:rPr lang="tr-TR" dirty="0" err="1" smtClean="0"/>
              <a:t>shaped</a:t>
            </a:r>
            <a:r>
              <a:rPr lang="tr-T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8384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C</a:t>
            </a:r>
            <a:r>
              <a:rPr lang="en-US" dirty="0" err="1">
                <a:solidFill>
                  <a:prstClr val="black"/>
                </a:solidFill>
              </a:rPr>
              <a:t>hickens</a:t>
            </a:r>
            <a:r>
              <a:rPr lang="en-US" dirty="0">
                <a:solidFill>
                  <a:prstClr val="black"/>
                </a:solidFill>
              </a:rPr>
              <a:t> do not have external </a:t>
            </a:r>
            <a:r>
              <a:rPr lang="en-US" b="1" dirty="0">
                <a:solidFill>
                  <a:prstClr val="black"/>
                </a:solidFill>
              </a:rPr>
              <a:t>ears</a:t>
            </a:r>
            <a:r>
              <a:rPr lang="en-US" dirty="0">
                <a:solidFill>
                  <a:prstClr val="black"/>
                </a:solidFill>
              </a:rPr>
              <a:t>. The </a:t>
            </a:r>
            <a:r>
              <a:rPr lang="en-US" b="1" dirty="0">
                <a:solidFill>
                  <a:prstClr val="black"/>
                </a:solidFill>
              </a:rPr>
              <a:t>ear lobe</a:t>
            </a:r>
            <a:r>
              <a:rPr lang="en-US" dirty="0">
                <a:solidFill>
                  <a:prstClr val="black"/>
                </a:solidFill>
              </a:rPr>
              <a:t> is a specialized skin located below the ear. The color of the ear lobe depends on the breed of chicken</a:t>
            </a:r>
            <a:r>
              <a:rPr lang="tr-TR" dirty="0">
                <a:solidFill>
                  <a:prstClr val="black"/>
                </a:solidFill>
              </a:rPr>
              <a:t> as </a:t>
            </a:r>
            <a:r>
              <a:rPr lang="en-US" dirty="0">
                <a:solidFill>
                  <a:prstClr val="black"/>
                </a:solidFill>
              </a:rPr>
              <a:t>red </a:t>
            </a:r>
            <a:r>
              <a:rPr lang="tr-TR" dirty="0" err="1">
                <a:solidFill>
                  <a:prstClr val="black"/>
                </a:solidFill>
              </a:rPr>
              <a:t>or</a:t>
            </a:r>
            <a:r>
              <a:rPr lang="en-US" dirty="0">
                <a:solidFill>
                  <a:prstClr val="black"/>
                </a:solidFill>
              </a:rPr>
              <a:t> white.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36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Skeleton 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chicken</a:t>
            </a:r>
            <a:r>
              <a:rPr lang="tr-TR" dirty="0" smtClean="0"/>
              <a:t> </a:t>
            </a:r>
            <a:r>
              <a:rPr lang="tr-TR" dirty="0" err="1" smtClean="0"/>
              <a:t>skeletal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has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differences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of </a:t>
            </a:r>
            <a:r>
              <a:rPr lang="tr-TR" dirty="0" err="1" smtClean="0"/>
              <a:t>theier</a:t>
            </a:r>
            <a:r>
              <a:rPr lang="tr-TR" dirty="0" smtClean="0"/>
              <a:t> </a:t>
            </a:r>
            <a:r>
              <a:rPr lang="tr-TR" dirty="0" err="1" smtClean="0"/>
              <a:t>mammalian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bones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lighter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bones</a:t>
            </a:r>
            <a:r>
              <a:rPr lang="tr-TR" dirty="0" smtClean="0"/>
              <a:t> (</a:t>
            </a:r>
            <a:r>
              <a:rPr lang="tr-TR" dirty="0" err="1" smtClean="0"/>
              <a:t>Pneumatic</a:t>
            </a:r>
            <a:r>
              <a:rPr lang="tr-TR" dirty="0" smtClean="0"/>
              <a:t> </a:t>
            </a:r>
            <a:r>
              <a:rPr lang="tr-TR" dirty="0" err="1" smtClean="0"/>
              <a:t>bones</a:t>
            </a:r>
            <a:r>
              <a:rPr lang="tr-TR" dirty="0" smtClean="0"/>
              <a:t>)  </a:t>
            </a:r>
            <a:r>
              <a:rPr lang="tr-TR" dirty="0" err="1" smtClean="0"/>
              <a:t>act</a:t>
            </a:r>
            <a:r>
              <a:rPr lang="tr-TR" dirty="0" smtClean="0"/>
              <a:t> as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respiratory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bones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medullary</a:t>
            </a:r>
            <a:r>
              <a:rPr lang="tr-TR" dirty="0" smtClean="0"/>
              <a:t> </a:t>
            </a:r>
            <a:r>
              <a:rPr lang="tr-TR" dirty="0" err="1" smtClean="0"/>
              <a:t>bones</a:t>
            </a:r>
            <a:r>
              <a:rPr lang="tr-TR" dirty="0" smtClean="0"/>
              <a:t>. They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as </a:t>
            </a:r>
            <a:r>
              <a:rPr lang="tr-TR" dirty="0" err="1" smtClean="0"/>
              <a:t>source</a:t>
            </a:r>
            <a:r>
              <a:rPr lang="tr-TR" dirty="0" smtClean="0"/>
              <a:t> of </a:t>
            </a:r>
            <a:r>
              <a:rPr lang="tr-TR" dirty="0" err="1" smtClean="0"/>
              <a:t>calcium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057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Digestive system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digestive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begins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beak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ends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cloaca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Beak-Esophagus</a:t>
            </a:r>
            <a:r>
              <a:rPr lang="tr-TR" dirty="0" smtClean="0"/>
              <a:t>- </a:t>
            </a:r>
            <a:r>
              <a:rPr lang="tr-TR" dirty="0" err="1" smtClean="0"/>
              <a:t>Crop</a:t>
            </a:r>
            <a:r>
              <a:rPr lang="tr-TR" dirty="0" smtClean="0"/>
              <a:t>- </a:t>
            </a:r>
            <a:r>
              <a:rPr lang="tr-TR" dirty="0" err="1" smtClean="0"/>
              <a:t>Preventriculus</a:t>
            </a:r>
            <a:r>
              <a:rPr lang="tr-TR" dirty="0" smtClean="0"/>
              <a:t>-</a:t>
            </a:r>
            <a:r>
              <a:rPr lang="tr-TR" dirty="0" err="1" smtClean="0"/>
              <a:t>Gizzard</a:t>
            </a:r>
            <a:r>
              <a:rPr lang="tr-TR" dirty="0" smtClean="0"/>
              <a:t>-Small </a:t>
            </a:r>
            <a:r>
              <a:rPr lang="tr-TR" dirty="0" err="1" smtClean="0"/>
              <a:t>intestine-Large</a:t>
            </a:r>
            <a:r>
              <a:rPr lang="tr-TR" dirty="0" smtClean="0"/>
              <a:t> </a:t>
            </a:r>
            <a:r>
              <a:rPr lang="tr-TR" dirty="0" err="1" smtClean="0"/>
              <a:t>intestine-Cloaca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02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</a:t>
            </a:r>
            <a:r>
              <a:rPr lang="en-US" dirty="0" smtClean="0"/>
              <a:t>he structure of the eyes in poultry and the difference from </a:t>
            </a:r>
            <a:r>
              <a:rPr lang="tr-TR" dirty="0" err="1" smtClean="0"/>
              <a:t>humans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vision system of poultry is entirely different from that of </a:t>
            </a:r>
            <a:r>
              <a:rPr lang="en-US" dirty="0" smtClean="0"/>
              <a:t>humans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………………………………………………….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tr-TR" dirty="0" smtClean="0"/>
          </a:p>
          <a:p>
            <a:r>
              <a:rPr lang="en-US" dirty="0"/>
              <a:t>According to previous studies, the light wavelength or light </a:t>
            </a:r>
            <a:r>
              <a:rPr lang="en-US" dirty="0" err="1"/>
              <a:t>colour</a:t>
            </a:r>
            <a:r>
              <a:rPr lang="en-US" dirty="0"/>
              <a:t> affects the </a:t>
            </a:r>
            <a:r>
              <a:rPr lang="en-US" dirty="0" err="1"/>
              <a:t>behaviour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welfare </a:t>
            </a:r>
            <a:r>
              <a:rPr lang="en-US" dirty="0"/>
              <a:t>and performance of the </a:t>
            </a:r>
            <a:r>
              <a:rPr lang="en-US" dirty="0" smtClean="0"/>
              <a:t>poultry</a:t>
            </a:r>
            <a:r>
              <a:rPr lang="tr-TR" dirty="0" smtClean="0"/>
              <a:t>. </a:t>
            </a:r>
          </a:p>
          <a:p>
            <a:r>
              <a:rPr lang="en-US" dirty="0" smtClean="0"/>
              <a:t>Therefore</a:t>
            </a:r>
            <a:r>
              <a:rPr lang="en-US" dirty="0"/>
              <a:t>, since light management affects growth,</a:t>
            </a:r>
            <a:br>
              <a:rPr lang="en-US" dirty="0"/>
            </a:br>
            <a:r>
              <a:rPr lang="en-US" dirty="0"/>
              <a:t>productivity, and </a:t>
            </a:r>
            <a:r>
              <a:rPr lang="en-US" dirty="0" err="1"/>
              <a:t>behaviours</a:t>
            </a:r>
            <a:r>
              <a:rPr lang="en-US" dirty="0"/>
              <a:t>, it is an important factor in poultry production.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64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In studies on broiler chickens, green and blue light gave positive results on body </a:t>
            </a:r>
            <a:r>
              <a:rPr lang="en-US" dirty="0" smtClean="0"/>
              <a:t>weight</a:t>
            </a:r>
            <a:r>
              <a:rPr lang="tr-TR" dirty="0" smtClean="0"/>
              <a:t> </a:t>
            </a:r>
            <a:r>
              <a:rPr lang="en-US" dirty="0" smtClean="0"/>
              <a:t>while </a:t>
            </a:r>
            <a:r>
              <a:rPr lang="en-US" dirty="0"/>
              <a:t>red light negatively affected weight gain. </a:t>
            </a:r>
            <a:endParaRPr lang="tr-TR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laying hens, red and white </a:t>
            </a:r>
            <a:r>
              <a:rPr lang="en-US" dirty="0" smtClean="0"/>
              <a:t>light</a:t>
            </a:r>
            <a:r>
              <a:rPr lang="tr-TR" dirty="0" smtClean="0"/>
              <a:t> </a:t>
            </a:r>
            <a:r>
              <a:rPr lang="en-US" dirty="0" smtClean="0"/>
              <a:t>triggers </a:t>
            </a:r>
            <a:r>
              <a:rPr lang="en-US" dirty="0"/>
              <a:t>the early development of ovaries and an increase in egg production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Furthermore</a:t>
            </a:r>
            <a:r>
              <a:rPr lang="en-US" dirty="0"/>
              <a:t>, the highest mortality rate in laying hens occurred under blue light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whereas </a:t>
            </a:r>
            <a:r>
              <a:rPr lang="en-US" dirty="0"/>
              <a:t>the lowest rate occurred under red light. </a:t>
            </a:r>
            <a:endParaRPr lang="tr-TR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studies on roosters, the </a:t>
            </a:r>
            <a:r>
              <a:rPr lang="en-US" dirty="0" smtClean="0"/>
              <a:t>highest</a:t>
            </a:r>
            <a:r>
              <a:rPr lang="tr-TR" dirty="0" smtClean="0"/>
              <a:t> </a:t>
            </a:r>
            <a:r>
              <a:rPr lang="en-US" dirty="0" smtClean="0"/>
              <a:t>stimulation </a:t>
            </a:r>
            <a:r>
              <a:rPr lang="en-US" dirty="0"/>
              <a:t>of sexual maturity was recorded under red and white lights. </a:t>
            </a:r>
            <a:endParaRPr lang="tr-TR" dirty="0" smtClean="0"/>
          </a:p>
          <a:p>
            <a:pPr algn="just"/>
            <a:r>
              <a:rPr lang="en-US" dirty="0" smtClean="0"/>
              <a:t>However</a:t>
            </a:r>
            <a:r>
              <a:rPr lang="en-US" dirty="0"/>
              <a:t>, </a:t>
            </a:r>
            <a:r>
              <a:rPr lang="en-US" dirty="0" smtClean="0"/>
              <a:t>based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the rate of testosterone in blood, an increase was found in the use of blue light.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904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</a:t>
            </a:r>
            <a:r>
              <a:rPr lang="en-US" smtClean="0"/>
              <a:t>espiratory</a:t>
            </a:r>
            <a:r>
              <a:rPr lang="en-US" dirty="0" smtClean="0"/>
              <a:t> system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anatomy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physiology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avian</a:t>
            </a:r>
            <a:r>
              <a:rPr lang="tr-TR" dirty="0" smtClean="0"/>
              <a:t> </a:t>
            </a:r>
            <a:r>
              <a:rPr lang="tr-TR" dirty="0" err="1" smtClean="0"/>
              <a:t>respiratory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differ</a:t>
            </a:r>
            <a:r>
              <a:rPr lang="tr-TR" dirty="0" smtClean="0"/>
              <a:t> </a:t>
            </a:r>
            <a:r>
              <a:rPr lang="tr-TR" dirty="0" err="1" smtClean="0"/>
              <a:t>markedly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mammalian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smtClean="0"/>
              <a:t>. </a:t>
            </a:r>
          </a:p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difference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role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lungs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 smtClean="0"/>
              <a:t>Birds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an </a:t>
            </a:r>
            <a:r>
              <a:rPr lang="tr-TR" dirty="0" err="1" smtClean="0"/>
              <a:t>extensive</a:t>
            </a:r>
            <a:r>
              <a:rPr lang="tr-TR" dirty="0" smtClean="0"/>
              <a:t> </a:t>
            </a:r>
            <a:r>
              <a:rPr lang="tr-TR" dirty="0" err="1" smtClean="0"/>
              <a:t>air</a:t>
            </a:r>
            <a:r>
              <a:rPr lang="tr-TR" dirty="0" smtClean="0"/>
              <a:t> sac </a:t>
            </a:r>
            <a:r>
              <a:rPr lang="tr-TR" dirty="0" err="1" smtClean="0"/>
              <a:t>system</a:t>
            </a:r>
            <a:r>
              <a:rPr lang="tr-T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027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276</Words>
  <Application>Microsoft Office PowerPoint</Application>
  <PresentationFormat>Geniş ekran</PresentationFormat>
  <Paragraphs>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 Neue</vt:lpstr>
      <vt:lpstr>Office Teması</vt:lpstr>
      <vt:lpstr>External appearance</vt:lpstr>
      <vt:lpstr>PowerPoint Sunusu</vt:lpstr>
      <vt:lpstr>Skeleton Structure</vt:lpstr>
      <vt:lpstr>Digestive system</vt:lpstr>
      <vt:lpstr>The structure of the eyes in poultry and the difference from humans</vt:lpstr>
      <vt:lpstr>PowerPoint Sunusu</vt:lpstr>
      <vt:lpstr>Respiratory system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25</cp:revision>
  <dcterms:created xsi:type="dcterms:W3CDTF">2019-10-16T11:05:23Z</dcterms:created>
  <dcterms:modified xsi:type="dcterms:W3CDTF">2019-10-18T05:43:48Z</dcterms:modified>
</cp:coreProperties>
</file>