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sldIdLst>
    <p:sldId id="294" r:id="rId2"/>
    <p:sldId id="299" r:id="rId3"/>
    <p:sldId id="300" r:id="rId4"/>
    <p:sldId id="301" r:id="rId5"/>
    <p:sldId id="298" r:id="rId6"/>
    <p:sldId id="296" r:id="rId7"/>
    <p:sldId id="295" r:id="rId8"/>
    <p:sldId id="297" r:id="rId9"/>
    <p:sldId id="302" r:id="rId10"/>
    <p:sldId id="305" r:id="rId11"/>
    <p:sldId id="306" r:id="rId12"/>
    <p:sldId id="307" r:id="rId13"/>
    <p:sldId id="308" r:id="rId14"/>
    <p:sldId id="312" r:id="rId15"/>
    <p:sldId id="313" r:id="rId16"/>
    <p:sldId id="309" r:id="rId17"/>
    <p:sldId id="310" r:id="rId18"/>
    <p:sldId id="314"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00"/>
    <a:srgbClr val="FF00FF"/>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4" autoAdjust="0"/>
    <p:restoredTop sz="92185" autoAdjust="0"/>
  </p:normalViewPr>
  <p:slideViewPr>
    <p:cSldViewPr>
      <p:cViewPr varScale="1">
        <p:scale>
          <a:sx n="68" d="100"/>
          <a:sy n="68" d="100"/>
        </p:scale>
        <p:origin x="14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FC296E-CB69-4D42-8D39-0710EFC0C4AE}" type="datetimeFigureOut">
              <a:rPr lang="tr-TR" smtClean="0"/>
              <a:t>05.03.2018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2845F-C115-4CEE-9F10-8863CE76905A}" type="slidenum">
              <a:rPr lang="tr-TR" smtClean="0"/>
              <a:t>‹#›</a:t>
            </a:fld>
            <a:endParaRPr lang="tr-TR"/>
          </a:p>
        </p:txBody>
      </p:sp>
    </p:spTree>
    <p:extLst>
      <p:ext uri="{BB962C8B-B14F-4D97-AF65-F5344CB8AC3E}">
        <p14:creationId xmlns:p14="http://schemas.microsoft.com/office/powerpoint/2010/main" val="173599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0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1</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000" b="1" baseline="0" dirty="0" smtClean="0">
                <a:latin typeface="Times New Roman" pitchFamily="18" charset="0"/>
                <a:cs typeface="Times New Roman" pitchFamily="18" charset="0"/>
              </a:rPr>
              <a:t>Otokton</a:t>
            </a:r>
            <a:r>
              <a:rPr lang="tr-TR" sz="1000" baseline="0" dirty="0" smtClean="0">
                <a:latin typeface="Times New Roman" pitchFamily="18" charset="0"/>
                <a:cs typeface="Times New Roman" pitchFamily="18" charset="0"/>
              </a:rPr>
              <a:t>, </a:t>
            </a:r>
            <a:r>
              <a:rPr lang="tr-TR" sz="1000" b="1" baseline="0" dirty="0" err="1" smtClean="0">
                <a:latin typeface="Times New Roman" pitchFamily="18" charset="0"/>
                <a:cs typeface="Times New Roman" pitchFamily="18" charset="0"/>
              </a:rPr>
              <a:t>paraotokton</a:t>
            </a:r>
            <a:r>
              <a:rPr lang="tr-TR" sz="1000" baseline="0" dirty="0" smtClean="0">
                <a:latin typeface="Times New Roman" pitchFamily="18" charset="0"/>
                <a:cs typeface="Times New Roman" pitchFamily="18" charset="0"/>
              </a:rPr>
              <a:t> ve </a:t>
            </a:r>
            <a:r>
              <a:rPr lang="tr-TR" sz="1000" b="1" baseline="0" dirty="0" err="1" smtClean="0">
                <a:latin typeface="Times New Roman" pitchFamily="18" charset="0"/>
                <a:cs typeface="Times New Roman" pitchFamily="18" charset="0"/>
              </a:rPr>
              <a:t>allokton</a:t>
            </a:r>
            <a:r>
              <a:rPr lang="tr-TR" sz="1000" b="1" baseline="0" dirty="0" smtClean="0">
                <a:latin typeface="Times New Roman" pitchFamily="18" charset="0"/>
                <a:cs typeface="Times New Roman" pitchFamily="18" charset="0"/>
              </a:rPr>
              <a:t> </a:t>
            </a:r>
            <a:r>
              <a:rPr lang="tr-TR" sz="1000" baseline="0" dirty="0" smtClean="0">
                <a:latin typeface="Times New Roman" pitchFamily="18" charset="0"/>
                <a:cs typeface="Times New Roman" pitchFamily="18" charset="0"/>
              </a:rPr>
              <a:t>terimleri sırasıyla hareket </a:t>
            </a:r>
            <a:r>
              <a:rPr lang="tr-TR" sz="1000" baseline="0" dirty="0" err="1" smtClean="0">
                <a:latin typeface="Times New Roman" pitchFamily="18" charset="0"/>
                <a:cs typeface="Times New Roman" pitchFamily="18" charset="0"/>
              </a:rPr>
              <a:t>etmemis</a:t>
            </a:r>
            <a:r>
              <a:rPr lang="tr-TR" sz="1000" baseline="0" dirty="0" smtClean="0">
                <a:latin typeface="Times New Roman" pitchFamily="18" charset="0"/>
                <a:cs typeface="Times New Roman" pitchFamily="18" charset="0"/>
              </a:rPr>
              <a:t>, az hareket </a:t>
            </a:r>
            <a:r>
              <a:rPr lang="tr-TR" sz="1000" baseline="0" dirty="0" err="1" smtClean="0">
                <a:latin typeface="Times New Roman" pitchFamily="18" charset="0"/>
                <a:cs typeface="Times New Roman" pitchFamily="18" charset="0"/>
              </a:rPr>
              <a:t>etmis</a:t>
            </a:r>
            <a:r>
              <a:rPr lang="tr-TR" sz="1000" baseline="0" dirty="0" smtClean="0">
                <a:latin typeface="Times New Roman" pitchFamily="18" charset="0"/>
                <a:cs typeface="Times New Roman" pitchFamily="18" charset="0"/>
              </a:rPr>
              <a:t> ve oldukça fazla hareket </a:t>
            </a:r>
            <a:r>
              <a:rPr lang="tr-TR" sz="1000" baseline="0" dirty="0" err="1" smtClean="0">
                <a:latin typeface="Times New Roman" pitchFamily="18" charset="0"/>
                <a:cs typeface="Times New Roman" pitchFamily="18" charset="0"/>
              </a:rPr>
              <a:t>etmis</a:t>
            </a:r>
            <a:r>
              <a:rPr lang="tr-TR" sz="1000" baseline="0" dirty="0" smtClean="0">
                <a:latin typeface="Times New Roman" pitchFamily="18" charset="0"/>
                <a:cs typeface="Times New Roman" pitchFamily="18" charset="0"/>
              </a:rPr>
              <a:t> kayaçlar için kullanılır.</a:t>
            </a:r>
          </a:p>
        </p:txBody>
      </p:sp>
      <p:sp>
        <p:nvSpPr>
          <p:cNvPr id="4" name="Slide Number Placeholder 3"/>
          <p:cNvSpPr>
            <a:spLocks noGrp="1"/>
          </p:cNvSpPr>
          <p:nvPr>
            <p:ph type="sldNum" sz="quarter" idx="10"/>
          </p:nvPr>
        </p:nvSpPr>
        <p:spPr/>
        <p:txBody>
          <a:bodyPr/>
          <a:lstStyle/>
          <a:p>
            <a:fld id="{BFB2845F-C115-4CEE-9F10-8863CE76905A}" type="slidenum">
              <a:rPr lang="tr-TR" smtClean="0"/>
              <a:t>10</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000" b="1" baseline="0" dirty="0" err="1" smtClean="0">
                <a:latin typeface="Times New Roman" pitchFamily="18" charset="0"/>
                <a:cs typeface="Times New Roman" pitchFamily="18" charset="0"/>
              </a:rPr>
              <a:t>Kraton:</a:t>
            </a:r>
            <a:r>
              <a:rPr lang="tr-TR" sz="1000" baseline="0" dirty="0" err="1" smtClean="0">
                <a:latin typeface="Times New Roman" pitchFamily="18" charset="0"/>
                <a:cs typeface="Times New Roman" pitchFamily="18" charset="0"/>
              </a:rPr>
              <a:t>Orojenik</a:t>
            </a:r>
            <a:r>
              <a:rPr lang="tr-TR" sz="1000" baseline="0" dirty="0" smtClean="0">
                <a:latin typeface="Times New Roman" pitchFamily="18" charset="0"/>
                <a:cs typeface="Times New Roman" pitchFamily="18" charset="0"/>
              </a:rPr>
              <a:t> aktivitelerden etkilenmeyen </a:t>
            </a:r>
            <a:r>
              <a:rPr lang="tr-TR" sz="1000" baseline="0" dirty="0" err="1" smtClean="0">
                <a:latin typeface="Times New Roman" pitchFamily="18" charset="0"/>
                <a:cs typeface="Times New Roman" pitchFamily="18" charset="0"/>
              </a:rPr>
              <a:t>duraylı</a:t>
            </a:r>
            <a:r>
              <a:rPr lang="tr-TR" sz="1000" baseline="0" dirty="0" smtClean="0">
                <a:latin typeface="Times New Roman" pitchFamily="18" charset="0"/>
                <a:cs typeface="Times New Roman" pitchFamily="18" charset="0"/>
              </a:rPr>
              <a:t> kıta parçalarıdır. </a:t>
            </a:r>
            <a:r>
              <a:rPr lang="tr-TR" sz="1000" baseline="0" dirty="0" err="1" smtClean="0">
                <a:latin typeface="Times New Roman" pitchFamily="18" charset="0"/>
                <a:cs typeface="Times New Roman" pitchFamily="18" charset="0"/>
              </a:rPr>
              <a:t>Kober</a:t>
            </a:r>
            <a:r>
              <a:rPr lang="tr-TR" sz="1000" baseline="0" dirty="0" smtClean="0">
                <a:latin typeface="Times New Roman" pitchFamily="18" charset="0"/>
                <a:cs typeface="Times New Roman" pitchFamily="18" charset="0"/>
              </a:rPr>
              <a:t> (1921) Alp </a:t>
            </a:r>
            <a:r>
              <a:rPr lang="tr-TR" sz="1000" baseline="0" dirty="0" err="1" smtClean="0">
                <a:latin typeface="Times New Roman" pitchFamily="18" charset="0"/>
                <a:cs typeface="Times New Roman" pitchFamily="18" charset="0"/>
              </a:rPr>
              <a:t>Himalaya</a:t>
            </a:r>
            <a:r>
              <a:rPr lang="tr-TR" sz="1000" baseline="0" dirty="0" smtClean="0">
                <a:latin typeface="Times New Roman" pitchFamily="18" charset="0"/>
                <a:cs typeface="Times New Roman" pitchFamily="18" charset="0"/>
              </a:rPr>
              <a:t> sisteminin tek yönde bir yapı olmadığını kuzey kenarı boyunca kuzeye, güney kenarı boyunca güneye devrilmiş iki kanattan oluştuğunu bu kanatların birbirinden uzaklaştığı yerde ise dağ kuşaklarının iki kanadını birleştiren kesimi (nedbe) </a:t>
            </a:r>
            <a:r>
              <a:rPr lang="tr-TR" sz="1000" baseline="0" dirty="0" err="1" smtClean="0">
                <a:latin typeface="Times New Roman" pitchFamily="18" charset="0"/>
                <a:cs typeface="Times New Roman" pitchFamily="18" charset="0"/>
              </a:rPr>
              <a:t>orojen</a:t>
            </a:r>
            <a:r>
              <a:rPr lang="tr-TR" sz="1000" baseline="0" dirty="0" smtClean="0">
                <a:latin typeface="Times New Roman" pitchFamily="18" charset="0"/>
                <a:cs typeface="Times New Roman" pitchFamily="18" charset="0"/>
              </a:rPr>
              <a:t> bunları iki kenardan sıkıştırarak oluşmalarına neden olan yapıya ise </a:t>
            </a:r>
            <a:r>
              <a:rPr lang="tr-TR" sz="1000" baseline="0" dirty="0" err="1" smtClean="0">
                <a:latin typeface="Times New Roman" pitchFamily="18" charset="0"/>
                <a:cs typeface="Times New Roman" pitchFamily="18" charset="0"/>
              </a:rPr>
              <a:t>kraton</a:t>
            </a:r>
            <a:r>
              <a:rPr lang="tr-TR" sz="1000" baseline="0" dirty="0" smtClean="0">
                <a:latin typeface="Times New Roman" pitchFamily="18" charset="0"/>
                <a:cs typeface="Times New Roman" pitchFamily="18" charset="0"/>
              </a:rPr>
              <a:t> adını vermiştir. Levha tektoniği nedeniyle sürekli bir yenilenme olduğu için </a:t>
            </a:r>
            <a:r>
              <a:rPr lang="tr-TR" sz="1000" baseline="0" dirty="0" err="1" smtClean="0">
                <a:latin typeface="Times New Roman" pitchFamily="18" charset="0"/>
                <a:cs typeface="Times New Roman" pitchFamily="18" charset="0"/>
              </a:rPr>
              <a:t>kraton</a:t>
            </a:r>
            <a:r>
              <a:rPr lang="tr-TR" sz="1000" baseline="0" dirty="0" smtClean="0">
                <a:latin typeface="Times New Roman" pitchFamily="18" charset="0"/>
                <a:cs typeface="Times New Roman" pitchFamily="18" charset="0"/>
              </a:rPr>
              <a:t> yerkabuğunun en eski bölümleri olarak da ifade edilebilir.</a:t>
            </a:r>
          </a:p>
        </p:txBody>
      </p:sp>
      <p:sp>
        <p:nvSpPr>
          <p:cNvPr id="4" name="Slide Number Placeholder 3"/>
          <p:cNvSpPr>
            <a:spLocks noGrp="1"/>
          </p:cNvSpPr>
          <p:nvPr>
            <p:ph type="sldNum" sz="quarter" idx="10"/>
          </p:nvPr>
        </p:nvSpPr>
        <p:spPr/>
        <p:txBody>
          <a:bodyPr/>
          <a:lstStyle/>
          <a:p>
            <a:fld id="{BFB2845F-C115-4CEE-9F10-8863CE76905A}" type="slidenum">
              <a:rPr lang="tr-TR" smtClean="0"/>
              <a:t>11</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900" b="1" baseline="0" dirty="0" err="1" smtClean="0">
                <a:latin typeface="Times New Roman" pitchFamily="18" charset="0"/>
                <a:cs typeface="Times New Roman" pitchFamily="18" charset="0"/>
              </a:rPr>
              <a:t>Diamiktit</a:t>
            </a:r>
            <a:r>
              <a:rPr lang="tr-TR" sz="900" b="1" baseline="0" dirty="0" smtClean="0">
                <a:latin typeface="Times New Roman" pitchFamily="18" charset="0"/>
                <a:cs typeface="Times New Roman" pitchFamily="18" charset="0"/>
              </a:rPr>
              <a:t>:</a:t>
            </a:r>
            <a:r>
              <a:rPr lang="tr-TR" sz="900" baseline="0" dirty="0" smtClean="0">
                <a:latin typeface="Times New Roman" pitchFamily="18" charset="0"/>
                <a:cs typeface="Times New Roman" pitchFamily="18" charset="0"/>
              </a:rPr>
              <a:t> Boylanmanın olmadığı ya da zayıf bir boylanma arz eden </a:t>
            </a:r>
            <a:r>
              <a:rPr lang="tr-TR" sz="900" baseline="0" dirty="0" err="1" smtClean="0">
                <a:latin typeface="Times New Roman" pitchFamily="18" charset="0"/>
                <a:cs typeface="Times New Roman" pitchFamily="18" charset="0"/>
              </a:rPr>
              <a:t>tabakalanma</a:t>
            </a:r>
            <a:r>
              <a:rPr lang="tr-TR" sz="900" baseline="0" dirty="0" smtClean="0">
                <a:latin typeface="Times New Roman" pitchFamily="18" charset="0"/>
                <a:cs typeface="Times New Roman" pitchFamily="18" charset="0"/>
              </a:rPr>
              <a:t> göstermeyen, </a:t>
            </a:r>
            <a:r>
              <a:rPr lang="tr-TR" sz="900" baseline="0" dirty="0" err="1" smtClean="0">
                <a:latin typeface="Times New Roman" pitchFamily="18" charset="0"/>
                <a:cs typeface="Times New Roman" pitchFamily="18" charset="0"/>
              </a:rPr>
              <a:t>glasiyal</a:t>
            </a:r>
            <a:r>
              <a:rPr lang="tr-TR" sz="900" baseline="0" dirty="0" smtClean="0">
                <a:latin typeface="Times New Roman" pitchFamily="18" charset="0"/>
                <a:cs typeface="Times New Roman" pitchFamily="18" charset="0"/>
              </a:rPr>
              <a:t> kökenli birikim malzemelerinin genellikle karbonat ve kilden oluşan bir çimento maddesi ile tutturulması sonucu oluşan </a:t>
            </a:r>
          </a:p>
          <a:p>
            <a:r>
              <a:rPr lang="tr-TR" sz="900" baseline="0" dirty="0" smtClean="0">
                <a:latin typeface="Times New Roman" pitchFamily="18" charset="0"/>
                <a:cs typeface="Times New Roman" pitchFamily="18" charset="0"/>
              </a:rPr>
              <a:t>bir tortul kaya türüdür.</a:t>
            </a:r>
          </a:p>
          <a:p>
            <a:r>
              <a:rPr lang="tr-TR" sz="900" b="1" baseline="0" dirty="0" err="1" smtClean="0">
                <a:latin typeface="Times New Roman" pitchFamily="18" charset="0"/>
                <a:cs typeface="Times New Roman" pitchFamily="18" charset="0"/>
              </a:rPr>
              <a:t>Tillit</a:t>
            </a:r>
            <a:r>
              <a:rPr lang="tr-TR" sz="900" b="1" baseline="0" dirty="0" smtClean="0">
                <a:latin typeface="Times New Roman" pitchFamily="18" charset="0"/>
                <a:cs typeface="Times New Roman" pitchFamily="18" charset="0"/>
              </a:rPr>
              <a:t>: </a:t>
            </a:r>
            <a:r>
              <a:rPr lang="tr-TR" sz="900" baseline="0" dirty="0" err="1" smtClean="0">
                <a:latin typeface="Times New Roman" pitchFamily="18" charset="0"/>
                <a:cs typeface="Times New Roman" pitchFamily="18" charset="0"/>
              </a:rPr>
              <a:t>Tillerin</a:t>
            </a:r>
            <a:r>
              <a:rPr lang="tr-TR" sz="900" baseline="0" dirty="0" smtClean="0">
                <a:latin typeface="Times New Roman" pitchFamily="18" charset="0"/>
                <a:cs typeface="Times New Roman" pitchFamily="18" charset="0"/>
              </a:rPr>
              <a:t> </a:t>
            </a:r>
            <a:r>
              <a:rPr lang="tr-TR" sz="900" baseline="0" dirty="0" err="1" smtClean="0">
                <a:latin typeface="Times New Roman" pitchFamily="18" charset="0"/>
                <a:cs typeface="Times New Roman" pitchFamily="18" charset="0"/>
              </a:rPr>
              <a:t>diyajenez</a:t>
            </a:r>
            <a:r>
              <a:rPr lang="tr-TR" sz="900" baseline="0" dirty="0" smtClean="0">
                <a:latin typeface="Times New Roman" pitchFamily="18" charset="0"/>
                <a:cs typeface="Times New Roman" pitchFamily="18" charset="0"/>
              </a:rPr>
              <a:t> geçirmesi sonucu oluşan </a:t>
            </a:r>
            <a:r>
              <a:rPr lang="tr-TR" sz="900" baseline="0" dirty="0" err="1" smtClean="0">
                <a:latin typeface="Times New Roman" pitchFamily="18" charset="0"/>
                <a:cs typeface="Times New Roman" pitchFamily="18" charset="0"/>
              </a:rPr>
              <a:t>glasiyal</a:t>
            </a:r>
            <a:r>
              <a:rPr lang="tr-TR" sz="900" baseline="0" dirty="0" smtClean="0">
                <a:latin typeface="Times New Roman" pitchFamily="18" charset="0"/>
                <a:cs typeface="Times New Roman" pitchFamily="18" charset="0"/>
              </a:rPr>
              <a:t> kökenli heterojen bir </a:t>
            </a:r>
            <a:r>
              <a:rPr lang="tr-TR" sz="900" baseline="0" dirty="0" err="1" smtClean="0">
                <a:latin typeface="Times New Roman" pitchFamily="18" charset="0"/>
                <a:cs typeface="Times New Roman" pitchFamily="18" charset="0"/>
              </a:rPr>
              <a:t>sedimanter</a:t>
            </a:r>
            <a:r>
              <a:rPr lang="tr-TR" sz="900" baseline="0" dirty="0" smtClean="0">
                <a:latin typeface="Times New Roman" pitchFamily="18" charset="0"/>
                <a:cs typeface="Times New Roman" pitchFamily="18" charset="0"/>
              </a:rPr>
              <a:t> kayadır.</a:t>
            </a:r>
          </a:p>
        </p:txBody>
      </p:sp>
      <p:sp>
        <p:nvSpPr>
          <p:cNvPr id="4" name="Slide Number Placeholder 3"/>
          <p:cNvSpPr>
            <a:spLocks noGrp="1"/>
          </p:cNvSpPr>
          <p:nvPr>
            <p:ph type="sldNum" sz="quarter" idx="10"/>
          </p:nvPr>
        </p:nvSpPr>
        <p:spPr/>
        <p:txBody>
          <a:bodyPr/>
          <a:lstStyle/>
          <a:p>
            <a:fld id="{BFB2845F-C115-4CEE-9F10-8863CE76905A}" type="slidenum">
              <a:rPr lang="tr-TR" smtClean="0"/>
              <a:t>12</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9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13</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9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14</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9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15</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9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16</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9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17</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000" b="1" baseline="0" dirty="0" err="1" smtClean="0">
                <a:latin typeface="Times New Roman" pitchFamily="18" charset="0"/>
                <a:cs typeface="Times New Roman" pitchFamily="18" charset="0"/>
              </a:rPr>
              <a:t>Albedo</a:t>
            </a:r>
            <a:r>
              <a:rPr lang="tr-TR" sz="1000" b="1" baseline="0" dirty="0" smtClean="0">
                <a:latin typeface="Times New Roman" pitchFamily="18" charset="0"/>
                <a:cs typeface="Times New Roman" pitchFamily="18" charset="0"/>
              </a:rPr>
              <a:t>:</a:t>
            </a:r>
            <a:r>
              <a:rPr lang="tr-TR" sz="1000" baseline="0" dirty="0" smtClean="0">
                <a:latin typeface="Times New Roman" pitchFamily="18" charset="0"/>
                <a:cs typeface="Times New Roman" pitchFamily="18" charset="0"/>
              </a:rPr>
              <a:t> Yeryüzünün ısınması güneşten gelen solar radyasyonu (ışınların) emilmesi ile doğru orantılıdır. Yeryüzünün güneşten gelen solar radyasyonu yansıtma miktarına </a:t>
            </a:r>
            <a:r>
              <a:rPr lang="tr-TR" sz="1000" baseline="0" dirty="0" err="1" smtClean="0">
                <a:latin typeface="Times New Roman" pitchFamily="18" charset="0"/>
                <a:cs typeface="Times New Roman" pitchFamily="18" charset="0"/>
              </a:rPr>
              <a:t>Albedo</a:t>
            </a:r>
            <a:r>
              <a:rPr lang="tr-TR" sz="1000" baseline="0" dirty="0" smtClean="0">
                <a:latin typeface="Times New Roman" pitchFamily="18" charset="0"/>
                <a:cs typeface="Times New Roman" pitchFamily="18" charset="0"/>
              </a:rPr>
              <a:t> adı verilir. </a:t>
            </a:r>
            <a:r>
              <a:rPr lang="tr-TR" sz="1000" baseline="0" dirty="0" err="1" smtClean="0">
                <a:latin typeface="Times New Roman" pitchFamily="18" charset="0"/>
                <a:cs typeface="Times New Roman" pitchFamily="18" charset="0"/>
              </a:rPr>
              <a:t>Albedo</a:t>
            </a:r>
            <a:r>
              <a:rPr lang="tr-TR" sz="1000" baseline="0" dirty="0" smtClean="0">
                <a:latin typeface="Times New Roman" pitchFamily="18" charset="0"/>
                <a:cs typeface="Times New Roman" pitchFamily="18" charset="0"/>
              </a:rPr>
              <a:t> farklı yeryüzü özelliklerine bağlı olarak değişir. Örneğin organik madde bakımından zengin toprak örtüsüne oranla karla kaplı bir yüzeyin </a:t>
            </a:r>
            <a:r>
              <a:rPr lang="tr-TR" sz="1000" baseline="0" dirty="0" err="1" smtClean="0">
                <a:latin typeface="Times New Roman" pitchFamily="18" charset="0"/>
                <a:cs typeface="Times New Roman" pitchFamily="18" charset="0"/>
              </a:rPr>
              <a:t>albedosu</a:t>
            </a:r>
            <a:r>
              <a:rPr lang="tr-TR" sz="1000" baseline="0" dirty="0" smtClean="0">
                <a:latin typeface="Times New Roman" pitchFamily="18" charset="0"/>
                <a:cs typeface="Times New Roman" pitchFamily="18" charset="0"/>
              </a:rPr>
              <a:t> daha yüksektir. Bu durum zeminin ısınmasını engelleyerek karla kaplı yüzeyin daha soğuk kalmasını sağlar.</a:t>
            </a:r>
          </a:p>
        </p:txBody>
      </p:sp>
      <p:sp>
        <p:nvSpPr>
          <p:cNvPr id="4" name="Slide Number Placeholder 3"/>
          <p:cNvSpPr>
            <a:spLocks noGrp="1"/>
          </p:cNvSpPr>
          <p:nvPr>
            <p:ph type="sldNum" sz="quarter" idx="10"/>
          </p:nvPr>
        </p:nvSpPr>
        <p:spPr/>
        <p:txBody>
          <a:bodyPr/>
          <a:lstStyle/>
          <a:p>
            <a:fld id="{BFB2845F-C115-4CEE-9F10-8863CE76905A}" type="slidenum">
              <a:rPr lang="tr-TR" smtClean="0"/>
              <a:t>2</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0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3</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0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4</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baseline="0" dirty="0" smtClean="0">
                <a:latin typeface="Times New Roman" pitchFamily="18" charset="0"/>
                <a:cs typeface="Times New Roman" pitchFamily="18" charset="0"/>
              </a:rPr>
              <a:t>Denizel izotop serileri: </a:t>
            </a:r>
            <a:r>
              <a:rPr lang="tr-TR" sz="1000" baseline="0" dirty="0" smtClean="0">
                <a:latin typeface="Times New Roman" pitchFamily="18" charset="0"/>
                <a:cs typeface="Times New Roman" pitchFamily="18" charset="0"/>
              </a:rPr>
              <a:t>Bu sistemde sıcak dönemler (</a:t>
            </a:r>
            <a:r>
              <a:rPr lang="tr-TR" sz="1000" baseline="0" dirty="0" err="1" smtClean="0">
                <a:latin typeface="Times New Roman" pitchFamily="18" charset="0"/>
                <a:cs typeface="Times New Roman" pitchFamily="18" charset="0"/>
              </a:rPr>
              <a:t>interglasiyal</a:t>
            </a:r>
            <a:r>
              <a:rPr lang="tr-TR" sz="1000" baseline="0" dirty="0" smtClean="0">
                <a:latin typeface="Times New Roman" pitchFamily="18" charset="0"/>
                <a:cs typeface="Times New Roman" pitchFamily="18" charset="0"/>
              </a:rPr>
              <a:t>) tek, soğuk dönemler (glasiyal) çift sayılarla belirtilir. Günümüz koşullarını yani </a:t>
            </a:r>
            <a:r>
              <a:rPr lang="tr-TR" sz="1000" baseline="0" dirty="0" err="1" smtClean="0">
                <a:latin typeface="Times New Roman" pitchFamily="18" charset="0"/>
                <a:cs typeface="Times New Roman" pitchFamily="18" charset="0"/>
              </a:rPr>
              <a:t>Holosen’i</a:t>
            </a:r>
            <a:r>
              <a:rPr lang="tr-TR" sz="1000" baseline="0" dirty="0" smtClean="0">
                <a:latin typeface="Times New Roman" pitchFamily="18" charset="0"/>
                <a:cs typeface="Times New Roman" pitchFamily="18" charset="0"/>
              </a:rPr>
              <a:t> 1 kabul eden bu sisteme göre Kuvaterner’de toplam 104 adet denizel izotop serisi (MIS) ayırt edilmiştir. Denizel izotop serileri gerek daha uzun yıllara inen eksiksiz kayıtları ve gerekse içerdikleri canlıların kavkılarından </a:t>
            </a:r>
          </a:p>
          <a:p>
            <a:r>
              <a:rPr lang="tr-TR" sz="1000" baseline="0" dirty="0" smtClean="0">
                <a:latin typeface="Times New Roman" pitchFamily="18" charset="0"/>
                <a:cs typeface="Times New Roman" pitchFamily="18" charset="0"/>
              </a:rPr>
              <a:t>kesin yaş vermesi sebebiyle yaygın olarak kullanılmaktadır.</a:t>
            </a:r>
          </a:p>
        </p:txBody>
      </p:sp>
      <p:sp>
        <p:nvSpPr>
          <p:cNvPr id="4" name="Slide Number Placeholder 3"/>
          <p:cNvSpPr>
            <a:spLocks noGrp="1"/>
          </p:cNvSpPr>
          <p:nvPr>
            <p:ph type="sldNum" sz="quarter" idx="10"/>
          </p:nvPr>
        </p:nvSpPr>
        <p:spPr/>
        <p:txBody>
          <a:bodyPr/>
          <a:lstStyle/>
          <a:p>
            <a:fld id="{BFB2845F-C115-4CEE-9F10-8863CE76905A}" type="slidenum">
              <a:rPr lang="tr-TR" smtClean="0"/>
              <a:t>5</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0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6</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0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7</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0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8</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0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9</a:t>
            </a:fld>
            <a:endParaRPr lang="tr-TR"/>
          </a:p>
        </p:txBody>
      </p:sp>
    </p:spTree>
    <p:extLst>
      <p:ext uri="{BB962C8B-B14F-4D97-AF65-F5344CB8AC3E}">
        <p14:creationId xmlns:p14="http://schemas.microsoft.com/office/powerpoint/2010/main" val="268318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A23720DD-5B6D-40BF-8493-A6B52D484E6B}" type="datetimeFigureOut">
              <a:rPr lang="tr-TR" smtClean="0"/>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022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23720DD-5B6D-40BF-8493-A6B52D484E6B}" type="datetimeFigureOut">
              <a:rPr lang="tr-TR" smtClean="0"/>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8871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23720DD-5B6D-40BF-8493-A6B52D484E6B}" type="datetimeFigureOut">
              <a:rPr lang="tr-TR" smtClean="0"/>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3266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23720DD-5B6D-40BF-8493-A6B52D484E6B}" type="datetimeFigureOut">
              <a:rPr lang="tr-TR" smtClean="0"/>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3154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720DD-5B6D-40BF-8493-A6B52D484E6B}" type="datetimeFigureOut">
              <a:rPr lang="tr-TR" smtClean="0"/>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250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23720DD-5B6D-40BF-8493-A6B52D484E6B}" type="datetimeFigureOut">
              <a:rPr lang="tr-TR" smtClean="0"/>
              <a:t>05.03.2018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0007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A23720DD-5B6D-40BF-8493-A6B52D484E6B}" type="datetimeFigureOut">
              <a:rPr lang="tr-TR" smtClean="0"/>
              <a:t>05.03.2018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8726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A23720DD-5B6D-40BF-8493-A6B52D484E6B}" type="datetimeFigureOut">
              <a:rPr lang="tr-TR" smtClean="0"/>
              <a:t>05.03.2018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45765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05.03.2018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1791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720DD-5B6D-40BF-8493-A6B52D484E6B}" type="datetimeFigureOut">
              <a:rPr lang="tr-TR" smtClean="0"/>
              <a:t>05.03.2018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6991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720DD-5B6D-40BF-8493-A6B52D484E6B}" type="datetimeFigureOut">
              <a:rPr lang="tr-TR" smtClean="0"/>
              <a:t>05.03.2018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7620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05.03.2018</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49231184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1.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2.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package" Target="../embeddings/Microsoft_Word_Document2.docx"/><Relationship Id="rId5" Type="http://schemas.openxmlformats.org/officeDocument/2006/relationships/oleObject" Target="../embeddings/oleObject2.bin"/><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DÜNYA ÜZERİNDEKİ BUZULLAŞMA DÖNEMLERİ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22412"/>
            <a:ext cx="9173264" cy="5935588"/>
          </a:xfrm>
          <a:solidFill>
            <a:schemeClr val="accent5">
              <a:lumMod val="40000"/>
              <a:lumOff val="60000"/>
            </a:schemeClr>
          </a:solidFill>
          <a:scene3d>
            <a:camera prst="orthographicFront"/>
            <a:lightRig rig="threePt" dir="t"/>
          </a:scene3d>
          <a:sp3d>
            <a:bevelT prst="angle"/>
          </a:sp3d>
        </p:spPr>
        <p:txBody>
          <a:bodyPr anchor="t">
            <a:normAutofit lnSpcReduction="10000"/>
          </a:bodyPr>
          <a:lstStyle/>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Buzullaşmaların jeolojik kronoloji içindeki dağılımı incelendiğinde </a:t>
            </a:r>
            <a:r>
              <a:rPr lang="tr-TR" sz="1200" dirty="0" err="1" smtClean="0">
                <a:solidFill>
                  <a:schemeClr val="tx1"/>
                </a:solidFill>
                <a:latin typeface="Times New Roman" pitchFamily="18" charset="0"/>
                <a:cs typeface="Times New Roman" pitchFamily="18" charset="0"/>
              </a:rPr>
              <a:t>Paleozoyik</a:t>
            </a:r>
            <a:r>
              <a:rPr lang="tr-TR" sz="1200" dirty="0" smtClean="0">
                <a:solidFill>
                  <a:schemeClr val="tx1"/>
                </a:solidFill>
                <a:latin typeface="Times New Roman" pitchFamily="18" charset="0"/>
                <a:cs typeface="Times New Roman" pitchFamily="18" charset="0"/>
              </a:rPr>
              <a:t> ve öncesinde belirgin etkinlikleri görülmektedir. Daha sonraki jeolojik devirler ise buzullaşma için daha sakin hatta sıcak ve kurak dönemler olmuştur. Bu durum </a:t>
            </a:r>
            <a:r>
              <a:rPr lang="tr-TR" sz="1200" dirty="0" err="1" smtClean="0">
                <a:solidFill>
                  <a:schemeClr val="tx1"/>
                </a:solidFill>
                <a:latin typeface="Times New Roman" pitchFamily="18" charset="0"/>
                <a:cs typeface="Times New Roman" pitchFamily="18" charset="0"/>
              </a:rPr>
              <a:t>Pliyosen’in</a:t>
            </a:r>
            <a:r>
              <a:rPr lang="tr-TR" sz="1200" dirty="0" smtClean="0">
                <a:solidFill>
                  <a:schemeClr val="tx1"/>
                </a:solidFill>
                <a:latin typeface="Times New Roman" pitchFamily="18" charset="0"/>
                <a:cs typeface="Times New Roman" pitchFamily="18" charset="0"/>
              </a:rPr>
              <a:t> sonlarından itibaren Kuvaterner’de buzul (</a:t>
            </a:r>
            <a:r>
              <a:rPr lang="tr-TR" sz="1200" dirty="0" err="1" smtClean="0">
                <a:solidFill>
                  <a:schemeClr val="tx1"/>
                </a:solidFill>
                <a:latin typeface="Times New Roman" pitchFamily="18" charset="0"/>
                <a:cs typeface="Times New Roman" pitchFamily="18" charset="0"/>
              </a:rPr>
              <a:t>glasiyal</a:t>
            </a:r>
            <a:r>
              <a:rPr lang="tr-TR" sz="1200" dirty="0" smtClean="0">
                <a:solidFill>
                  <a:schemeClr val="tx1"/>
                </a:solidFill>
                <a:latin typeface="Times New Roman" pitchFamily="18" charset="0"/>
                <a:cs typeface="Times New Roman" pitchFamily="18" charset="0"/>
              </a:rPr>
              <a:t>) ve </a:t>
            </a:r>
            <a:r>
              <a:rPr lang="tr-TR" sz="1200" dirty="0" err="1" smtClean="0">
                <a:solidFill>
                  <a:schemeClr val="tx1"/>
                </a:solidFill>
                <a:latin typeface="Times New Roman" pitchFamily="18" charset="0"/>
                <a:cs typeface="Times New Roman" pitchFamily="18" charset="0"/>
              </a:rPr>
              <a:t>buzularası</a:t>
            </a:r>
            <a:r>
              <a:rPr lang="tr-TR" sz="1200" dirty="0" smtClean="0">
                <a:solidFill>
                  <a:schemeClr val="tx1"/>
                </a:solidFill>
                <a:latin typeface="Times New Roman" pitchFamily="18" charset="0"/>
                <a:cs typeface="Times New Roman" pitchFamily="18" charset="0"/>
              </a:rPr>
              <a:t> (</a:t>
            </a:r>
            <a:r>
              <a:rPr lang="tr-TR" sz="1200" dirty="0" err="1" smtClean="0">
                <a:solidFill>
                  <a:schemeClr val="tx1"/>
                </a:solidFill>
                <a:latin typeface="Times New Roman" pitchFamily="18" charset="0"/>
                <a:cs typeface="Times New Roman" pitchFamily="18" charset="0"/>
              </a:rPr>
              <a:t>interglasiyal</a:t>
            </a:r>
            <a:r>
              <a:rPr lang="tr-TR" sz="1200" dirty="0" smtClean="0">
                <a:solidFill>
                  <a:schemeClr val="tx1"/>
                </a:solidFill>
                <a:latin typeface="Times New Roman" pitchFamily="18" charset="0"/>
                <a:cs typeface="Times New Roman" pitchFamily="18" charset="0"/>
              </a:rPr>
              <a:t>) dönemler şeklinde devam etmiştir (Turoğlu 2011).</a:t>
            </a:r>
          </a:p>
          <a:p>
            <a:pPr indent="396000">
              <a:lnSpc>
                <a:spcPct val="150000"/>
              </a:lnSpc>
              <a:spcBef>
                <a:spcPts val="0"/>
              </a:spcBef>
            </a:pPr>
            <a:r>
              <a:rPr lang="tr-TR" sz="1100" b="1" dirty="0" smtClean="0">
                <a:solidFill>
                  <a:schemeClr val="tx1"/>
                </a:solidFill>
                <a:latin typeface="Times New Roman" pitchFamily="18" charset="0"/>
                <a:cs typeface="Times New Roman" pitchFamily="18" charset="0"/>
              </a:rPr>
              <a:t>Jeolojik kronoloji içindeki buzullaşmalar    </a:t>
            </a:r>
          </a:p>
          <a:p>
            <a:pPr indent="396000">
              <a:lnSpc>
                <a:spcPct val="150000"/>
              </a:lnSpc>
              <a:spcBef>
                <a:spcPts val="0"/>
              </a:spcBef>
            </a:pPr>
            <a:r>
              <a:rPr lang="tr-TR" sz="1100" b="1" dirty="0">
                <a:solidFill>
                  <a:schemeClr val="tx1"/>
                </a:solidFill>
                <a:latin typeface="Times New Roman" pitchFamily="18" charset="0"/>
                <a:cs typeface="Times New Roman" pitchFamily="18" charset="0"/>
              </a:rPr>
              <a:t> </a:t>
            </a:r>
            <a:r>
              <a:rPr lang="tr-TR" sz="1100" b="1" dirty="0" smtClean="0">
                <a:solidFill>
                  <a:schemeClr val="tx1"/>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Dünya’nın jeolojik geçmişi içinde beş büyük buzullaşma dönemi yaşanmıştır. Bunlar sırasıyla</a:t>
            </a:r>
          </a:p>
          <a:p>
            <a:pPr indent="396000">
              <a:lnSpc>
                <a:spcPct val="150000"/>
              </a:lnSpc>
              <a:spcBef>
                <a:spcPts val="0"/>
              </a:spcBef>
            </a:pPr>
            <a:r>
              <a:rPr lang="tr-TR" sz="1200" b="1" dirty="0">
                <a:solidFill>
                  <a:schemeClr val="tx1"/>
                </a:solidFill>
                <a:latin typeface="Times New Roman" pitchFamily="18" charset="0"/>
                <a:cs typeface="Times New Roman" pitchFamily="18" charset="0"/>
              </a:rPr>
              <a:t> </a:t>
            </a:r>
            <a:r>
              <a:rPr lang="tr-TR" sz="1200" b="1" dirty="0" smtClean="0">
                <a:solidFill>
                  <a:schemeClr val="tx1"/>
                </a:solidFill>
                <a:latin typeface="Times New Roman" pitchFamily="18" charset="0"/>
                <a:cs typeface="Times New Roman" pitchFamily="18" charset="0"/>
              </a:rPr>
              <a:t>                                                                         </a:t>
            </a:r>
            <a:r>
              <a:rPr lang="tr-TR" sz="1200" b="1" dirty="0" smtClean="0">
                <a:solidFill>
                  <a:schemeClr val="accent1"/>
                </a:solidFill>
                <a:latin typeface="Times New Roman" pitchFamily="18" charset="0"/>
                <a:cs typeface="Times New Roman" pitchFamily="18" charset="0"/>
              </a:rPr>
              <a:t>Huronian(Erken proterozoyik), </a:t>
            </a:r>
            <a:r>
              <a:rPr lang="tr-TR" sz="1200" b="1" dirty="0" err="1" smtClean="0">
                <a:solidFill>
                  <a:schemeClr val="accent1"/>
                </a:solidFill>
                <a:latin typeface="Times New Roman" pitchFamily="18" charset="0"/>
                <a:cs typeface="Times New Roman" pitchFamily="18" charset="0"/>
              </a:rPr>
              <a:t>Cryogenian</a:t>
            </a:r>
            <a:r>
              <a:rPr lang="tr-TR" sz="1200" b="1" dirty="0" smtClean="0">
                <a:solidFill>
                  <a:schemeClr val="accent1"/>
                </a:solidFill>
                <a:latin typeface="Times New Roman" pitchFamily="18" charset="0"/>
                <a:cs typeface="Times New Roman" pitchFamily="18" charset="0"/>
              </a:rPr>
              <a:t>(Geç proterozoyik), Geç Ordovisiyen(Sahra)</a:t>
            </a:r>
          </a:p>
          <a:p>
            <a:pPr indent="396000">
              <a:lnSpc>
                <a:spcPct val="150000"/>
              </a:lnSpc>
              <a:spcBef>
                <a:spcPts val="0"/>
              </a:spcBef>
            </a:pPr>
            <a:r>
              <a:rPr lang="tr-TR" sz="1200" dirty="0">
                <a:solidFill>
                  <a:schemeClr val="tx1"/>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                                                                         </a:t>
            </a:r>
            <a:r>
              <a:rPr lang="tr-TR" sz="1200" b="1" dirty="0" smtClean="0">
                <a:solidFill>
                  <a:schemeClr val="accent1"/>
                </a:solidFill>
                <a:latin typeface="Times New Roman" pitchFamily="18" charset="0"/>
                <a:cs typeface="Times New Roman" pitchFamily="18" charset="0"/>
              </a:rPr>
              <a:t>Geç Karbonifer(</a:t>
            </a:r>
            <a:r>
              <a:rPr lang="tr-TR" sz="1200" b="1" dirty="0" err="1" smtClean="0">
                <a:solidFill>
                  <a:schemeClr val="accent1"/>
                </a:solidFill>
                <a:latin typeface="Times New Roman" pitchFamily="18" charset="0"/>
                <a:cs typeface="Times New Roman" pitchFamily="18" charset="0"/>
              </a:rPr>
              <a:t>Karoo</a:t>
            </a:r>
            <a:r>
              <a:rPr lang="tr-TR" sz="1200" b="1" dirty="0" smtClean="0">
                <a:solidFill>
                  <a:schemeClr val="accent1"/>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ve son olarak </a:t>
            </a:r>
            <a:r>
              <a:rPr lang="tr-TR" sz="1200" b="1" dirty="0" smtClean="0">
                <a:solidFill>
                  <a:schemeClr val="accent1"/>
                </a:solidFill>
                <a:latin typeface="Times New Roman" pitchFamily="18" charset="0"/>
                <a:cs typeface="Times New Roman" pitchFamily="18" charset="0"/>
              </a:rPr>
              <a:t>Kuvaterner’de</a:t>
            </a:r>
            <a:r>
              <a:rPr lang="tr-TR" sz="1200" dirty="0" smtClean="0">
                <a:solidFill>
                  <a:schemeClr val="tx1"/>
                </a:solidFill>
                <a:latin typeface="Times New Roman" pitchFamily="18" charset="0"/>
                <a:cs typeface="Times New Roman" pitchFamily="18" charset="0"/>
              </a:rPr>
              <a:t> gerçekleşmiştir (Çiner 2012).</a:t>
            </a: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1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 </a:t>
            </a: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                                     </a:t>
            </a: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endParaRPr lang="tr-TR" sz="16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odeniz\Desktop\13.05.2015 seminer notlar\Buzullaşmal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2204864"/>
            <a:ext cx="3096344" cy="46531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212976"/>
            <a:ext cx="596941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824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TÜRKİYE’DEKİ BUZULlAŞMALAR</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22412"/>
            <a:ext cx="9173264" cy="5935588"/>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gn="just">
              <a:spcBef>
                <a:spcPts val="0"/>
              </a:spcBef>
            </a:pPr>
            <a:r>
              <a:rPr lang="tr-TR" sz="1400" b="1" dirty="0" smtClean="0">
                <a:solidFill>
                  <a:schemeClr val="tx2">
                    <a:lumMod val="60000"/>
                    <a:lumOff val="40000"/>
                  </a:schemeClr>
                </a:solidFill>
                <a:latin typeface="Times New Roman" pitchFamily="18" charset="0"/>
                <a:cs typeface="Times New Roman" pitchFamily="18" charset="0"/>
              </a:rPr>
              <a:t>GEÇ ORDOVİSİYEN DÖNEMİ</a:t>
            </a:r>
          </a:p>
          <a:p>
            <a:pPr indent="396000" algn="just">
              <a:spcBef>
                <a:spcPts val="0"/>
              </a:spcBef>
            </a:pPr>
            <a:r>
              <a:rPr lang="tr-TR" sz="1400" dirty="0" smtClean="0">
                <a:solidFill>
                  <a:schemeClr val="tx1"/>
                </a:solidFill>
                <a:latin typeface="Times New Roman" pitchFamily="18" charset="0"/>
                <a:cs typeface="Times New Roman" pitchFamily="18" charset="0"/>
              </a:rPr>
              <a:t>Ghienne </a:t>
            </a:r>
            <a:r>
              <a:rPr lang="tr-TR" sz="1400" dirty="0" err="1" smtClean="0">
                <a:solidFill>
                  <a:schemeClr val="tx1"/>
                </a:solidFill>
                <a:latin typeface="Times New Roman" pitchFamily="18" charset="0"/>
                <a:cs typeface="Times New Roman" pitchFamily="18" charset="0"/>
              </a:rPr>
              <a:t>vd</a:t>
            </a:r>
            <a:r>
              <a:rPr lang="tr-TR" sz="1400" dirty="0" smtClean="0">
                <a:solidFill>
                  <a:schemeClr val="tx1"/>
                </a:solidFill>
                <a:latin typeface="Times New Roman" pitchFamily="18" charset="0"/>
                <a:cs typeface="Times New Roman" pitchFamily="18" charset="0"/>
              </a:rPr>
              <a:t> 2010’un yapmış olduğu çalışmaya göre Kuzey </a:t>
            </a:r>
            <a:r>
              <a:rPr lang="tr-TR" sz="1400" dirty="0" err="1" smtClean="0">
                <a:solidFill>
                  <a:schemeClr val="tx1"/>
                </a:solidFill>
                <a:latin typeface="Times New Roman" pitchFamily="18" charset="0"/>
                <a:cs typeface="Times New Roman" pitchFamily="18" charset="0"/>
              </a:rPr>
              <a:t>Gondwana’daki</a:t>
            </a:r>
            <a:r>
              <a:rPr lang="tr-TR" sz="1400" dirty="0" smtClean="0">
                <a:solidFill>
                  <a:schemeClr val="tx1"/>
                </a:solidFill>
                <a:latin typeface="Times New Roman" pitchFamily="18" charset="0"/>
                <a:cs typeface="Times New Roman" pitchFamily="18" charset="0"/>
              </a:rPr>
              <a:t> Ordovisiyen dizilerinin bir Alt </a:t>
            </a:r>
            <a:r>
              <a:rPr lang="tr-TR" sz="1400" dirty="0" err="1" smtClean="0">
                <a:solidFill>
                  <a:schemeClr val="tx1"/>
                </a:solidFill>
                <a:latin typeface="Times New Roman" pitchFamily="18" charset="0"/>
                <a:cs typeface="Times New Roman" pitchFamily="18" charset="0"/>
              </a:rPr>
              <a:t>Paleozoyik</a:t>
            </a:r>
            <a:r>
              <a:rPr lang="tr-TR" sz="1400" dirty="0" smtClean="0">
                <a:solidFill>
                  <a:schemeClr val="tx1"/>
                </a:solidFill>
                <a:latin typeface="Times New Roman" pitchFamily="18" charset="0"/>
                <a:cs typeface="Times New Roman" pitchFamily="18" charset="0"/>
              </a:rPr>
              <a:t> gelişimine bağlı olduğu  ve Türkiye’nin güneyi (Toroslar) ile güneydoğusunda(Kenar kıvrımları) </a:t>
            </a:r>
            <a:r>
              <a:rPr lang="tr-TR" sz="1400" dirty="0" err="1" smtClean="0">
                <a:solidFill>
                  <a:schemeClr val="tx1"/>
                </a:solidFill>
                <a:latin typeface="Times New Roman" pitchFamily="18" charset="0"/>
                <a:cs typeface="Times New Roman" pitchFamily="18" charset="0"/>
              </a:rPr>
              <a:t>transgresif</a:t>
            </a:r>
            <a:r>
              <a:rPr lang="tr-TR" sz="1400" dirty="0" smtClean="0">
                <a:solidFill>
                  <a:schemeClr val="tx1"/>
                </a:solidFill>
                <a:latin typeface="Times New Roman" pitchFamily="18" charset="0"/>
                <a:cs typeface="Times New Roman" pitchFamily="18" charset="0"/>
              </a:rPr>
              <a:t> olaylar sonucu  dört ana çökelim sekansı belirlenmiş ve bunlardan 4.çökelim sekansının üst kesimlerindeki </a:t>
            </a:r>
            <a:r>
              <a:rPr lang="tr-TR" sz="1400" dirty="0" err="1" smtClean="0">
                <a:solidFill>
                  <a:schemeClr val="tx1"/>
                </a:solidFill>
                <a:latin typeface="Times New Roman" pitchFamily="18" charset="0"/>
                <a:cs typeface="Times New Roman" pitchFamily="18" charset="0"/>
              </a:rPr>
              <a:t>Halevikdere</a:t>
            </a:r>
            <a:r>
              <a:rPr lang="tr-TR" sz="1400" dirty="0" smtClean="0">
                <a:solidFill>
                  <a:schemeClr val="tx1"/>
                </a:solidFill>
                <a:latin typeface="Times New Roman" pitchFamily="18" charset="0"/>
                <a:cs typeface="Times New Roman" pitchFamily="18" charset="0"/>
              </a:rPr>
              <a:t> formasyonunda buzul çökellerine rastlanmıştır. </a:t>
            </a:r>
            <a:r>
              <a:rPr lang="tr-TR" sz="1400" b="1" dirty="0" smtClean="0">
                <a:solidFill>
                  <a:schemeClr val="tx2">
                    <a:lumMod val="60000"/>
                    <a:lumOff val="40000"/>
                  </a:schemeClr>
                </a:solidFill>
                <a:latin typeface="Times New Roman" pitchFamily="18" charset="0"/>
                <a:cs typeface="Times New Roman" pitchFamily="18" charset="0"/>
              </a:rPr>
              <a:t> </a:t>
            </a:r>
          </a:p>
          <a:p>
            <a:pPr indent="396000" algn="just">
              <a:spcBef>
                <a:spcPts val="0"/>
              </a:spcBef>
            </a:pPr>
            <a:endParaRPr lang="tr-TR" sz="1400" dirty="0" smtClean="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63888" y="6441860"/>
            <a:ext cx="1656184" cy="338554"/>
          </a:xfrm>
          <a:prstGeom prst="rect">
            <a:avLst/>
          </a:prstGeom>
        </p:spPr>
        <p:txBody>
          <a:bodyPr wrap="square">
            <a:spAutoFit/>
          </a:bodyPr>
          <a:lstStyle/>
          <a:p>
            <a:r>
              <a:rPr lang="tr-TR" sz="1600" dirty="0" smtClean="0"/>
              <a:t> </a:t>
            </a:r>
            <a:endParaRPr lang="tr-TR" sz="1400" dirty="0">
              <a:latin typeface="Arial" pitchFamily="34" charset="0"/>
              <a:cs typeface="Arial"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713" y="2852936"/>
            <a:ext cx="376155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20914"/>
            <a:ext cx="5411713" cy="465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753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TÜRKİYE’DEKİ BUZULlAŞMALAR</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22412"/>
            <a:ext cx="9173264" cy="5935588"/>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gn="just">
              <a:spcBef>
                <a:spcPts val="0"/>
              </a:spcBef>
            </a:pPr>
            <a:r>
              <a:rPr lang="tr-TR" sz="1300" dirty="0" smtClean="0">
                <a:solidFill>
                  <a:schemeClr val="tx1"/>
                </a:solidFill>
                <a:latin typeface="Times New Roman" pitchFamily="18" charset="0"/>
                <a:cs typeface="Times New Roman" pitchFamily="18" charset="0"/>
              </a:rPr>
              <a:t>Türkiye Alt </a:t>
            </a:r>
            <a:r>
              <a:rPr lang="tr-TR" sz="1300" dirty="0" err="1" smtClean="0">
                <a:solidFill>
                  <a:schemeClr val="tx1"/>
                </a:solidFill>
                <a:latin typeface="Times New Roman" pitchFamily="18" charset="0"/>
                <a:cs typeface="Times New Roman" pitchFamily="18" charset="0"/>
              </a:rPr>
              <a:t>Paleozoyik</a:t>
            </a:r>
            <a:r>
              <a:rPr lang="tr-TR" sz="1300" dirty="0" smtClean="0">
                <a:solidFill>
                  <a:schemeClr val="tx1"/>
                </a:solidFill>
                <a:latin typeface="Times New Roman" pitchFamily="18" charset="0"/>
                <a:cs typeface="Times New Roman" pitchFamily="18" charset="0"/>
              </a:rPr>
              <a:t> </a:t>
            </a:r>
            <a:r>
              <a:rPr lang="tr-TR" sz="1300" dirty="0" err="1" smtClean="0">
                <a:solidFill>
                  <a:schemeClr val="tx1"/>
                </a:solidFill>
                <a:latin typeface="Times New Roman" pitchFamily="18" charset="0"/>
                <a:cs typeface="Times New Roman" pitchFamily="18" charset="0"/>
              </a:rPr>
              <a:t>sedimanı</a:t>
            </a:r>
            <a:r>
              <a:rPr lang="tr-TR" sz="1300" dirty="0" smtClean="0">
                <a:solidFill>
                  <a:schemeClr val="tx1"/>
                </a:solidFill>
                <a:latin typeface="Times New Roman" pitchFamily="18" charset="0"/>
                <a:cs typeface="Times New Roman" pitchFamily="18" charset="0"/>
              </a:rPr>
              <a:t> gelişimi erken dönemden geç döneme kadar olan 4 evreye ayrılmıştır. Bu 4 evre şu şekildedir:</a:t>
            </a:r>
          </a:p>
          <a:p>
            <a:pPr algn="just">
              <a:spcBef>
                <a:spcPts val="0"/>
              </a:spcBef>
            </a:pPr>
            <a:r>
              <a:rPr lang="tr-TR" sz="1300" b="1" u="sng" dirty="0" err="1" smtClean="0">
                <a:solidFill>
                  <a:srgbClr val="FF00FF"/>
                </a:solidFill>
                <a:latin typeface="Times New Roman" pitchFamily="18" charset="0"/>
                <a:cs typeface="Times New Roman" pitchFamily="18" charset="0"/>
              </a:rPr>
              <a:t>Kratonik</a:t>
            </a:r>
            <a:r>
              <a:rPr lang="tr-TR" sz="1300" b="1" u="sng" dirty="0" smtClean="0">
                <a:solidFill>
                  <a:srgbClr val="FF00FF"/>
                </a:solidFill>
                <a:latin typeface="Times New Roman" pitchFamily="18" charset="0"/>
                <a:cs typeface="Times New Roman" pitchFamily="18" charset="0"/>
              </a:rPr>
              <a:t> bir platform rejimi gelişimi</a:t>
            </a:r>
            <a:r>
              <a:rPr lang="tr-TR" sz="1300" dirty="0" smtClean="0">
                <a:solidFill>
                  <a:srgbClr val="FF00FF"/>
                </a:solidFill>
                <a:latin typeface="Times New Roman" pitchFamily="18" charset="0"/>
                <a:cs typeface="Times New Roman" pitchFamily="18" charset="0"/>
              </a:rPr>
              <a:t>:</a:t>
            </a:r>
            <a:r>
              <a:rPr lang="tr-TR" sz="1300" b="1" dirty="0" smtClean="0">
                <a:solidFill>
                  <a:srgbClr val="C80000"/>
                </a:solidFill>
                <a:latin typeface="Times New Roman" pitchFamily="18" charset="0"/>
                <a:cs typeface="Times New Roman" pitchFamily="18" charset="0"/>
              </a:rPr>
              <a:t> </a:t>
            </a:r>
            <a:r>
              <a:rPr lang="tr-TR" sz="1300" dirty="0" smtClean="0">
                <a:solidFill>
                  <a:schemeClr val="tx1"/>
                </a:solidFill>
                <a:latin typeface="Times New Roman" pitchFamily="18" charset="0"/>
                <a:cs typeface="Times New Roman" pitchFamily="18" charset="0"/>
              </a:rPr>
              <a:t>Çökelme sekansı 1’e karşılık gelir. Erken Kambriyen yaşlı olup </a:t>
            </a:r>
            <a:r>
              <a:rPr lang="tr-TR" sz="1300" dirty="0" err="1" smtClean="0">
                <a:solidFill>
                  <a:schemeClr val="tx1"/>
                </a:solidFill>
                <a:latin typeface="Times New Roman" pitchFamily="18" charset="0"/>
                <a:cs typeface="Times New Roman" pitchFamily="18" charset="0"/>
              </a:rPr>
              <a:t>vokaniklerle</a:t>
            </a:r>
            <a:r>
              <a:rPr lang="tr-TR" sz="1300" dirty="0" smtClean="0">
                <a:solidFill>
                  <a:schemeClr val="tx1"/>
                </a:solidFill>
                <a:latin typeface="Times New Roman" pitchFamily="18" charset="0"/>
                <a:cs typeface="Times New Roman" pitchFamily="18" charset="0"/>
              </a:rPr>
              <a:t> ilişkili redbed çökelleri (kumtaşı, </a:t>
            </a:r>
            <a:r>
              <a:rPr lang="tr-TR" sz="1300" dirty="0" err="1" smtClean="0">
                <a:solidFill>
                  <a:schemeClr val="tx1"/>
                </a:solidFill>
                <a:latin typeface="Times New Roman" pitchFamily="18" charset="0"/>
                <a:cs typeface="Times New Roman" pitchFamily="18" charset="0"/>
              </a:rPr>
              <a:t>silt</a:t>
            </a:r>
            <a:r>
              <a:rPr lang="tr-TR" sz="1300" dirty="0" smtClean="0">
                <a:solidFill>
                  <a:schemeClr val="tx1"/>
                </a:solidFill>
                <a:latin typeface="Times New Roman" pitchFamily="18" charset="0"/>
                <a:cs typeface="Times New Roman" pitchFamily="18" charset="0"/>
              </a:rPr>
              <a:t>, </a:t>
            </a:r>
            <a:r>
              <a:rPr lang="tr-TR" sz="1300" dirty="0" err="1" smtClean="0">
                <a:solidFill>
                  <a:schemeClr val="tx1"/>
                </a:solidFill>
                <a:latin typeface="Times New Roman" pitchFamily="18" charset="0"/>
                <a:cs typeface="Times New Roman" pitchFamily="18" charset="0"/>
              </a:rPr>
              <a:t>şeyl</a:t>
            </a:r>
            <a:r>
              <a:rPr lang="tr-TR" sz="1300" dirty="0" smtClean="0">
                <a:solidFill>
                  <a:schemeClr val="tx1"/>
                </a:solidFill>
                <a:latin typeface="Times New Roman" pitchFamily="18" charset="0"/>
                <a:cs typeface="Times New Roman" pitchFamily="18" charset="0"/>
              </a:rPr>
              <a:t> içerikli) ve konglomeralarla karakteristiktir.</a:t>
            </a:r>
          </a:p>
          <a:p>
            <a:pPr algn="just">
              <a:spcBef>
                <a:spcPts val="0"/>
              </a:spcBef>
            </a:pPr>
            <a:r>
              <a:rPr lang="tr-TR" sz="1300" b="1" u="sng" dirty="0" smtClean="0">
                <a:solidFill>
                  <a:srgbClr val="FF00FF"/>
                </a:solidFill>
                <a:latin typeface="Times New Roman" pitchFamily="18" charset="0"/>
                <a:cs typeface="Times New Roman" pitchFamily="18" charset="0"/>
              </a:rPr>
              <a:t>Duraylı bir platform </a:t>
            </a:r>
            <a:r>
              <a:rPr lang="tr-TR" sz="1300" b="1" u="sng" dirty="0" err="1" smtClean="0">
                <a:solidFill>
                  <a:srgbClr val="FF00FF"/>
                </a:solidFill>
                <a:latin typeface="Times New Roman" pitchFamily="18" charset="0"/>
                <a:cs typeface="Times New Roman" pitchFamily="18" charset="0"/>
              </a:rPr>
              <a:t>gelişimi</a:t>
            </a:r>
            <a:r>
              <a:rPr lang="tr-TR" sz="1300" dirty="0" err="1" smtClean="0">
                <a:solidFill>
                  <a:srgbClr val="FF00FF"/>
                </a:solidFill>
                <a:latin typeface="Times New Roman" pitchFamily="18" charset="0"/>
                <a:cs typeface="Times New Roman" pitchFamily="18" charset="0"/>
              </a:rPr>
              <a:t>:</a:t>
            </a:r>
            <a:r>
              <a:rPr lang="tr-TR" sz="1300" dirty="0" err="1" smtClean="0">
                <a:solidFill>
                  <a:schemeClr val="tx1"/>
                </a:solidFill>
                <a:latin typeface="Times New Roman" pitchFamily="18" charset="0"/>
                <a:cs typeface="Times New Roman" pitchFamily="18" charset="0"/>
              </a:rPr>
              <a:t>Erken</a:t>
            </a:r>
            <a:r>
              <a:rPr lang="tr-TR" sz="1300" dirty="0" smtClean="0">
                <a:solidFill>
                  <a:schemeClr val="tx1"/>
                </a:solidFill>
                <a:latin typeface="Times New Roman" pitchFamily="18" charset="0"/>
                <a:cs typeface="Times New Roman" pitchFamily="18" charset="0"/>
              </a:rPr>
              <a:t> Kambriyen-Orta Ordovisiyen yaşındadır , ikinci ve üçüncü çökelme sekanslarına karşılık gelir. </a:t>
            </a:r>
            <a:r>
              <a:rPr lang="tr-TR" sz="1300" dirty="0">
                <a:solidFill>
                  <a:schemeClr val="tx1"/>
                </a:solidFill>
                <a:latin typeface="Times New Roman" pitchFamily="18" charset="0"/>
                <a:cs typeface="Times New Roman" pitchFamily="18" charset="0"/>
              </a:rPr>
              <a:t>Ç</a:t>
            </a:r>
            <a:r>
              <a:rPr lang="tr-TR" sz="1300" dirty="0" smtClean="0">
                <a:solidFill>
                  <a:schemeClr val="tx1"/>
                </a:solidFill>
                <a:latin typeface="Times New Roman" pitchFamily="18" charset="0"/>
                <a:cs typeface="Times New Roman" pitchFamily="18" charset="0"/>
              </a:rPr>
              <a:t>ökelme sekansı 2 </a:t>
            </a:r>
            <a:r>
              <a:rPr lang="tr-TR" sz="1300" dirty="0" err="1" smtClean="0">
                <a:solidFill>
                  <a:schemeClr val="tx1"/>
                </a:solidFill>
                <a:latin typeface="Times New Roman" pitchFamily="18" charset="0"/>
                <a:cs typeface="Times New Roman" pitchFamily="18" charset="0"/>
              </a:rPr>
              <a:t>Çaltepe</a:t>
            </a:r>
            <a:r>
              <a:rPr lang="tr-TR" sz="1300" dirty="0" smtClean="0">
                <a:solidFill>
                  <a:schemeClr val="tx1"/>
                </a:solidFill>
                <a:latin typeface="Times New Roman" pitchFamily="18" charset="0"/>
                <a:cs typeface="Times New Roman" pitchFamily="18" charset="0"/>
              </a:rPr>
              <a:t> ve Koruk formasyonları gibi Orta Kambriyen yaşlı dolomit ve kireçtaşlarından oluşurken çökelme sekansı 3 çökelme sekansı 2’nin üzerine uyumlu olarak gelir ve tabanı </a:t>
            </a:r>
            <a:r>
              <a:rPr lang="tr-TR" sz="1300" dirty="0" err="1" smtClean="0">
                <a:solidFill>
                  <a:schemeClr val="tx1"/>
                </a:solidFill>
                <a:latin typeface="Times New Roman" pitchFamily="18" charset="0"/>
                <a:cs typeface="Times New Roman" pitchFamily="18" charset="0"/>
              </a:rPr>
              <a:t>transgresif</a:t>
            </a:r>
            <a:r>
              <a:rPr lang="tr-TR" sz="1300" dirty="0" smtClean="0">
                <a:solidFill>
                  <a:schemeClr val="tx1"/>
                </a:solidFill>
                <a:latin typeface="Times New Roman" pitchFamily="18" charset="0"/>
                <a:cs typeface="Times New Roman" pitchFamily="18" charset="0"/>
              </a:rPr>
              <a:t> bir sistemle temsil edilir ancak genel olarak </a:t>
            </a:r>
            <a:r>
              <a:rPr lang="tr-TR" sz="1300" dirty="0" err="1" smtClean="0">
                <a:solidFill>
                  <a:schemeClr val="tx1"/>
                </a:solidFill>
                <a:latin typeface="Times New Roman" pitchFamily="18" charset="0"/>
                <a:cs typeface="Times New Roman" pitchFamily="18" charset="0"/>
              </a:rPr>
              <a:t>regresif</a:t>
            </a:r>
            <a:r>
              <a:rPr lang="tr-TR" sz="1300" dirty="0" smtClean="0">
                <a:solidFill>
                  <a:schemeClr val="tx1"/>
                </a:solidFill>
                <a:latin typeface="Times New Roman" pitchFamily="18" charset="0"/>
                <a:cs typeface="Times New Roman" pitchFamily="18" charset="0"/>
              </a:rPr>
              <a:t> sistemi oluşturan iyi boylanmalı kumlar mevcuttur. Alt Ordovisiyen yaşlı alt kesim (Seydişehir </a:t>
            </a:r>
            <a:r>
              <a:rPr lang="tr-TR" sz="1300" dirty="0" err="1" smtClean="0">
                <a:solidFill>
                  <a:schemeClr val="tx1"/>
                </a:solidFill>
                <a:latin typeface="Times New Roman" pitchFamily="18" charset="0"/>
                <a:cs typeface="Times New Roman" pitchFamily="18" charset="0"/>
              </a:rPr>
              <a:t>fm</a:t>
            </a:r>
            <a:r>
              <a:rPr lang="tr-TR" sz="1300" dirty="0" smtClean="0">
                <a:solidFill>
                  <a:schemeClr val="tx1"/>
                </a:solidFill>
                <a:latin typeface="Times New Roman" pitchFamily="18" charset="0"/>
                <a:cs typeface="Times New Roman" pitchFamily="18" charset="0"/>
              </a:rPr>
              <a:t>) kırmızı kireçtaşları ve kumtaşı yataklarıyla bağlantılı kalın kum dizilerine karşılık gelir. Alt-Orta Ordovisiyen yaşlı üst kesim ise kumtaşı ve </a:t>
            </a:r>
            <a:r>
              <a:rPr lang="tr-TR" sz="1300" dirty="0" err="1" smtClean="0">
                <a:solidFill>
                  <a:schemeClr val="tx1"/>
                </a:solidFill>
                <a:latin typeface="Times New Roman" pitchFamily="18" charset="0"/>
                <a:cs typeface="Times New Roman" pitchFamily="18" charset="0"/>
              </a:rPr>
              <a:t>silttaşlarından</a:t>
            </a:r>
            <a:r>
              <a:rPr lang="tr-TR" sz="1300" dirty="0" smtClean="0">
                <a:solidFill>
                  <a:schemeClr val="tx1"/>
                </a:solidFill>
                <a:latin typeface="Times New Roman" pitchFamily="18" charset="0"/>
                <a:cs typeface="Times New Roman" pitchFamily="18" charset="0"/>
              </a:rPr>
              <a:t> oluşmuştur.</a:t>
            </a:r>
          </a:p>
          <a:p>
            <a:pPr algn="just">
              <a:spcBef>
                <a:spcPts val="0"/>
              </a:spcBef>
            </a:pPr>
            <a:r>
              <a:rPr lang="tr-TR" sz="1300" b="1" u="sng" dirty="0" smtClean="0">
                <a:solidFill>
                  <a:srgbClr val="FF00FF"/>
                </a:solidFill>
                <a:latin typeface="Times New Roman" pitchFamily="18" charset="0"/>
                <a:cs typeface="Times New Roman" pitchFamily="18" charset="0"/>
              </a:rPr>
              <a:t>Tektonik </a:t>
            </a:r>
            <a:r>
              <a:rPr lang="tr-TR" sz="1300" b="1" u="sng" dirty="0" err="1" smtClean="0">
                <a:solidFill>
                  <a:srgbClr val="FF00FF"/>
                </a:solidFill>
                <a:latin typeface="Times New Roman" pitchFamily="18" charset="0"/>
                <a:cs typeface="Times New Roman" pitchFamily="18" charset="0"/>
              </a:rPr>
              <a:t>duraysızlık</a:t>
            </a:r>
            <a:r>
              <a:rPr lang="tr-TR" sz="1300" b="1" u="sng" dirty="0" smtClean="0">
                <a:solidFill>
                  <a:srgbClr val="FF00FF"/>
                </a:solidFill>
                <a:latin typeface="Times New Roman" pitchFamily="18" charset="0"/>
                <a:cs typeface="Times New Roman" pitchFamily="18" charset="0"/>
              </a:rPr>
              <a:t> ve </a:t>
            </a:r>
            <a:r>
              <a:rPr lang="tr-TR" sz="1300" b="1" u="sng" dirty="0" err="1" smtClean="0">
                <a:solidFill>
                  <a:srgbClr val="FF00FF"/>
                </a:solidFill>
                <a:latin typeface="Times New Roman" pitchFamily="18" charset="0"/>
                <a:cs typeface="Times New Roman" pitchFamily="18" charset="0"/>
              </a:rPr>
              <a:t>Bedinan-Qasim</a:t>
            </a:r>
            <a:r>
              <a:rPr lang="tr-TR" sz="1300" b="1" u="sng" dirty="0" smtClean="0">
                <a:solidFill>
                  <a:srgbClr val="FF00FF"/>
                </a:solidFill>
                <a:latin typeface="Times New Roman" pitchFamily="18" charset="0"/>
                <a:cs typeface="Times New Roman" pitchFamily="18" charset="0"/>
              </a:rPr>
              <a:t> baseni gelişimi</a:t>
            </a:r>
            <a:r>
              <a:rPr lang="tr-TR" sz="1300" dirty="0" smtClean="0">
                <a:solidFill>
                  <a:srgbClr val="FF00FF"/>
                </a:solidFill>
                <a:latin typeface="Times New Roman" pitchFamily="18" charset="0"/>
                <a:cs typeface="Times New Roman" pitchFamily="18" charset="0"/>
              </a:rPr>
              <a:t>:</a:t>
            </a:r>
            <a:r>
              <a:rPr lang="tr-TR" sz="1300" dirty="0" smtClean="0">
                <a:solidFill>
                  <a:schemeClr val="tx1"/>
                </a:solidFill>
                <a:latin typeface="Times New Roman" pitchFamily="18" charset="0"/>
                <a:cs typeface="Times New Roman" pitchFamily="18" charset="0"/>
              </a:rPr>
              <a:t> Orta-Geç Ordovisiyen yaşlı olup çökelim sekansı 4’ün ana kısımlarını (Şort Tepe, </a:t>
            </a:r>
            <a:r>
              <a:rPr lang="tr-TR" sz="1300" dirty="0" err="1" smtClean="0">
                <a:solidFill>
                  <a:schemeClr val="tx1"/>
                </a:solidFill>
                <a:latin typeface="Times New Roman" pitchFamily="18" charset="0"/>
                <a:cs typeface="Times New Roman" pitchFamily="18" charset="0"/>
              </a:rPr>
              <a:t>Kilgen</a:t>
            </a:r>
            <a:r>
              <a:rPr lang="tr-TR" sz="1300" dirty="0" smtClean="0">
                <a:solidFill>
                  <a:schemeClr val="tx1"/>
                </a:solidFill>
                <a:latin typeface="Times New Roman" pitchFamily="18" charset="0"/>
                <a:cs typeface="Times New Roman" pitchFamily="18" charset="0"/>
              </a:rPr>
              <a:t> Gölü, </a:t>
            </a:r>
            <a:r>
              <a:rPr lang="tr-TR" sz="1300" dirty="0" err="1" smtClean="0">
                <a:solidFill>
                  <a:schemeClr val="tx1"/>
                </a:solidFill>
                <a:latin typeface="Times New Roman" pitchFamily="18" charset="0"/>
                <a:cs typeface="Times New Roman" pitchFamily="18" charset="0"/>
              </a:rPr>
              <a:t>Bedinan</a:t>
            </a:r>
            <a:r>
              <a:rPr lang="tr-TR" sz="1300" dirty="0" smtClean="0">
                <a:solidFill>
                  <a:schemeClr val="tx1"/>
                </a:solidFill>
                <a:latin typeface="Times New Roman" pitchFamily="18" charset="0"/>
                <a:cs typeface="Times New Roman" pitchFamily="18" charset="0"/>
              </a:rPr>
              <a:t> ve </a:t>
            </a:r>
            <a:r>
              <a:rPr lang="tr-TR" sz="1300" dirty="0" err="1" smtClean="0">
                <a:solidFill>
                  <a:schemeClr val="tx1"/>
                </a:solidFill>
                <a:latin typeface="Times New Roman" pitchFamily="18" charset="0"/>
                <a:cs typeface="Times New Roman" pitchFamily="18" charset="0"/>
              </a:rPr>
              <a:t>Sarıyardere</a:t>
            </a:r>
            <a:r>
              <a:rPr lang="tr-TR" sz="1300" dirty="0" smtClean="0">
                <a:solidFill>
                  <a:schemeClr val="tx1"/>
                </a:solidFill>
                <a:latin typeface="Times New Roman" pitchFamily="18" charset="0"/>
                <a:cs typeface="Times New Roman" pitchFamily="18" charset="0"/>
              </a:rPr>
              <a:t> formasyonları) içerirler. </a:t>
            </a:r>
            <a:r>
              <a:rPr lang="tr-TR" sz="1300" dirty="0">
                <a:solidFill>
                  <a:schemeClr val="tx1"/>
                </a:solidFill>
                <a:latin typeface="Times New Roman" pitchFamily="18" charset="0"/>
                <a:cs typeface="Times New Roman" pitchFamily="18" charset="0"/>
              </a:rPr>
              <a:t> </a:t>
            </a:r>
            <a:r>
              <a:rPr lang="tr-TR" sz="1300" dirty="0" smtClean="0">
                <a:solidFill>
                  <a:schemeClr val="tx1"/>
                </a:solidFill>
                <a:latin typeface="Times New Roman" pitchFamily="18" charset="0"/>
                <a:cs typeface="Times New Roman" pitchFamily="18" charset="0"/>
              </a:rPr>
              <a:t>İnce taneli kumtaşı ve </a:t>
            </a:r>
            <a:r>
              <a:rPr lang="tr-TR" sz="1300" dirty="0" err="1" smtClean="0">
                <a:solidFill>
                  <a:schemeClr val="tx1"/>
                </a:solidFill>
                <a:latin typeface="Times New Roman" pitchFamily="18" charset="0"/>
                <a:cs typeface="Times New Roman" pitchFamily="18" charset="0"/>
              </a:rPr>
              <a:t>silttaşlarından</a:t>
            </a:r>
            <a:r>
              <a:rPr lang="tr-TR" sz="1300" dirty="0" smtClean="0">
                <a:solidFill>
                  <a:schemeClr val="tx1"/>
                </a:solidFill>
                <a:latin typeface="Times New Roman" pitchFamily="18" charset="0"/>
                <a:cs typeface="Times New Roman" pitchFamily="18" charset="0"/>
              </a:rPr>
              <a:t> oluşan çökelim sekansı 4 çökelim sekansı 2 ve 3’ün üzerine uyumsuz olarak gelir ve en üst kesimleri Geç Ordovisiyen buzul çökelleri ile örtülmüştür. Orta </a:t>
            </a:r>
            <a:r>
              <a:rPr lang="tr-TR" sz="1300" dirty="0" err="1" smtClean="0">
                <a:solidFill>
                  <a:schemeClr val="tx1"/>
                </a:solidFill>
                <a:latin typeface="Times New Roman" pitchFamily="18" charset="0"/>
                <a:cs typeface="Times New Roman" pitchFamily="18" charset="0"/>
              </a:rPr>
              <a:t>Ordovisiyen’de</a:t>
            </a:r>
            <a:r>
              <a:rPr lang="tr-TR" sz="1300" dirty="0" smtClean="0">
                <a:solidFill>
                  <a:schemeClr val="tx1"/>
                </a:solidFill>
                <a:latin typeface="Times New Roman" pitchFamily="18" charset="0"/>
                <a:cs typeface="Times New Roman" pitchFamily="18" charset="0"/>
              </a:rPr>
              <a:t> Gondwana platformunun kuzey kesiminde bindirme ve </a:t>
            </a:r>
            <a:r>
              <a:rPr lang="tr-TR" sz="1300" dirty="0" err="1" smtClean="0">
                <a:solidFill>
                  <a:schemeClr val="tx1"/>
                </a:solidFill>
                <a:latin typeface="Times New Roman" pitchFamily="18" charset="0"/>
                <a:cs typeface="Times New Roman" pitchFamily="18" charset="0"/>
              </a:rPr>
              <a:t>transgresyon</a:t>
            </a:r>
            <a:r>
              <a:rPr lang="tr-TR" sz="1300" dirty="0" smtClean="0">
                <a:solidFill>
                  <a:schemeClr val="tx1"/>
                </a:solidFill>
                <a:latin typeface="Times New Roman" pitchFamily="18" charset="0"/>
                <a:cs typeface="Times New Roman" pitchFamily="18" charset="0"/>
              </a:rPr>
              <a:t> sonucu bir tektonik </a:t>
            </a:r>
            <a:r>
              <a:rPr lang="tr-TR" sz="1300" dirty="0" err="1" smtClean="0">
                <a:solidFill>
                  <a:schemeClr val="tx1"/>
                </a:solidFill>
                <a:latin typeface="Times New Roman" pitchFamily="18" charset="0"/>
                <a:cs typeface="Times New Roman" pitchFamily="18" charset="0"/>
              </a:rPr>
              <a:t>duraysızlık</a:t>
            </a:r>
            <a:r>
              <a:rPr lang="tr-TR" sz="1300" dirty="0" smtClean="0">
                <a:solidFill>
                  <a:schemeClr val="tx1"/>
                </a:solidFill>
                <a:latin typeface="Times New Roman" pitchFamily="18" charset="0"/>
                <a:cs typeface="Times New Roman" pitchFamily="18" charset="0"/>
              </a:rPr>
              <a:t> oluşur. Buna bağlı olarak çökelme sekansı 4’ün alt kesimlerinde çoğunlukla </a:t>
            </a:r>
            <a:r>
              <a:rPr lang="tr-TR" sz="1300" dirty="0" err="1" smtClean="0">
                <a:solidFill>
                  <a:schemeClr val="tx1"/>
                </a:solidFill>
                <a:latin typeface="Times New Roman" pitchFamily="18" charset="0"/>
                <a:cs typeface="Times New Roman" pitchFamily="18" charset="0"/>
              </a:rPr>
              <a:t>Arab</a:t>
            </a:r>
            <a:r>
              <a:rPr lang="tr-TR" sz="1300" dirty="0" smtClean="0">
                <a:solidFill>
                  <a:schemeClr val="tx1"/>
                </a:solidFill>
                <a:latin typeface="Times New Roman" pitchFamily="18" charset="0"/>
                <a:cs typeface="Times New Roman" pitchFamily="18" charset="0"/>
              </a:rPr>
              <a:t> kesiminden gelen (</a:t>
            </a:r>
            <a:r>
              <a:rPr lang="tr-TR" sz="1300" dirty="0" err="1" smtClean="0">
                <a:solidFill>
                  <a:schemeClr val="tx1"/>
                </a:solidFill>
                <a:latin typeface="Times New Roman" pitchFamily="18" charset="0"/>
                <a:cs typeface="Times New Roman" pitchFamily="18" charset="0"/>
              </a:rPr>
              <a:t>Qasim</a:t>
            </a:r>
            <a:r>
              <a:rPr lang="tr-TR" sz="1300" dirty="0" smtClean="0">
                <a:solidFill>
                  <a:schemeClr val="tx1"/>
                </a:solidFill>
                <a:latin typeface="Times New Roman" pitchFamily="18" charset="0"/>
                <a:cs typeface="Times New Roman" pitchFamily="18" charset="0"/>
              </a:rPr>
              <a:t> </a:t>
            </a:r>
            <a:r>
              <a:rPr lang="tr-TR" sz="1300" dirty="0" err="1" smtClean="0">
                <a:solidFill>
                  <a:schemeClr val="tx1"/>
                </a:solidFill>
                <a:latin typeface="Times New Roman" pitchFamily="18" charset="0"/>
                <a:cs typeface="Times New Roman" pitchFamily="18" charset="0"/>
              </a:rPr>
              <a:t>fm</a:t>
            </a:r>
            <a:r>
              <a:rPr lang="tr-TR" sz="1300" dirty="0" smtClean="0">
                <a:solidFill>
                  <a:schemeClr val="tx1"/>
                </a:solidFill>
                <a:latin typeface="Times New Roman" pitchFamily="18" charset="0"/>
                <a:cs typeface="Times New Roman" pitchFamily="18" charset="0"/>
              </a:rPr>
              <a:t> Suudi Arabistan) bir Geç Ordovisiyen baseni gelişir.</a:t>
            </a:r>
          </a:p>
          <a:p>
            <a:pPr algn="just">
              <a:spcBef>
                <a:spcPts val="0"/>
              </a:spcBef>
            </a:pPr>
            <a:r>
              <a:rPr lang="tr-TR" sz="1300" b="1" u="sng" dirty="0" smtClean="0">
                <a:solidFill>
                  <a:schemeClr val="tx2">
                    <a:lumMod val="60000"/>
                    <a:lumOff val="40000"/>
                  </a:schemeClr>
                </a:solidFill>
                <a:latin typeface="Times New Roman" pitchFamily="18" charset="0"/>
                <a:cs typeface="Times New Roman" pitchFamily="18" charset="0"/>
              </a:rPr>
              <a:t>Buzullaşma</a:t>
            </a:r>
            <a:r>
              <a:rPr lang="tr-TR" sz="1300" dirty="0" smtClean="0">
                <a:solidFill>
                  <a:schemeClr val="tx2">
                    <a:lumMod val="60000"/>
                    <a:lumOff val="40000"/>
                  </a:schemeClr>
                </a:solidFill>
                <a:latin typeface="Times New Roman" pitchFamily="18" charset="0"/>
                <a:cs typeface="Times New Roman" pitchFamily="18" charset="0"/>
              </a:rPr>
              <a:t>:</a:t>
            </a:r>
            <a:r>
              <a:rPr lang="tr-TR" sz="1300" dirty="0" smtClean="0">
                <a:solidFill>
                  <a:schemeClr val="tx1"/>
                </a:solidFill>
                <a:latin typeface="Times New Roman" pitchFamily="18" charset="0"/>
                <a:cs typeface="Times New Roman" pitchFamily="18" charset="0"/>
              </a:rPr>
              <a:t> Geç Ordovisiyen döneminde çökelim sekansı 4’ün üst kesimlerine karşılık gelir. Bir bütün olarak buzullara </a:t>
            </a:r>
            <a:r>
              <a:rPr lang="tr-TR" sz="1300" dirty="0" err="1" smtClean="0">
                <a:solidFill>
                  <a:schemeClr val="tx1"/>
                </a:solidFill>
                <a:latin typeface="Times New Roman" pitchFamily="18" charset="0"/>
                <a:cs typeface="Times New Roman" pitchFamily="18" charset="0"/>
              </a:rPr>
              <a:t>Halevikdere</a:t>
            </a:r>
            <a:r>
              <a:rPr lang="tr-TR" sz="1300" dirty="0" smtClean="0">
                <a:solidFill>
                  <a:schemeClr val="tx1"/>
                </a:solidFill>
                <a:latin typeface="Times New Roman" pitchFamily="18" charset="0"/>
                <a:cs typeface="Times New Roman" pitchFamily="18" charset="0"/>
              </a:rPr>
              <a:t> formasyonu içerisinde rastlanır.</a:t>
            </a:r>
            <a:endParaRPr lang="tr-TR" sz="1300" dirty="0" smtClean="0">
              <a:solidFill>
                <a:srgbClr val="FF00FF"/>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smtClean="0">
              <a:solidFill>
                <a:srgbClr val="FF00FF"/>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a:t>
            </a:r>
            <a:r>
              <a:rPr lang="tr-TR" sz="1400" b="1" dirty="0" smtClean="0">
                <a:solidFill>
                  <a:srgbClr val="C80000"/>
                </a:solidFill>
                <a:latin typeface="Times New Roman" pitchFamily="18" charset="0"/>
                <a:cs typeface="Times New Roman" pitchFamily="18" charset="0"/>
              </a:rPr>
              <a:t> </a:t>
            </a:r>
            <a:endParaRPr lang="tr-TR" sz="1400" b="1" u="sng" dirty="0" smtClean="0">
              <a:solidFill>
                <a:srgbClr val="C80000"/>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63888" y="6441860"/>
            <a:ext cx="1656184" cy="338554"/>
          </a:xfrm>
          <a:prstGeom prst="rect">
            <a:avLst/>
          </a:prstGeom>
        </p:spPr>
        <p:txBody>
          <a:bodyPr wrap="square">
            <a:spAutoFit/>
          </a:bodyPr>
          <a:lstStyle/>
          <a:p>
            <a:r>
              <a:rPr lang="tr-TR" sz="1600" dirty="0" smtClean="0"/>
              <a:t> </a:t>
            </a:r>
            <a:endParaRPr lang="tr-TR" sz="1400" dirty="0">
              <a:latin typeface="Arial" pitchFamily="34" charset="0"/>
              <a:cs typeface="Arial" pitchFamily="34" charset="0"/>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197602"/>
            <a:ext cx="4369110" cy="26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614" y="4221088"/>
            <a:ext cx="4667386" cy="26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1412" y="6093296"/>
            <a:ext cx="62185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8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TÜRKİYE’DEKİ BUZULlAŞMALAR</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764704"/>
            <a:ext cx="9173264" cy="6093296"/>
          </a:xfrm>
          <a:solidFill>
            <a:schemeClr val="accent5">
              <a:lumMod val="40000"/>
              <a:lumOff val="60000"/>
            </a:schemeClr>
          </a:solidFill>
          <a:scene3d>
            <a:camera prst="orthographicFront"/>
            <a:lightRig rig="threePt" dir="t"/>
          </a:scene3d>
          <a:sp3d>
            <a:bevelT prst="angle"/>
          </a:sp3d>
        </p:spPr>
        <p:txBody>
          <a:bodyPr anchor="t">
            <a:normAutofit/>
          </a:bodyPr>
          <a:lstStyle/>
          <a:p>
            <a:pPr algn="just">
              <a:spcBef>
                <a:spcPts val="0"/>
              </a:spcBef>
            </a:pPr>
            <a:r>
              <a:rPr lang="tr-TR" sz="1400" b="1" dirty="0" smtClean="0">
                <a:solidFill>
                  <a:schemeClr val="tx2">
                    <a:lumMod val="60000"/>
                    <a:lumOff val="40000"/>
                  </a:schemeClr>
                </a:solidFill>
                <a:latin typeface="Times New Roman" pitchFamily="18" charset="0"/>
                <a:cs typeface="Times New Roman" pitchFamily="18" charset="0"/>
              </a:rPr>
              <a:t>Buzullarla ilişkili </a:t>
            </a:r>
            <a:r>
              <a:rPr lang="tr-TR" sz="1400" b="1" dirty="0" err="1" smtClean="0">
                <a:solidFill>
                  <a:schemeClr val="tx2">
                    <a:lumMod val="60000"/>
                    <a:lumOff val="40000"/>
                  </a:schemeClr>
                </a:solidFill>
                <a:latin typeface="Times New Roman" pitchFamily="18" charset="0"/>
                <a:cs typeface="Times New Roman" pitchFamily="18" charset="0"/>
              </a:rPr>
              <a:t>sedimanlar</a:t>
            </a:r>
            <a:r>
              <a:rPr lang="tr-TR" sz="1400" b="1" dirty="0" smtClean="0">
                <a:solidFill>
                  <a:schemeClr val="tx2">
                    <a:lumMod val="60000"/>
                    <a:lumOff val="40000"/>
                  </a:schemeClr>
                </a:solidFill>
                <a:latin typeface="Times New Roman" pitchFamily="18" charset="0"/>
                <a:cs typeface="Times New Roman" pitchFamily="18" charset="0"/>
              </a:rPr>
              <a:t> ve çökelim ortamları (</a:t>
            </a:r>
            <a:r>
              <a:rPr lang="tr-TR" sz="1400" b="1" dirty="0" err="1" smtClean="0">
                <a:solidFill>
                  <a:schemeClr val="tx2">
                    <a:lumMod val="60000"/>
                    <a:lumOff val="40000"/>
                  </a:schemeClr>
                </a:solidFill>
                <a:latin typeface="Times New Roman" pitchFamily="18" charset="0"/>
                <a:cs typeface="Times New Roman" pitchFamily="18" charset="0"/>
              </a:rPr>
              <a:t>Halevikdere</a:t>
            </a:r>
            <a:r>
              <a:rPr lang="tr-TR" sz="1400" b="1" dirty="0" smtClean="0">
                <a:solidFill>
                  <a:schemeClr val="tx2">
                    <a:lumMod val="60000"/>
                    <a:lumOff val="40000"/>
                  </a:schemeClr>
                </a:solidFill>
                <a:latin typeface="Times New Roman" pitchFamily="18" charset="0"/>
                <a:cs typeface="Times New Roman" pitchFamily="18" charset="0"/>
              </a:rPr>
              <a:t> </a:t>
            </a:r>
            <a:r>
              <a:rPr lang="tr-TR" sz="1400" b="1" dirty="0" err="1" smtClean="0">
                <a:solidFill>
                  <a:schemeClr val="tx2">
                    <a:lumMod val="60000"/>
                    <a:lumOff val="40000"/>
                  </a:schemeClr>
                </a:solidFill>
                <a:latin typeface="Times New Roman" pitchFamily="18" charset="0"/>
                <a:cs typeface="Times New Roman" pitchFamily="18" charset="0"/>
              </a:rPr>
              <a:t>fm</a:t>
            </a:r>
            <a:r>
              <a:rPr lang="tr-TR" sz="1400" b="1" dirty="0" smtClean="0">
                <a:solidFill>
                  <a:schemeClr val="tx2">
                    <a:lumMod val="60000"/>
                    <a:lumOff val="40000"/>
                  </a:schemeClr>
                </a:solidFill>
                <a:latin typeface="Times New Roman" pitchFamily="18" charset="0"/>
                <a:cs typeface="Times New Roman" pitchFamily="18" charset="0"/>
              </a:rPr>
              <a:t>)</a:t>
            </a:r>
          </a:p>
          <a:p>
            <a:pPr algn="just">
              <a:spcBef>
                <a:spcPts val="0"/>
              </a:spcBef>
            </a:pPr>
            <a:r>
              <a:rPr lang="tr-TR" sz="1300" dirty="0" smtClean="0">
                <a:solidFill>
                  <a:schemeClr val="tx1"/>
                </a:solidFill>
                <a:latin typeface="Times New Roman" pitchFamily="18" charset="0"/>
                <a:cs typeface="Times New Roman" pitchFamily="18" charset="0"/>
              </a:rPr>
              <a:t>Buzulla ilişkili </a:t>
            </a:r>
            <a:r>
              <a:rPr lang="tr-TR" sz="1300" dirty="0" err="1" smtClean="0">
                <a:solidFill>
                  <a:schemeClr val="tx1"/>
                </a:solidFill>
                <a:latin typeface="Times New Roman" pitchFamily="18" charset="0"/>
                <a:cs typeface="Times New Roman" pitchFamily="18" charset="0"/>
              </a:rPr>
              <a:t>sedimanlar</a:t>
            </a:r>
            <a:r>
              <a:rPr lang="tr-TR" sz="1300" dirty="0" smtClean="0">
                <a:solidFill>
                  <a:schemeClr val="tx1"/>
                </a:solidFill>
                <a:latin typeface="Times New Roman" pitchFamily="18" charset="0"/>
                <a:cs typeface="Times New Roman" pitchFamily="18" charset="0"/>
              </a:rPr>
              <a:t> Doğu </a:t>
            </a:r>
            <a:r>
              <a:rPr lang="tr-TR" sz="1300" dirty="0" err="1" smtClean="0">
                <a:solidFill>
                  <a:schemeClr val="tx1"/>
                </a:solidFill>
                <a:latin typeface="Times New Roman" pitchFamily="18" charset="0"/>
                <a:cs typeface="Times New Roman" pitchFamily="18" charset="0"/>
              </a:rPr>
              <a:t>Toroslar’daki</a:t>
            </a:r>
            <a:r>
              <a:rPr lang="tr-TR" sz="1300" dirty="0" smtClean="0">
                <a:solidFill>
                  <a:schemeClr val="tx1"/>
                </a:solidFill>
                <a:latin typeface="Times New Roman" pitchFamily="18" charset="0"/>
                <a:cs typeface="Times New Roman" pitchFamily="18" charset="0"/>
              </a:rPr>
              <a:t>  </a:t>
            </a:r>
            <a:r>
              <a:rPr lang="tr-TR" sz="1300" dirty="0" err="1" smtClean="0">
                <a:solidFill>
                  <a:schemeClr val="tx1"/>
                </a:solidFill>
                <a:latin typeface="Times New Roman" pitchFamily="18" charset="0"/>
                <a:cs typeface="Times New Roman" pitchFamily="18" charset="0"/>
              </a:rPr>
              <a:t>Değirmentaş</a:t>
            </a:r>
            <a:r>
              <a:rPr lang="tr-TR" sz="1300" dirty="0" smtClean="0">
                <a:solidFill>
                  <a:schemeClr val="tx1"/>
                </a:solidFill>
                <a:latin typeface="Times New Roman" pitchFamily="18" charset="0"/>
                <a:cs typeface="Times New Roman" pitchFamily="18" charset="0"/>
              </a:rPr>
              <a:t> köyüne 2,5 km uzaklıktaki </a:t>
            </a:r>
            <a:r>
              <a:rPr lang="tr-TR" sz="1300" dirty="0" err="1" smtClean="0">
                <a:solidFill>
                  <a:schemeClr val="tx1"/>
                </a:solidFill>
                <a:latin typeface="Times New Roman" pitchFamily="18" charset="0"/>
                <a:cs typeface="Times New Roman" pitchFamily="18" charset="0"/>
              </a:rPr>
              <a:t>Halevikderesi</a:t>
            </a:r>
            <a:r>
              <a:rPr lang="tr-TR" sz="1300" dirty="0" smtClean="0">
                <a:solidFill>
                  <a:schemeClr val="tx1"/>
                </a:solidFill>
                <a:latin typeface="Times New Roman" pitchFamily="18" charset="0"/>
                <a:cs typeface="Times New Roman" pitchFamily="18" charset="0"/>
              </a:rPr>
              <a:t> boyunca </a:t>
            </a:r>
            <a:r>
              <a:rPr lang="tr-TR" sz="1300" dirty="0" err="1" smtClean="0">
                <a:solidFill>
                  <a:schemeClr val="tx1"/>
                </a:solidFill>
                <a:latin typeface="Times New Roman" pitchFamily="18" charset="0"/>
                <a:cs typeface="Times New Roman" pitchFamily="18" charset="0"/>
              </a:rPr>
              <a:t>Halevikdere</a:t>
            </a:r>
            <a:r>
              <a:rPr lang="tr-TR" sz="1300" dirty="0" smtClean="0">
                <a:solidFill>
                  <a:schemeClr val="tx1"/>
                </a:solidFill>
                <a:latin typeface="Times New Roman" pitchFamily="18" charset="0"/>
                <a:cs typeface="Times New Roman" pitchFamily="18" charset="0"/>
              </a:rPr>
              <a:t> formasyonu olarak tanımlanan formasyonda gözlenmiştir. </a:t>
            </a:r>
            <a:r>
              <a:rPr lang="tr-TR" sz="1300" dirty="0" err="1" smtClean="0">
                <a:solidFill>
                  <a:schemeClr val="tx1"/>
                </a:solidFill>
                <a:latin typeface="Times New Roman" pitchFamily="18" charset="0"/>
                <a:cs typeface="Times New Roman" pitchFamily="18" charset="0"/>
              </a:rPr>
              <a:t>Halevikdere</a:t>
            </a:r>
            <a:r>
              <a:rPr lang="tr-TR" sz="1300" dirty="0">
                <a:solidFill>
                  <a:schemeClr val="tx1"/>
                </a:solidFill>
                <a:latin typeface="Times New Roman" pitchFamily="18" charset="0"/>
                <a:cs typeface="Times New Roman" pitchFamily="18" charset="0"/>
              </a:rPr>
              <a:t> </a:t>
            </a:r>
            <a:r>
              <a:rPr lang="tr-TR" sz="1300" dirty="0" smtClean="0">
                <a:solidFill>
                  <a:schemeClr val="tx1"/>
                </a:solidFill>
                <a:latin typeface="Times New Roman" pitchFamily="18" charset="0"/>
                <a:cs typeface="Times New Roman" pitchFamily="18" charset="0"/>
              </a:rPr>
              <a:t>formasyonu iyi </a:t>
            </a:r>
            <a:r>
              <a:rPr lang="tr-TR" sz="1300" dirty="0" err="1" smtClean="0">
                <a:solidFill>
                  <a:schemeClr val="tx1"/>
                </a:solidFill>
                <a:latin typeface="Times New Roman" pitchFamily="18" charset="0"/>
                <a:cs typeface="Times New Roman" pitchFamily="18" charset="0"/>
              </a:rPr>
              <a:t>laminalı</a:t>
            </a:r>
            <a:r>
              <a:rPr lang="tr-TR" sz="1300" dirty="0" smtClean="0">
                <a:solidFill>
                  <a:schemeClr val="tx1"/>
                </a:solidFill>
                <a:latin typeface="Times New Roman" pitchFamily="18" charset="0"/>
                <a:cs typeface="Times New Roman" pitchFamily="18" charset="0"/>
              </a:rPr>
              <a:t> </a:t>
            </a:r>
            <a:r>
              <a:rPr lang="tr-TR" sz="1300" dirty="0" err="1" smtClean="0">
                <a:solidFill>
                  <a:schemeClr val="tx1"/>
                </a:solidFill>
                <a:latin typeface="Times New Roman" pitchFamily="18" charset="0"/>
                <a:cs typeface="Times New Roman" pitchFamily="18" charset="0"/>
              </a:rPr>
              <a:t>silttaşları</a:t>
            </a:r>
            <a:r>
              <a:rPr lang="tr-TR" sz="1300" dirty="0" smtClean="0">
                <a:solidFill>
                  <a:schemeClr val="tx1"/>
                </a:solidFill>
                <a:latin typeface="Times New Roman" pitchFamily="18" charset="0"/>
                <a:cs typeface="Times New Roman" pitchFamily="18" charset="0"/>
              </a:rPr>
              <a:t> ve yukarıya doğru dereceli kumtaşlarından oluşan sığ denizel buzul öncesi Şort Tepe formasyonunun üzerine gelir, alt kesimde ise Alt </a:t>
            </a:r>
            <a:r>
              <a:rPr lang="tr-TR" sz="1300" dirty="0" err="1" smtClean="0">
                <a:solidFill>
                  <a:schemeClr val="tx1"/>
                </a:solidFill>
                <a:latin typeface="Times New Roman" pitchFamily="18" charset="0"/>
                <a:cs typeface="Times New Roman" pitchFamily="18" charset="0"/>
              </a:rPr>
              <a:t>Ordovisiyen</a:t>
            </a:r>
            <a:r>
              <a:rPr lang="tr-TR" sz="1300" dirty="0" smtClean="0">
                <a:solidFill>
                  <a:schemeClr val="tx1"/>
                </a:solidFill>
                <a:latin typeface="Times New Roman" pitchFamily="18" charset="0"/>
                <a:cs typeface="Times New Roman" pitchFamily="18" charset="0"/>
              </a:rPr>
              <a:t> yaşlı Seydişehir formasyonu ve Kambriyen yaşlı </a:t>
            </a:r>
            <a:r>
              <a:rPr lang="tr-TR" sz="1300" dirty="0" err="1" smtClean="0">
                <a:solidFill>
                  <a:schemeClr val="tx1"/>
                </a:solidFill>
                <a:latin typeface="Times New Roman" pitchFamily="18" charset="0"/>
                <a:cs typeface="Times New Roman" pitchFamily="18" charset="0"/>
              </a:rPr>
              <a:t>Çaltepe</a:t>
            </a:r>
            <a:r>
              <a:rPr lang="tr-TR" sz="1300" dirty="0" smtClean="0">
                <a:solidFill>
                  <a:schemeClr val="tx1"/>
                </a:solidFill>
                <a:latin typeface="Times New Roman" pitchFamily="18" charset="0"/>
                <a:cs typeface="Times New Roman" pitchFamily="18" charset="0"/>
              </a:rPr>
              <a:t> formasyonu yer alır. </a:t>
            </a:r>
            <a:r>
              <a:rPr lang="tr-TR" sz="1300" dirty="0" err="1" smtClean="0">
                <a:solidFill>
                  <a:schemeClr val="tx1"/>
                </a:solidFill>
                <a:latin typeface="Times New Roman" pitchFamily="18" charset="0"/>
                <a:cs typeface="Times New Roman" pitchFamily="18" charset="0"/>
              </a:rPr>
              <a:t>Halevikdere</a:t>
            </a:r>
            <a:r>
              <a:rPr lang="tr-TR" sz="1300" dirty="0" smtClean="0">
                <a:solidFill>
                  <a:schemeClr val="tx1"/>
                </a:solidFill>
                <a:latin typeface="Times New Roman" pitchFamily="18" charset="0"/>
                <a:cs typeface="Times New Roman" pitchFamily="18" charset="0"/>
              </a:rPr>
              <a:t> formasyonu Üst </a:t>
            </a:r>
            <a:r>
              <a:rPr lang="tr-TR" sz="1300" dirty="0" err="1" smtClean="0">
                <a:solidFill>
                  <a:schemeClr val="tx1"/>
                </a:solidFill>
                <a:latin typeface="Times New Roman" pitchFamily="18" charset="0"/>
                <a:cs typeface="Times New Roman" pitchFamily="18" charset="0"/>
              </a:rPr>
              <a:t>Ordovisiyen</a:t>
            </a:r>
            <a:r>
              <a:rPr lang="tr-TR" sz="1300" dirty="0" smtClean="0">
                <a:solidFill>
                  <a:schemeClr val="tx1"/>
                </a:solidFill>
                <a:latin typeface="Times New Roman" pitchFamily="18" charset="0"/>
                <a:cs typeface="Times New Roman" pitchFamily="18" charset="0"/>
              </a:rPr>
              <a:t> boyunca taneli çökellerle temsil edilir ve formasyonun üst kesimindeyse </a:t>
            </a:r>
            <a:r>
              <a:rPr lang="tr-TR" sz="1300" dirty="0" err="1" smtClean="0">
                <a:solidFill>
                  <a:schemeClr val="tx1"/>
                </a:solidFill>
                <a:latin typeface="Times New Roman" pitchFamily="18" charset="0"/>
                <a:cs typeface="Times New Roman" pitchFamily="18" charset="0"/>
              </a:rPr>
              <a:t>Graptolit</a:t>
            </a:r>
            <a:r>
              <a:rPr lang="tr-TR" sz="1300" dirty="0" smtClean="0">
                <a:solidFill>
                  <a:schemeClr val="tx1"/>
                </a:solidFill>
                <a:latin typeface="Times New Roman" pitchFamily="18" charset="0"/>
                <a:cs typeface="Times New Roman" pitchFamily="18" charset="0"/>
              </a:rPr>
              <a:t> faunalarıyla temsil olunan </a:t>
            </a:r>
            <a:r>
              <a:rPr lang="tr-TR" sz="1300" dirty="0" err="1" smtClean="0">
                <a:solidFill>
                  <a:schemeClr val="tx1"/>
                </a:solidFill>
                <a:latin typeface="Times New Roman" pitchFamily="18" charset="0"/>
                <a:cs typeface="Times New Roman" pitchFamily="18" charset="0"/>
              </a:rPr>
              <a:t>Silüriyen</a:t>
            </a:r>
            <a:r>
              <a:rPr lang="tr-TR" sz="1300" dirty="0" smtClean="0">
                <a:solidFill>
                  <a:schemeClr val="tx1"/>
                </a:solidFill>
                <a:latin typeface="Times New Roman" pitchFamily="18" charset="0"/>
                <a:cs typeface="Times New Roman" pitchFamily="18" charset="0"/>
              </a:rPr>
              <a:t> yaşlı siyah </a:t>
            </a:r>
            <a:r>
              <a:rPr lang="tr-TR" sz="1300" dirty="0" err="1" smtClean="0">
                <a:solidFill>
                  <a:schemeClr val="tx1"/>
                </a:solidFill>
                <a:latin typeface="Times New Roman" pitchFamily="18" charset="0"/>
                <a:cs typeface="Times New Roman" pitchFamily="18" charset="0"/>
              </a:rPr>
              <a:t>şeyller</a:t>
            </a:r>
            <a:r>
              <a:rPr lang="tr-TR" sz="1300" dirty="0" smtClean="0">
                <a:solidFill>
                  <a:schemeClr val="tx1"/>
                </a:solidFill>
                <a:latin typeface="Times New Roman" pitchFamily="18" charset="0"/>
                <a:cs typeface="Times New Roman" pitchFamily="18" charset="0"/>
              </a:rPr>
              <a:t> ayırt edilmiştir. </a:t>
            </a:r>
            <a:r>
              <a:rPr lang="tr-TR" sz="1300" dirty="0" err="1" smtClean="0">
                <a:solidFill>
                  <a:schemeClr val="tx1"/>
                </a:solidFill>
                <a:latin typeface="Times New Roman" pitchFamily="18" charset="0"/>
                <a:cs typeface="Times New Roman" pitchFamily="18" charset="0"/>
              </a:rPr>
              <a:t>Halevikdere</a:t>
            </a:r>
            <a:r>
              <a:rPr lang="tr-TR" sz="1300" dirty="0" smtClean="0">
                <a:solidFill>
                  <a:schemeClr val="tx1"/>
                </a:solidFill>
                <a:latin typeface="Times New Roman" pitchFamily="18" charset="0"/>
                <a:cs typeface="Times New Roman" pitchFamily="18" charset="0"/>
              </a:rPr>
              <a:t> formasyonundaki buzullaşma ise Üst </a:t>
            </a:r>
            <a:r>
              <a:rPr lang="tr-TR" sz="1300" dirty="0" err="1" smtClean="0">
                <a:solidFill>
                  <a:schemeClr val="tx1"/>
                </a:solidFill>
                <a:latin typeface="Times New Roman" pitchFamily="18" charset="0"/>
                <a:cs typeface="Times New Roman" pitchFamily="18" charset="0"/>
              </a:rPr>
              <a:t>Ordovisiyen’de</a:t>
            </a:r>
            <a:r>
              <a:rPr lang="tr-TR" sz="1300" dirty="0" smtClean="0">
                <a:solidFill>
                  <a:schemeClr val="tx1"/>
                </a:solidFill>
                <a:latin typeface="Times New Roman" pitchFamily="18" charset="0"/>
                <a:cs typeface="Times New Roman" pitchFamily="18" charset="0"/>
              </a:rPr>
              <a:t> iki ayrı </a:t>
            </a:r>
            <a:r>
              <a:rPr lang="tr-TR" sz="1300" dirty="0" err="1" smtClean="0">
                <a:solidFill>
                  <a:schemeClr val="tx1"/>
                </a:solidFill>
                <a:latin typeface="Times New Roman" pitchFamily="18" charset="0"/>
                <a:cs typeface="Times New Roman" pitchFamily="18" charset="0"/>
              </a:rPr>
              <a:t>glasiyal</a:t>
            </a:r>
            <a:r>
              <a:rPr lang="tr-TR" sz="1300" dirty="0" smtClean="0">
                <a:solidFill>
                  <a:schemeClr val="tx1"/>
                </a:solidFill>
                <a:latin typeface="Times New Roman" pitchFamily="18" charset="0"/>
                <a:cs typeface="Times New Roman" pitchFamily="18" charset="0"/>
              </a:rPr>
              <a:t> döngüyle ilişkilidir. İlk </a:t>
            </a:r>
            <a:r>
              <a:rPr lang="tr-TR" sz="1300" dirty="0" err="1" smtClean="0">
                <a:solidFill>
                  <a:schemeClr val="tx1"/>
                </a:solidFill>
                <a:latin typeface="Times New Roman" pitchFamily="18" charset="0"/>
                <a:cs typeface="Times New Roman" pitchFamily="18" charset="0"/>
              </a:rPr>
              <a:t>glasiyal</a:t>
            </a:r>
            <a:r>
              <a:rPr lang="tr-TR" sz="1300" dirty="0" smtClean="0">
                <a:solidFill>
                  <a:schemeClr val="tx1"/>
                </a:solidFill>
                <a:latin typeface="Times New Roman" pitchFamily="18" charset="0"/>
                <a:cs typeface="Times New Roman" pitchFamily="18" charset="0"/>
              </a:rPr>
              <a:t> döngü </a:t>
            </a:r>
            <a:r>
              <a:rPr lang="tr-TR" sz="1300" dirty="0" err="1" smtClean="0">
                <a:solidFill>
                  <a:schemeClr val="tx1"/>
                </a:solidFill>
                <a:latin typeface="Times New Roman" pitchFamily="18" charset="0"/>
                <a:cs typeface="Times New Roman" pitchFamily="18" charset="0"/>
              </a:rPr>
              <a:t>diamiktit</a:t>
            </a:r>
            <a:r>
              <a:rPr lang="tr-TR" sz="1300" dirty="0" smtClean="0">
                <a:solidFill>
                  <a:schemeClr val="tx1"/>
                </a:solidFill>
                <a:latin typeface="Times New Roman" pitchFamily="18" charset="0"/>
                <a:cs typeface="Times New Roman" pitchFamily="18" charset="0"/>
              </a:rPr>
              <a:t> içeren çökellerden oluşmuştur ve bazı bölgelerde ise buzul dizilerinin üst kesimlerinde Orta </a:t>
            </a:r>
            <a:r>
              <a:rPr lang="tr-TR" sz="1300" dirty="0" err="1" smtClean="0">
                <a:solidFill>
                  <a:schemeClr val="tx1"/>
                </a:solidFill>
                <a:latin typeface="Times New Roman" pitchFamily="18" charset="0"/>
                <a:cs typeface="Times New Roman" pitchFamily="18" charset="0"/>
              </a:rPr>
              <a:t>Ordovisiyen</a:t>
            </a:r>
            <a:r>
              <a:rPr lang="tr-TR" sz="1300" dirty="0" smtClean="0">
                <a:solidFill>
                  <a:schemeClr val="tx1"/>
                </a:solidFill>
                <a:latin typeface="Times New Roman" pitchFamily="18" charset="0"/>
                <a:cs typeface="Times New Roman" pitchFamily="18" charset="0"/>
              </a:rPr>
              <a:t> buzullarını yansıtan </a:t>
            </a:r>
            <a:r>
              <a:rPr lang="tr-TR" sz="1300" dirty="0" err="1" smtClean="0">
                <a:solidFill>
                  <a:schemeClr val="tx1"/>
                </a:solidFill>
                <a:latin typeface="Times New Roman" pitchFamily="18" charset="0"/>
                <a:cs typeface="Times New Roman" pitchFamily="18" charset="0"/>
              </a:rPr>
              <a:t>transgresif</a:t>
            </a:r>
            <a:r>
              <a:rPr lang="tr-TR" sz="1300" dirty="0" smtClean="0">
                <a:solidFill>
                  <a:schemeClr val="tx1"/>
                </a:solidFill>
                <a:latin typeface="Times New Roman" pitchFamily="18" charset="0"/>
                <a:cs typeface="Times New Roman" pitchFamily="18" charset="0"/>
              </a:rPr>
              <a:t> </a:t>
            </a:r>
            <a:r>
              <a:rPr lang="tr-TR" sz="1300" dirty="0" err="1" smtClean="0">
                <a:solidFill>
                  <a:schemeClr val="tx1"/>
                </a:solidFill>
                <a:latin typeface="Times New Roman" pitchFamily="18" charset="0"/>
                <a:cs typeface="Times New Roman" pitchFamily="18" charset="0"/>
              </a:rPr>
              <a:t>fasiyeslere</a:t>
            </a:r>
            <a:r>
              <a:rPr lang="tr-TR" sz="1300" dirty="0" smtClean="0">
                <a:solidFill>
                  <a:schemeClr val="tx1"/>
                </a:solidFill>
                <a:latin typeface="Times New Roman" pitchFamily="18" charset="0"/>
                <a:cs typeface="Times New Roman" pitchFamily="18" charset="0"/>
              </a:rPr>
              <a:t> rastlanılmıştır. İkinci </a:t>
            </a:r>
            <a:r>
              <a:rPr lang="tr-TR" sz="1300" dirty="0" err="1" smtClean="0">
                <a:solidFill>
                  <a:schemeClr val="tx1"/>
                </a:solidFill>
                <a:latin typeface="Times New Roman" pitchFamily="18" charset="0"/>
                <a:cs typeface="Times New Roman" pitchFamily="18" charset="0"/>
              </a:rPr>
              <a:t>glasiyal</a:t>
            </a:r>
            <a:r>
              <a:rPr lang="tr-TR" sz="1300" dirty="0" smtClean="0">
                <a:solidFill>
                  <a:schemeClr val="tx1"/>
                </a:solidFill>
                <a:latin typeface="Times New Roman" pitchFamily="18" charset="0"/>
                <a:cs typeface="Times New Roman" pitchFamily="18" charset="0"/>
              </a:rPr>
              <a:t> döngü ise geniş bir </a:t>
            </a:r>
            <a:r>
              <a:rPr lang="tr-TR" sz="1300" dirty="0" err="1" smtClean="0">
                <a:solidFill>
                  <a:schemeClr val="tx1"/>
                </a:solidFill>
                <a:latin typeface="Times New Roman" pitchFamily="18" charset="0"/>
                <a:cs typeface="Times New Roman" pitchFamily="18" charset="0"/>
              </a:rPr>
              <a:t>deglasiyasyonu</a:t>
            </a:r>
            <a:r>
              <a:rPr lang="tr-TR" sz="1300" dirty="0" smtClean="0">
                <a:solidFill>
                  <a:schemeClr val="tx1"/>
                </a:solidFill>
                <a:latin typeface="Times New Roman" pitchFamily="18" charset="0"/>
                <a:cs typeface="Times New Roman" pitchFamily="18" charset="0"/>
              </a:rPr>
              <a:t> (buzul çekilmesi) kapsar, uzak buzul deniz </a:t>
            </a:r>
            <a:r>
              <a:rPr lang="tr-TR" sz="1300" dirty="0" err="1" smtClean="0">
                <a:solidFill>
                  <a:schemeClr val="tx1"/>
                </a:solidFill>
                <a:latin typeface="Times New Roman" pitchFamily="18" charset="0"/>
                <a:cs typeface="Times New Roman" pitchFamily="18" charset="0"/>
              </a:rPr>
              <a:t>sedimanlarını</a:t>
            </a:r>
            <a:r>
              <a:rPr lang="tr-TR" sz="1300" dirty="0" smtClean="0">
                <a:solidFill>
                  <a:schemeClr val="tx1"/>
                </a:solidFill>
                <a:latin typeface="Times New Roman" pitchFamily="18" charset="0"/>
                <a:cs typeface="Times New Roman" pitchFamily="18" charset="0"/>
              </a:rPr>
              <a:t> gösterir. Bu </a:t>
            </a:r>
            <a:r>
              <a:rPr lang="tr-TR" sz="1300" dirty="0" err="1" smtClean="0">
                <a:solidFill>
                  <a:schemeClr val="tx1"/>
                </a:solidFill>
                <a:latin typeface="Times New Roman" pitchFamily="18" charset="0"/>
                <a:cs typeface="Times New Roman" pitchFamily="18" charset="0"/>
              </a:rPr>
              <a:t>sedimanlar</a:t>
            </a:r>
            <a:r>
              <a:rPr lang="tr-TR" sz="1300" dirty="0" smtClean="0">
                <a:solidFill>
                  <a:schemeClr val="tx1"/>
                </a:solidFill>
                <a:latin typeface="Times New Roman" pitchFamily="18" charset="0"/>
                <a:cs typeface="Times New Roman" pitchFamily="18" charset="0"/>
              </a:rPr>
              <a:t> yukarıya doğru az bir buzul ilerlemesi ve bunu takip eden bir buzul çekilmesi gösterir. Son olarak şelf kesiminde buzulun erimesi sonucu meydana gelen deniz taşması ile Geç </a:t>
            </a:r>
            <a:r>
              <a:rPr lang="tr-TR" sz="1300" dirty="0" err="1" smtClean="0">
                <a:solidFill>
                  <a:schemeClr val="tx1"/>
                </a:solidFill>
                <a:latin typeface="Times New Roman" pitchFamily="18" charset="0"/>
                <a:cs typeface="Times New Roman" pitchFamily="18" charset="0"/>
              </a:rPr>
              <a:t>Ordovisiyen</a:t>
            </a:r>
            <a:r>
              <a:rPr lang="tr-TR" sz="1300" dirty="0" smtClean="0">
                <a:solidFill>
                  <a:schemeClr val="tx1"/>
                </a:solidFill>
                <a:latin typeface="Times New Roman" pitchFamily="18" charset="0"/>
                <a:cs typeface="Times New Roman" pitchFamily="18" charset="0"/>
              </a:rPr>
              <a:t> buzulları kaybolur. Bu derin deniz ortamı </a:t>
            </a:r>
            <a:r>
              <a:rPr lang="tr-TR" sz="1300" dirty="0" err="1" smtClean="0">
                <a:solidFill>
                  <a:schemeClr val="tx1"/>
                </a:solidFill>
                <a:latin typeface="Times New Roman" pitchFamily="18" charset="0"/>
                <a:cs typeface="Times New Roman" pitchFamily="18" charset="0"/>
              </a:rPr>
              <a:t>Silüriyen</a:t>
            </a:r>
            <a:r>
              <a:rPr lang="tr-TR" sz="1300" dirty="0" smtClean="0">
                <a:solidFill>
                  <a:schemeClr val="tx1"/>
                </a:solidFill>
                <a:latin typeface="Times New Roman" pitchFamily="18" charset="0"/>
                <a:cs typeface="Times New Roman" pitchFamily="18" charset="0"/>
              </a:rPr>
              <a:t> tabanındaki siyah </a:t>
            </a:r>
            <a:r>
              <a:rPr lang="tr-TR" sz="1300" dirty="0" err="1" smtClean="0">
                <a:solidFill>
                  <a:schemeClr val="tx1"/>
                </a:solidFill>
                <a:latin typeface="Times New Roman" pitchFamily="18" charset="0"/>
                <a:cs typeface="Times New Roman" pitchFamily="18" charset="0"/>
              </a:rPr>
              <a:t>şeyller</a:t>
            </a:r>
            <a:r>
              <a:rPr lang="tr-TR" sz="1300" dirty="0" smtClean="0">
                <a:solidFill>
                  <a:schemeClr val="tx1"/>
                </a:solidFill>
                <a:latin typeface="Times New Roman" pitchFamily="18" charset="0"/>
                <a:cs typeface="Times New Roman" pitchFamily="18" charset="0"/>
              </a:rPr>
              <a:t> ve </a:t>
            </a:r>
            <a:r>
              <a:rPr lang="tr-TR" sz="1300" dirty="0" err="1" smtClean="0">
                <a:solidFill>
                  <a:schemeClr val="tx1"/>
                </a:solidFill>
                <a:latin typeface="Times New Roman" pitchFamily="18" charset="0"/>
                <a:cs typeface="Times New Roman" pitchFamily="18" charset="0"/>
              </a:rPr>
              <a:t>Halevikdere</a:t>
            </a:r>
            <a:r>
              <a:rPr lang="tr-TR" sz="1300" dirty="0" smtClean="0">
                <a:solidFill>
                  <a:schemeClr val="tx1"/>
                </a:solidFill>
                <a:latin typeface="Times New Roman" pitchFamily="18" charset="0"/>
                <a:cs typeface="Times New Roman" pitchFamily="18" charset="0"/>
              </a:rPr>
              <a:t> formasyonu arasında bir </a:t>
            </a:r>
            <a:r>
              <a:rPr lang="tr-TR" sz="1300" dirty="0" err="1" smtClean="0">
                <a:solidFill>
                  <a:schemeClr val="tx1"/>
                </a:solidFill>
                <a:latin typeface="Times New Roman" pitchFamily="18" charset="0"/>
                <a:cs typeface="Times New Roman" pitchFamily="18" charset="0"/>
              </a:rPr>
              <a:t>dokanak</a:t>
            </a:r>
            <a:r>
              <a:rPr lang="tr-TR" sz="1300" dirty="0" smtClean="0">
                <a:solidFill>
                  <a:schemeClr val="tx1"/>
                </a:solidFill>
                <a:latin typeface="Times New Roman" pitchFamily="18" charset="0"/>
                <a:cs typeface="Times New Roman" pitchFamily="18" charset="0"/>
              </a:rPr>
              <a:t> ile sonuçlanır.   </a:t>
            </a:r>
          </a:p>
          <a:p>
            <a:pPr algn="just">
              <a:spcBef>
                <a:spcPts val="0"/>
              </a:spcBef>
            </a:pPr>
            <a:r>
              <a:rPr lang="tr-TR" sz="1400" dirty="0" smtClean="0">
                <a:solidFill>
                  <a:schemeClr val="tx1"/>
                </a:solidFill>
                <a:latin typeface="Times New Roman" pitchFamily="18" charset="0"/>
                <a:cs typeface="Times New Roman" pitchFamily="18" charset="0"/>
              </a:rPr>
              <a:t>  </a:t>
            </a: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b="1" dirty="0" smtClean="0">
              <a:solidFill>
                <a:schemeClr val="tx2">
                  <a:lumMod val="60000"/>
                  <a:lumOff val="40000"/>
                </a:schemeClr>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63888" y="6441860"/>
            <a:ext cx="1656184" cy="338554"/>
          </a:xfrm>
          <a:prstGeom prst="rect">
            <a:avLst/>
          </a:prstGeom>
        </p:spPr>
        <p:txBody>
          <a:bodyPr wrap="square">
            <a:spAutoFit/>
          </a:bodyPr>
          <a:lstStyle/>
          <a:p>
            <a:r>
              <a:rPr lang="tr-TR" sz="1600" dirty="0" smtClean="0"/>
              <a:t> </a:t>
            </a:r>
            <a:endParaRPr lang="tr-TR" sz="1400" dirty="0">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383" y="3284984"/>
            <a:ext cx="3059832" cy="349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284984"/>
            <a:ext cx="4131146" cy="349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5215" y="3308674"/>
            <a:ext cx="1847850" cy="347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835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TÜRKİYE’DEKİ BUZULlAŞMALAR</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764704"/>
            <a:ext cx="9173264" cy="6093296"/>
          </a:xfrm>
          <a:solidFill>
            <a:schemeClr val="accent5">
              <a:lumMod val="40000"/>
              <a:lumOff val="60000"/>
            </a:schemeClr>
          </a:solidFill>
          <a:scene3d>
            <a:camera prst="orthographicFront"/>
            <a:lightRig rig="threePt" dir="t"/>
          </a:scene3d>
          <a:sp3d>
            <a:bevelT prst="angle"/>
          </a:sp3d>
        </p:spPr>
        <p:txBody>
          <a:bodyPr anchor="t">
            <a:normAutofit/>
          </a:bodyPr>
          <a:lstStyle/>
          <a:p>
            <a:pPr algn="just">
              <a:spcBef>
                <a:spcPts val="0"/>
              </a:spcBef>
            </a:pPr>
            <a:endParaRPr lang="tr-TR" sz="1400" b="1" dirty="0" smtClean="0">
              <a:solidFill>
                <a:schemeClr val="tx2">
                  <a:lumMod val="60000"/>
                  <a:lumOff val="40000"/>
                </a:schemeClr>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a:t>
            </a:r>
            <a:r>
              <a:rPr lang="tr-TR" sz="1300" b="1" dirty="0" smtClean="0">
                <a:solidFill>
                  <a:schemeClr val="tx2">
                    <a:lumMod val="60000"/>
                    <a:lumOff val="40000"/>
                  </a:schemeClr>
                </a:solidFill>
                <a:latin typeface="Times New Roman" pitchFamily="18" charset="0"/>
                <a:cs typeface="Times New Roman" pitchFamily="18" charset="0"/>
              </a:rPr>
              <a:t>Türkiye’nin güncel buzulları:</a:t>
            </a:r>
            <a:r>
              <a:rPr lang="tr-TR" sz="1300" dirty="0">
                <a:solidFill>
                  <a:schemeClr val="tx1"/>
                </a:solidFill>
                <a:latin typeface="Times New Roman" pitchFamily="18" charset="0"/>
                <a:cs typeface="Times New Roman" pitchFamily="18" charset="0"/>
              </a:rPr>
              <a:t> </a:t>
            </a:r>
            <a:r>
              <a:rPr lang="tr-TR" sz="1300" dirty="0" smtClean="0">
                <a:solidFill>
                  <a:schemeClr val="tx1"/>
                </a:solidFill>
                <a:latin typeface="Times New Roman" pitchFamily="18" charset="0"/>
                <a:cs typeface="Times New Roman" pitchFamily="18" charset="0"/>
              </a:rPr>
              <a:t>Türkiye’de farklı yüksekliklerde konumlanmış buzul alanları tanımlanmıştır. Bu alanları Doğu Karadeniz Dağlarındaki buzullar, Toroslardaki buzullar ve Volkanik dağlardaki buzullar olarak 3 gruba ayırmak mümkündür.</a:t>
            </a:r>
          </a:p>
          <a:p>
            <a:pPr algn="just">
              <a:spcBef>
                <a:spcPts val="0"/>
              </a:spcBef>
            </a:pPr>
            <a:r>
              <a:rPr lang="tr-TR" sz="1300" b="1" dirty="0" smtClean="0">
                <a:solidFill>
                  <a:schemeClr val="tx1"/>
                </a:solidFill>
                <a:latin typeface="Times New Roman" pitchFamily="18" charset="0"/>
                <a:cs typeface="Times New Roman" pitchFamily="18" charset="0"/>
              </a:rPr>
              <a:t>A)Toroslar: </a:t>
            </a:r>
            <a:r>
              <a:rPr lang="tr-TR" sz="1300" dirty="0" smtClean="0">
                <a:solidFill>
                  <a:schemeClr val="tx1"/>
                </a:solidFill>
                <a:latin typeface="Times New Roman" pitchFamily="18" charset="0"/>
                <a:cs typeface="Times New Roman" pitchFamily="18" charset="0"/>
              </a:rPr>
              <a:t>Buradaki buzullara Güneydoğu </a:t>
            </a:r>
            <a:r>
              <a:rPr lang="tr-TR" sz="1300" dirty="0" err="1" smtClean="0">
                <a:solidFill>
                  <a:schemeClr val="tx1"/>
                </a:solidFill>
                <a:latin typeface="Times New Roman" pitchFamily="18" charset="0"/>
                <a:cs typeface="Times New Roman" pitchFamily="18" charset="0"/>
              </a:rPr>
              <a:t>Toroslar’da</a:t>
            </a:r>
            <a:r>
              <a:rPr lang="tr-TR" sz="1300" dirty="0" smtClean="0">
                <a:solidFill>
                  <a:schemeClr val="tx1"/>
                </a:solidFill>
                <a:latin typeface="Times New Roman" pitchFamily="18" charset="0"/>
                <a:cs typeface="Times New Roman" pitchFamily="18" charset="0"/>
              </a:rPr>
              <a:t> </a:t>
            </a:r>
            <a:r>
              <a:rPr lang="tr-TR" sz="1300" dirty="0" err="1" smtClean="0">
                <a:solidFill>
                  <a:schemeClr val="tx1"/>
                </a:solidFill>
                <a:latin typeface="Times New Roman" pitchFamily="18" charset="0"/>
                <a:cs typeface="Times New Roman" pitchFamily="18" charset="0"/>
              </a:rPr>
              <a:t>Cilo</a:t>
            </a:r>
            <a:r>
              <a:rPr lang="tr-TR" sz="1300" dirty="0" smtClean="0">
                <a:solidFill>
                  <a:schemeClr val="tx1"/>
                </a:solidFill>
                <a:latin typeface="Times New Roman" pitchFamily="18" charset="0"/>
                <a:cs typeface="Times New Roman" pitchFamily="18" charset="0"/>
              </a:rPr>
              <a:t> Dağı, Sat Dağları (</a:t>
            </a:r>
            <a:r>
              <a:rPr lang="tr-TR" sz="1300" dirty="0" err="1" smtClean="0">
                <a:solidFill>
                  <a:schemeClr val="tx1"/>
                </a:solidFill>
                <a:latin typeface="Times New Roman" pitchFamily="18" charset="0"/>
                <a:cs typeface="Times New Roman" pitchFamily="18" charset="0"/>
              </a:rPr>
              <a:t>İkiyaka</a:t>
            </a:r>
            <a:r>
              <a:rPr lang="tr-TR" sz="1300" dirty="0" smtClean="0">
                <a:solidFill>
                  <a:schemeClr val="tx1"/>
                </a:solidFill>
                <a:latin typeface="Times New Roman" pitchFamily="18" charset="0"/>
                <a:cs typeface="Times New Roman" pitchFamily="18" charset="0"/>
              </a:rPr>
              <a:t>) ve </a:t>
            </a:r>
            <a:r>
              <a:rPr lang="tr-TR" sz="1300" dirty="0" err="1" smtClean="0">
                <a:solidFill>
                  <a:schemeClr val="tx1"/>
                </a:solidFill>
                <a:latin typeface="Times New Roman" pitchFamily="18" charset="0"/>
                <a:cs typeface="Times New Roman" pitchFamily="18" charset="0"/>
              </a:rPr>
              <a:t>Kavuşşahap</a:t>
            </a:r>
            <a:r>
              <a:rPr lang="tr-TR" sz="1300" dirty="0" smtClean="0">
                <a:solidFill>
                  <a:schemeClr val="tx1"/>
                </a:solidFill>
                <a:latin typeface="Times New Roman" pitchFamily="18" charset="0"/>
                <a:cs typeface="Times New Roman" pitchFamily="18" charset="0"/>
              </a:rPr>
              <a:t> Dağları üzerindeki buzullarda, Orta </a:t>
            </a:r>
            <a:r>
              <a:rPr lang="tr-TR" sz="1300" dirty="0" err="1" smtClean="0">
                <a:solidFill>
                  <a:schemeClr val="tx1"/>
                </a:solidFill>
                <a:latin typeface="Times New Roman" pitchFamily="18" charset="0"/>
                <a:cs typeface="Times New Roman" pitchFamily="18" charset="0"/>
              </a:rPr>
              <a:t>Toroslar’da</a:t>
            </a:r>
            <a:r>
              <a:rPr lang="tr-TR" sz="1300" dirty="0" smtClean="0">
                <a:solidFill>
                  <a:schemeClr val="tx1"/>
                </a:solidFill>
                <a:latin typeface="Times New Roman" pitchFamily="18" charset="0"/>
                <a:cs typeface="Times New Roman" pitchFamily="18" charset="0"/>
              </a:rPr>
              <a:t> Aladağlar ve </a:t>
            </a:r>
            <a:r>
              <a:rPr lang="tr-TR" sz="1300" dirty="0" err="1" smtClean="0">
                <a:solidFill>
                  <a:schemeClr val="tx1"/>
                </a:solidFill>
                <a:latin typeface="Times New Roman" pitchFamily="18" charset="0"/>
                <a:cs typeface="Times New Roman" pitchFamily="18" charset="0"/>
              </a:rPr>
              <a:t>Bolkardağları</a:t>
            </a:r>
            <a:r>
              <a:rPr lang="tr-TR" sz="1300" dirty="0" smtClean="0">
                <a:solidFill>
                  <a:schemeClr val="tx1"/>
                </a:solidFill>
                <a:latin typeface="Times New Roman" pitchFamily="18" charset="0"/>
                <a:cs typeface="Times New Roman" pitchFamily="18" charset="0"/>
              </a:rPr>
              <a:t> üzerinde, Batı Toroslarda ise </a:t>
            </a:r>
            <a:r>
              <a:rPr lang="tr-TR" sz="1300" dirty="0" err="1" smtClean="0">
                <a:solidFill>
                  <a:schemeClr val="tx1"/>
                </a:solidFill>
                <a:latin typeface="Times New Roman" pitchFamily="18" charset="0"/>
                <a:cs typeface="Times New Roman" pitchFamily="18" charset="0"/>
              </a:rPr>
              <a:t>Sandıras</a:t>
            </a:r>
            <a:r>
              <a:rPr lang="tr-TR" sz="1300" dirty="0" smtClean="0">
                <a:solidFill>
                  <a:schemeClr val="tx1"/>
                </a:solidFill>
                <a:latin typeface="Times New Roman" pitchFamily="18" charset="0"/>
                <a:cs typeface="Times New Roman" pitchFamily="18" charset="0"/>
              </a:rPr>
              <a:t>, Akdağ ve Beydağları üzerinde rastlanılmıştır.</a:t>
            </a:r>
          </a:p>
          <a:p>
            <a:pPr algn="just">
              <a:spcBef>
                <a:spcPts val="0"/>
              </a:spcBef>
            </a:pPr>
            <a:r>
              <a:rPr lang="tr-TR" sz="1300" b="1" dirty="0" smtClean="0">
                <a:solidFill>
                  <a:schemeClr val="tx1"/>
                </a:solidFill>
                <a:latin typeface="Times New Roman" pitchFamily="18" charset="0"/>
                <a:cs typeface="Times New Roman" pitchFamily="18" charset="0"/>
              </a:rPr>
              <a:t>B) Doğu Karadeniz Dağlarındaki buzullar: </a:t>
            </a:r>
            <a:r>
              <a:rPr lang="tr-TR" sz="1300" dirty="0" smtClean="0">
                <a:solidFill>
                  <a:schemeClr val="tx1"/>
                </a:solidFill>
                <a:latin typeface="Times New Roman" pitchFamily="18" charset="0"/>
                <a:cs typeface="Times New Roman" pitchFamily="18" charset="0"/>
              </a:rPr>
              <a:t>Bu bölgedeki buzullar Rize Dağları, Gavur Dağları, Altıparmak, Bulut ve Giresun Dağlarının yüksek kesimlerinde bulunur.</a:t>
            </a:r>
          </a:p>
          <a:p>
            <a:pPr algn="just">
              <a:spcBef>
                <a:spcPts val="0"/>
              </a:spcBef>
            </a:pPr>
            <a:r>
              <a:rPr lang="tr-TR" sz="1300" b="1" dirty="0" smtClean="0">
                <a:solidFill>
                  <a:schemeClr val="tx1"/>
                </a:solidFill>
                <a:latin typeface="Times New Roman" pitchFamily="18" charset="0"/>
                <a:cs typeface="Times New Roman" pitchFamily="18" charset="0"/>
              </a:rPr>
              <a:t>C) Volkanik dağlardaki buzullar: </a:t>
            </a:r>
            <a:r>
              <a:rPr lang="tr-TR" sz="1300" dirty="0" smtClean="0">
                <a:solidFill>
                  <a:schemeClr val="tx1"/>
                </a:solidFill>
                <a:latin typeface="Times New Roman" pitchFamily="18" charset="0"/>
                <a:cs typeface="Times New Roman" pitchFamily="18" charset="0"/>
              </a:rPr>
              <a:t>Buzullaşmaya ait izlere  Ağrı, </a:t>
            </a:r>
            <a:r>
              <a:rPr lang="tr-TR" sz="1300" dirty="0" err="1" smtClean="0">
                <a:solidFill>
                  <a:schemeClr val="tx1"/>
                </a:solidFill>
                <a:latin typeface="Times New Roman" pitchFamily="18" charset="0"/>
                <a:cs typeface="Times New Roman" pitchFamily="18" charset="0"/>
              </a:rPr>
              <a:t>Süphan</a:t>
            </a:r>
            <a:r>
              <a:rPr lang="tr-TR" sz="1300" dirty="0" smtClean="0">
                <a:solidFill>
                  <a:schemeClr val="tx1"/>
                </a:solidFill>
                <a:latin typeface="Times New Roman" pitchFamily="18" charset="0"/>
                <a:cs typeface="Times New Roman" pitchFamily="18" charset="0"/>
              </a:rPr>
              <a:t> ve Erciyes gibi yüksek dağlarda rastlanılmıştır.</a:t>
            </a:r>
          </a:p>
          <a:p>
            <a:pPr algn="just">
              <a:spcBef>
                <a:spcPts val="0"/>
              </a:spcBef>
            </a:pPr>
            <a:endParaRPr lang="tr-TR" sz="1300" b="1" dirty="0" smtClean="0">
              <a:solidFill>
                <a:schemeClr val="tx2">
                  <a:lumMod val="60000"/>
                  <a:lumOff val="40000"/>
                </a:schemeClr>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63888" y="6441860"/>
            <a:ext cx="1656184" cy="338554"/>
          </a:xfrm>
          <a:prstGeom prst="rect">
            <a:avLst/>
          </a:prstGeom>
        </p:spPr>
        <p:txBody>
          <a:bodyPr wrap="square">
            <a:spAutoFit/>
          </a:bodyPr>
          <a:lstStyle/>
          <a:p>
            <a:r>
              <a:rPr lang="tr-TR" sz="1600" dirty="0" smtClean="0"/>
              <a:t> </a:t>
            </a:r>
            <a:endParaRPr lang="tr-TR" sz="1400" dirty="0">
              <a:latin typeface="Arial" pitchFamily="34" charset="0"/>
              <a:cs typeface="Arial" pitchFamily="34"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805289"/>
            <a:ext cx="3707904" cy="397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2805289"/>
            <a:ext cx="2895600" cy="174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8654" y="4552894"/>
            <a:ext cx="2487442" cy="222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54" y="4552894"/>
            <a:ext cx="2895600" cy="223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1752" y="2805289"/>
            <a:ext cx="2534344" cy="174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394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TÜRKİYE’DEKİ BUZULlAŞMALAR</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764704"/>
            <a:ext cx="9173264" cy="6093296"/>
          </a:xfrm>
          <a:solidFill>
            <a:schemeClr val="accent5">
              <a:lumMod val="40000"/>
              <a:lumOff val="60000"/>
            </a:schemeClr>
          </a:solidFill>
          <a:scene3d>
            <a:camera prst="orthographicFront"/>
            <a:lightRig rig="threePt" dir="t"/>
          </a:scene3d>
          <a:sp3d>
            <a:bevelT prst="angle"/>
          </a:sp3d>
        </p:spPr>
        <p:txBody>
          <a:bodyPr anchor="t">
            <a:normAutofit fontScale="92500" lnSpcReduction="20000"/>
          </a:bodyPr>
          <a:lstStyle/>
          <a:p>
            <a:pPr algn="just">
              <a:spcBef>
                <a:spcPts val="0"/>
              </a:spcBef>
            </a:pPr>
            <a:endParaRPr lang="tr-TR" sz="1400" b="1" dirty="0" smtClean="0">
              <a:solidFill>
                <a:schemeClr val="tx2">
                  <a:lumMod val="60000"/>
                  <a:lumOff val="40000"/>
                </a:schemeClr>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a:t>
            </a: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a:t>
            </a:r>
            <a:r>
              <a:rPr lang="tr-TR" sz="1400" b="1" dirty="0" smtClean="0">
                <a:solidFill>
                  <a:schemeClr val="accent5"/>
                </a:solidFill>
                <a:latin typeface="Times New Roman" pitchFamily="18" charset="0"/>
                <a:cs typeface="Times New Roman" pitchFamily="18" charset="0"/>
              </a:rPr>
              <a:t> TÜRKİYE’DE PALEOGLASİYAL ÇÖKELLER VE BUZUL TİPLERİ (ÇİNER-2004)</a:t>
            </a:r>
          </a:p>
          <a:p>
            <a:pPr algn="just">
              <a:spcBef>
                <a:spcPts val="0"/>
              </a:spcBef>
            </a:pPr>
            <a:endParaRPr lang="tr-TR" sz="1300" b="1" dirty="0" smtClean="0">
              <a:solidFill>
                <a:schemeClr val="tx2">
                  <a:lumMod val="60000"/>
                  <a:lumOff val="40000"/>
                </a:schemeClr>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63888" y="6441860"/>
            <a:ext cx="1656184" cy="338554"/>
          </a:xfrm>
          <a:prstGeom prst="rect">
            <a:avLst/>
          </a:prstGeom>
        </p:spPr>
        <p:txBody>
          <a:bodyPr wrap="square">
            <a:spAutoFit/>
          </a:bodyPr>
          <a:lstStyle/>
          <a:p>
            <a:r>
              <a:rPr lang="tr-TR" sz="1600" dirty="0" smtClean="0"/>
              <a:t> </a:t>
            </a:r>
            <a:endParaRPr lang="tr-TR" sz="1400" dirty="0">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26810903"/>
              </p:ext>
            </p:extLst>
          </p:nvPr>
        </p:nvGraphicFramePr>
        <p:xfrm>
          <a:off x="1835696" y="836712"/>
          <a:ext cx="5976664" cy="5871384"/>
        </p:xfrm>
        <a:graphic>
          <a:graphicData uri="http://schemas.openxmlformats.org/presentationml/2006/ole">
            <mc:AlternateContent xmlns:mc="http://schemas.openxmlformats.org/markup-compatibility/2006">
              <mc:Choice xmlns:v="urn:schemas-microsoft-com:vml" Requires="v">
                <p:oleObj spid="_x0000_s2079" name="Document" r:id="rId6" imgW="7678873" imgH="9170875" progId="Word.Document.12">
                  <p:embed/>
                </p:oleObj>
              </mc:Choice>
              <mc:Fallback>
                <p:oleObj name="Document" r:id="rId6" imgW="7678873" imgH="9170875" progId="Word.Document.12">
                  <p:embed/>
                  <p:pic>
                    <p:nvPicPr>
                      <p:cNvPr id="0" name=""/>
                      <p:cNvPicPr/>
                      <p:nvPr/>
                    </p:nvPicPr>
                    <p:blipFill>
                      <a:blip r:embed="rId7"/>
                      <a:stretch>
                        <a:fillRect/>
                      </a:stretch>
                    </p:blipFill>
                    <p:spPr>
                      <a:xfrm>
                        <a:off x="1835696" y="836712"/>
                        <a:ext cx="5976664" cy="5871384"/>
                      </a:xfrm>
                      <a:prstGeom prst="rect">
                        <a:avLst/>
                      </a:prstGeom>
                    </p:spPr>
                  </p:pic>
                </p:oleObj>
              </mc:Fallback>
            </mc:AlternateContent>
          </a:graphicData>
        </a:graphic>
      </p:graphicFrame>
    </p:spTree>
    <p:extLst>
      <p:ext uri="{BB962C8B-B14F-4D97-AF65-F5344CB8AC3E}">
        <p14:creationId xmlns:p14="http://schemas.microsoft.com/office/powerpoint/2010/main" val="1623770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TÜRKİYE’DEKİ BUZULlAŞMALAR</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764704"/>
            <a:ext cx="9173264" cy="6093296"/>
          </a:xfrm>
          <a:solidFill>
            <a:schemeClr val="accent5">
              <a:lumMod val="40000"/>
              <a:lumOff val="60000"/>
            </a:schemeClr>
          </a:solidFill>
          <a:scene3d>
            <a:camera prst="orthographicFront"/>
            <a:lightRig rig="threePt" dir="t"/>
          </a:scene3d>
          <a:sp3d>
            <a:bevelT prst="angle"/>
          </a:sp3d>
        </p:spPr>
        <p:txBody>
          <a:bodyPr anchor="t">
            <a:normAutofit fontScale="92500" lnSpcReduction="20000"/>
          </a:bodyPr>
          <a:lstStyle/>
          <a:p>
            <a:pPr algn="just">
              <a:spcBef>
                <a:spcPts val="0"/>
              </a:spcBef>
            </a:pPr>
            <a:endParaRPr lang="tr-TR" sz="1400" b="1" dirty="0" smtClean="0">
              <a:solidFill>
                <a:schemeClr val="tx2">
                  <a:lumMod val="60000"/>
                  <a:lumOff val="40000"/>
                </a:schemeClr>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a:t>
            </a: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endParaRPr lang="tr-TR" sz="1400" dirty="0">
              <a:solidFill>
                <a:schemeClr val="tx1"/>
              </a:solidFill>
              <a:latin typeface="Times New Roman" pitchFamily="18" charset="0"/>
              <a:cs typeface="Times New Roman" pitchFamily="18" charset="0"/>
            </a:endParaRPr>
          </a:p>
          <a:p>
            <a:pPr algn="just">
              <a:spcBef>
                <a:spcPts val="0"/>
              </a:spcBef>
            </a:pPr>
            <a:endParaRPr lang="tr-TR" sz="1400" dirty="0" smtClean="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a:t>
            </a:r>
            <a:r>
              <a:rPr lang="tr-TR" sz="1400" b="1" dirty="0" smtClean="0">
                <a:solidFill>
                  <a:schemeClr val="accent5"/>
                </a:solidFill>
                <a:latin typeface="Times New Roman" pitchFamily="18" charset="0"/>
                <a:cs typeface="Times New Roman" pitchFamily="18" charset="0"/>
              </a:rPr>
              <a:t>Yeryüzündeki buzullların bölgelere göre dağılımı ve kapladığı alanlar (Turoğlu-2011)</a:t>
            </a:r>
            <a:endParaRPr lang="tr-TR" sz="1300" b="1" dirty="0" smtClean="0">
              <a:solidFill>
                <a:schemeClr val="tx2">
                  <a:lumMod val="60000"/>
                  <a:lumOff val="40000"/>
                </a:schemeClr>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63888" y="6441860"/>
            <a:ext cx="1656184" cy="338554"/>
          </a:xfrm>
          <a:prstGeom prst="rect">
            <a:avLst/>
          </a:prstGeom>
        </p:spPr>
        <p:txBody>
          <a:bodyPr wrap="square">
            <a:spAutoFit/>
          </a:bodyPr>
          <a:lstStyle/>
          <a:p>
            <a:r>
              <a:rPr lang="tr-TR" sz="1600" dirty="0" smtClean="0"/>
              <a:t> </a:t>
            </a:r>
            <a:endParaRPr lang="tr-TR" sz="1400" dirty="0">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72441434"/>
              </p:ext>
            </p:extLst>
          </p:nvPr>
        </p:nvGraphicFramePr>
        <p:xfrm>
          <a:off x="1835696" y="908720"/>
          <a:ext cx="5918200" cy="5871694"/>
        </p:xfrm>
        <a:graphic>
          <a:graphicData uri="http://schemas.openxmlformats.org/presentationml/2006/ole">
            <mc:AlternateContent xmlns:mc="http://schemas.openxmlformats.org/markup-compatibility/2006">
              <mc:Choice xmlns:v="urn:schemas-microsoft-com:vml" Requires="v">
                <p:oleObj spid="_x0000_s3101" name="Document" r:id="rId6" imgW="5918845" imgH="5654383" progId="Word.Document.12">
                  <p:embed/>
                </p:oleObj>
              </mc:Choice>
              <mc:Fallback>
                <p:oleObj name="Document" r:id="rId6" imgW="5918845" imgH="5654383" progId="Word.Document.12">
                  <p:embed/>
                  <p:pic>
                    <p:nvPicPr>
                      <p:cNvPr id="0" name=""/>
                      <p:cNvPicPr/>
                      <p:nvPr/>
                    </p:nvPicPr>
                    <p:blipFill>
                      <a:blip r:embed="rId7"/>
                      <a:stretch>
                        <a:fillRect/>
                      </a:stretch>
                    </p:blipFill>
                    <p:spPr>
                      <a:xfrm>
                        <a:off x="1835696" y="908720"/>
                        <a:ext cx="5918200" cy="5871694"/>
                      </a:xfrm>
                      <a:prstGeom prst="rect">
                        <a:avLst/>
                      </a:prstGeom>
                    </p:spPr>
                  </p:pic>
                </p:oleObj>
              </mc:Fallback>
            </mc:AlternateContent>
          </a:graphicData>
        </a:graphic>
      </p:graphicFrame>
    </p:spTree>
    <p:extLst>
      <p:ext uri="{BB962C8B-B14F-4D97-AF65-F5344CB8AC3E}">
        <p14:creationId xmlns:p14="http://schemas.microsoft.com/office/powerpoint/2010/main" val="2184387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kaynaklar</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764704"/>
            <a:ext cx="9173264" cy="6093296"/>
          </a:xfrm>
          <a:solidFill>
            <a:schemeClr val="accent5">
              <a:lumMod val="40000"/>
              <a:lumOff val="60000"/>
            </a:schemeClr>
          </a:solidFill>
          <a:scene3d>
            <a:camera prst="orthographicFront"/>
            <a:lightRig rig="threePt" dir="t"/>
          </a:scene3d>
          <a:sp3d>
            <a:bevelT prst="angle"/>
          </a:sp3d>
        </p:spPr>
        <p:txBody>
          <a:bodyPr anchor="t">
            <a:normAutofit fontScale="92500" lnSpcReduction="20000"/>
          </a:bodyPr>
          <a:lstStyle/>
          <a:p>
            <a:pPr algn="just">
              <a:spcBef>
                <a:spcPts val="0"/>
              </a:spcBef>
            </a:pPr>
            <a:endParaRPr lang="tr-TR" sz="1400" dirty="0" smtClean="0">
              <a:solidFill>
                <a:schemeClr val="tx1"/>
              </a:solidFill>
              <a:latin typeface="Times New Roman" pitchFamily="18" charset="0"/>
              <a:cs typeface="Times New Roman" pitchFamily="18" charset="0"/>
            </a:endParaRP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Çiner, A . 2004. ‘</a:t>
            </a:r>
            <a:r>
              <a:rPr lang="tr-TR" sz="1400" dirty="0" err="1" smtClean="0">
                <a:solidFill>
                  <a:schemeClr val="tx1"/>
                </a:solidFill>
                <a:latin typeface="Times New Roman" pitchFamily="18" charset="0"/>
                <a:cs typeface="Times New Roman" pitchFamily="18" charset="0"/>
              </a:rPr>
              <a:t>Turkish</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glaciers</a:t>
            </a:r>
            <a:r>
              <a:rPr lang="tr-TR" sz="1400" dirty="0" smtClean="0">
                <a:solidFill>
                  <a:schemeClr val="tx1"/>
                </a:solidFill>
                <a:latin typeface="Times New Roman" pitchFamily="18" charset="0"/>
                <a:cs typeface="Times New Roman" pitchFamily="18" charset="0"/>
              </a:rPr>
              <a:t> and glacial </a:t>
            </a:r>
            <a:r>
              <a:rPr lang="tr-TR" sz="1400" dirty="0" err="1" smtClean="0">
                <a:solidFill>
                  <a:schemeClr val="tx1"/>
                </a:solidFill>
                <a:latin typeface="Times New Roman" pitchFamily="18" charset="0"/>
                <a:cs typeface="Times New Roman" pitchFamily="18" charset="0"/>
              </a:rPr>
              <a:t>deposits</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In</a:t>
            </a:r>
            <a:r>
              <a:rPr lang="tr-TR" sz="1400" dirty="0" smtClean="0">
                <a:solidFill>
                  <a:schemeClr val="tx1"/>
                </a:solidFill>
                <a:latin typeface="Times New Roman" pitchFamily="18" charset="0"/>
                <a:cs typeface="Times New Roman" pitchFamily="18" charset="0"/>
              </a:rPr>
              <a:t> Quaternary </a:t>
            </a:r>
            <a:r>
              <a:rPr lang="tr-TR" sz="1400" dirty="0" err="1" smtClean="0">
                <a:solidFill>
                  <a:schemeClr val="tx1"/>
                </a:solidFill>
                <a:latin typeface="Times New Roman" pitchFamily="18" charset="0"/>
                <a:cs typeface="Times New Roman" pitchFamily="18" charset="0"/>
              </a:rPr>
              <a:t>Glaciations</a:t>
            </a:r>
            <a:r>
              <a:rPr lang="tr-TR" sz="1400" dirty="0" smtClean="0">
                <a:solidFill>
                  <a:schemeClr val="tx1"/>
                </a:solidFill>
                <a:latin typeface="Times New Roman" pitchFamily="18" charset="0"/>
                <a:cs typeface="Times New Roman" pitchFamily="18" charset="0"/>
              </a:rPr>
              <a:t>.</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Çiner, A. 2012. Buzullar ve İklim Değişikliği, Enerji ve İklim Değişikliği Vakfı, İstanbul.</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Dirik, K. (2006) Fiziksel Jeoloji 2 Ders Notları ‘Buzullar’.</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Flint, R.F. 1971. Glacial and Quaternary Geology. ISBN 0-471-26435-0, John Wiley and Sons, Inc. Printing in USA.</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Ghienne, J.F., Le Heron, D., Moreau J., Denis M &amp;Deynoux M.2007. The Late Ordovician glacial sedimantery sistem of the North Gondwana platform.</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Ghienne, J.F., Monod, O., Kozlu, H. &amp; Dean, W.T. 2010. Cambrian-Ordovician depositional sequences in the Middle East.</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Hyde, W.T., Crowley. T.J., Baum, S.K., Peltier, W.R., 2001. Neoproterozoic ‘snowball Earth’ simulations with a coupled climate/</a:t>
            </a:r>
            <a:r>
              <a:rPr lang="tr-TR" sz="1400" dirty="0" err="1" smtClean="0">
                <a:solidFill>
                  <a:schemeClr val="tx1"/>
                </a:solidFill>
                <a:latin typeface="Times New Roman" pitchFamily="18" charset="0"/>
                <a:cs typeface="Times New Roman" pitchFamily="18" charset="0"/>
              </a:rPr>
              <a:t>ice-sheet</a:t>
            </a:r>
            <a:r>
              <a:rPr lang="tr-TR" sz="1400" dirty="0" smtClean="0">
                <a:solidFill>
                  <a:schemeClr val="tx1"/>
                </a:solidFill>
                <a:latin typeface="Times New Roman" pitchFamily="18" charset="0"/>
                <a:cs typeface="Times New Roman" pitchFamily="18" charset="0"/>
              </a:rPr>
              <a:t> model.</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Martini, I.P., </a:t>
            </a:r>
            <a:r>
              <a:rPr lang="tr-TR" sz="1400" dirty="0" err="1" smtClean="0">
                <a:solidFill>
                  <a:schemeClr val="tx1"/>
                </a:solidFill>
                <a:latin typeface="Times New Roman" pitchFamily="18" charset="0"/>
                <a:cs typeface="Times New Roman" pitchFamily="18" charset="0"/>
              </a:rPr>
              <a:t>Brookfield</a:t>
            </a:r>
            <a:r>
              <a:rPr lang="tr-TR" sz="1400" dirty="0" smtClean="0">
                <a:solidFill>
                  <a:schemeClr val="tx1"/>
                </a:solidFill>
                <a:latin typeface="Times New Roman" pitchFamily="18" charset="0"/>
                <a:cs typeface="Times New Roman" pitchFamily="18" charset="0"/>
              </a:rPr>
              <a:t>, M.E., </a:t>
            </a:r>
            <a:r>
              <a:rPr lang="tr-TR" sz="1400" dirty="0" err="1" smtClean="0">
                <a:solidFill>
                  <a:schemeClr val="tx1"/>
                </a:solidFill>
                <a:latin typeface="Times New Roman" pitchFamily="18" charset="0"/>
                <a:cs typeface="Times New Roman" pitchFamily="18" charset="0"/>
              </a:rPr>
              <a:t>Sadura</a:t>
            </a:r>
            <a:r>
              <a:rPr lang="tr-TR" sz="1400" dirty="0" smtClean="0">
                <a:solidFill>
                  <a:schemeClr val="tx1"/>
                </a:solidFill>
                <a:latin typeface="Times New Roman" pitchFamily="18" charset="0"/>
                <a:cs typeface="Times New Roman" pitchFamily="18" charset="0"/>
              </a:rPr>
              <a:t>, S. 2001. </a:t>
            </a:r>
            <a:r>
              <a:rPr lang="tr-TR" sz="1400" dirty="0" err="1" smtClean="0">
                <a:solidFill>
                  <a:schemeClr val="tx1"/>
                </a:solidFill>
                <a:latin typeface="Times New Roman" pitchFamily="18" charset="0"/>
                <a:cs typeface="Times New Roman" pitchFamily="18" charset="0"/>
              </a:rPr>
              <a:t>Principle</a:t>
            </a:r>
            <a:r>
              <a:rPr lang="tr-TR" sz="1400" dirty="0" smtClean="0">
                <a:solidFill>
                  <a:schemeClr val="tx1"/>
                </a:solidFill>
                <a:latin typeface="Times New Roman" pitchFamily="18" charset="0"/>
                <a:cs typeface="Times New Roman" pitchFamily="18" charset="0"/>
              </a:rPr>
              <a:t> of  </a:t>
            </a:r>
            <a:r>
              <a:rPr lang="tr-TR" sz="1400" dirty="0" err="1" smtClean="0">
                <a:solidFill>
                  <a:schemeClr val="tx1"/>
                </a:solidFill>
                <a:latin typeface="Times New Roman" pitchFamily="18" charset="0"/>
                <a:cs typeface="Times New Roman" pitchFamily="18" charset="0"/>
              </a:rPr>
              <a:t>Glaisyal</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Geomorphology</a:t>
            </a:r>
            <a:r>
              <a:rPr lang="tr-TR" sz="1400" dirty="0" smtClean="0">
                <a:solidFill>
                  <a:schemeClr val="tx1"/>
                </a:solidFill>
                <a:latin typeface="Times New Roman" pitchFamily="18" charset="0"/>
                <a:cs typeface="Times New Roman" pitchFamily="18" charset="0"/>
              </a:rPr>
              <a:t> and Geology.</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Monod, O., Kozlu, H., Ghienne, J.F., Dean, W.T., Günay, Y., Le </a:t>
            </a:r>
            <a:r>
              <a:rPr lang="tr-TR" sz="1400" dirty="0" err="1" smtClean="0">
                <a:solidFill>
                  <a:schemeClr val="tx1"/>
                </a:solidFill>
                <a:latin typeface="Times New Roman" pitchFamily="18" charset="0"/>
                <a:cs typeface="Times New Roman" pitchFamily="18" charset="0"/>
              </a:rPr>
              <a:t>Herisse</a:t>
            </a:r>
            <a:r>
              <a:rPr lang="tr-TR" sz="1400" dirty="0" smtClean="0">
                <a:solidFill>
                  <a:schemeClr val="tx1"/>
                </a:solidFill>
                <a:latin typeface="Times New Roman" pitchFamily="18" charset="0"/>
                <a:cs typeface="Times New Roman" pitchFamily="18" charset="0"/>
              </a:rPr>
              <a:t>, A., Paris, F., </a:t>
            </a:r>
            <a:r>
              <a:rPr lang="tr-TR" sz="1400" dirty="0" err="1" smtClean="0">
                <a:solidFill>
                  <a:schemeClr val="tx1"/>
                </a:solidFill>
                <a:latin typeface="Times New Roman" pitchFamily="18" charset="0"/>
                <a:cs typeface="Times New Roman" pitchFamily="18" charset="0"/>
              </a:rPr>
              <a:t>Robardet</a:t>
            </a:r>
            <a:r>
              <a:rPr lang="tr-TR" sz="1400" dirty="0" smtClean="0">
                <a:solidFill>
                  <a:schemeClr val="tx1"/>
                </a:solidFill>
                <a:latin typeface="Times New Roman" pitchFamily="18" charset="0"/>
                <a:cs typeface="Times New Roman" pitchFamily="18" charset="0"/>
              </a:rPr>
              <a:t>, M. 2003. Late Ordovician </a:t>
            </a:r>
            <a:r>
              <a:rPr lang="tr-TR" sz="1400" dirty="0" err="1" smtClean="0">
                <a:solidFill>
                  <a:schemeClr val="tx1"/>
                </a:solidFill>
                <a:latin typeface="Times New Roman" pitchFamily="18" charset="0"/>
                <a:cs typeface="Times New Roman" pitchFamily="18" charset="0"/>
              </a:rPr>
              <a:t>glaciation</a:t>
            </a:r>
            <a:r>
              <a:rPr lang="tr-TR" sz="1400" dirty="0" smtClean="0">
                <a:solidFill>
                  <a:schemeClr val="tx1"/>
                </a:solidFill>
                <a:latin typeface="Times New Roman" pitchFamily="18" charset="0"/>
                <a:cs typeface="Times New Roman" pitchFamily="18" charset="0"/>
              </a:rPr>
              <a:t> in </a:t>
            </a:r>
            <a:r>
              <a:rPr lang="tr-TR" sz="1400" dirty="0" err="1" smtClean="0">
                <a:solidFill>
                  <a:schemeClr val="tx1"/>
                </a:solidFill>
                <a:latin typeface="Times New Roman" pitchFamily="18" charset="0"/>
                <a:cs typeface="Times New Roman" pitchFamily="18" charset="0"/>
              </a:rPr>
              <a:t>Southern</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Turkey</a:t>
            </a:r>
            <a:r>
              <a:rPr lang="tr-TR" sz="1400" dirty="0" smtClean="0">
                <a:solidFill>
                  <a:schemeClr val="tx1"/>
                </a:solidFill>
                <a:latin typeface="Times New Roman" pitchFamily="18" charset="0"/>
                <a:cs typeface="Times New Roman" pitchFamily="18" charset="0"/>
              </a:rPr>
              <a:t>.</a:t>
            </a:r>
          </a:p>
          <a:p>
            <a:pPr algn="just">
              <a:lnSpc>
                <a:spcPct val="150000"/>
              </a:lnSpc>
              <a:spcBef>
                <a:spcPts val="0"/>
              </a:spcBef>
            </a:pPr>
            <a:r>
              <a:rPr lang="tr-TR" sz="1400" dirty="0" err="1" smtClean="0">
                <a:solidFill>
                  <a:schemeClr val="tx1"/>
                </a:solidFill>
                <a:latin typeface="Times New Roman" pitchFamily="18" charset="0"/>
                <a:cs typeface="Times New Roman" pitchFamily="18" charset="0"/>
              </a:rPr>
              <a:t>Saltzman</a:t>
            </a:r>
            <a:r>
              <a:rPr lang="tr-TR" sz="1400" dirty="0" smtClean="0">
                <a:solidFill>
                  <a:schemeClr val="tx1"/>
                </a:solidFill>
                <a:latin typeface="Times New Roman" pitchFamily="18" charset="0"/>
                <a:cs typeface="Times New Roman" pitchFamily="18" charset="0"/>
              </a:rPr>
              <a:t>, B., 2002. </a:t>
            </a:r>
            <a:r>
              <a:rPr lang="tr-TR" sz="1400" dirty="0" err="1" smtClean="0">
                <a:solidFill>
                  <a:schemeClr val="tx1"/>
                </a:solidFill>
                <a:latin typeface="Times New Roman" pitchFamily="18" charset="0"/>
                <a:cs typeface="Times New Roman" pitchFamily="18" charset="0"/>
              </a:rPr>
              <a:t>Dynamical</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Paleoclimatology</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Generalized</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Theory</a:t>
            </a:r>
            <a:r>
              <a:rPr lang="tr-TR" sz="1400" dirty="0" smtClean="0">
                <a:solidFill>
                  <a:schemeClr val="tx1"/>
                </a:solidFill>
                <a:latin typeface="Times New Roman" pitchFamily="18" charset="0"/>
                <a:cs typeface="Times New Roman" pitchFamily="18" charset="0"/>
              </a:rPr>
              <a:t> of Global Climate </a:t>
            </a:r>
            <a:r>
              <a:rPr lang="tr-TR" sz="1400" dirty="0" err="1" smtClean="0">
                <a:solidFill>
                  <a:schemeClr val="tx1"/>
                </a:solidFill>
                <a:latin typeface="Times New Roman" pitchFamily="18" charset="0"/>
                <a:cs typeface="Times New Roman" pitchFamily="18" charset="0"/>
              </a:rPr>
              <a:t>Change</a:t>
            </a:r>
            <a:r>
              <a:rPr lang="tr-TR" sz="1400" dirty="0" smtClean="0">
                <a:solidFill>
                  <a:schemeClr val="tx1"/>
                </a:solidFill>
                <a:latin typeface="Times New Roman" pitchFamily="18" charset="0"/>
                <a:cs typeface="Times New Roman" pitchFamily="18" charset="0"/>
              </a:rPr>
              <a:t>.</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Sarıkaya, M.A., 2012. </a:t>
            </a:r>
            <a:r>
              <a:rPr lang="tr-TR" sz="1400" dirty="0" err="1" smtClean="0">
                <a:solidFill>
                  <a:schemeClr val="tx1"/>
                </a:solidFill>
                <a:latin typeface="Times New Roman" pitchFamily="18" charset="0"/>
                <a:cs typeface="Times New Roman" pitchFamily="18" charset="0"/>
              </a:rPr>
              <a:t>Recession</a:t>
            </a:r>
            <a:r>
              <a:rPr lang="tr-TR" sz="1400" dirty="0" smtClean="0">
                <a:solidFill>
                  <a:schemeClr val="tx1"/>
                </a:solidFill>
                <a:latin typeface="Times New Roman" pitchFamily="18" charset="0"/>
                <a:cs typeface="Times New Roman" pitchFamily="18" charset="0"/>
              </a:rPr>
              <a:t> of the </a:t>
            </a:r>
            <a:r>
              <a:rPr lang="tr-TR" sz="1400" dirty="0" err="1" smtClean="0">
                <a:solidFill>
                  <a:schemeClr val="tx1"/>
                </a:solidFill>
                <a:latin typeface="Times New Roman" pitchFamily="18" charset="0"/>
                <a:cs typeface="Times New Roman" pitchFamily="18" charset="0"/>
              </a:rPr>
              <a:t>ice</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cap</a:t>
            </a:r>
            <a:r>
              <a:rPr lang="tr-TR" sz="1400" dirty="0" smtClean="0">
                <a:solidFill>
                  <a:schemeClr val="tx1"/>
                </a:solidFill>
                <a:latin typeface="Times New Roman" pitchFamily="18" charset="0"/>
                <a:cs typeface="Times New Roman" pitchFamily="18" charset="0"/>
              </a:rPr>
              <a:t> on </a:t>
            </a:r>
            <a:r>
              <a:rPr lang="tr-TR" sz="1400" dirty="0" err="1" smtClean="0">
                <a:solidFill>
                  <a:schemeClr val="tx1"/>
                </a:solidFill>
                <a:latin typeface="Times New Roman" pitchFamily="18" charset="0"/>
                <a:cs typeface="Times New Roman" pitchFamily="18" charset="0"/>
              </a:rPr>
              <a:t>Mount</a:t>
            </a:r>
            <a:r>
              <a:rPr lang="tr-TR" sz="1400" dirty="0" smtClean="0">
                <a:solidFill>
                  <a:schemeClr val="tx1"/>
                </a:solidFill>
                <a:latin typeface="Times New Roman" pitchFamily="18" charset="0"/>
                <a:cs typeface="Times New Roman" pitchFamily="18" charset="0"/>
              </a:rPr>
              <a:t> Ağrı (Ararat), </a:t>
            </a:r>
            <a:r>
              <a:rPr lang="tr-TR" sz="1400" dirty="0" err="1" smtClean="0">
                <a:solidFill>
                  <a:schemeClr val="tx1"/>
                </a:solidFill>
                <a:latin typeface="Times New Roman" pitchFamily="18" charset="0"/>
                <a:cs typeface="Times New Roman" pitchFamily="18" charset="0"/>
              </a:rPr>
              <a:t>Turkey</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from</a:t>
            </a:r>
            <a:r>
              <a:rPr lang="tr-TR" sz="1400" dirty="0" smtClean="0">
                <a:solidFill>
                  <a:schemeClr val="tx1"/>
                </a:solidFill>
                <a:latin typeface="Times New Roman" pitchFamily="18" charset="0"/>
                <a:cs typeface="Times New Roman" pitchFamily="18" charset="0"/>
              </a:rPr>
              <a:t> 1976 </a:t>
            </a:r>
            <a:r>
              <a:rPr lang="tr-TR" sz="1400" dirty="0" err="1" smtClean="0">
                <a:solidFill>
                  <a:schemeClr val="tx1"/>
                </a:solidFill>
                <a:latin typeface="Times New Roman" pitchFamily="18" charset="0"/>
                <a:cs typeface="Times New Roman" pitchFamily="18" charset="0"/>
              </a:rPr>
              <a:t>to</a:t>
            </a:r>
            <a:r>
              <a:rPr lang="tr-TR" sz="1400" dirty="0" smtClean="0">
                <a:solidFill>
                  <a:schemeClr val="tx1"/>
                </a:solidFill>
                <a:latin typeface="Times New Roman" pitchFamily="18" charset="0"/>
                <a:cs typeface="Times New Roman" pitchFamily="18" charset="0"/>
              </a:rPr>
              <a:t> 2011 and </a:t>
            </a:r>
            <a:r>
              <a:rPr lang="tr-TR" sz="1400" dirty="0" err="1" smtClean="0">
                <a:solidFill>
                  <a:schemeClr val="tx1"/>
                </a:solidFill>
                <a:latin typeface="Times New Roman" pitchFamily="18" charset="0"/>
                <a:cs typeface="Times New Roman" pitchFamily="18" charset="0"/>
              </a:rPr>
              <a:t>its</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climatic</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significance</a:t>
            </a:r>
            <a:r>
              <a:rPr lang="tr-TR" sz="1400" dirty="0" smtClean="0">
                <a:solidFill>
                  <a:schemeClr val="tx1"/>
                </a:solidFill>
                <a:latin typeface="Times New Roman" pitchFamily="18" charset="0"/>
                <a:cs typeface="Times New Roman" pitchFamily="18" charset="0"/>
              </a:rPr>
              <a:t>.</a:t>
            </a:r>
          </a:p>
          <a:p>
            <a:pPr algn="just">
              <a:lnSpc>
                <a:spcPct val="150000"/>
              </a:lnSpc>
              <a:spcBef>
                <a:spcPts val="0"/>
              </a:spcBef>
            </a:pPr>
            <a:r>
              <a:rPr lang="tr-TR" sz="1400" dirty="0" err="1" smtClean="0">
                <a:solidFill>
                  <a:schemeClr val="tx1"/>
                </a:solidFill>
                <a:latin typeface="Times New Roman" pitchFamily="18" charset="0"/>
                <a:cs typeface="Times New Roman" pitchFamily="18" charset="0"/>
              </a:rPr>
              <a:t>Scotese</a:t>
            </a:r>
            <a:r>
              <a:rPr lang="tr-TR" sz="1400" dirty="0" smtClean="0">
                <a:solidFill>
                  <a:schemeClr val="tx1"/>
                </a:solidFill>
                <a:latin typeface="Times New Roman" pitchFamily="18" charset="0"/>
                <a:cs typeface="Times New Roman" pitchFamily="18" charset="0"/>
              </a:rPr>
              <a:t>, C.R. 2000. PALEOMAP Project</a:t>
            </a:r>
          </a:p>
          <a:p>
            <a:pPr algn="just">
              <a:lnSpc>
                <a:spcPct val="150000"/>
              </a:lnSpc>
              <a:spcBef>
                <a:spcPts val="0"/>
              </a:spcBef>
            </a:pPr>
            <a:r>
              <a:rPr lang="tr-TR" sz="1400" dirty="0" err="1" smtClean="0">
                <a:solidFill>
                  <a:schemeClr val="tx1"/>
                </a:solidFill>
                <a:latin typeface="Times New Roman" pitchFamily="18" charset="0"/>
                <a:cs typeface="Times New Roman" pitchFamily="18" charset="0"/>
              </a:rPr>
              <a:t>Şenalp</a:t>
            </a:r>
            <a:r>
              <a:rPr lang="tr-TR" sz="1400" dirty="0" smtClean="0">
                <a:solidFill>
                  <a:schemeClr val="tx1"/>
                </a:solidFill>
                <a:latin typeface="Times New Roman" pitchFamily="18" charset="0"/>
                <a:cs typeface="Times New Roman" pitchFamily="18" charset="0"/>
              </a:rPr>
              <a:t>, M. &amp; Al-</a:t>
            </a:r>
            <a:r>
              <a:rPr lang="tr-TR" sz="1400" dirty="0" err="1" smtClean="0">
                <a:solidFill>
                  <a:schemeClr val="tx1"/>
                </a:solidFill>
                <a:latin typeface="Times New Roman" pitchFamily="18" charset="0"/>
                <a:cs typeface="Times New Roman" pitchFamily="18" charset="0"/>
              </a:rPr>
              <a:t>Laboun</a:t>
            </a:r>
            <a:r>
              <a:rPr lang="tr-TR" sz="1400" dirty="0" smtClean="0">
                <a:solidFill>
                  <a:schemeClr val="tx1"/>
                </a:solidFill>
                <a:latin typeface="Times New Roman" pitchFamily="18" charset="0"/>
                <a:cs typeface="Times New Roman" pitchFamily="18" charset="0"/>
              </a:rPr>
              <a:t>, A. 2000. New </a:t>
            </a:r>
            <a:r>
              <a:rPr lang="tr-TR" sz="1400" dirty="0" err="1" smtClean="0">
                <a:solidFill>
                  <a:schemeClr val="tx1"/>
                </a:solidFill>
                <a:latin typeface="Times New Roman" pitchFamily="18" charset="0"/>
                <a:cs typeface="Times New Roman" pitchFamily="18" charset="0"/>
              </a:rPr>
              <a:t>evidence</a:t>
            </a:r>
            <a:r>
              <a:rPr lang="tr-TR" sz="1400" dirty="0" smtClean="0">
                <a:solidFill>
                  <a:schemeClr val="tx1"/>
                </a:solidFill>
                <a:latin typeface="Times New Roman" pitchFamily="18" charset="0"/>
                <a:cs typeface="Times New Roman" pitchFamily="18" charset="0"/>
              </a:rPr>
              <a:t> on the Late Ordovician </a:t>
            </a:r>
            <a:r>
              <a:rPr lang="tr-TR" sz="1400" dirty="0" err="1" smtClean="0">
                <a:solidFill>
                  <a:schemeClr val="tx1"/>
                </a:solidFill>
                <a:latin typeface="Times New Roman" pitchFamily="18" charset="0"/>
                <a:cs typeface="Times New Roman" pitchFamily="18" charset="0"/>
              </a:rPr>
              <a:t>Glacation</a:t>
            </a:r>
            <a:r>
              <a:rPr lang="tr-TR" sz="1400" dirty="0" smtClean="0">
                <a:solidFill>
                  <a:schemeClr val="tx1"/>
                </a:solidFill>
                <a:latin typeface="Times New Roman" pitchFamily="18" charset="0"/>
                <a:cs typeface="Times New Roman" pitchFamily="18" charset="0"/>
              </a:rPr>
              <a:t> in Central </a:t>
            </a:r>
            <a:r>
              <a:rPr lang="tr-TR" sz="1400" dirty="0" err="1" smtClean="0">
                <a:solidFill>
                  <a:schemeClr val="tx1"/>
                </a:solidFill>
                <a:latin typeface="Times New Roman" pitchFamily="18" charset="0"/>
                <a:cs typeface="Times New Roman" pitchFamily="18" charset="0"/>
              </a:rPr>
              <a:t>Saudi</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Arabia</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Saudi</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Aramco</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Journal</a:t>
            </a:r>
            <a:r>
              <a:rPr lang="tr-TR" sz="1400" dirty="0" smtClean="0">
                <a:solidFill>
                  <a:schemeClr val="tx1"/>
                </a:solidFill>
                <a:latin typeface="Times New Roman" pitchFamily="18" charset="0"/>
                <a:cs typeface="Times New Roman" pitchFamily="18" charset="0"/>
              </a:rPr>
              <a:t> of </a:t>
            </a:r>
            <a:r>
              <a:rPr lang="tr-TR" sz="1400" dirty="0" err="1" smtClean="0">
                <a:solidFill>
                  <a:schemeClr val="tx1"/>
                </a:solidFill>
                <a:latin typeface="Times New Roman" pitchFamily="18" charset="0"/>
                <a:cs typeface="Times New Roman" pitchFamily="18" charset="0"/>
              </a:rPr>
              <a:t>Technology</a:t>
            </a:r>
            <a:r>
              <a:rPr lang="tr-TR" sz="1400" dirty="0" smtClean="0">
                <a:solidFill>
                  <a:schemeClr val="tx1"/>
                </a:solidFill>
                <a:latin typeface="Times New Roman" pitchFamily="18" charset="0"/>
                <a:cs typeface="Times New Roman" pitchFamily="18" charset="0"/>
              </a:rPr>
              <a:t>.</a:t>
            </a:r>
          </a:p>
          <a:p>
            <a:pPr algn="just">
              <a:lnSpc>
                <a:spcPct val="150000"/>
              </a:lnSpc>
              <a:spcBef>
                <a:spcPts val="0"/>
              </a:spcBef>
            </a:pPr>
            <a:r>
              <a:rPr lang="tr-TR" sz="1400" dirty="0" err="1" smtClean="0">
                <a:solidFill>
                  <a:schemeClr val="tx1"/>
                </a:solidFill>
                <a:latin typeface="Times New Roman" pitchFamily="18" charset="0"/>
                <a:cs typeface="Times New Roman" pitchFamily="18" charset="0"/>
              </a:rPr>
              <a:t>Turoğlu</a:t>
            </a:r>
            <a:r>
              <a:rPr lang="tr-TR" sz="1400" dirty="0" smtClean="0">
                <a:solidFill>
                  <a:schemeClr val="tx1"/>
                </a:solidFill>
                <a:latin typeface="Times New Roman" pitchFamily="18" charset="0"/>
                <a:cs typeface="Times New Roman" pitchFamily="18" charset="0"/>
              </a:rPr>
              <a:t>, H. 2011. Buzullar ve Buzul Jeomorfolojisi. Çantay Kitabevi: İstanbul, ISBN 978-975-9060-82-4  </a:t>
            </a:r>
          </a:p>
          <a:p>
            <a:pPr algn="just">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algn="just">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   </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63888" y="6441860"/>
            <a:ext cx="1656184" cy="338554"/>
          </a:xfrm>
          <a:prstGeom prst="rect">
            <a:avLst/>
          </a:prstGeom>
        </p:spPr>
        <p:txBody>
          <a:bodyPr wrap="square">
            <a:spAutoFit/>
          </a:bodyPr>
          <a:lstStyle/>
          <a:p>
            <a:r>
              <a:rPr lang="tr-TR" sz="1600" dirty="0" smtClean="0"/>
              <a:t> </a:t>
            </a:r>
            <a:endParaRPr lang="tr-TR" sz="1400" dirty="0">
              <a:latin typeface="Arial" pitchFamily="34" charset="0"/>
              <a:cs typeface="Arial" pitchFamily="34" charset="0"/>
            </a:endParaRPr>
          </a:p>
        </p:txBody>
      </p:sp>
    </p:spTree>
    <p:extLst>
      <p:ext uri="{BB962C8B-B14F-4D97-AF65-F5344CB8AC3E}">
        <p14:creationId xmlns:p14="http://schemas.microsoft.com/office/powerpoint/2010/main" val="2478058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Web kaynaklarI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764704"/>
            <a:ext cx="9173264" cy="6093296"/>
          </a:xfrm>
          <a:solidFill>
            <a:schemeClr val="accent5">
              <a:lumMod val="40000"/>
              <a:lumOff val="60000"/>
            </a:schemeClr>
          </a:solidFill>
          <a:scene3d>
            <a:camera prst="orthographicFront"/>
            <a:lightRig rig="threePt" dir="t"/>
          </a:scene3d>
          <a:sp3d>
            <a:bevelT prst="angle"/>
          </a:sp3d>
        </p:spPr>
        <p:txBody>
          <a:bodyPr anchor="t">
            <a:normAutofit/>
          </a:bodyPr>
          <a:lstStyle/>
          <a:p>
            <a:pPr algn="just">
              <a:lnSpc>
                <a:spcPct val="150000"/>
              </a:lnSpc>
              <a:spcBef>
                <a:spcPts val="0"/>
              </a:spcBef>
            </a:pPr>
            <a:r>
              <a:rPr lang="tr-TR" sz="1300" dirty="0" smtClean="0">
                <a:solidFill>
                  <a:schemeClr val="tx1"/>
                </a:solidFill>
                <a:latin typeface="Times New Roman" pitchFamily="18" charset="0"/>
                <a:cs typeface="Times New Roman" pitchFamily="18" charset="0"/>
              </a:rPr>
              <a:t>[</a:t>
            </a:r>
            <a:r>
              <a:rPr lang="tr-TR" sz="1300" dirty="0">
                <a:solidFill>
                  <a:schemeClr val="tx1"/>
                </a:solidFill>
                <a:latin typeface="Times New Roman" pitchFamily="18" charset="0"/>
                <a:cs typeface="Times New Roman" pitchFamily="18" charset="0"/>
              </a:rPr>
              <a:t>1] http://tr.wikipedia.org/wiki/Buzul</a:t>
            </a:r>
          </a:p>
          <a:p>
            <a:pPr algn="just">
              <a:lnSpc>
                <a:spcPct val="150000"/>
              </a:lnSpc>
              <a:spcBef>
                <a:spcPts val="0"/>
              </a:spcBef>
            </a:pPr>
            <a:r>
              <a:rPr lang="tr-TR" sz="1300" dirty="0">
                <a:solidFill>
                  <a:schemeClr val="tx1"/>
                </a:solidFill>
                <a:latin typeface="Times New Roman" pitchFamily="18" charset="0"/>
                <a:cs typeface="Times New Roman" pitchFamily="18" charset="0"/>
              </a:rPr>
              <a:t>[2]http://www.swisseduc.ch/glaciers/glossary/ice-sheet-en.html</a:t>
            </a:r>
          </a:p>
          <a:p>
            <a:pPr algn="just">
              <a:lnSpc>
                <a:spcPct val="150000"/>
              </a:lnSpc>
              <a:spcBef>
                <a:spcPts val="0"/>
              </a:spcBef>
            </a:pPr>
            <a:r>
              <a:rPr lang="tr-TR" sz="1300" dirty="0">
                <a:solidFill>
                  <a:schemeClr val="tx1"/>
                </a:solidFill>
                <a:latin typeface="Times New Roman" pitchFamily="18" charset="0"/>
                <a:cs typeface="Times New Roman" pitchFamily="18" charset="0"/>
              </a:rPr>
              <a:t>[3]http://commons.wikimedia.org/wiki/File:Greenland_ice-sheet_hg.jpg</a:t>
            </a:r>
          </a:p>
          <a:p>
            <a:pPr algn="just">
              <a:lnSpc>
                <a:spcPct val="150000"/>
              </a:lnSpc>
              <a:spcBef>
                <a:spcPts val="0"/>
              </a:spcBef>
            </a:pPr>
            <a:r>
              <a:rPr lang="tr-TR" sz="1300" dirty="0" smtClean="0">
                <a:solidFill>
                  <a:schemeClr val="tx1"/>
                </a:solidFill>
                <a:latin typeface="Times New Roman" pitchFamily="18" charset="0"/>
                <a:cs typeface="Times New Roman" pitchFamily="18" charset="0"/>
              </a:rPr>
              <a:t>[</a:t>
            </a:r>
            <a:r>
              <a:rPr lang="tr-TR" sz="1300" dirty="0">
                <a:solidFill>
                  <a:schemeClr val="tx1"/>
                </a:solidFill>
                <a:latin typeface="Times New Roman" pitchFamily="18" charset="0"/>
                <a:cs typeface="Times New Roman" pitchFamily="18" charset="0"/>
              </a:rPr>
              <a:t>4] http://v.gg/iceland-sightseeing-glaciers-259/</a:t>
            </a:r>
          </a:p>
          <a:p>
            <a:pPr algn="just">
              <a:lnSpc>
                <a:spcPct val="150000"/>
              </a:lnSpc>
              <a:spcBef>
                <a:spcPts val="0"/>
              </a:spcBef>
            </a:pPr>
            <a:r>
              <a:rPr lang="tr-TR" sz="1300" dirty="0">
                <a:solidFill>
                  <a:schemeClr val="tx1"/>
                </a:solidFill>
                <a:latin typeface="Times New Roman" pitchFamily="18" charset="0"/>
                <a:cs typeface="Times New Roman" pitchFamily="18" charset="0"/>
              </a:rPr>
              <a:t>[5]http://all-that-is-interesting.com/stunning-glaciers</a:t>
            </a:r>
          </a:p>
          <a:p>
            <a:pPr algn="just">
              <a:lnSpc>
                <a:spcPct val="150000"/>
              </a:lnSpc>
              <a:spcBef>
                <a:spcPts val="0"/>
              </a:spcBef>
            </a:pPr>
            <a:r>
              <a:rPr lang="tr-TR" sz="1300" dirty="0" smtClean="0">
                <a:solidFill>
                  <a:schemeClr val="tx1"/>
                </a:solidFill>
                <a:latin typeface="Times New Roman" pitchFamily="18" charset="0"/>
                <a:cs typeface="Times New Roman" pitchFamily="18" charset="0"/>
              </a:rPr>
              <a:t>[6]http</a:t>
            </a:r>
            <a:r>
              <a:rPr lang="tr-TR" sz="1300" dirty="0">
                <a:solidFill>
                  <a:schemeClr val="tx1"/>
                </a:solidFill>
                <a:latin typeface="Times New Roman" pitchFamily="18" charset="0"/>
                <a:cs typeface="Times New Roman" pitchFamily="18" charset="0"/>
              </a:rPr>
              <a:t>://climatechange.umaine.edu/Research/projects/Greenland/home.html</a:t>
            </a:r>
          </a:p>
          <a:p>
            <a:pPr algn="just">
              <a:lnSpc>
                <a:spcPct val="150000"/>
              </a:lnSpc>
              <a:spcBef>
                <a:spcPts val="0"/>
              </a:spcBef>
            </a:pPr>
            <a:r>
              <a:rPr lang="tr-TR" sz="1300" dirty="0">
                <a:solidFill>
                  <a:schemeClr val="tx1"/>
                </a:solidFill>
                <a:latin typeface="Times New Roman" pitchFamily="18" charset="0"/>
                <a:cs typeface="Times New Roman" pitchFamily="18" charset="0"/>
              </a:rPr>
              <a:t>[7]http://www.ararat717.com/mount-ararat</a:t>
            </a:r>
          </a:p>
          <a:p>
            <a:pPr algn="just">
              <a:lnSpc>
                <a:spcPct val="150000"/>
              </a:lnSpc>
              <a:spcBef>
                <a:spcPts val="0"/>
              </a:spcBef>
            </a:pPr>
            <a:r>
              <a:rPr lang="tr-TR" sz="1300" dirty="0">
                <a:solidFill>
                  <a:schemeClr val="tx1"/>
                </a:solidFill>
                <a:latin typeface="Times New Roman" pitchFamily="18" charset="0"/>
                <a:cs typeface="Times New Roman" pitchFamily="18" charset="0"/>
              </a:rPr>
              <a:t> [8]http://marlimillerphoto.com/Gl-04.html</a:t>
            </a:r>
          </a:p>
          <a:p>
            <a:pPr algn="just">
              <a:lnSpc>
                <a:spcPct val="150000"/>
              </a:lnSpc>
              <a:spcBef>
                <a:spcPts val="0"/>
              </a:spcBef>
            </a:pPr>
            <a:r>
              <a:rPr lang="tr-TR" sz="1300" dirty="0">
                <a:solidFill>
                  <a:schemeClr val="tx1"/>
                </a:solidFill>
                <a:latin typeface="Times New Roman" pitchFamily="18" charset="0"/>
                <a:cs typeface="Times New Roman" pitchFamily="18" charset="0"/>
              </a:rPr>
              <a:t>[9]https://www.academia.edu/7825904/Buzul_s%C3%BCre%C3%A7leri_Kuvaterner_yaz_okulu_ders_notlar%C4%B1_</a:t>
            </a:r>
          </a:p>
          <a:p>
            <a:pPr algn="just">
              <a:lnSpc>
                <a:spcPct val="150000"/>
              </a:lnSpc>
              <a:spcBef>
                <a:spcPts val="0"/>
              </a:spcBef>
            </a:pPr>
            <a:r>
              <a:rPr lang="tr-TR" sz="1300" dirty="0">
                <a:solidFill>
                  <a:schemeClr val="tx1"/>
                </a:solidFill>
                <a:latin typeface="Times New Roman" pitchFamily="18" charset="0"/>
                <a:cs typeface="Times New Roman" pitchFamily="18" charset="0"/>
              </a:rPr>
              <a:t>[10]http://luirig.altervista.org/</a:t>
            </a:r>
            <a:r>
              <a:rPr lang="tr-TR" sz="1300" dirty="0" err="1">
                <a:solidFill>
                  <a:schemeClr val="tx1"/>
                </a:solidFill>
                <a:latin typeface="Times New Roman" pitchFamily="18" charset="0"/>
                <a:cs typeface="Times New Roman" pitchFamily="18" charset="0"/>
              </a:rPr>
              <a:t>naturaitaliana</a:t>
            </a:r>
            <a:r>
              <a:rPr lang="tr-TR" sz="1300" dirty="0">
                <a:solidFill>
                  <a:schemeClr val="tx1"/>
                </a:solidFill>
                <a:latin typeface="Times New Roman" pitchFamily="18" charset="0"/>
                <a:cs typeface="Times New Roman" pitchFamily="18" charset="0"/>
              </a:rPr>
              <a:t>/</a:t>
            </a:r>
            <a:r>
              <a:rPr lang="tr-TR" sz="1300" dirty="0" err="1">
                <a:solidFill>
                  <a:schemeClr val="tx1"/>
                </a:solidFill>
                <a:latin typeface="Times New Roman" pitchFamily="18" charset="0"/>
                <a:cs typeface="Times New Roman" pitchFamily="18" charset="0"/>
              </a:rPr>
              <a:t>viewpics.php?title</a:t>
            </a:r>
            <a:r>
              <a:rPr lang="tr-TR" sz="1300" dirty="0">
                <a:solidFill>
                  <a:schemeClr val="tx1"/>
                </a:solidFill>
                <a:latin typeface="Times New Roman" pitchFamily="18" charset="0"/>
                <a:cs typeface="Times New Roman" pitchFamily="18" charset="0"/>
              </a:rPr>
              <a:t>=Greenland.+Kames+in+Happy+Valley.+August+8,+1953.</a:t>
            </a:r>
          </a:p>
          <a:p>
            <a:pPr algn="just">
              <a:lnSpc>
                <a:spcPct val="150000"/>
              </a:lnSpc>
              <a:spcBef>
                <a:spcPts val="0"/>
              </a:spcBef>
            </a:pPr>
            <a:r>
              <a:rPr lang="tr-TR" sz="1300" dirty="0">
                <a:solidFill>
                  <a:schemeClr val="tx1"/>
                </a:solidFill>
                <a:latin typeface="Times New Roman" pitchFamily="18" charset="0"/>
                <a:cs typeface="Times New Roman" pitchFamily="18" charset="0"/>
              </a:rPr>
              <a:t>[11]http://www.physicalgeography.net/fundamentals/10af.html</a:t>
            </a:r>
          </a:p>
          <a:p>
            <a:pPr algn="just">
              <a:lnSpc>
                <a:spcPct val="150000"/>
              </a:lnSpc>
              <a:spcBef>
                <a:spcPts val="0"/>
              </a:spcBef>
            </a:pPr>
            <a:r>
              <a:rPr lang="tr-TR" sz="1300" dirty="0">
                <a:solidFill>
                  <a:schemeClr val="tx1"/>
                </a:solidFill>
                <a:latin typeface="Times New Roman" pitchFamily="18" charset="0"/>
                <a:cs typeface="Times New Roman" pitchFamily="18" charset="0"/>
              </a:rPr>
              <a:t>[12]http://www.geo-logic.org/Glacial%20Geology/Esker%20Deposits.htm</a:t>
            </a:r>
          </a:p>
          <a:p>
            <a:pPr algn="just">
              <a:lnSpc>
                <a:spcPct val="150000"/>
              </a:lnSpc>
              <a:spcBef>
                <a:spcPts val="0"/>
              </a:spcBef>
            </a:pPr>
            <a:r>
              <a:rPr lang="tr-TR" sz="1300" dirty="0">
                <a:solidFill>
                  <a:schemeClr val="tx1"/>
                </a:solidFill>
                <a:latin typeface="Times New Roman" pitchFamily="18" charset="0"/>
                <a:cs typeface="Times New Roman" pitchFamily="18" charset="0"/>
              </a:rPr>
              <a:t>[13] https://notendur.hi.is/oi/quaternary_geology.htm</a:t>
            </a:r>
          </a:p>
          <a:p>
            <a:pPr algn="just">
              <a:lnSpc>
                <a:spcPct val="150000"/>
              </a:lnSpc>
              <a:spcBef>
                <a:spcPts val="0"/>
              </a:spcBef>
            </a:pPr>
            <a:r>
              <a:rPr lang="tr-TR" sz="1300" dirty="0">
                <a:solidFill>
                  <a:schemeClr val="tx1"/>
                </a:solidFill>
                <a:latin typeface="Times New Roman" pitchFamily="18" charset="0"/>
                <a:cs typeface="Times New Roman" pitchFamily="18" charset="0"/>
              </a:rPr>
              <a:t>[14]http://www.globalwarmingart.com/wiki/File:Holocene_Temperature_Variations_Rev_png</a:t>
            </a:r>
          </a:p>
          <a:p>
            <a:pPr algn="just">
              <a:lnSpc>
                <a:spcPct val="150000"/>
              </a:lnSpc>
              <a:spcBef>
                <a:spcPts val="0"/>
              </a:spcBef>
            </a:pPr>
            <a:r>
              <a:rPr lang="tr-TR" sz="1300" dirty="0">
                <a:solidFill>
                  <a:schemeClr val="tx1"/>
                </a:solidFill>
                <a:latin typeface="Times New Roman" pitchFamily="18" charset="0"/>
                <a:cs typeface="Times New Roman" pitchFamily="18" charset="0"/>
              </a:rPr>
              <a:t>[15]http://iceagenow.info/2011/10/real-unprecedented-warming-happened-industrial-age/</a:t>
            </a:r>
          </a:p>
          <a:p>
            <a:pPr algn="just">
              <a:lnSpc>
                <a:spcPct val="150000"/>
              </a:lnSpc>
              <a:spcBef>
                <a:spcPts val="0"/>
              </a:spcBef>
            </a:pPr>
            <a:r>
              <a:rPr lang="tr-TR" sz="1300" dirty="0">
                <a:solidFill>
                  <a:schemeClr val="tx1"/>
                </a:solidFill>
                <a:latin typeface="Times New Roman" pitchFamily="18" charset="0"/>
                <a:cs typeface="Times New Roman" pitchFamily="18" charset="0"/>
              </a:rPr>
              <a:t>[16]http://tr.wikipedia.org/wiki/Kullan%C4%B1c%C4%B1:Erturac/T%C3%BCrkiyedeki_buzullar</a:t>
            </a:r>
          </a:p>
          <a:p>
            <a:pPr algn="just">
              <a:lnSpc>
                <a:spcPct val="150000"/>
              </a:lnSpc>
              <a:spcBef>
                <a:spcPts val="0"/>
              </a:spcBef>
            </a:pPr>
            <a:r>
              <a:rPr lang="tr-TR" sz="1300" dirty="0">
                <a:solidFill>
                  <a:schemeClr val="tx1"/>
                </a:solidFill>
                <a:latin typeface="Times New Roman" pitchFamily="18" charset="0"/>
                <a:cs typeface="Times New Roman" pitchFamily="18" charset="0"/>
              </a:rPr>
              <a:t>[17] http://pixgood.com/glacial-erosional-landforms.html</a:t>
            </a:r>
          </a:p>
          <a:p>
            <a:pPr algn="just">
              <a:lnSpc>
                <a:spcPct val="150000"/>
              </a:lnSpc>
              <a:spcBef>
                <a:spcPts val="0"/>
              </a:spcBef>
            </a:pPr>
            <a:r>
              <a:rPr lang="tr-TR" sz="1300" dirty="0">
                <a:solidFill>
                  <a:schemeClr val="tx1"/>
                </a:solidFill>
                <a:latin typeface="Times New Roman" pitchFamily="18" charset="0"/>
                <a:cs typeface="Times New Roman" pitchFamily="18" charset="0"/>
              </a:rPr>
              <a:t>[18]http://csmres.jmu.edu/geollab/eaton/web/eaton_files/Courses/Geomorphology/Presentations/Glacial%20Mechanics%20and%20Landforms_PowerPressed.ppt</a:t>
            </a:r>
          </a:p>
          <a:p>
            <a:pPr algn="just">
              <a:lnSpc>
                <a:spcPct val="150000"/>
              </a:lnSpc>
              <a:spcBef>
                <a:spcPts val="0"/>
              </a:spcBef>
            </a:pPr>
            <a:r>
              <a:rPr lang="tr-TR" sz="1300" dirty="0">
                <a:solidFill>
                  <a:schemeClr val="tx1"/>
                </a:solidFill>
                <a:latin typeface="Times New Roman" pitchFamily="18" charset="0"/>
                <a:cs typeface="Times New Roman" pitchFamily="18" charset="0"/>
              </a:rPr>
              <a:t>[19]http://www.personal.kent.edu/~sclement/dynamics/glaciers/glaciers.htm</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63888" y="6441860"/>
            <a:ext cx="1656184" cy="338554"/>
          </a:xfrm>
          <a:prstGeom prst="rect">
            <a:avLst/>
          </a:prstGeom>
        </p:spPr>
        <p:txBody>
          <a:bodyPr wrap="square">
            <a:spAutoFit/>
          </a:bodyPr>
          <a:lstStyle/>
          <a:p>
            <a:r>
              <a:rPr lang="tr-TR" sz="1600" dirty="0" smtClean="0"/>
              <a:t> </a:t>
            </a:r>
            <a:endParaRPr lang="tr-TR" sz="1400" dirty="0">
              <a:latin typeface="Arial" pitchFamily="34" charset="0"/>
              <a:cs typeface="Arial" pitchFamily="34" charset="0"/>
            </a:endParaRPr>
          </a:p>
        </p:txBody>
      </p:sp>
    </p:spTree>
    <p:extLst>
      <p:ext uri="{BB962C8B-B14F-4D97-AF65-F5344CB8AC3E}">
        <p14:creationId xmlns:p14="http://schemas.microsoft.com/office/powerpoint/2010/main" val="2674684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1" y="12998"/>
            <a:ext cx="92238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95536" y="2780928"/>
            <a:ext cx="8229600" cy="2376264"/>
          </a:xfrm>
        </p:spPr>
        <p:txBody>
          <a:bodyPr/>
          <a:lstStyle/>
          <a:p>
            <a:r>
              <a:rPr lang="tr-TR" dirty="0" smtClean="0">
                <a:latin typeface="Comic Sans MS" pitchFamily="66" charset="0"/>
              </a:rPr>
              <a:t>TEŞEKKÜRLER…</a:t>
            </a:r>
            <a:endParaRPr lang="tr-TR" dirty="0">
              <a:latin typeface="Comic Sans MS" pitchFamily="66" charset="0"/>
            </a:endParaRPr>
          </a:p>
        </p:txBody>
      </p:sp>
    </p:spTree>
    <p:extLst>
      <p:ext uri="{BB962C8B-B14F-4D97-AF65-F5344CB8AC3E}">
        <p14:creationId xmlns:p14="http://schemas.microsoft.com/office/powerpoint/2010/main" val="135483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DÜNYA ÜZERİNDEKİ BUZULLAŞMA DÖNEMLERİ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22412"/>
            <a:ext cx="9173264" cy="5935588"/>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2">
                    <a:lumMod val="60000"/>
                    <a:lumOff val="40000"/>
                  </a:schemeClr>
                </a:solidFill>
                <a:latin typeface="Times New Roman" pitchFamily="18" charset="0"/>
                <a:cs typeface="Times New Roman" pitchFamily="18" charset="0"/>
              </a:rPr>
              <a:t>Huronian Buzullaşması: </a:t>
            </a:r>
            <a:r>
              <a:rPr lang="tr-TR" sz="1200" dirty="0" smtClean="0">
                <a:solidFill>
                  <a:schemeClr val="tx1"/>
                </a:solidFill>
                <a:latin typeface="Times New Roman" pitchFamily="18" charset="0"/>
                <a:cs typeface="Times New Roman" pitchFamily="18" charset="0"/>
              </a:rPr>
              <a:t>Yaklaşık 2,2 milyar yıl önce Erken </a:t>
            </a:r>
            <a:r>
              <a:rPr lang="tr-TR" sz="1200" dirty="0" err="1" smtClean="0">
                <a:solidFill>
                  <a:schemeClr val="tx1"/>
                </a:solidFill>
                <a:latin typeface="Times New Roman" pitchFamily="18" charset="0"/>
                <a:cs typeface="Times New Roman" pitchFamily="18" charset="0"/>
              </a:rPr>
              <a:t>Proterozoyik’te</a:t>
            </a:r>
            <a:r>
              <a:rPr lang="tr-TR" sz="1200" dirty="0" smtClean="0">
                <a:solidFill>
                  <a:schemeClr val="tx1"/>
                </a:solidFill>
                <a:latin typeface="Times New Roman" pitchFamily="18" charset="0"/>
                <a:cs typeface="Times New Roman" pitchFamily="18" charset="0"/>
              </a:rPr>
              <a:t> meydana gelmiştir. Huronian buzullaşması sırasında Gondwana kıtası (Avustralya, Afrika, Güney Amerika ve Hindistan’dan oluşan kıta) buzullar altında kalmıştır. Huronian buzul depolarına         ABD, Finlandiya, Kanada, Hindistan, Güney Afrika ve Batı Avustralya’da yaygın olarak rastlanmaktadır.</a:t>
            </a:r>
          </a:p>
          <a:p>
            <a:pPr indent="396000">
              <a:lnSpc>
                <a:spcPct val="150000"/>
              </a:lnSpc>
              <a:spcBef>
                <a:spcPts val="0"/>
              </a:spcBef>
            </a:pPr>
            <a:r>
              <a:rPr lang="tr-TR" sz="1200" b="1" dirty="0" smtClean="0">
                <a:solidFill>
                  <a:schemeClr val="tx2">
                    <a:lumMod val="60000"/>
                    <a:lumOff val="40000"/>
                  </a:schemeClr>
                </a:solidFill>
                <a:latin typeface="Times New Roman" pitchFamily="18" charset="0"/>
                <a:cs typeface="Times New Roman" pitchFamily="18" charset="0"/>
              </a:rPr>
              <a:t>Cryogenian Buzullaşması:</a:t>
            </a:r>
            <a:r>
              <a:rPr lang="tr-TR" sz="1200" dirty="0">
                <a:solidFill>
                  <a:schemeClr val="tx1"/>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Geç </a:t>
            </a:r>
            <a:r>
              <a:rPr lang="tr-TR" sz="1200" dirty="0" err="1" smtClean="0">
                <a:solidFill>
                  <a:schemeClr val="tx1"/>
                </a:solidFill>
                <a:latin typeface="Times New Roman" pitchFamily="18" charset="0"/>
                <a:cs typeface="Times New Roman" pitchFamily="18" charset="0"/>
              </a:rPr>
              <a:t>Proterozoyik’te</a:t>
            </a:r>
            <a:r>
              <a:rPr lang="tr-TR" sz="1200" dirty="0" smtClean="0">
                <a:solidFill>
                  <a:schemeClr val="tx1"/>
                </a:solidFill>
                <a:latin typeface="Times New Roman" pitchFamily="18" charset="0"/>
                <a:cs typeface="Times New Roman" pitchFamily="18" charset="0"/>
              </a:rPr>
              <a:t> günümüzden yaklaşık 820-544 milyon yıl öncesinde meydana gelmiştir. Bu dönem için kartopu dünya tanımlaması yapılmıştır. Bu dönemde ekvatorlarda dahil olmak üzere yerkürenin tamamen buzul örtüsü ile kaplandığı ve sıcaklıkların ortalama -20</a:t>
            </a:r>
            <a:r>
              <a:rPr lang="tr-TR" sz="1200" baseline="30000" dirty="0" smtClean="0">
                <a:solidFill>
                  <a:schemeClr val="tx1"/>
                </a:solidFill>
                <a:latin typeface="Times New Roman" pitchFamily="18" charset="0"/>
                <a:cs typeface="Times New Roman" pitchFamily="18" charset="0"/>
              </a:rPr>
              <a:t>O</a:t>
            </a:r>
            <a:r>
              <a:rPr lang="tr-TR" sz="1200" dirty="0" smtClean="0">
                <a:solidFill>
                  <a:schemeClr val="tx1"/>
                </a:solidFill>
                <a:latin typeface="Times New Roman" pitchFamily="18" charset="0"/>
                <a:cs typeface="Times New Roman" pitchFamily="18" charset="0"/>
              </a:rPr>
              <a:t>C’lere kadar düştüğü tahmin edilmektedir. Araştırmalar volkanik patlamaların atmosfere bıraktığı CO</a:t>
            </a:r>
            <a:r>
              <a:rPr lang="tr-TR" sz="1200" baseline="-25000" dirty="0" smtClean="0">
                <a:solidFill>
                  <a:schemeClr val="tx1"/>
                </a:solidFill>
                <a:latin typeface="Times New Roman" pitchFamily="18" charset="0"/>
                <a:cs typeface="Times New Roman" pitchFamily="18" charset="0"/>
              </a:rPr>
              <a:t>2</a:t>
            </a:r>
            <a:r>
              <a:rPr lang="tr-TR" sz="1200" dirty="0" smtClean="0">
                <a:solidFill>
                  <a:schemeClr val="tx1"/>
                </a:solidFill>
                <a:latin typeface="Times New Roman" pitchFamily="18" charset="0"/>
                <a:cs typeface="Times New Roman" pitchFamily="18" charset="0"/>
              </a:rPr>
              <a:t> gazının oluşturduğu sera etkisiyle buzulların eriyerek yeryüzünün günümüz koşullarına benzer iklimlere geri döndüğünü gösterir (Çiner 2012).</a:t>
            </a:r>
          </a:p>
          <a:p>
            <a:pPr indent="396000">
              <a:lnSpc>
                <a:spcPct val="150000"/>
              </a:lnSpc>
              <a:spcBef>
                <a:spcPts val="0"/>
              </a:spcBef>
            </a:pPr>
            <a:endParaRPr lang="tr-TR" sz="1200" b="1"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1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 </a:t>
            </a: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                                     </a:t>
            </a: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endParaRPr lang="tr-TR" sz="16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6991"/>
            <a:ext cx="4402801" cy="273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1419" y="3356992"/>
            <a:ext cx="465670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835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DÜNYA ÜZERİNDEKİ BUZULLAŞMA DÖNEMLERİ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22412"/>
            <a:ext cx="9173264" cy="5935588"/>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nSpc>
                <a:spcPct val="150000"/>
              </a:lnSpc>
              <a:spcBef>
                <a:spcPts val="0"/>
              </a:spcBef>
            </a:pPr>
            <a:r>
              <a:rPr lang="tr-TR" sz="1400" b="1" dirty="0" smtClean="0">
                <a:solidFill>
                  <a:schemeClr val="tx2">
                    <a:lumMod val="60000"/>
                    <a:lumOff val="40000"/>
                  </a:schemeClr>
                </a:solidFill>
                <a:latin typeface="Times New Roman" pitchFamily="18" charset="0"/>
                <a:cs typeface="Times New Roman" pitchFamily="18" charset="0"/>
              </a:rPr>
              <a:t>Geç Ordovisiyen (Sahra) Buzullaşması:  </a:t>
            </a:r>
            <a:r>
              <a:rPr lang="tr-TR" sz="1400" dirty="0" smtClean="0">
                <a:solidFill>
                  <a:schemeClr val="tx1"/>
                </a:solidFill>
                <a:latin typeface="Times New Roman" pitchFamily="18" charset="0"/>
                <a:cs typeface="Times New Roman" pitchFamily="18" charset="0"/>
              </a:rPr>
              <a:t>Günümüzden yaklaşık 440-460 milyon yıl önce Afrika’nın merkezde olduğu ve Gondwana olarak bilinen </a:t>
            </a:r>
            <a:r>
              <a:rPr lang="tr-TR" sz="1400" dirty="0" err="1" smtClean="0">
                <a:solidFill>
                  <a:schemeClr val="tx1"/>
                </a:solidFill>
                <a:latin typeface="Times New Roman" pitchFamily="18" charset="0"/>
                <a:cs typeface="Times New Roman" pitchFamily="18" charset="0"/>
              </a:rPr>
              <a:t>süperkıtada</a:t>
            </a:r>
            <a:r>
              <a:rPr lang="tr-TR" sz="1400" dirty="0" smtClean="0">
                <a:solidFill>
                  <a:schemeClr val="tx1"/>
                </a:solidFill>
                <a:latin typeface="Times New Roman" pitchFamily="18" charset="0"/>
                <a:cs typeface="Times New Roman" pitchFamily="18" charset="0"/>
              </a:rPr>
              <a:t> meydana gelen buzullaşmadır.  Bu dönemde Afrika kıtası güney kutbuna yakın bir </a:t>
            </a:r>
            <a:r>
              <a:rPr lang="tr-TR" sz="1400" dirty="0" err="1" smtClean="0">
                <a:solidFill>
                  <a:schemeClr val="tx1"/>
                </a:solidFill>
                <a:latin typeface="Times New Roman" pitchFamily="18" charset="0"/>
                <a:cs typeface="Times New Roman" pitchFamily="18" charset="0"/>
              </a:rPr>
              <a:t>lokasyona</a:t>
            </a:r>
            <a:r>
              <a:rPr lang="tr-TR" sz="1400" dirty="0" smtClean="0">
                <a:solidFill>
                  <a:schemeClr val="tx1"/>
                </a:solidFill>
                <a:latin typeface="Times New Roman" pitchFamily="18" charset="0"/>
                <a:cs typeface="Times New Roman" pitchFamily="18" charset="0"/>
              </a:rPr>
              <a:t> sahipti ve bu kıta bugünkü </a:t>
            </a:r>
            <a:r>
              <a:rPr lang="tr-TR" sz="1400" dirty="0" err="1" smtClean="0">
                <a:solidFill>
                  <a:schemeClr val="tx1"/>
                </a:solidFill>
                <a:latin typeface="Times New Roman" pitchFamily="18" charset="0"/>
                <a:cs typeface="Times New Roman" pitchFamily="18" charset="0"/>
              </a:rPr>
              <a:t>Antartika</a:t>
            </a:r>
            <a:r>
              <a:rPr lang="tr-TR" sz="1400" dirty="0" smtClean="0">
                <a:solidFill>
                  <a:schemeClr val="tx1"/>
                </a:solidFill>
                <a:latin typeface="Times New Roman" pitchFamily="18" charset="0"/>
                <a:cs typeface="Times New Roman" pitchFamily="18" charset="0"/>
              </a:rPr>
              <a:t> örtü buzulundan daha büyük bir buzul örtüsü ile kaplıydı. Sahra buzullaşması olarak bilinen bu örtü buzulunun kalıntılarına Arabistan yarımadasında, Afrika’nın batısında , Güney Amerika ve Sahra’nın merkez kısımlarında rastlanmıştır. Ülkemizde de bu dönemin kalıntılarına Toros Dağları boyunca ve Gondwana kıtasının KD kenarında (Arap platformunun kuzey kesimi) rastlanmıştır (Ghienne </a:t>
            </a:r>
            <a:r>
              <a:rPr lang="tr-TR" sz="1400" dirty="0" err="1" smtClean="0">
                <a:solidFill>
                  <a:schemeClr val="tx1"/>
                </a:solidFill>
                <a:latin typeface="Times New Roman" pitchFamily="18" charset="0"/>
                <a:cs typeface="Times New Roman" pitchFamily="18" charset="0"/>
              </a:rPr>
              <a:t>vd</a:t>
            </a:r>
            <a:r>
              <a:rPr lang="tr-TR" sz="1400" dirty="0" smtClean="0">
                <a:solidFill>
                  <a:schemeClr val="tx1"/>
                </a:solidFill>
                <a:latin typeface="Times New Roman" pitchFamily="18" charset="0"/>
                <a:cs typeface="Times New Roman" pitchFamily="18" charset="0"/>
              </a:rPr>
              <a:t> 2010).</a:t>
            </a: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1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 </a:t>
            </a: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                                     </a:t>
            </a: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endParaRPr lang="tr-TR" sz="16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70" y="2863615"/>
            <a:ext cx="3956298" cy="390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542" y="3717032"/>
            <a:ext cx="3240116" cy="3046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odeniz\Desktop\13.05.2015 seminer notlar\Arap plakası.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0591" y="3424653"/>
            <a:ext cx="2148976" cy="114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876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DÜNYA ÜZERİNDEKİ BUZULLAŞMA DÖNEMLERİ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29264" y="896490"/>
            <a:ext cx="9173264" cy="5961509"/>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nSpc>
                <a:spcPct val="150000"/>
              </a:lnSpc>
              <a:spcBef>
                <a:spcPts val="0"/>
              </a:spcBef>
            </a:pPr>
            <a:endParaRPr lang="tr-TR" sz="1400" b="1"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r>
              <a:rPr lang="tr-TR" sz="1400" b="1" dirty="0" smtClean="0">
                <a:solidFill>
                  <a:schemeClr val="tx2">
                    <a:lumMod val="60000"/>
                    <a:lumOff val="40000"/>
                  </a:schemeClr>
                </a:solidFill>
                <a:latin typeface="Times New Roman" pitchFamily="18" charset="0"/>
                <a:cs typeface="Times New Roman" pitchFamily="18" charset="0"/>
              </a:rPr>
              <a:t>Geç Karbonifer (</a:t>
            </a:r>
            <a:r>
              <a:rPr lang="tr-TR" sz="1400" b="1" dirty="0" err="1" smtClean="0">
                <a:solidFill>
                  <a:schemeClr val="tx2">
                    <a:lumMod val="60000"/>
                    <a:lumOff val="40000"/>
                  </a:schemeClr>
                </a:solidFill>
                <a:latin typeface="Times New Roman" pitchFamily="18" charset="0"/>
                <a:cs typeface="Times New Roman" pitchFamily="18" charset="0"/>
              </a:rPr>
              <a:t>Karoo</a:t>
            </a:r>
            <a:r>
              <a:rPr lang="tr-TR" sz="1400" b="1" dirty="0">
                <a:solidFill>
                  <a:schemeClr val="tx2">
                    <a:lumMod val="60000"/>
                    <a:lumOff val="40000"/>
                  </a:schemeClr>
                </a:solidFill>
                <a:latin typeface="Times New Roman" pitchFamily="18" charset="0"/>
                <a:cs typeface="Times New Roman" pitchFamily="18" charset="0"/>
              </a:rPr>
              <a:t>)</a:t>
            </a:r>
            <a:r>
              <a:rPr lang="tr-TR" sz="1400" b="1" dirty="0" smtClean="0">
                <a:solidFill>
                  <a:schemeClr val="tx2">
                    <a:lumMod val="60000"/>
                    <a:lumOff val="40000"/>
                  </a:schemeClr>
                </a:solidFill>
                <a:latin typeface="Times New Roman" pitchFamily="18" charset="0"/>
                <a:cs typeface="Times New Roman" pitchFamily="18" charset="0"/>
              </a:rPr>
              <a:t> Buzullaşması: </a:t>
            </a:r>
            <a:r>
              <a:rPr lang="tr-TR" sz="1400" dirty="0">
                <a:solidFill>
                  <a:schemeClr val="tx1"/>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290-300 milyon yıl kadar önce gerçekleşen bu buzullaşma Karbonifer  döneminin sonuyla Permiyen döneminin başında gerçekleşmiş olup Güney Amerika, Afrika, Arabistan, Hindistan           Antarktika ve Avustralya’nın  bugünkü  güney  kutbunun olduğu yerde Gondwana kıtası ile birleşmesi sonucu  ortaya        çıkmıştır. Güney Afrika’daki </a:t>
            </a:r>
            <a:r>
              <a:rPr lang="tr-TR" sz="1400" dirty="0" err="1" smtClean="0">
                <a:solidFill>
                  <a:schemeClr val="tx1"/>
                </a:solidFill>
                <a:latin typeface="Times New Roman" pitchFamily="18" charset="0"/>
                <a:cs typeface="Times New Roman" pitchFamily="18" charset="0"/>
              </a:rPr>
              <a:t>Karoo</a:t>
            </a:r>
            <a:r>
              <a:rPr lang="tr-TR" sz="1400" dirty="0" smtClean="0">
                <a:solidFill>
                  <a:schemeClr val="tx1"/>
                </a:solidFill>
                <a:latin typeface="Times New Roman" pitchFamily="18" charset="0"/>
                <a:cs typeface="Times New Roman" pitchFamily="18" charset="0"/>
              </a:rPr>
              <a:t> bölgesinde bulunan buzul çökellerinden dolayı </a:t>
            </a:r>
            <a:r>
              <a:rPr lang="tr-TR" sz="1400" dirty="0" err="1" smtClean="0">
                <a:solidFill>
                  <a:schemeClr val="tx1"/>
                </a:solidFill>
                <a:latin typeface="Times New Roman" pitchFamily="18" charset="0"/>
                <a:cs typeface="Times New Roman" pitchFamily="18" charset="0"/>
              </a:rPr>
              <a:t>Karoo</a:t>
            </a:r>
            <a:r>
              <a:rPr lang="tr-TR" sz="1400" dirty="0" smtClean="0">
                <a:solidFill>
                  <a:schemeClr val="tx1"/>
                </a:solidFill>
                <a:latin typeface="Times New Roman" pitchFamily="18" charset="0"/>
                <a:cs typeface="Times New Roman" pitchFamily="18" charset="0"/>
              </a:rPr>
              <a:t> buzullaşması olarak da bilinir.</a:t>
            </a:r>
            <a:r>
              <a:rPr lang="tr-TR" sz="1400" dirty="0">
                <a:solidFill>
                  <a:schemeClr val="tx1"/>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 </a:t>
            </a:r>
            <a:endParaRPr lang="tr-TR" sz="14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400" b="1" dirty="0">
              <a:solidFill>
                <a:schemeClr val="tx2">
                  <a:lumMod val="60000"/>
                  <a:lumOff val="40000"/>
                </a:schemeClr>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4" y="2636912"/>
            <a:ext cx="896302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655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DÜNYA ÜZERİNDEKİ BUZULLAŞMA DÖNEMLERİ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80728"/>
            <a:ext cx="9173264" cy="5935588"/>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nSpc>
                <a:spcPct val="150000"/>
              </a:lnSpc>
              <a:spcBef>
                <a:spcPts val="0"/>
              </a:spcBef>
            </a:pPr>
            <a:endParaRPr lang="tr-TR" sz="1200" b="1"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2">
                    <a:lumMod val="60000"/>
                    <a:lumOff val="40000"/>
                  </a:schemeClr>
                </a:solidFill>
                <a:latin typeface="Times New Roman" pitchFamily="18" charset="0"/>
                <a:cs typeface="Times New Roman" pitchFamily="18" charset="0"/>
              </a:rPr>
              <a:t>KUVATERNER BUZULLAŞMALARI</a:t>
            </a:r>
            <a:r>
              <a:rPr lang="tr-TR" sz="1400" b="1" dirty="0" smtClean="0">
                <a:solidFill>
                  <a:schemeClr val="tx2">
                    <a:lumMod val="60000"/>
                    <a:lumOff val="40000"/>
                  </a:schemeClr>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Günümüzden yaklaşık 2,6 milyon yıl önce başlamıştır </a:t>
            </a:r>
            <a:r>
              <a:rPr lang="tr-TR" sz="1200" dirty="0">
                <a:solidFill>
                  <a:schemeClr val="tx1"/>
                </a:solidFill>
                <a:latin typeface="Times New Roman" pitchFamily="18" charset="0"/>
                <a:cs typeface="Times New Roman" pitchFamily="18" charset="0"/>
              </a:rPr>
              <a:t>.</a:t>
            </a:r>
            <a:r>
              <a:rPr lang="tr-TR" sz="1200" dirty="0" smtClean="0">
                <a:solidFill>
                  <a:schemeClr val="tx1"/>
                </a:solidFill>
                <a:latin typeface="Times New Roman" pitchFamily="18" charset="0"/>
                <a:cs typeface="Times New Roman" pitchFamily="18" charset="0"/>
              </a:rPr>
              <a:t>Genel olarak soğumayla karakterize olan bu dönemde önceleri 41 bin yıllık, daha sonraları ise 100 bin yıllık döngüler şeklinde devam eden buzul dönemlerinin Kuvaterner süresince 21 kere tekrarlandığı hesaplanmıştır. Bu değişimler </a:t>
            </a:r>
            <a:r>
              <a:rPr lang="tr-TR" sz="1200" dirty="0" err="1" smtClean="0">
                <a:solidFill>
                  <a:schemeClr val="tx1"/>
                </a:solidFill>
                <a:latin typeface="Times New Roman" pitchFamily="18" charset="0"/>
                <a:cs typeface="Times New Roman" pitchFamily="18" charset="0"/>
              </a:rPr>
              <a:t>Milankovitch</a:t>
            </a:r>
            <a:r>
              <a:rPr lang="tr-TR" sz="1200" dirty="0" smtClean="0">
                <a:solidFill>
                  <a:schemeClr val="tx1"/>
                </a:solidFill>
                <a:latin typeface="Times New Roman" pitchFamily="18" charset="0"/>
                <a:cs typeface="Times New Roman" pitchFamily="18" charset="0"/>
              </a:rPr>
              <a:t> döngülerine bağlı olarak gelişmiştir. Bu döngüye göre Dünya’nın yörüngesindeki şekilsel değişim, eksen eğikliği ve yalpalanma hareketinin periyodik döngüleri hesaplanmış ve bunların sıcaklık değişimleri ile ilişkisi ortaya konulmuştur. </a:t>
            </a:r>
            <a:r>
              <a:rPr lang="tr-TR" sz="1200" dirty="0" err="1" smtClean="0">
                <a:solidFill>
                  <a:schemeClr val="tx1"/>
                </a:solidFill>
                <a:latin typeface="Times New Roman" pitchFamily="18" charset="0"/>
                <a:cs typeface="Times New Roman" pitchFamily="18" charset="0"/>
              </a:rPr>
              <a:t>Kuvaternerdeki</a:t>
            </a:r>
            <a:r>
              <a:rPr lang="tr-TR" sz="1200" dirty="0" smtClean="0">
                <a:solidFill>
                  <a:schemeClr val="tx1"/>
                </a:solidFill>
                <a:latin typeface="Times New Roman" pitchFamily="18" charset="0"/>
                <a:cs typeface="Times New Roman" pitchFamily="18" charset="0"/>
              </a:rPr>
              <a:t> buzullarla ilgili verilere deniz tabanında yapılan sondajlardan elde edilen denizel izotop verilerinden ulaşılmıştır. Bu dönem iklim değişiklikleri ve etkilerinin ön plana çıktığı, çok sayıda soğuk iklim koşullarının etkili olduğu </a:t>
            </a:r>
            <a:r>
              <a:rPr lang="tr-TR" sz="1200" dirty="0" err="1" smtClean="0">
                <a:solidFill>
                  <a:schemeClr val="tx1"/>
                </a:solidFill>
                <a:latin typeface="Times New Roman" pitchFamily="18" charset="0"/>
                <a:cs typeface="Times New Roman" pitchFamily="18" charset="0"/>
              </a:rPr>
              <a:t>Pleyistosen</a:t>
            </a:r>
            <a:r>
              <a:rPr lang="tr-TR" sz="1200" dirty="0" smtClean="0">
                <a:solidFill>
                  <a:schemeClr val="tx1"/>
                </a:solidFill>
                <a:latin typeface="Times New Roman" pitchFamily="18" charset="0"/>
                <a:cs typeface="Times New Roman" pitchFamily="18" charset="0"/>
              </a:rPr>
              <a:t> ve bu dönemin son bulmasıyla günümüze yakın iklim koşullarının ortaya çıktığı Holosen dönemleri ile karakteristiktir (Çiner 2012).</a:t>
            </a: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err="1" smtClean="0">
                <a:solidFill>
                  <a:schemeClr val="tx1"/>
                </a:solidFill>
                <a:latin typeface="Times New Roman" pitchFamily="18" charset="0"/>
                <a:cs typeface="Times New Roman" pitchFamily="18" charset="0"/>
              </a:rPr>
              <a:t>Milankovitch</a:t>
            </a:r>
            <a:r>
              <a:rPr lang="tr-TR" sz="1200" b="1" dirty="0" smtClean="0">
                <a:solidFill>
                  <a:schemeClr val="tx1"/>
                </a:solidFill>
                <a:latin typeface="Times New Roman" pitchFamily="18" charset="0"/>
                <a:cs typeface="Times New Roman" pitchFamily="18" charset="0"/>
              </a:rPr>
              <a:t> </a:t>
            </a:r>
            <a:r>
              <a:rPr lang="tr-TR" sz="1200" b="1" dirty="0" err="1" smtClean="0">
                <a:solidFill>
                  <a:schemeClr val="tx1"/>
                </a:solidFill>
                <a:latin typeface="Times New Roman" pitchFamily="18" charset="0"/>
                <a:cs typeface="Times New Roman" pitchFamily="18" charset="0"/>
              </a:rPr>
              <a:t>dögüleri</a:t>
            </a:r>
            <a:r>
              <a:rPr lang="tr-TR" sz="1200" b="1" dirty="0" smtClean="0">
                <a:solidFill>
                  <a:schemeClr val="tx1"/>
                </a:solidFill>
                <a:latin typeface="Times New Roman" pitchFamily="18" charset="0"/>
                <a:cs typeface="Times New Roman" pitchFamily="18" charset="0"/>
              </a:rPr>
              <a:t> (Turoğlu 2011)                                    Son 5.5 </a:t>
            </a:r>
            <a:r>
              <a:rPr lang="tr-TR" sz="1200" b="1" dirty="0" err="1" smtClean="0">
                <a:solidFill>
                  <a:schemeClr val="tx1"/>
                </a:solidFill>
                <a:latin typeface="Times New Roman" pitchFamily="18" charset="0"/>
                <a:cs typeface="Times New Roman" pitchFamily="18" charset="0"/>
              </a:rPr>
              <a:t>my’daki</a:t>
            </a:r>
            <a:r>
              <a:rPr lang="tr-TR" sz="1200" b="1" dirty="0" smtClean="0">
                <a:solidFill>
                  <a:schemeClr val="tx1"/>
                </a:solidFill>
                <a:latin typeface="Times New Roman" pitchFamily="18" charset="0"/>
                <a:cs typeface="Times New Roman" pitchFamily="18" charset="0"/>
              </a:rPr>
              <a:t> O</a:t>
            </a:r>
            <a:r>
              <a:rPr lang="tr-TR" sz="1200" b="1" baseline="30000" dirty="0" smtClean="0">
                <a:solidFill>
                  <a:schemeClr val="tx1"/>
                </a:solidFill>
                <a:latin typeface="Times New Roman" pitchFamily="18" charset="0"/>
                <a:cs typeface="Times New Roman" pitchFamily="18" charset="0"/>
              </a:rPr>
              <a:t>18</a:t>
            </a:r>
            <a:r>
              <a:rPr lang="tr-TR" sz="1200" b="1" dirty="0" smtClean="0">
                <a:solidFill>
                  <a:schemeClr val="tx1"/>
                </a:solidFill>
                <a:latin typeface="Times New Roman" pitchFamily="18" charset="0"/>
                <a:cs typeface="Times New Roman" pitchFamily="18" charset="0"/>
              </a:rPr>
              <a:t> izotop verileri (Çiner</a:t>
            </a:r>
            <a:r>
              <a:rPr lang="tr-TR" sz="1200" b="1" dirty="0">
                <a:solidFill>
                  <a:schemeClr val="tx1"/>
                </a:solidFill>
                <a:latin typeface="Times New Roman" pitchFamily="18" charset="0"/>
                <a:cs typeface="Times New Roman" pitchFamily="18" charset="0"/>
              </a:rPr>
              <a:t> </a:t>
            </a:r>
            <a:r>
              <a:rPr lang="tr-TR" sz="1200" b="1" dirty="0" smtClean="0">
                <a:solidFill>
                  <a:schemeClr val="tx1"/>
                </a:solidFill>
                <a:latin typeface="Times New Roman" pitchFamily="18" charset="0"/>
                <a:cs typeface="Times New Roman" pitchFamily="18" charset="0"/>
              </a:rPr>
              <a:t>2012)</a:t>
            </a: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endParaRPr lang="tr-TR" sz="1200" b="1"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                                     </a:t>
            </a: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endParaRPr lang="tr-TR" sz="16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Users\odeniz\Desktop\milankovitch döngü.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861048"/>
            <a:ext cx="3456384" cy="262985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551" y="3836639"/>
            <a:ext cx="424368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085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DÜNYA ÜZERİNDEKİ BUZULLAŞMA DÖNEMLERİ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22412"/>
            <a:ext cx="9173264" cy="5935588"/>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nSpc>
                <a:spcPct val="150000"/>
              </a:lnSpc>
              <a:spcBef>
                <a:spcPts val="0"/>
              </a:spcBef>
            </a:pPr>
            <a:endParaRPr lang="tr-TR" sz="1200" b="1"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r>
              <a:rPr lang="tr-TR" sz="1400" b="1" dirty="0" smtClean="0">
                <a:solidFill>
                  <a:schemeClr val="tx2">
                    <a:lumMod val="60000"/>
                    <a:lumOff val="40000"/>
                  </a:schemeClr>
                </a:solidFill>
                <a:latin typeface="Times New Roman" pitchFamily="18" charset="0"/>
                <a:cs typeface="Times New Roman" pitchFamily="18" charset="0"/>
              </a:rPr>
              <a:t>Erken-Orta </a:t>
            </a:r>
            <a:r>
              <a:rPr lang="tr-TR" sz="1400" b="1" dirty="0" err="1" smtClean="0">
                <a:solidFill>
                  <a:schemeClr val="tx2">
                    <a:lumMod val="60000"/>
                    <a:lumOff val="40000"/>
                  </a:schemeClr>
                </a:solidFill>
                <a:latin typeface="Times New Roman" pitchFamily="18" charset="0"/>
                <a:cs typeface="Times New Roman" pitchFamily="18" charset="0"/>
              </a:rPr>
              <a:t>Pleyistosen</a:t>
            </a:r>
            <a:r>
              <a:rPr lang="tr-TR" sz="1200" b="1" dirty="0" smtClean="0">
                <a:solidFill>
                  <a:schemeClr val="tx2">
                    <a:lumMod val="60000"/>
                    <a:lumOff val="40000"/>
                  </a:schemeClr>
                </a:solidFill>
                <a:latin typeface="Times New Roman" pitchFamily="18" charset="0"/>
                <a:cs typeface="Times New Roman" pitchFamily="18" charset="0"/>
              </a:rPr>
              <a:t>:</a:t>
            </a:r>
            <a:r>
              <a:rPr lang="tr-TR" sz="1200" dirty="0">
                <a:solidFill>
                  <a:schemeClr val="tx1"/>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Erken </a:t>
            </a:r>
            <a:r>
              <a:rPr lang="tr-TR" sz="1400" dirty="0" err="1" smtClean="0">
                <a:solidFill>
                  <a:schemeClr val="tx1"/>
                </a:solidFill>
                <a:latin typeface="Times New Roman" pitchFamily="18" charset="0"/>
                <a:cs typeface="Times New Roman" pitchFamily="18" charset="0"/>
              </a:rPr>
              <a:t>Pleyistosen’de</a:t>
            </a:r>
            <a:r>
              <a:rPr lang="tr-TR" sz="1400" dirty="0" smtClean="0">
                <a:solidFill>
                  <a:schemeClr val="tx1"/>
                </a:solidFill>
                <a:latin typeface="Times New Roman" pitchFamily="18" charset="0"/>
                <a:cs typeface="Times New Roman" pitchFamily="18" charset="0"/>
              </a:rPr>
              <a:t> (2,5-0,7 </a:t>
            </a:r>
            <a:r>
              <a:rPr lang="tr-TR" sz="1400" dirty="0" err="1" smtClean="0">
                <a:solidFill>
                  <a:schemeClr val="tx1"/>
                </a:solidFill>
                <a:latin typeface="Times New Roman" pitchFamily="18" charset="0"/>
                <a:cs typeface="Times New Roman" pitchFamily="18" charset="0"/>
              </a:rPr>
              <a:t>myö</a:t>
            </a:r>
            <a:r>
              <a:rPr lang="tr-TR" sz="1400" dirty="0" smtClean="0">
                <a:solidFill>
                  <a:schemeClr val="tx1"/>
                </a:solidFill>
                <a:latin typeface="Times New Roman" pitchFamily="18" charset="0"/>
                <a:cs typeface="Times New Roman" pitchFamily="18" charset="0"/>
              </a:rPr>
              <a:t>) 41 adet soğuk dönem tespit edilmiş bunlardan sadece 14 tanesi buzul çağı oluşturacak derecede önemli olup O</a:t>
            </a:r>
            <a:r>
              <a:rPr lang="tr-TR" sz="1400" baseline="30000" dirty="0" smtClean="0">
                <a:solidFill>
                  <a:schemeClr val="tx1"/>
                </a:solidFill>
                <a:latin typeface="Times New Roman" pitchFamily="18" charset="0"/>
                <a:cs typeface="Times New Roman" pitchFamily="18" charset="0"/>
              </a:rPr>
              <a:t>18</a:t>
            </a:r>
            <a:r>
              <a:rPr lang="tr-TR" sz="1400" dirty="0" smtClean="0">
                <a:solidFill>
                  <a:schemeClr val="tx1"/>
                </a:solidFill>
                <a:latin typeface="Times New Roman" pitchFamily="18" charset="0"/>
                <a:cs typeface="Times New Roman" pitchFamily="18" charset="0"/>
              </a:rPr>
              <a:t> izotop oranları yüksektir. Erken ve Orta </a:t>
            </a:r>
            <a:r>
              <a:rPr lang="tr-TR" sz="1400" dirty="0" err="1" smtClean="0">
                <a:solidFill>
                  <a:schemeClr val="tx1"/>
                </a:solidFill>
                <a:latin typeface="Times New Roman" pitchFamily="18" charset="0"/>
                <a:cs typeface="Times New Roman" pitchFamily="18" charset="0"/>
              </a:rPr>
              <a:t>Pleyistosen</a:t>
            </a:r>
            <a:r>
              <a:rPr lang="tr-TR" sz="1400" dirty="0" smtClean="0">
                <a:solidFill>
                  <a:schemeClr val="tx1"/>
                </a:solidFill>
                <a:latin typeface="Times New Roman" pitchFamily="18" charset="0"/>
                <a:cs typeface="Times New Roman" pitchFamily="18" charset="0"/>
              </a:rPr>
              <a:t> buzul çağlarının periyotları buzullaşma üzerinde etkisi olan 41 bin yıllık ve 100 bin yıllık </a:t>
            </a:r>
            <a:r>
              <a:rPr lang="tr-TR" sz="1400" dirty="0" err="1" smtClean="0">
                <a:solidFill>
                  <a:schemeClr val="tx1"/>
                </a:solidFill>
                <a:latin typeface="Times New Roman" pitchFamily="18" charset="0"/>
                <a:cs typeface="Times New Roman" pitchFamily="18" charset="0"/>
              </a:rPr>
              <a:t>Milankovitch</a:t>
            </a:r>
            <a:r>
              <a:rPr lang="tr-TR" sz="1400" dirty="0" smtClean="0">
                <a:solidFill>
                  <a:schemeClr val="tx1"/>
                </a:solidFill>
                <a:latin typeface="Times New Roman" pitchFamily="18" charset="0"/>
                <a:cs typeface="Times New Roman" pitchFamily="18" charset="0"/>
              </a:rPr>
              <a:t> eksen eğikliği döngülerine bağlı olarak gelişir. </a:t>
            </a:r>
            <a:r>
              <a:rPr lang="tr-TR" sz="1400" dirty="0" err="1" smtClean="0">
                <a:solidFill>
                  <a:schemeClr val="tx1"/>
                </a:solidFill>
                <a:latin typeface="Times New Roman" pitchFamily="18" charset="0"/>
                <a:cs typeface="Times New Roman" pitchFamily="18" charset="0"/>
              </a:rPr>
              <a:t>Milankovitch</a:t>
            </a:r>
            <a:r>
              <a:rPr lang="tr-TR" sz="1400" dirty="0" smtClean="0">
                <a:solidFill>
                  <a:schemeClr val="tx1"/>
                </a:solidFill>
                <a:latin typeface="Times New Roman" pitchFamily="18" charset="0"/>
                <a:cs typeface="Times New Roman" pitchFamily="18" charset="0"/>
              </a:rPr>
              <a:t> döngüsüne ait 100 bin yıllık yörünge devinimi hareketi ancak 1,2 </a:t>
            </a:r>
            <a:r>
              <a:rPr lang="tr-TR" sz="1400" dirty="0" err="1" smtClean="0">
                <a:solidFill>
                  <a:schemeClr val="tx1"/>
                </a:solidFill>
                <a:latin typeface="Times New Roman" pitchFamily="18" charset="0"/>
                <a:cs typeface="Times New Roman" pitchFamily="18" charset="0"/>
              </a:rPr>
              <a:t>myö</a:t>
            </a:r>
            <a:r>
              <a:rPr lang="tr-TR" sz="1400" dirty="0" smtClean="0">
                <a:solidFill>
                  <a:schemeClr val="tx1"/>
                </a:solidFill>
                <a:latin typeface="Times New Roman" pitchFamily="18" charset="0"/>
                <a:cs typeface="Times New Roman" pitchFamily="18" charset="0"/>
              </a:rPr>
              <a:t> sonrasında etkili olmaya başlamış ve bu dönem Orta </a:t>
            </a:r>
            <a:r>
              <a:rPr lang="tr-TR" sz="1400" dirty="0" err="1" smtClean="0">
                <a:solidFill>
                  <a:schemeClr val="tx1"/>
                </a:solidFill>
                <a:latin typeface="Times New Roman" pitchFamily="18" charset="0"/>
                <a:cs typeface="Times New Roman" pitchFamily="18" charset="0"/>
              </a:rPr>
              <a:t>Pleyistosen</a:t>
            </a:r>
            <a:r>
              <a:rPr lang="tr-TR" sz="1400" dirty="0" smtClean="0">
                <a:solidFill>
                  <a:schemeClr val="tx1"/>
                </a:solidFill>
                <a:latin typeface="Times New Roman" pitchFamily="18" charset="0"/>
                <a:cs typeface="Times New Roman" pitchFamily="18" charset="0"/>
              </a:rPr>
              <a:t> geçişi olarak adlandırılmıştır. Bu dönemde buzullar geniş alanlar kaplamaya başlamış ve 5 adet soğuk devir (MIS6,10,12,16,22) ayırt edilmiştir.  Erken-Orta </a:t>
            </a:r>
            <a:r>
              <a:rPr lang="tr-TR" sz="1400" dirty="0" err="1" smtClean="0">
                <a:solidFill>
                  <a:schemeClr val="tx1"/>
                </a:solidFill>
                <a:latin typeface="Times New Roman" pitchFamily="18" charset="0"/>
                <a:cs typeface="Times New Roman" pitchFamily="18" charset="0"/>
              </a:rPr>
              <a:t>Pleyistosen</a:t>
            </a:r>
            <a:r>
              <a:rPr lang="tr-TR" sz="1400" dirty="0" smtClean="0">
                <a:solidFill>
                  <a:schemeClr val="tx1"/>
                </a:solidFill>
                <a:latin typeface="Times New Roman" pitchFamily="18" charset="0"/>
                <a:cs typeface="Times New Roman" pitchFamily="18" charset="0"/>
              </a:rPr>
              <a:t> geçişinde (1,2-0,8 </a:t>
            </a:r>
            <a:r>
              <a:rPr lang="tr-TR" sz="1400" dirty="0" err="1" smtClean="0">
                <a:solidFill>
                  <a:schemeClr val="tx1"/>
                </a:solidFill>
                <a:latin typeface="Times New Roman" pitchFamily="18" charset="0"/>
                <a:cs typeface="Times New Roman" pitchFamily="18" charset="0"/>
              </a:rPr>
              <a:t>myö</a:t>
            </a:r>
            <a:r>
              <a:rPr lang="tr-TR" sz="1400" dirty="0" smtClean="0">
                <a:solidFill>
                  <a:schemeClr val="tx1"/>
                </a:solidFill>
                <a:latin typeface="Times New Roman" pitchFamily="18" charset="0"/>
                <a:cs typeface="Times New Roman" pitchFamily="18" charset="0"/>
              </a:rPr>
              <a:t>) buzullaşmalar şiddetini artırarak devam etmiş, </a:t>
            </a:r>
            <a:r>
              <a:rPr lang="tr-TR" sz="1400" dirty="0" err="1" smtClean="0">
                <a:solidFill>
                  <a:schemeClr val="tx1"/>
                </a:solidFill>
                <a:latin typeface="Times New Roman" pitchFamily="18" charset="0"/>
                <a:cs typeface="Times New Roman" pitchFamily="18" charset="0"/>
              </a:rPr>
              <a:t>Kuvaterner’deki</a:t>
            </a:r>
            <a:r>
              <a:rPr lang="tr-TR" sz="1400" dirty="0" smtClean="0">
                <a:solidFill>
                  <a:schemeClr val="tx1"/>
                </a:solidFill>
                <a:latin typeface="Times New Roman" pitchFamily="18" charset="0"/>
                <a:cs typeface="Times New Roman" pitchFamily="18" charset="0"/>
              </a:rPr>
              <a:t> asıl büyük buzul çağları bu devirden sonra (Geç </a:t>
            </a:r>
            <a:r>
              <a:rPr lang="tr-TR" sz="1400" dirty="0" err="1" smtClean="0">
                <a:solidFill>
                  <a:schemeClr val="tx1"/>
                </a:solidFill>
                <a:latin typeface="Times New Roman" pitchFamily="18" charset="0"/>
                <a:cs typeface="Times New Roman" pitchFamily="18" charset="0"/>
              </a:rPr>
              <a:t>Pleyistosen</a:t>
            </a:r>
            <a:r>
              <a:rPr lang="tr-TR" sz="1400" dirty="0" smtClean="0">
                <a:solidFill>
                  <a:schemeClr val="tx1"/>
                </a:solidFill>
                <a:latin typeface="Times New Roman" pitchFamily="18" charset="0"/>
                <a:cs typeface="Times New Roman" pitchFamily="18" charset="0"/>
              </a:rPr>
              <a:t>) başlamıştır. </a:t>
            </a:r>
            <a:endParaRPr lang="tr-TR" sz="1400" dirty="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                                     </a:t>
            </a: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endParaRPr lang="tr-TR" sz="16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717032"/>
            <a:ext cx="560772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544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DÜNYA ÜZERİNDEKİ BUZULLAŞMA DÖNEMLERİ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22412"/>
            <a:ext cx="9173264" cy="5935588"/>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spcBef>
                <a:spcPts val="0"/>
              </a:spcBef>
            </a:pPr>
            <a:endParaRPr lang="tr-TR" sz="1200" b="1" dirty="0">
              <a:solidFill>
                <a:schemeClr val="tx2">
                  <a:lumMod val="60000"/>
                  <a:lumOff val="40000"/>
                </a:schemeClr>
              </a:solidFill>
              <a:latin typeface="Times New Roman" pitchFamily="18" charset="0"/>
              <a:cs typeface="Times New Roman" pitchFamily="18" charset="0"/>
            </a:endParaRPr>
          </a:p>
          <a:p>
            <a:pPr indent="396000">
              <a:spcBef>
                <a:spcPts val="0"/>
              </a:spcBef>
            </a:pPr>
            <a:endParaRPr lang="tr-TR" sz="1200" b="1"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r>
              <a:rPr lang="tr-TR" sz="1400" b="1" dirty="0" smtClean="0">
                <a:solidFill>
                  <a:schemeClr val="tx2">
                    <a:lumMod val="60000"/>
                    <a:lumOff val="40000"/>
                  </a:schemeClr>
                </a:solidFill>
                <a:latin typeface="Times New Roman" pitchFamily="18" charset="0"/>
                <a:cs typeface="Times New Roman" pitchFamily="18" charset="0"/>
              </a:rPr>
              <a:t>Geç </a:t>
            </a:r>
            <a:r>
              <a:rPr lang="tr-TR" sz="1400" b="1" dirty="0" err="1" smtClean="0">
                <a:solidFill>
                  <a:schemeClr val="tx2">
                    <a:lumMod val="60000"/>
                    <a:lumOff val="40000"/>
                  </a:schemeClr>
                </a:solidFill>
                <a:latin typeface="Times New Roman" pitchFamily="18" charset="0"/>
                <a:cs typeface="Times New Roman" pitchFamily="18" charset="0"/>
              </a:rPr>
              <a:t>Pleyistosen</a:t>
            </a:r>
            <a:r>
              <a:rPr lang="tr-TR" sz="1400" b="1" dirty="0" smtClean="0">
                <a:solidFill>
                  <a:schemeClr val="tx2">
                    <a:lumMod val="60000"/>
                    <a:lumOff val="40000"/>
                  </a:schemeClr>
                </a:solidFill>
                <a:latin typeface="Times New Roman" pitchFamily="18" charset="0"/>
                <a:cs typeface="Times New Roman" pitchFamily="18" charset="0"/>
              </a:rPr>
              <a:t>(0,0126-0,01myö): </a:t>
            </a:r>
            <a:r>
              <a:rPr lang="tr-TR" sz="1400" dirty="0" smtClean="0">
                <a:solidFill>
                  <a:schemeClr val="tx1"/>
                </a:solidFill>
                <a:latin typeface="Times New Roman" pitchFamily="18" charset="0"/>
                <a:cs typeface="Times New Roman" pitchFamily="18" charset="0"/>
              </a:rPr>
              <a:t>Bu dönemde soğuk </a:t>
            </a:r>
            <a:r>
              <a:rPr lang="tr-TR" sz="1400" dirty="0">
                <a:solidFill>
                  <a:schemeClr val="tx1"/>
                </a:solidFill>
                <a:latin typeface="Times New Roman" pitchFamily="18" charset="0"/>
                <a:cs typeface="Times New Roman" pitchFamily="18" charset="0"/>
              </a:rPr>
              <a:t>iklim koşullarının egemen olduğu Würm buzullaşması </a:t>
            </a:r>
            <a:r>
              <a:rPr lang="tr-TR" sz="1400" dirty="0" smtClean="0">
                <a:solidFill>
                  <a:schemeClr val="tx1"/>
                </a:solidFill>
                <a:latin typeface="Times New Roman" pitchFamily="18" charset="0"/>
                <a:cs typeface="Times New Roman" pitchFamily="18" charset="0"/>
              </a:rPr>
              <a:t>( </a:t>
            </a:r>
            <a:r>
              <a:rPr lang="tr-TR" sz="1400" dirty="0">
                <a:solidFill>
                  <a:schemeClr val="tx1"/>
                </a:solidFill>
                <a:latin typeface="Times New Roman" pitchFamily="18" charset="0"/>
                <a:cs typeface="Times New Roman" pitchFamily="18" charset="0"/>
              </a:rPr>
              <a:t>son buzul dönemi) etkili olmuştur.  Würm buzullaşması iki önemli glasiyal maksimum ile gerçekleşmiştir.  Bunlardan Würm-I buzullaşması </a:t>
            </a:r>
            <a:r>
              <a:rPr lang="tr-TR" sz="1400" dirty="0" smtClean="0">
                <a:solidFill>
                  <a:schemeClr val="tx1"/>
                </a:solidFill>
                <a:latin typeface="Times New Roman" pitchFamily="18" charset="0"/>
                <a:cs typeface="Times New Roman" pitchFamily="18" charset="0"/>
              </a:rPr>
              <a:t>140 bin </a:t>
            </a:r>
            <a:r>
              <a:rPr lang="tr-TR" sz="1400" dirty="0">
                <a:solidFill>
                  <a:schemeClr val="tx1"/>
                </a:solidFill>
                <a:latin typeface="Times New Roman" pitchFamily="18" charset="0"/>
                <a:cs typeface="Times New Roman" pitchFamily="18" charset="0"/>
              </a:rPr>
              <a:t>yıl önce gerçekleşmiş ve  zaman zaman kısa süren sıcak dönemler  olsa da  binlerce yıl soğuk ve kurak iklim koşulları etkinliğini sürdürerek </a:t>
            </a:r>
            <a:r>
              <a:rPr lang="tr-TR" sz="1400" dirty="0" smtClean="0">
                <a:solidFill>
                  <a:schemeClr val="tx1"/>
                </a:solidFill>
                <a:latin typeface="Times New Roman" pitchFamily="18" charset="0"/>
                <a:cs typeface="Times New Roman" pitchFamily="18" charset="0"/>
              </a:rPr>
              <a:t>kuzey yarım </a:t>
            </a:r>
            <a:r>
              <a:rPr lang="tr-TR" sz="1400" dirty="0">
                <a:solidFill>
                  <a:schemeClr val="tx1"/>
                </a:solidFill>
                <a:latin typeface="Times New Roman" pitchFamily="18" charset="0"/>
                <a:cs typeface="Times New Roman" pitchFamily="18" charset="0"/>
              </a:rPr>
              <a:t>kürede geniş alanlara yayılan kalın örtü  buzullarının gelişmesine neden olmuştur.  Würm-II buzullaşması (son glasiyal maksimumu) yaklaşık 21-17 bin yılda  olmuş   bu dönemde kurak ve soğuk  iklim koşulları egemen olmuştur. </a:t>
            </a:r>
            <a:r>
              <a:rPr lang="tr-TR" sz="1400" dirty="0" smtClean="0">
                <a:solidFill>
                  <a:schemeClr val="tx1"/>
                </a:solidFill>
                <a:latin typeface="Times New Roman" pitchFamily="18" charset="0"/>
                <a:cs typeface="Times New Roman" pitchFamily="18" charset="0"/>
              </a:rPr>
              <a:t>Bu </a:t>
            </a:r>
            <a:r>
              <a:rPr lang="tr-TR" sz="1400" dirty="0">
                <a:solidFill>
                  <a:schemeClr val="tx1"/>
                </a:solidFill>
                <a:latin typeface="Times New Roman" pitchFamily="18" charset="0"/>
                <a:cs typeface="Times New Roman" pitchFamily="18" charset="0"/>
              </a:rPr>
              <a:t>dönemden </a:t>
            </a:r>
            <a:r>
              <a:rPr lang="tr-TR" sz="1400" dirty="0" smtClean="0">
                <a:solidFill>
                  <a:schemeClr val="tx1"/>
                </a:solidFill>
                <a:latin typeface="Times New Roman" pitchFamily="18" charset="0"/>
                <a:cs typeface="Times New Roman" pitchFamily="18" charset="0"/>
              </a:rPr>
              <a:t>sonra ise iklim </a:t>
            </a:r>
            <a:r>
              <a:rPr lang="tr-TR" sz="1400" dirty="0">
                <a:solidFill>
                  <a:schemeClr val="tx1"/>
                </a:solidFill>
                <a:latin typeface="Times New Roman" pitchFamily="18" charset="0"/>
                <a:cs typeface="Times New Roman" pitchFamily="18" charset="0"/>
              </a:rPr>
              <a:t>özelliklerinin giderek nemli bir karakter kazanmaya  başladığı </a:t>
            </a:r>
            <a:r>
              <a:rPr lang="tr-TR" sz="1400" dirty="0" smtClean="0">
                <a:solidFill>
                  <a:schemeClr val="tx1"/>
                </a:solidFill>
                <a:latin typeface="Times New Roman" pitchFamily="18" charset="0"/>
                <a:cs typeface="Times New Roman" pitchFamily="18" charset="0"/>
              </a:rPr>
              <a:t>Holosen dönemine girilmiştir (Turoğlu 2011).</a:t>
            </a:r>
          </a:p>
          <a:p>
            <a:pPr indent="396000">
              <a:spcBef>
                <a:spcPts val="0"/>
              </a:spcBef>
            </a:pPr>
            <a:endParaRPr lang="tr-TR" sz="1200" dirty="0">
              <a:solidFill>
                <a:schemeClr val="tx1"/>
              </a:solidFill>
              <a:latin typeface="Times New Roman" pitchFamily="18" charset="0"/>
              <a:cs typeface="Times New Roman" pitchFamily="18" charset="0"/>
            </a:endParaRPr>
          </a:p>
          <a:p>
            <a:pPr indent="396000">
              <a:spcBef>
                <a:spcPts val="0"/>
              </a:spcBef>
            </a:pPr>
            <a:r>
              <a:rPr lang="tr-TR" sz="1100" b="1" dirty="0" smtClean="0">
                <a:solidFill>
                  <a:schemeClr val="tx1"/>
                </a:solidFill>
                <a:latin typeface="Times New Roman" pitchFamily="18" charset="0"/>
                <a:cs typeface="Times New Roman" pitchFamily="18" charset="0"/>
              </a:rPr>
              <a:t>Würm-I buzullaşması sırasında örtü buzullarının yayılımı [13]</a:t>
            </a:r>
            <a:r>
              <a:rPr lang="tr-TR" sz="1200" dirty="0" smtClean="0">
                <a:solidFill>
                  <a:schemeClr val="tx1"/>
                </a:solidFill>
                <a:latin typeface="Times New Roman" pitchFamily="18" charset="0"/>
                <a:cs typeface="Times New Roman" pitchFamily="18" charset="0"/>
              </a:rPr>
              <a:t>          </a:t>
            </a:r>
            <a:r>
              <a:rPr lang="tr-TR" sz="1100" b="1" dirty="0" smtClean="0">
                <a:solidFill>
                  <a:schemeClr val="tx1"/>
                </a:solidFill>
                <a:latin typeface="Times New Roman" pitchFamily="18" charset="0"/>
                <a:cs typeface="Times New Roman" pitchFamily="18" charset="0"/>
              </a:rPr>
              <a:t>Würm-II buzullaşması sırasında örtü buzullarının yayılımı [13] </a:t>
            </a:r>
            <a:endParaRPr lang="tr-TR" sz="1200" b="1" dirty="0" smtClean="0">
              <a:solidFill>
                <a:schemeClr val="tx1"/>
              </a:solidFill>
              <a:latin typeface="Times New Roman" pitchFamily="18" charset="0"/>
              <a:cs typeface="Times New Roman" pitchFamily="18" charset="0"/>
            </a:endParaRPr>
          </a:p>
          <a:p>
            <a:pPr indent="396000">
              <a:spcBef>
                <a:spcPts val="0"/>
              </a:spcBef>
            </a:pPr>
            <a:endParaRPr lang="tr-TR" sz="1200" dirty="0">
              <a:solidFill>
                <a:schemeClr val="tx1"/>
              </a:solidFill>
              <a:latin typeface="Times New Roman" pitchFamily="18" charset="0"/>
              <a:cs typeface="Times New Roman" pitchFamily="18" charset="0"/>
            </a:endParaRPr>
          </a:p>
          <a:p>
            <a:pPr indent="396000">
              <a:spcBef>
                <a:spcPts val="0"/>
              </a:spcBef>
            </a:pPr>
            <a:endParaRPr lang="tr-TR" sz="1200" dirty="0" smtClean="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Users\odeniz\Desktop\13.05.2015 seminer notlar\Wür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72" y="3933056"/>
            <a:ext cx="4089316" cy="267539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odeniz\Desktop\13.05.2015 seminer notlar\Würm-I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4005064"/>
            <a:ext cx="4446722" cy="267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538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DÜNYA ÜZERİNDEKİ BUZULLAŞMA DÖNEMLERİ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22412"/>
            <a:ext cx="9173264" cy="5935588"/>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nSpc>
                <a:spcPct val="150000"/>
              </a:lnSpc>
              <a:spcBef>
                <a:spcPts val="0"/>
              </a:spcBef>
            </a:pPr>
            <a:r>
              <a:rPr lang="tr-TR" sz="1200" b="1" dirty="0" smtClean="0">
                <a:solidFill>
                  <a:schemeClr val="tx2">
                    <a:lumMod val="60000"/>
                    <a:lumOff val="40000"/>
                  </a:schemeClr>
                </a:solidFill>
                <a:latin typeface="Times New Roman" pitchFamily="18" charset="0"/>
                <a:cs typeface="Times New Roman" pitchFamily="18" charset="0"/>
              </a:rPr>
              <a:t>Holosen (0.01myö-günümüz): </a:t>
            </a:r>
            <a:r>
              <a:rPr lang="tr-TR" sz="1200" dirty="0" smtClean="0">
                <a:solidFill>
                  <a:schemeClr val="tx1"/>
                </a:solidFill>
                <a:latin typeface="Times New Roman" pitchFamily="18" charset="0"/>
                <a:cs typeface="Times New Roman" pitchFamily="18" charset="0"/>
              </a:rPr>
              <a:t>Genel olarak ciddi boyutlarda klimatik değişikliklerin olmadığı buzul çağları arasında sıcak bir dönemdir. Son glasiyal maksimumundan (Würm-II) sonra ani ve kısa sürede değişen soğuma eğilimli iklim değişmelerine rağmen,  sıcak iklim koşulları etkili olmuştur. Holosen’deki sıcak dönemler Holosen klimatik optimumu ve Ortaçağ Sıcak dönemi olarak adlandırılırken soğuk dönemler ise kısa süreli bir ara soğuk dönem olan   Küçük Buzul Çağı olarak adlandırılmıştır.</a:t>
            </a:r>
          </a:p>
          <a:p>
            <a:pPr indent="396000">
              <a:lnSpc>
                <a:spcPct val="150000"/>
              </a:lnSpc>
              <a:spcBef>
                <a:spcPts val="0"/>
              </a:spcBef>
            </a:pPr>
            <a:r>
              <a:rPr lang="tr-TR" sz="1200" b="1" dirty="0" smtClean="0">
                <a:solidFill>
                  <a:schemeClr val="tx2">
                    <a:lumMod val="60000"/>
                    <a:lumOff val="40000"/>
                  </a:schemeClr>
                </a:solidFill>
                <a:latin typeface="Times New Roman" pitchFamily="18" charset="0"/>
                <a:cs typeface="Times New Roman" pitchFamily="18" charset="0"/>
              </a:rPr>
              <a:t>Holosen klimatik optimumu: </a:t>
            </a:r>
            <a:r>
              <a:rPr lang="tr-TR" sz="1200" dirty="0" smtClean="0">
                <a:solidFill>
                  <a:schemeClr val="tx1"/>
                </a:solidFill>
                <a:latin typeface="Times New Roman" pitchFamily="18" charset="0"/>
                <a:cs typeface="Times New Roman" pitchFamily="18" charset="0"/>
              </a:rPr>
              <a:t>Kuzey yarım kürede 9000-6000 yıl öncesi zaman aralığını kapsar. Genel olarak sıcak ve nemli iklim koşulları egemendir.</a:t>
            </a:r>
          </a:p>
          <a:p>
            <a:pPr indent="396000">
              <a:lnSpc>
                <a:spcPct val="150000"/>
              </a:lnSpc>
              <a:spcBef>
                <a:spcPts val="0"/>
              </a:spcBef>
            </a:pPr>
            <a:r>
              <a:rPr lang="tr-TR" sz="1200" b="1" dirty="0" smtClean="0">
                <a:solidFill>
                  <a:schemeClr val="tx2">
                    <a:lumMod val="60000"/>
                    <a:lumOff val="40000"/>
                  </a:schemeClr>
                </a:solidFill>
                <a:latin typeface="Times New Roman" pitchFamily="18" charset="0"/>
                <a:cs typeface="Times New Roman" pitchFamily="18" charset="0"/>
              </a:rPr>
              <a:t>Ortaçağ Sıcak Dönemi: </a:t>
            </a:r>
            <a:r>
              <a:rPr lang="tr-TR" sz="1200" dirty="0" smtClean="0">
                <a:solidFill>
                  <a:schemeClr val="tx1"/>
                </a:solidFill>
                <a:latin typeface="Times New Roman" pitchFamily="18" charset="0"/>
                <a:cs typeface="Times New Roman" pitchFamily="18" charset="0"/>
              </a:rPr>
              <a:t>Milattan sonra 800-1300 yılları arasında gerçekleşmiştir. En yüksek sıcaklıklar MS 950-1100 yılları arasındadır. Ortaçağ Sıcak Dönemi atmosferik CO</a:t>
            </a:r>
            <a:r>
              <a:rPr lang="tr-TR" sz="1200" baseline="-25000" dirty="0" smtClean="0">
                <a:solidFill>
                  <a:schemeClr val="tx1"/>
                </a:solidFill>
                <a:latin typeface="Times New Roman" pitchFamily="18" charset="0"/>
                <a:cs typeface="Times New Roman" pitchFamily="18" charset="0"/>
              </a:rPr>
              <a:t>2</a:t>
            </a:r>
            <a:r>
              <a:rPr lang="tr-TR" sz="1200" dirty="0" smtClean="0">
                <a:solidFill>
                  <a:schemeClr val="tx1"/>
                </a:solidFill>
                <a:latin typeface="Times New Roman" pitchFamily="18" charset="0"/>
                <a:cs typeface="Times New Roman" pitchFamily="18" charset="0"/>
              </a:rPr>
              <a:t> miktarı, oksijen izotop analiz sonuçları, ağaç halkaları gibi yöntemlerle belirlenmiştir.</a:t>
            </a:r>
          </a:p>
          <a:p>
            <a:pPr indent="396000">
              <a:lnSpc>
                <a:spcPct val="150000"/>
              </a:lnSpc>
              <a:spcBef>
                <a:spcPts val="0"/>
              </a:spcBef>
            </a:pPr>
            <a:r>
              <a:rPr lang="tr-TR" sz="1200" b="1" dirty="0" smtClean="0">
                <a:solidFill>
                  <a:schemeClr val="tx2">
                    <a:lumMod val="60000"/>
                    <a:lumOff val="40000"/>
                  </a:schemeClr>
                </a:solidFill>
                <a:latin typeface="Times New Roman" pitchFamily="18" charset="0"/>
                <a:cs typeface="Times New Roman" pitchFamily="18" charset="0"/>
              </a:rPr>
              <a:t>Küçük Buzul Çağı: </a:t>
            </a:r>
            <a:r>
              <a:rPr lang="tr-TR" sz="1200" dirty="0" smtClean="0">
                <a:solidFill>
                  <a:schemeClr val="tx1"/>
                </a:solidFill>
                <a:latin typeface="Times New Roman" pitchFamily="18" charset="0"/>
                <a:cs typeface="Times New Roman" pitchFamily="18" charset="0"/>
              </a:rPr>
              <a:t>1550-1850 yılları arasında gerçekleşen bir soğuk ara dönemdir. Yaklaşık 300 yıl kadar süren bu dönemde kutup bölgelerinde örtü buzulları ilerlemiş, dağlık bölgelerde ise vadi buzulları daha alçak bölgelere inmişlerdir. Kuzey Avrupa ve Amerika’da yoğun olarak görülmüş 1850-1900 yılları arasında ise sıcaklıklardaki artış Küçük buzul çağının bitimine neden olmuştur</a:t>
            </a:r>
            <a:r>
              <a:rPr lang="tr-TR" sz="1200" dirty="0">
                <a:solidFill>
                  <a:schemeClr val="tx1"/>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(Turoğlu 2011).</a:t>
            </a:r>
          </a:p>
          <a:p>
            <a:pPr indent="396000">
              <a:lnSpc>
                <a:spcPct val="150000"/>
              </a:lnSpc>
              <a:spcBef>
                <a:spcPts val="0"/>
              </a:spcBef>
            </a:pPr>
            <a:r>
              <a:rPr lang="tr-TR" sz="1100" b="1" dirty="0" smtClean="0">
                <a:solidFill>
                  <a:schemeClr val="tx1"/>
                </a:solidFill>
                <a:latin typeface="Times New Roman" pitchFamily="18" charset="0"/>
                <a:cs typeface="Times New Roman" pitchFamily="18" charset="0"/>
              </a:rPr>
              <a:t>Ortaçağ Sıcak dönemi ve Küçük Buzul Çağı                                                  </a:t>
            </a:r>
          </a:p>
          <a:p>
            <a:pPr indent="396000">
              <a:lnSpc>
                <a:spcPct val="150000"/>
              </a:lnSpc>
              <a:spcBef>
                <a:spcPts val="0"/>
              </a:spcBef>
            </a:pPr>
            <a:r>
              <a:rPr lang="tr-TR" sz="1100" b="1" dirty="0" smtClean="0">
                <a:solidFill>
                  <a:schemeClr val="tx1"/>
                </a:solidFill>
                <a:latin typeface="Times New Roman" pitchFamily="18" charset="0"/>
                <a:cs typeface="Times New Roman" pitchFamily="18" charset="0"/>
              </a:rPr>
              <a:t>sıcaklık Eğrileri (Kuzey yarımküre) [14]                                                             Holosen klimatik değişimleri [15]</a:t>
            </a: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   </a:t>
            </a:r>
            <a:endParaRPr lang="tr-TR" sz="1200" dirty="0">
              <a:solidFill>
                <a:schemeClr val="tx1"/>
              </a:solidFill>
              <a:latin typeface="Times New Roman" pitchFamily="18" charset="0"/>
              <a:cs typeface="Times New Roman" pitchFamily="18" charset="0"/>
            </a:endParaRPr>
          </a:p>
          <a:p>
            <a:pPr indent="396000">
              <a:spcBef>
                <a:spcPts val="0"/>
              </a:spcBef>
            </a:pPr>
            <a:endParaRPr lang="tr-TR" sz="1200" dirty="0" smtClean="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14" y="4462527"/>
            <a:ext cx="3424536"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4462527"/>
            <a:ext cx="4251082"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216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TÜRKİYE’DEKİ BUZULlAŞMALAR</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22412"/>
            <a:ext cx="9173264" cy="5935588"/>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gn="just">
              <a:lnSpc>
                <a:spcPct val="150000"/>
              </a:lnSpc>
              <a:spcBef>
                <a:spcPts val="0"/>
              </a:spcBef>
            </a:pPr>
            <a:r>
              <a:rPr lang="tr-TR" sz="1400" dirty="0" smtClean="0">
                <a:solidFill>
                  <a:schemeClr val="tx1"/>
                </a:solidFill>
                <a:latin typeface="Times New Roman" pitchFamily="18" charset="0"/>
                <a:cs typeface="Times New Roman" pitchFamily="18" charset="0"/>
              </a:rPr>
              <a:t>Türkiye’deki buzullar ile ilgili yapılan çalışmaların ağırlıklı olarak </a:t>
            </a:r>
            <a:r>
              <a:rPr lang="tr-TR" sz="1400" dirty="0" err="1" smtClean="0">
                <a:solidFill>
                  <a:schemeClr val="tx1"/>
                </a:solidFill>
                <a:latin typeface="Times New Roman" pitchFamily="18" charset="0"/>
                <a:cs typeface="Times New Roman" pitchFamily="18" charset="0"/>
              </a:rPr>
              <a:t>würm</a:t>
            </a:r>
            <a:r>
              <a:rPr lang="tr-TR" sz="1400" dirty="0" smtClean="0">
                <a:solidFill>
                  <a:schemeClr val="tx1"/>
                </a:solidFill>
                <a:latin typeface="Times New Roman" pitchFamily="18" charset="0"/>
                <a:cs typeface="Times New Roman" pitchFamily="18" charset="0"/>
              </a:rPr>
              <a:t> buzullaşmasına ait olduğu, </a:t>
            </a:r>
            <a:r>
              <a:rPr lang="tr-TR" sz="1400" dirty="0" err="1" smtClean="0">
                <a:solidFill>
                  <a:schemeClr val="tx1"/>
                </a:solidFill>
                <a:latin typeface="Times New Roman" pitchFamily="18" charset="0"/>
                <a:cs typeface="Times New Roman" pitchFamily="18" charset="0"/>
              </a:rPr>
              <a:t>würm</a:t>
            </a:r>
            <a:r>
              <a:rPr lang="tr-TR" sz="1400" dirty="0" smtClean="0">
                <a:solidFill>
                  <a:schemeClr val="tx1"/>
                </a:solidFill>
                <a:latin typeface="Times New Roman" pitchFamily="18" charset="0"/>
                <a:cs typeface="Times New Roman" pitchFamily="18" charset="0"/>
              </a:rPr>
              <a:t> buzullaşmasının kendinden önceki buzullaşmaları tahrip ettiği, son </a:t>
            </a:r>
            <a:r>
              <a:rPr lang="tr-TR" sz="1400" dirty="0" err="1" smtClean="0">
                <a:solidFill>
                  <a:schemeClr val="tx1"/>
                </a:solidFill>
                <a:latin typeface="Times New Roman" pitchFamily="18" charset="0"/>
                <a:cs typeface="Times New Roman" pitchFamily="18" charset="0"/>
              </a:rPr>
              <a:t>glasiyal</a:t>
            </a:r>
            <a:r>
              <a:rPr lang="tr-TR" sz="1400" dirty="0" smtClean="0">
                <a:solidFill>
                  <a:schemeClr val="tx1"/>
                </a:solidFill>
                <a:latin typeface="Times New Roman" pitchFamily="18" charset="0"/>
                <a:cs typeface="Times New Roman" pitchFamily="18" charset="0"/>
              </a:rPr>
              <a:t> maksimumundan sonra  </a:t>
            </a:r>
            <a:r>
              <a:rPr lang="tr-TR" sz="1400" dirty="0">
                <a:solidFill>
                  <a:schemeClr val="tx1"/>
                </a:solidFill>
                <a:latin typeface="Times New Roman" pitchFamily="18" charset="0"/>
                <a:cs typeface="Times New Roman" pitchFamily="18" charset="0"/>
              </a:rPr>
              <a:t>yaşanan </a:t>
            </a:r>
            <a:r>
              <a:rPr lang="tr-TR" sz="1400" dirty="0" err="1">
                <a:solidFill>
                  <a:schemeClr val="tx1"/>
                </a:solidFill>
                <a:latin typeface="Times New Roman" pitchFamily="18" charset="0"/>
                <a:cs typeface="Times New Roman" pitchFamily="18" charset="0"/>
              </a:rPr>
              <a:t>klimatik</a:t>
            </a:r>
            <a:r>
              <a:rPr lang="tr-TR" sz="1400" dirty="0">
                <a:solidFill>
                  <a:schemeClr val="tx1"/>
                </a:solidFill>
                <a:latin typeface="Times New Roman" pitchFamily="18" charset="0"/>
                <a:cs typeface="Times New Roman" pitchFamily="18" charset="0"/>
              </a:rPr>
              <a:t> maksimum </a:t>
            </a:r>
            <a:r>
              <a:rPr lang="tr-TR" sz="1400" dirty="0" smtClean="0">
                <a:solidFill>
                  <a:schemeClr val="tx1"/>
                </a:solidFill>
                <a:latin typeface="Times New Roman" pitchFamily="18" charset="0"/>
                <a:cs typeface="Times New Roman" pitchFamily="18" charset="0"/>
              </a:rPr>
              <a:t>dönemde (Holosen) </a:t>
            </a:r>
            <a:r>
              <a:rPr lang="tr-TR" sz="1400" dirty="0">
                <a:solidFill>
                  <a:schemeClr val="tx1"/>
                </a:solidFill>
                <a:latin typeface="Times New Roman" pitchFamily="18" charset="0"/>
                <a:cs typeface="Times New Roman" pitchFamily="18" charset="0"/>
              </a:rPr>
              <a:t>Türkiye’de ki buzulların </a:t>
            </a:r>
            <a:r>
              <a:rPr lang="tr-TR" sz="1400" dirty="0" smtClean="0">
                <a:solidFill>
                  <a:schemeClr val="tx1"/>
                </a:solidFill>
                <a:latin typeface="Times New Roman" pitchFamily="18" charset="0"/>
                <a:cs typeface="Times New Roman" pitchFamily="18" charset="0"/>
              </a:rPr>
              <a:t> </a:t>
            </a:r>
            <a:r>
              <a:rPr lang="tr-TR" sz="1400" dirty="0">
                <a:solidFill>
                  <a:schemeClr val="tx1"/>
                </a:solidFill>
                <a:latin typeface="Times New Roman" pitchFamily="18" charset="0"/>
                <a:cs typeface="Times New Roman" pitchFamily="18" charset="0"/>
              </a:rPr>
              <a:t>tamamen çekildikleri ve sonraki soğuk koşullar altında tekrar gelişerek bugünkünden daha geniş alanlara yayıldıkları, güncel buzulların ise bu buzulların giderek küçülüp günümüze kadar gelen örnekleri </a:t>
            </a:r>
            <a:r>
              <a:rPr lang="tr-TR" sz="1400" dirty="0" smtClean="0">
                <a:solidFill>
                  <a:schemeClr val="tx1"/>
                </a:solidFill>
                <a:latin typeface="Times New Roman" pitchFamily="18" charset="0"/>
                <a:cs typeface="Times New Roman" pitchFamily="18" charset="0"/>
              </a:rPr>
              <a:t>olduğu görülmüştür. Son dönemlerde ise bazı araştırmacılar ( </a:t>
            </a:r>
            <a:r>
              <a:rPr lang="tr-TR" sz="1400" dirty="0" err="1" smtClean="0">
                <a:solidFill>
                  <a:schemeClr val="tx1"/>
                </a:solidFill>
                <a:latin typeface="Times New Roman" pitchFamily="18" charset="0"/>
                <a:cs typeface="Times New Roman" pitchFamily="18" charset="0"/>
              </a:rPr>
              <a:t>Senalp</a:t>
            </a:r>
            <a:r>
              <a:rPr lang="tr-TR" sz="1400" dirty="0" smtClean="0">
                <a:solidFill>
                  <a:schemeClr val="tx1"/>
                </a:solidFill>
                <a:latin typeface="Times New Roman" pitchFamily="18" charset="0"/>
                <a:cs typeface="Times New Roman" pitchFamily="18" charset="0"/>
              </a:rPr>
              <a:t> 2000</a:t>
            </a:r>
            <a:r>
              <a:rPr lang="tr-TR" sz="1400" dirty="0">
                <a:solidFill>
                  <a:schemeClr val="tx1"/>
                </a:solidFill>
                <a:latin typeface="Times New Roman" pitchFamily="18" charset="0"/>
                <a:cs typeface="Times New Roman" pitchFamily="18" charset="0"/>
              </a:rPr>
              <a:t>,</a:t>
            </a:r>
            <a:r>
              <a:rPr lang="tr-TR" sz="1400" dirty="0" smtClean="0">
                <a:solidFill>
                  <a:schemeClr val="tx1"/>
                </a:solidFill>
                <a:latin typeface="Times New Roman" pitchFamily="18" charset="0"/>
                <a:cs typeface="Times New Roman" pitchFamily="18" charset="0"/>
              </a:rPr>
              <a:t>  Kozlu vd. 2003, Ghienne vd. 2007, Ghienne vd. 2010) Arap platformunun kuzey kenarındaki (kenar kıvrımları</a:t>
            </a:r>
            <a:r>
              <a:rPr lang="tr-TR" sz="1400" dirty="0">
                <a:solidFill>
                  <a:schemeClr val="tx1"/>
                </a:solidFill>
                <a:latin typeface="Times New Roman" pitchFamily="18" charset="0"/>
                <a:cs typeface="Times New Roman" pitchFamily="18" charset="0"/>
              </a:rPr>
              <a:t>)</a:t>
            </a:r>
            <a:r>
              <a:rPr lang="tr-TR" sz="1400" dirty="0" smtClean="0">
                <a:solidFill>
                  <a:schemeClr val="tx1"/>
                </a:solidFill>
                <a:latin typeface="Times New Roman" pitchFamily="18" charset="0"/>
                <a:cs typeface="Times New Roman" pitchFamily="18" charset="0"/>
              </a:rPr>
              <a:t> ve Toros zincirlerindeki Kambriyen-Ordovisiyen istiflerine yönelik çalışmalarda bulunmuş, Doğu </a:t>
            </a:r>
            <a:r>
              <a:rPr lang="tr-TR" sz="1400" dirty="0" err="1" smtClean="0">
                <a:solidFill>
                  <a:schemeClr val="tx1"/>
                </a:solidFill>
                <a:latin typeface="Times New Roman" pitchFamily="18" charset="0"/>
                <a:cs typeface="Times New Roman" pitchFamily="18" charset="0"/>
              </a:rPr>
              <a:t>Toroslar’daki</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Halevikdere</a:t>
            </a:r>
            <a:r>
              <a:rPr lang="tr-TR" sz="1400" dirty="0" smtClean="0">
                <a:solidFill>
                  <a:schemeClr val="tx1"/>
                </a:solidFill>
                <a:latin typeface="Times New Roman" pitchFamily="18" charset="0"/>
                <a:cs typeface="Times New Roman" pitchFamily="18" charset="0"/>
              </a:rPr>
              <a:t> formasyonunda Hırnantian (Geç Ordovisiyen) yaşlı  buzul çökellerine ulaşmışlardır. Buna göre Türkiye’deki buzullaşmaları Geç Ordovisiyen dönemindeki buzullaşmalar ve </a:t>
            </a:r>
            <a:r>
              <a:rPr lang="tr-TR" sz="1400" dirty="0" err="1" smtClean="0">
                <a:solidFill>
                  <a:schemeClr val="tx1"/>
                </a:solidFill>
                <a:latin typeface="Times New Roman" pitchFamily="18" charset="0"/>
                <a:cs typeface="Times New Roman" pitchFamily="18" charset="0"/>
              </a:rPr>
              <a:t>Kuvaterner’deki</a:t>
            </a:r>
            <a:r>
              <a:rPr lang="tr-TR" sz="1400" dirty="0" smtClean="0">
                <a:solidFill>
                  <a:schemeClr val="tx1"/>
                </a:solidFill>
                <a:latin typeface="Times New Roman" pitchFamily="18" charset="0"/>
                <a:cs typeface="Times New Roman" pitchFamily="18" charset="0"/>
              </a:rPr>
              <a:t> son buzul maksimumundan sonraki </a:t>
            </a:r>
            <a:r>
              <a:rPr lang="tr-TR" sz="1400" dirty="0" err="1" smtClean="0">
                <a:solidFill>
                  <a:schemeClr val="tx1"/>
                </a:solidFill>
                <a:latin typeface="Times New Roman" pitchFamily="18" charset="0"/>
                <a:cs typeface="Times New Roman" pitchFamily="18" charset="0"/>
              </a:rPr>
              <a:t>klimatik</a:t>
            </a:r>
            <a:r>
              <a:rPr lang="tr-TR" sz="1400" dirty="0" smtClean="0">
                <a:solidFill>
                  <a:schemeClr val="tx1"/>
                </a:solidFill>
                <a:latin typeface="Times New Roman" pitchFamily="18" charset="0"/>
                <a:cs typeface="Times New Roman" pitchFamily="18" charset="0"/>
              </a:rPr>
              <a:t> maksimum sonucu oluşan Güncel buzullar olarak ayırt edebiliriz.</a:t>
            </a:r>
          </a:p>
          <a:p>
            <a:pPr indent="396000" algn="just">
              <a:spcBef>
                <a:spcPts val="0"/>
              </a:spcBef>
            </a:pPr>
            <a:endParaRPr lang="tr-TR" sz="1400" dirty="0" smtClean="0">
              <a:solidFill>
                <a:schemeClr val="tx1"/>
              </a:solidFill>
              <a:latin typeface="Times New Roman" pitchFamily="18" charset="0"/>
              <a:cs typeface="Times New Roman" pitchFamily="18" charset="0"/>
            </a:endParaRPr>
          </a:p>
          <a:p>
            <a:pPr indent="396000" algn="just">
              <a:spcBef>
                <a:spcPts val="0"/>
              </a:spcBef>
            </a:pPr>
            <a:endParaRPr lang="tr-TR" sz="1400" dirty="0" smtClean="0">
              <a:solidFill>
                <a:schemeClr val="tx1"/>
              </a:solidFill>
              <a:latin typeface="Times New Roman" pitchFamily="18" charset="0"/>
              <a:cs typeface="Times New Roman" pitchFamily="18" charset="0"/>
            </a:endParaRPr>
          </a:p>
          <a:p>
            <a:pPr indent="396000" algn="just">
              <a:spcBef>
                <a:spcPts val="0"/>
              </a:spcBef>
            </a:pPr>
            <a:endParaRPr lang="tr-TR" sz="1400" dirty="0">
              <a:solidFill>
                <a:schemeClr val="tx1"/>
              </a:solidFill>
              <a:latin typeface="Times New Roman" pitchFamily="18" charset="0"/>
              <a:cs typeface="Times New Roman" pitchFamily="18" charset="0"/>
            </a:endParaRPr>
          </a:p>
          <a:p>
            <a:pPr indent="396000" algn="just">
              <a:spcBef>
                <a:spcPts val="0"/>
              </a:spcBef>
            </a:pPr>
            <a:endParaRPr lang="tr-TR" sz="1400" dirty="0" smtClean="0">
              <a:solidFill>
                <a:schemeClr val="tx1"/>
              </a:solidFill>
              <a:latin typeface="Times New Roman" pitchFamily="18" charset="0"/>
              <a:cs typeface="Times New Roman" pitchFamily="18" charset="0"/>
            </a:endParaRPr>
          </a:p>
          <a:p>
            <a:pPr indent="396000">
              <a:spcBef>
                <a:spcPts val="0"/>
              </a:spcBef>
            </a:pPr>
            <a:r>
              <a:rPr lang="tr-TR" sz="1400" dirty="0" smtClean="0">
                <a:solidFill>
                  <a:schemeClr val="tx1"/>
                </a:solidFill>
                <a:latin typeface="Times New Roman" pitchFamily="18" charset="0"/>
                <a:cs typeface="Times New Roman" pitchFamily="18" charset="0"/>
              </a:rPr>
              <a:t>  </a:t>
            </a:r>
            <a:endParaRPr lang="tr-TR" sz="14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odern Wor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290910" y="4164832"/>
            <a:ext cx="4882354" cy="2336803"/>
          </a:xfrm>
          <a:prstGeom prst="rect">
            <a:avLst/>
          </a:prstGeom>
          <a:noFill/>
        </p:spPr>
      </p:pic>
      <p:pic>
        <p:nvPicPr>
          <p:cNvPr id="9" name="Picture 4" descr="Ice H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0266" y="4164832"/>
            <a:ext cx="4261646" cy="2336803"/>
          </a:xfrm>
          <a:prstGeom prst="rect">
            <a:avLst/>
          </a:prstGeom>
          <a:noFill/>
        </p:spPr>
      </p:pic>
      <p:sp>
        <p:nvSpPr>
          <p:cNvPr id="4" name="Rectangle 3"/>
          <p:cNvSpPr/>
          <p:nvPr/>
        </p:nvSpPr>
        <p:spPr>
          <a:xfrm>
            <a:off x="3563888" y="6441860"/>
            <a:ext cx="1656184" cy="338554"/>
          </a:xfrm>
          <a:prstGeom prst="rect">
            <a:avLst/>
          </a:prstGeom>
        </p:spPr>
        <p:txBody>
          <a:bodyPr wrap="square">
            <a:spAutoFit/>
          </a:bodyPr>
          <a:lstStyle/>
          <a:p>
            <a:r>
              <a:rPr lang="tr-TR" sz="1600" dirty="0" smtClean="0"/>
              <a:t> </a:t>
            </a:r>
            <a:r>
              <a:rPr lang="tr-TR" sz="1400" dirty="0" smtClean="0">
                <a:latin typeface="Arial" pitchFamily="34" charset="0"/>
                <a:cs typeface="Arial" pitchFamily="34" charset="0"/>
              </a:rPr>
              <a:t>(Scotese -2000) </a:t>
            </a:r>
            <a:endParaRPr lang="tr-TR" sz="1400" dirty="0">
              <a:latin typeface="Arial" pitchFamily="34" charset="0"/>
              <a:cs typeface="Arial" pitchFamily="34" charset="0"/>
            </a:endParaRPr>
          </a:p>
        </p:txBody>
      </p:sp>
    </p:spTree>
    <p:extLst>
      <p:ext uri="{BB962C8B-B14F-4D97-AF65-F5344CB8AC3E}">
        <p14:creationId xmlns:p14="http://schemas.microsoft.com/office/powerpoint/2010/main" val="1151176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5035</TotalTime>
  <Words>2583</Words>
  <Application>Microsoft Office PowerPoint</Application>
  <PresentationFormat>Ekran Gösterisi (4:3)</PresentationFormat>
  <Paragraphs>276</Paragraphs>
  <Slides>18</Slides>
  <Notes>17</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18</vt:i4>
      </vt:variant>
    </vt:vector>
  </HeadingPairs>
  <TitlesOfParts>
    <vt:vector size="24" baseType="lpstr">
      <vt:lpstr>Arial</vt:lpstr>
      <vt:lpstr>Calibri</vt:lpstr>
      <vt:lpstr>Comic Sans MS</vt:lpstr>
      <vt:lpstr>Times New Roman</vt:lpstr>
      <vt:lpstr>Office Theme</vt:lpstr>
      <vt:lpstr>Document</vt:lpstr>
      <vt:lpstr> DÜNYA ÜZERİNDEKİ BUZULLAŞMA DÖNEMLERİ</vt:lpstr>
      <vt:lpstr> DÜNYA ÜZERİNDEKİ BUZULLAŞMA DÖNEMLERİ</vt:lpstr>
      <vt:lpstr> DÜNYA ÜZERİNDEKİ BUZULLAŞMA DÖNEMLERİ</vt:lpstr>
      <vt:lpstr> DÜNYA ÜZERİNDEKİ BUZULLAŞMA DÖNEMLERİ</vt:lpstr>
      <vt:lpstr> DÜNYA ÜZERİNDEKİ BUZULLAŞMA DÖNEMLERİ</vt:lpstr>
      <vt:lpstr> DÜNYA ÜZERİNDEKİ BUZULLAŞMA DÖNEMLERİ</vt:lpstr>
      <vt:lpstr> DÜNYA ÜZERİNDEKİ BUZULLAŞMA DÖNEMLERİ</vt:lpstr>
      <vt:lpstr> DÜNYA ÜZERİNDEKİ BUZULLAŞMA DÖNEMLERİ</vt:lpstr>
      <vt:lpstr>TÜRKİYE’DEKİ BUZULlAŞMALAR</vt:lpstr>
      <vt:lpstr>TÜRKİYE’DEKİ BUZULlAŞMALAR</vt:lpstr>
      <vt:lpstr>TÜRKİYE’DEKİ BUZULlAŞMALAR</vt:lpstr>
      <vt:lpstr>TÜRKİYE’DEKİ BUZULlAŞMALAR</vt:lpstr>
      <vt:lpstr>TÜRKİYE’DEKİ BUZULlAŞMALAR</vt:lpstr>
      <vt:lpstr>TÜRKİYE’DEKİ BUZULlAŞMALAR</vt:lpstr>
      <vt:lpstr>TÜRKİYE’DEKİ BUZULlAŞMALAR</vt:lpstr>
      <vt:lpstr>kaynaklar</vt:lpstr>
      <vt:lpstr>Web kaynaklarI</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Oğuzhan Deniz</dc:creator>
  <cp:lastModifiedBy>A</cp:lastModifiedBy>
  <cp:revision>342</cp:revision>
  <dcterms:created xsi:type="dcterms:W3CDTF">2015-04-03T06:31:25Z</dcterms:created>
  <dcterms:modified xsi:type="dcterms:W3CDTF">2018-03-05T13:26:55Z</dcterms:modified>
</cp:coreProperties>
</file>