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FCDC0F8-A947-42DC-9507-6E6BBA6EB4BA}"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5F369B-4DC0-49B3-851B-B37C7659A209}" type="slidenum">
              <a:rPr lang="tr-TR" smtClean="0"/>
              <a:t>‹#›</a:t>
            </a:fld>
            <a:endParaRPr lang="tr-TR"/>
          </a:p>
        </p:txBody>
      </p:sp>
    </p:spTree>
    <p:extLst>
      <p:ext uri="{BB962C8B-B14F-4D97-AF65-F5344CB8AC3E}">
        <p14:creationId xmlns:p14="http://schemas.microsoft.com/office/powerpoint/2010/main" val="3177840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FCDC0F8-A947-42DC-9507-6E6BBA6EB4BA}"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5F369B-4DC0-49B3-851B-B37C7659A209}" type="slidenum">
              <a:rPr lang="tr-TR" smtClean="0"/>
              <a:t>‹#›</a:t>
            </a:fld>
            <a:endParaRPr lang="tr-TR"/>
          </a:p>
        </p:txBody>
      </p:sp>
    </p:spTree>
    <p:extLst>
      <p:ext uri="{BB962C8B-B14F-4D97-AF65-F5344CB8AC3E}">
        <p14:creationId xmlns:p14="http://schemas.microsoft.com/office/powerpoint/2010/main" val="3592675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FCDC0F8-A947-42DC-9507-6E6BBA6EB4BA}"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5F369B-4DC0-49B3-851B-B37C7659A209}" type="slidenum">
              <a:rPr lang="tr-TR" smtClean="0"/>
              <a:t>‹#›</a:t>
            </a:fld>
            <a:endParaRPr lang="tr-TR"/>
          </a:p>
        </p:txBody>
      </p:sp>
    </p:spTree>
    <p:extLst>
      <p:ext uri="{BB962C8B-B14F-4D97-AF65-F5344CB8AC3E}">
        <p14:creationId xmlns:p14="http://schemas.microsoft.com/office/powerpoint/2010/main" val="33878073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cSld name="Başlık, İçerik ve 2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a:prstGeom prst="rect">
            <a:avLst/>
          </a:prstGeom>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600201"/>
            <a:ext cx="5384800" cy="4525963"/>
          </a:xfrm>
          <a:prstGeom prst="rect">
            <a:avLst/>
          </a:prstGeo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quarter" idx="2"/>
          </p:nvPr>
        </p:nvSpPr>
        <p:spPr>
          <a:xfrm>
            <a:off x="6197600" y="1600200"/>
            <a:ext cx="5384800" cy="2185988"/>
          </a:xfrm>
          <a:prstGeom prst="rect">
            <a:avLst/>
          </a:prstGeo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İçerik Yer Tutucusu"/>
          <p:cNvSpPr>
            <a:spLocks noGrp="1"/>
          </p:cNvSpPr>
          <p:nvPr>
            <p:ph sz="quarter" idx="3"/>
          </p:nvPr>
        </p:nvSpPr>
        <p:spPr>
          <a:xfrm>
            <a:off x="6197600" y="3938589"/>
            <a:ext cx="5384800" cy="2187575"/>
          </a:xfrm>
          <a:prstGeom prst="rect">
            <a:avLst/>
          </a:prstGeo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Tree>
    <p:extLst>
      <p:ext uri="{BB962C8B-B14F-4D97-AF65-F5344CB8AC3E}">
        <p14:creationId xmlns:p14="http://schemas.microsoft.com/office/powerpoint/2010/main" val="141744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FCDC0F8-A947-42DC-9507-6E6BBA6EB4BA}"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5F369B-4DC0-49B3-851B-B37C7659A209}" type="slidenum">
              <a:rPr lang="tr-TR" smtClean="0"/>
              <a:t>‹#›</a:t>
            </a:fld>
            <a:endParaRPr lang="tr-TR"/>
          </a:p>
        </p:txBody>
      </p:sp>
    </p:spTree>
    <p:extLst>
      <p:ext uri="{BB962C8B-B14F-4D97-AF65-F5344CB8AC3E}">
        <p14:creationId xmlns:p14="http://schemas.microsoft.com/office/powerpoint/2010/main" val="2558635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FCDC0F8-A947-42DC-9507-6E6BBA6EB4BA}" type="datetimeFigureOut">
              <a:rPr lang="tr-TR" smtClean="0"/>
              <a:t>2.2.2017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5F369B-4DC0-49B3-851B-B37C7659A209}" type="slidenum">
              <a:rPr lang="tr-TR" smtClean="0"/>
              <a:t>‹#›</a:t>
            </a:fld>
            <a:endParaRPr lang="tr-TR"/>
          </a:p>
        </p:txBody>
      </p:sp>
    </p:spTree>
    <p:extLst>
      <p:ext uri="{BB962C8B-B14F-4D97-AF65-F5344CB8AC3E}">
        <p14:creationId xmlns:p14="http://schemas.microsoft.com/office/powerpoint/2010/main" val="980861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FCDC0F8-A947-42DC-9507-6E6BBA6EB4BA}" type="datetimeFigureOut">
              <a:rPr lang="tr-TR" smtClean="0"/>
              <a:t>2.2.2017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C5F369B-4DC0-49B3-851B-B37C7659A209}" type="slidenum">
              <a:rPr lang="tr-TR" smtClean="0"/>
              <a:t>‹#›</a:t>
            </a:fld>
            <a:endParaRPr lang="tr-TR"/>
          </a:p>
        </p:txBody>
      </p:sp>
    </p:spTree>
    <p:extLst>
      <p:ext uri="{BB962C8B-B14F-4D97-AF65-F5344CB8AC3E}">
        <p14:creationId xmlns:p14="http://schemas.microsoft.com/office/powerpoint/2010/main" val="4200668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FCDC0F8-A947-42DC-9507-6E6BBA6EB4BA}" type="datetimeFigureOut">
              <a:rPr lang="tr-TR" smtClean="0"/>
              <a:t>2.2.2017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C5F369B-4DC0-49B3-851B-B37C7659A209}" type="slidenum">
              <a:rPr lang="tr-TR" smtClean="0"/>
              <a:t>‹#›</a:t>
            </a:fld>
            <a:endParaRPr lang="tr-TR"/>
          </a:p>
        </p:txBody>
      </p:sp>
    </p:spTree>
    <p:extLst>
      <p:ext uri="{BB962C8B-B14F-4D97-AF65-F5344CB8AC3E}">
        <p14:creationId xmlns:p14="http://schemas.microsoft.com/office/powerpoint/2010/main" val="4120040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FCDC0F8-A947-42DC-9507-6E6BBA6EB4BA}" type="datetimeFigureOut">
              <a:rPr lang="tr-TR" smtClean="0"/>
              <a:t>2.2.2017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C5F369B-4DC0-49B3-851B-B37C7659A209}" type="slidenum">
              <a:rPr lang="tr-TR" smtClean="0"/>
              <a:t>‹#›</a:t>
            </a:fld>
            <a:endParaRPr lang="tr-TR"/>
          </a:p>
        </p:txBody>
      </p:sp>
    </p:spTree>
    <p:extLst>
      <p:ext uri="{BB962C8B-B14F-4D97-AF65-F5344CB8AC3E}">
        <p14:creationId xmlns:p14="http://schemas.microsoft.com/office/powerpoint/2010/main" val="1757909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FCDC0F8-A947-42DC-9507-6E6BBA6EB4BA}" type="datetimeFigureOut">
              <a:rPr lang="tr-TR" smtClean="0"/>
              <a:t>2.2.2017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C5F369B-4DC0-49B3-851B-B37C7659A209}" type="slidenum">
              <a:rPr lang="tr-TR" smtClean="0"/>
              <a:t>‹#›</a:t>
            </a:fld>
            <a:endParaRPr lang="tr-TR"/>
          </a:p>
        </p:txBody>
      </p:sp>
    </p:spTree>
    <p:extLst>
      <p:ext uri="{BB962C8B-B14F-4D97-AF65-F5344CB8AC3E}">
        <p14:creationId xmlns:p14="http://schemas.microsoft.com/office/powerpoint/2010/main" val="1691057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FCDC0F8-A947-42DC-9507-6E6BBA6EB4BA}" type="datetimeFigureOut">
              <a:rPr lang="tr-TR" smtClean="0"/>
              <a:t>2.2.2017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C5F369B-4DC0-49B3-851B-B37C7659A209}" type="slidenum">
              <a:rPr lang="tr-TR" smtClean="0"/>
              <a:t>‹#›</a:t>
            </a:fld>
            <a:endParaRPr lang="tr-TR"/>
          </a:p>
        </p:txBody>
      </p:sp>
    </p:spTree>
    <p:extLst>
      <p:ext uri="{BB962C8B-B14F-4D97-AF65-F5344CB8AC3E}">
        <p14:creationId xmlns:p14="http://schemas.microsoft.com/office/powerpoint/2010/main" val="500259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FCDC0F8-A947-42DC-9507-6E6BBA6EB4BA}" type="datetimeFigureOut">
              <a:rPr lang="tr-TR" smtClean="0"/>
              <a:t>2.2.2017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C5F369B-4DC0-49B3-851B-B37C7659A209}" type="slidenum">
              <a:rPr lang="tr-TR" smtClean="0"/>
              <a:t>‹#›</a:t>
            </a:fld>
            <a:endParaRPr lang="tr-TR"/>
          </a:p>
        </p:txBody>
      </p:sp>
    </p:spTree>
    <p:extLst>
      <p:ext uri="{BB962C8B-B14F-4D97-AF65-F5344CB8AC3E}">
        <p14:creationId xmlns:p14="http://schemas.microsoft.com/office/powerpoint/2010/main" val="2845724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CDC0F8-A947-42DC-9507-6E6BBA6EB4BA}" type="datetimeFigureOut">
              <a:rPr lang="tr-TR" smtClean="0"/>
              <a:t>2.2.2017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5F369B-4DC0-49B3-851B-B37C7659A209}" type="slidenum">
              <a:rPr lang="tr-TR" smtClean="0"/>
              <a:t>‹#›</a:t>
            </a:fld>
            <a:endParaRPr lang="tr-TR"/>
          </a:p>
        </p:txBody>
      </p:sp>
    </p:spTree>
    <p:extLst>
      <p:ext uri="{BB962C8B-B14F-4D97-AF65-F5344CB8AC3E}">
        <p14:creationId xmlns:p14="http://schemas.microsoft.com/office/powerpoint/2010/main" val="23420626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gifart.com/cgi-bin/affiliate/clickthru.cgi/freddyv" TargetMode="External"/><Relationship Id="rId1" Type="http://schemas.openxmlformats.org/officeDocument/2006/relationships/slideLayout" Target="../slideLayouts/slideLayout12.xml"/><Relationship Id="rId6" Type="http://schemas.openxmlformats.org/officeDocument/2006/relationships/image" Target="../media/image3.png"/><Relationship Id="rId5" Type="http://schemas.openxmlformats.org/officeDocument/2006/relationships/hyperlink" Target="http://www.clipart.com/en/close-up?o=755952&amp;memlevel=C&amp;a=c&amp;q=rich&amp;s=1&amp;e=30&amp;show=all&amp;c=&amp;cid=&amp;findincat=&amp;g=&amp;cc=&amp;page=" TargetMode="Externa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2"/>
          <p:cNvSpPr txBox="1">
            <a:spLocks noChangeArrowheads="1"/>
          </p:cNvSpPr>
          <p:nvPr/>
        </p:nvSpPr>
        <p:spPr bwMode="auto">
          <a:xfrm>
            <a:off x="2468563" y="2141539"/>
            <a:ext cx="7129462" cy="2585323"/>
          </a:xfrm>
          <a:prstGeom prst="rect">
            <a:avLst/>
          </a:prstGeom>
          <a:noFill/>
          <a:ln>
            <a:noFill/>
          </a:ln>
          <a:effectLst>
            <a:outerShdw dist="107763" dir="2700000" algn="ctr" rotWithShape="0">
              <a:srgbClr val="DDDDDD">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tr-TR" altLang="tr-TR" sz="5400">
                <a:latin typeface="Verdana" panose="020B0604030504040204" pitchFamily="34" charset="0"/>
              </a:rPr>
              <a:t>İSTİHDAM VE EKONOMİK YAŞAMDAKİ YERİ</a:t>
            </a:r>
          </a:p>
        </p:txBody>
      </p:sp>
      <p:sp>
        <p:nvSpPr>
          <p:cNvPr id="45060" name="Line 4"/>
          <p:cNvSpPr>
            <a:spLocks noChangeShapeType="1"/>
          </p:cNvSpPr>
          <p:nvPr/>
        </p:nvSpPr>
        <p:spPr bwMode="auto">
          <a:xfrm>
            <a:off x="2647950" y="2060575"/>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45061" name="Line 5"/>
          <p:cNvSpPr>
            <a:spLocks noChangeShapeType="1"/>
          </p:cNvSpPr>
          <p:nvPr/>
        </p:nvSpPr>
        <p:spPr bwMode="auto">
          <a:xfrm>
            <a:off x="2649538" y="4751388"/>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39733728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45058"/>
                                        </p:tgtEl>
                                        <p:attrNameLst>
                                          <p:attrName>style.visibility</p:attrName>
                                        </p:attrNameLst>
                                      </p:cBhvr>
                                      <p:to>
                                        <p:strVal val="visible"/>
                                      </p:to>
                                    </p:set>
                                    <p:anim calcmode="lin" valueType="num">
                                      <p:cBhvr>
                                        <p:cTn id="7" dur="500" fill="hold"/>
                                        <p:tgtEl>
                                          <p:spTgt spid="45058"/>
                                        </p:tgtEl>
                                        <p:attrNameLst>
                                          <p:attrName>ppt_w</p:attrName>
                                        </p:attrNameLst>
                                      </p:cBhvr>
                                      <p:tavLst>
                                        <p:tav tm="0">
                                          <p:val>
                                            <p:fltVal val="0"/>
                                          </p:val>
                                        </p:tav>
                                        <p:tav tm="100000">
                                          <p:val>
                                            <p:strVal val="#ppt_w"/>
                                          </p:val>
                                        </p:tav>
                                      </p:tavLst>
                                    </p:anim>
                                    <p:anim calcmode="lin" valueType="num">
                                      <p:cBhvr>
                                        <p:cTn id="8" dur="500" fill="hold"/>
                                        <p:tgtEl>
                                          <p:spTgt spid="45058"/>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12" presetClass="entr" presetSubtype="8" fill="hold" grpId="0" nodeType="afterEffect">
                                  <p:stCondLst>
                                    <p:cond delay="0"/>
                                  </p:stCondLst>
                                  <p:childTnLst>
                                    <p:set>
                                      <p:cBhvr>
                                        <p:cTn id="11" dur="1" fill="hold">
                                          <p:stCondLst>
                                            <p:cond delay="0"/>
                                          </p:stCondLst>
                                        </p:cTn>
                                        <p:tgtEl>
                                          <p:spTgt spid="45060"/>
                                        </p:tgtEl>
                                        <p:attrNameLst>
                                          <p:attrName>style.visibility</p:attrName>
                                        </p:attrNameLst>
                                      </p:cBhvr>
                                      <p:to>
                                        <p:strVal val="visible"/>
                                      </p:to>
                                    </p:set>
                                    <p:animEffect transition="in" filter="slide(fromLeft)">
                                      <p:cBhvr>
                                        <p:cTn id="12" dur="500"/>
                                        <p:tgtEl>
                                          <p:spTgt spid="45060"/>
                                        </p:tgtEl>
                                      </p:cBhvr>
                                    </p:animEffect>
                                  </p:childTnLst>
                                </p:cTn>
                              </p:par>
                            </p:childTnLst>
                          </p:cTn>
                        </p:par>
                        <p:par>
                          <p:cTn id="13" fill="hold" nodeType="afterGroup">
                            <p:stCondLst>
                              <p:cond delay="1000"/>
                            </p:stCondLst>
                            <p:childTnLst>
                              <p:par>
                                <p:cTn id="14" presetID="12" presetClass="entr" presetSubtype="2" fill="hold" grpId="0" nodeType="afterEffect">
                                  <p:stCondLst>
                                    <p:cond delay="0"/>
                                  </p:stCondLst>
                                  <p:childTnLst>
                                    <p:set>
                                      <p:cBhvr>
                                        <p:cTn id="15" dur="1" fill="hold">
                                          <p:stCondLst>
                                            <p:cond delay="0"/>
                                          </p:stCondLst>
                                        </p:cTn>
                                        <p:tgtEl>
                                          <p:spTgt spid="45061"/>
                                        </p:tgtEl>
                                        <p:attrNameLst>
                                          <p:attrName>style.visibility</p:attrName>
                                        </p:attrNameLst>
                                      </p:cBhvr>
                                      <p:to>
                                        <p:strVal val="visible"/>
                                      </p:to>
                                    </p:set>
                                    <p:animEffect transition="in" filter="slide(fromRight)">
                                      <p:cBhvr>
                                        <p:cTn id="16" dur="500"/>
                                        <p:tgtEl>
                                          <p:spTgt spid="450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p:bldP spid="45060" grpId="0" animBg="1"/>
      <p:bldP spid="45061"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1524000" y="1484313"/>
            <a:ext cx="9144000" cy="5116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Meydana geliş nedenlerine göre enflasyon çeşitleri:</a:t>
            </a:r>
          </a:p>
          <a:p>
            <a:pPr algn="just" eaLnBrk="1" hangingPunct="1">
              <a:spcBef>
                <a:spcPct val="10000"/>
              </a:spcBef>
            </a:pPr>
            <a:r>
              <a:rPr lang="tr-TR" altLang="tr-TR"/>
              <a:t>		</a:t>
            </a:r>
            <a:r>
              <a:rPr lang="tr-TR" altLang="tr-TR">
                <a:solidFill>
                  <a:schemeClr val="hlink"/>
                </a:solidFill>
              </a:rPr>
              <a:t>Talep enflasyonu: </a:t>
            </a:r>
            <a:r>
              <a:rPr lang="tr-TR" altLang="tr-TR"/>
              <a:t>Üretim yetersizliğine bağlı olarak toplam talebin toplam arzdan büyük olması durumudur. Burada satın alma arzusunun yani efektif talebin arz kapasitesini aşmasıyla birlikte, fiyat artışları meydana gelmektedir. </a:t>
            </a:r>
            <a:endParaRPr lang="tr-TR" altLang="tr-TR">
              <a:solidFill>
                <a:schemeClr val="hlink"/>
              </a:solidFill>
            </a:endParaRPr>
          </a:p>
          <a:p>
            <a:pPr algn="just" eaLnBrk="1" hangingPunct="1">
              <a:spcBef>
                <a:spcPct val="10000"/>
              </a:spcBef>
            </a:pPr>
            <a:r>
              <a:rPr lang="tr-TR" altLang="tr-TR"/>
              <a:t>		</a:t>
            </a:r>
            <a:r>
              <a:rPr lang="tr-TR" altLang="tr-TR">
                <a:solidFill>
                  <a:schemeClr val="hlink"/>
                </a:solidFill>
              </a:rPr>
              <a:t>Maliyet enflasyonu</a:t>
            </a:r>
            <a:r>
              <a:rPr lang="tr-TR" altLang="tr-TR"/>
              <a:t>: Çeşitli mal ve hizmetleri meydana getirmek için katlanılması gereken ekonomik fedakarlıklar olarak tanımlanan </a:t>
            </a:r>
            <a:r>
              <a:rPr lang="tr-TR" altLang="tr-TR">
                <a:solidFill>
                  <a:schemeClr val="hlink"/>
                </a:solidFill>
              </a:rPr>
              <a:t>maliyet’i</a:t>
            </a:r>
            <a:r>
              <a:rPr lang="tr-TR" altLang="tr-TR"/>
              <a:t> oluşturan masraf unsurlarından birinin, bir kaçının veya tamamının fiyatında meydana gelen artışlar maliyet enflasyonuna neden olur.  Örneğin hayvancılık işletmelerinde üretimde bir artış olmaksızın yem, ilaç, işçilik ücretleri vb. girdi fiyatlarında meydana gelen artışlar maliyetlerin yükselmesine, dolayısıyla maliyet enflasyonuna neden olabilmektedir. Bu tür enflasyona aynı zamanda </a:t>
            </a:r>
            <a:r>
              <a:rPr lang="tr-TR" altLang="tr-TR">
                <a:solidFill>
                  <a:schemeClr val="hlink"/>
                </a:solidFill>
              </a:rPr>
              <a:t>ithal enflasyon</a:t>
            </a:r>
            <a:r>
              <a:rPr lang="tr-TR" altLang="tr-TR"/>
              <a:t> adı da verilmektedir.</a:t>
            </a:r>
          </a:p>
          <a:p>
            <a:pPr algn="just" eaLnBrk="1" hangingPunct="1">
              <a:spcBef>
                <a:spcPct val="10000"/>
              </a:spcBef>
            </a:pPr>
            <a:r>
              <a:rPr lang="tr-TR" altLang="tr-TR"/>
              <a:t>		</a:t>
            </a:r>
            <a:r>
              <a:rPr lang="tr-TR" altLang="tr-TR">
                <a:solidFill>
                  <a:schemeClr val="hlink"/>
                </a:solidFill>
              </a:rPr>
              <a:t>Fiyat enflasyonu</a:t>
            </a:r>
            <a:r>
              <a:rPr lang="tr-TR" altLang="tr-TR"/>
              <a:t>. İktisadi mal ve hizmetlerin fiyatları her zaman arz ve talebe göre oluşmaz. Devlet bazı dönemlerde bir kısım iktisadi malların üretimini arttırmak, ve bu malı üreten kesimin sosyal ve ekonomik refahını iyileştirmek amacıyla bir takım müdahalede bulunarak destekleme alım fiyatları ilan eder ve alımlar yapar. Ekonomiye yapılan bu müdahaleler sonucu; söz konusu üretici grubunun gelirlerinde önemli artışlar meydana gelir. Bu gelir artışı bir takım potansiyel taleplerin efektif hale gelmesine neden olur. Bu ise fiyat enflasyonunu meydana getirir. </a:t>
            </a:r>
          </a:p>
        </p:txBody>
      </p:sp>
      <p:sp>
        <p:nvSpPr>
          <p:cNvPr id="36869" name="Text Box 5"/>
          <p:cNvSpPr txBox="1">
            <a:spLocks noChangeArrowheads="1"/>
          </p:cNvSpPr>
          <p:nvPr/>
        </p:nvSpPr>
        <p:spPr bwMode="auto">
          <a:xfrm>
            <a:off x="1524000" y="1052513"/>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b="1" u="sng">
                <a:solidFill>
                  <a:schemeClr val="folHlink"/>
                </a:solidFill>
              </a:rPr>
              <a:t>Enflasyon çeşitleri</a:t>
            </a:r>
          </a:p>
        </p:txBody>
      </p:sp>
    </p:spTree>
    <p:extLst>
      <p:ext uri="{BB962C8B-B14F-4D97-AF65-F5344CB8AC3E}">
        <p14:creationId xmlns:p14="http://schemas.microsoft.com/office/powerpoint/2010/main" val="41030814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6869"/>
                                        </p:tgtEl>
                                        <p:attrNameLst>
                                          <p:attrName>style.visibility</p:attrName>
                                        </p:attrNameLst>
                                      </p:cBhvr>
                                      <p:to>
                                        <p:strVal val="visible"/>
                                      </p:to>
                                    </p:set>
                                    <p:animEffect transition="in" filter="slide(fromTop)">
                                      <p:cBhvr>
                                        <p:cTn id="7" dur="500"/>
                                        <p:tgtEl>
                                          <p:spTgt spid="3686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36866"/>
                                        </p:tgtEl>
                                        <p:attrNameLst>
                                          <p:attrName>style.visibility</p:attrName>
                                        </p:attrNameLst>
                                      </p:cBhvr>
                                      <p:to>
                                        <p:strVal val="visible"/>
                                      </p:to>
                                    </p:set>
                                    <p:animEffect transition="in" filter="slide(fromTop)">
                                      <p:cBhvr>
                                        <p:cTn id="12" dur="500"/>
                                        <p:tgtEl>
                                          <p:spTgt spid="368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p:bldP spid="36869"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sz="quarter" idx="1"/>
          </p:nvPr>
        </p:nvSpPr>
        <p:spPr bwMode="auto">
          <a:xfrm>
            <a:off x="1847851" y="1268413"/>
            <a:ext cx="8569325" cy="54721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marL="273050" indent="-273050" algn="just">
              <a:lnSpc>
                <a:spcPct val="80000"/>
              </a:lnSpc>
              <a:buFont typeface="Wingdings" panose="05000000000000000000" pitchFamily="2" charset="2"/>
              <a:buChar char=""/>
            </a:pPr>
            <a:r>
              <a:rPr lang="tr-TR" altLang="tr-TR" sz="1800"/>
              <a:t>Şiddetine göre enflasyon çeşitleri:</a:t>
            </a:r>
          </a:p>
          <a:p>
            <a:pPr marL="273050" indent="-273050" algn="just">
              <a:lnSpc>
                <a:spcPct val="80000"/>
              </a:lnSpc>
              <a:buNone/>
            </a:pPr>
            <a:r>
              <a:rPr lang="tr-TR" altLang="tr-TR" sz="1800"/>
              <a:t>		</a:t>
            </a:r>
            <a:r>
              <a:rPr lang="tr-TR" altLang="tr-TR" sz="1800">
                <a:solidFill>
                  <a:schemeClr val="hlink"/>
                </a:solidFill>
              </a:rPr>
              <a:t>Ilımlı enflasyon, </a:t>
            </a:r>
            <a:r>
              <a:rPr lang="tr-TR" altLang="tr-TR" sz="1800"/>
              <a:t>genel fiyat seviyelerinde yıllık yüzde 5-10 dolaylarında yükselişlerin olduğu durumlarda ortaya çıkan enflasyondur. Günümüzde bir kısım iktisatçılar ılımlı bir enflasyonu deflasyona tercih etmektedirler. Zira ılımlı bir enflasyonda genel fiyat seviyelerinde hafif bir yükselme meydana gelmekle birlikte tasarruf eğiliminde de bir artış olmaktadır. Tasarruf artışları ise yeni istihdam ve yatırımlara dönüşebilmektedir. Ancak sürekli fiyat yükselişlerinin bir beklenti haline dönüşmesi ılımlı enflasyonun galopan enflasyona dönüşebileceği unutulmamalıdır. </a:t>
            </a:r>
            <a:endParaRPr lang="tr-TR" altLang="tr-TR" sz="1800">
              <a:solidFill>
                <a:schemeClr val="hlink"/>
              </a:solidFill>
            </a:endParaRPr>
          </a:p>
          <a:p>
            <a:pPr marL="273050" indent="-273050" algn="just">
              <a:lnSpc>
                <a:spcPct val="80000"/>
              </a:lnSpc>
              <a:buNone/>
            </a:pPr>
            <a:r>
              <a:rPr lang="tr-TR" altLang="tr-TR" sz="1800"/>
              <a:t>		</a:t>
            </a:r>
            <a:r>
              <a:rPr lang="tr-TR" altLang="tr-TR" sz="1800">
                <a:solidFill>
                  <a:schemeClr val="hlink"/>
                </a:solidFill>
              </a:rPr>
              <a:t>Galopan enflasyon</a:t>
            </a:r>
            <a:r>
              <a:rPr lang="tr-TR" altLang="tr-TR" sz="1800"/>
              <a:t>, ise çok yüksek oranlarda fiyat artışlarıyla ortaya çıkan enflasyondur. Paranın ekonomide fonksiyonlarını yerine getirmesine imkan vermeyen, bu  </a:t>
            </a:r>
            <a:r>
              <a:rPr lang="tr-TR" altLang="tr-TR" sz="1800" b="1"/>
              <a:t>dörtnala </a:t>
            </a:r>
            <a:r>
              <a:rPr lang="tr-TR" altLang="tr-TR" sz="1800"/>
              <a:t>enflasyonda ekonomide, çok ciddi sosyo ekonomik sıkıntılar yaşanır. </a:t>
            </a:r>
          </a:p>
          <a:p>
            <a:pPr marL="273050" indent="-273050" algn="just">
              <a:lnSpc>
                <a:spcPct val="80000"/>
              </a:lnSpc>
              <a:buNone/>
            </a:pPr>
            <a:r>
              <a:rPr lang="tr-TR" altLang="tr-TR" sz="1800"/>
              <a:t>		Örneğin, galopan enflasyon ekonomide </a:t>
            </a:r>
            <a:r>
              <a:rPr lang="tr-TR" altLang="tr-TR" sz="1800">
                <a:solidFill>
                  <a:schemeClr val="hlink"/>
                </a:solidFill>
              </a:rPr>
              <a:t>tasarruf hacminin azalmasına</a:t>
            </a:r>
            <a:r>
              <a:rPr lang="tr-TR" altLang="tr-TR" sz="1800"/>
              <a:t>, kaynak kullanımının yanlış yönlendirilmesine, üretimi artıran yatırımlar yerine, spekülatif kazançların artmasına neden olur. Aynı zamanda </a:t>
            </a:r>
            <a:r>
              <a:rPr lang="tr-TR" altLang="tr-TR" sz="1800">
                <a:solidFill>
                  <a:schemeClr val="hlink"/>
                </a:solidFill>
              </a:rPr>
              <a:t>dış ticaret ve ödemeler dengesini</a:t>
            </a:r>
            <a:r>
              <a:rPr lang="tr-TR" altLang="tr-TR" sz="1800"/>
              <a:t> ülke ekonomisi aleyhine bozmakta, </a:t>
            </a:r>
            <a:r>
              <a:rPr lang="tr-TR" altLang="tr-TR" sz="1800">
                <a:solidFill>
                  <a:schemeClr val="hlink"/>
                </a:solidFill>
              </a:rPr>
              <a:t>istihdam hacminin</a:t>
            </a:r>
            <a:r>
              <a:rPr lang="tr-TR" altLang="tr-TR" sz="1800"/>
              <a:t> ise azalmasına neden olmaktadır. Ekonomide yaşanan en önemli sıkıntılardan bir diğeri de </a:t>
            </a:r>
            <a:r>
              <a:rPr lang="tr-TR" altLang="tr-TR" sz="1800">
                <a:solidFill>
                  <a:schemeClr val="hlink"/>
                </a:solidFill>
              </a:rPr>
              <a:t>gelir dağılımında önemli adaletsizliklere</a:t>
            </a:r>
            <a:r>
              <a:rPr lang="tr-TR" altLang="tr-TR" sz="1800"/>
              <a:t> neden olmasıdır.</a:t>
            </a:r>
          </a:p>
          <a:p>
            <a:pPr marL="273050" indent="-273050" algn="just">
              <a:lnSpc>
                <a:spcPct val="80000"/>
              </a:lnSpc>
              <a:buNone/>
            </a:pPr>
            <a:r>
              <a:rPr lang="tr-TR" altLang="tr-TR" sz="1800"/>
              <a:t>	Galopan bir enflasyonda; kamu harcamalarının kısılması, geniş tabanlı ve adaletli bir vergi uygulaması, ekonomide emisyondan kaçınmak kısaca alınması gerekli önlemler olarak sıralanabilir. </a:t>
            </a:r>
          </a:p>
          <a:p>
            <a:pPr marL="273050" indent="-273050" algn="just">
              <a:lnSpc>
                <a:spcPct val="80000"/>
              </a:lnSpc>
              <a:buNone/>
            </a:pPr>
            <a:r>
              <a:rPr lang="tr-TR" altLang="tr-TR" sz="1800"/>
              <a:t>		</a:t>
            </a:r>
            <a:r>
              <a:rPr lang="tr-TR" altLang="tr-TR" sz="1800">
                <a:solidFill>
                  <a:schemeClr val="hlink"/>
                </a:solidFill>
              </a:rPr>
              <a:t>Hiperenflasyondur.</a:t>
            </a:r>
            <a:endParaRPr lang="tr-TR" altLang="tr-TR" sz="1800"/>
          </a:p>
        </p:txBody>
      </p:sp>
    </p:spTree>
    <p:extLst>
      <p:ext uri="{BB962C8B-B14F-4D97-AF65-F5344CB8AC3E}">
        <p14:creationId xmlns:p14="http://schemas.microsoft.com/office/powerpoint/2010/main" val="22558519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85" name="Text Box 17"/>
          <p:cNvSpPr txBox="1">
            <a:spLocks noChangeArrowheads="1"/>
          </p:cNvSpPr>
          <p:nvPr/>
        </p:nvSpPr>
        <p:spPr bwMode="auto">
          <a:xfrm>
            <a:off x="1524000" y="11255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b="1" u="sng">
                <a:solidFill>
                  <a:schemeClr val="folHlink"/>
                </a:solidFill>
              </a:rPr>
              <a:t>Enflasyonun ekonomik yaşama etkileri.</a:t>
            </a:r>
          </a:p>
        </p:txBody>
      </p:sp>
      <p:sp>
        <p:nvSpPr>
          <p:cNvPr id="7186" name="Text Box 18"/>
          <p:cNvSpPr txBox="1">
            <a:spLocks noChangeArrowheads="1"/>
          </p:cNvSpPr>
          <p:nvPr/>
        </p:nvSpPr>
        <p:spPr bwMode="auto">
          <a:xfrm>
            <a:off x="1524000" y="1670050"/>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a:t>Enflasyon, özellikle orta ve dar gelirli ve herhangi bir yatırımda bulunmaya imkanı olmayanların, para olarak tuttukları tasarruflarını eritir.</a:t>
            </a:r>
          </a:p>
        </p:txBody>
      </p:sp>
      <p:sp>
        <p:nvSpPr>
          <p:cNvPr id="7187" name="Text Box 19"/>
          <p:cNvSpPr txBox="1">
            <a:spLocks noChangeArrowheads="1"/>
          </p:cNvSpPr>
          <p:nvPr/>
        </p:nvSpPr>
        <p:spPr bwMode="auto">
          <a:xfrm>
            <a:off x="1524000" y="2667000"/>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a:t>Benzer etki para cinsinden olan alacak - borç ilişkilerinde de görülür. Çoğu kez alacaklı olanın zarar etmesine karşılık, borçlu olan kârlı çıkmaktadır.</a:t>
            </a:r>
          </a:p>
        </p:txBody>
      </p:sp>
      <p:sp>
        <p:nvSpPr>
          <p:cNvPr id="7188" name="Text Box 20"/>
          <p:cNvSpPr txBox="1">
            <a:spLocks noChangeArrowheads="1"/>
          </p:cNvSpPr>
          <p:nvPr/>
        </p:nvSpPr>
        <p:spPr bwMode="auto">
          <a:xfrm>
            <a:off x="1524000" y="3665538"/>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a:t>Parası sürekli olarak değer kaybeden orta gelirli tasarruf sahipleri, artık tasarruf yapmazlar ve daha fazla değer kaybetmeden bu paralarla tüketimde bulunurlar.</a:t>
            </a:r>
          </a:p>
        </p:txBody>
      </p:sp>
      <p:sp>
        <p:nvSpPr>
          <p:cNvPr id="7189" name="Text Box 21"/>
          <p:cNvSpPr txBox="1">
            <a:spLocks noChangeArrowheads="1"/>
          </p:cNvSpPr>
          <p:nvPr/>
        </p:nvSpPr>
        <p:spPr bwMode="auto">
          <a:xfrm>
            <a:off x="1524000" y="4662488"/>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a:t>Enflasyonun dış ticaret ve ödemeler dengesine de olumsuz etkileri vardır. Döviz kuru sabitken iç fiyatların artması ihracatı azaltıp ithalatı cazip hale getirmektedir. </a:t>
            </a:r>
          </a:p>
        </p:txBody>
      </p:sp>
      <p:sp>
        <p:nvSpPr>
          <p:cNvPr id="7190" name="Text Box 22"/>
          <p:cNvSpPr txBox="1">
            <a:spLocks noChangeArrowheads="1"/>
          </p:cNvSpPr>
          <p:nvPr/>
        </p:nvSpPr>
        <p:spPr bwMode="auto">
          <a:xfrm>
            <a:off x="1524000" y="566102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a:t>Enflasyonun en büyük nedeni cari fiyat seviyesi üzerinden toplam talebin toplam arzdan büyük olmasıdır. Burada önemli olan talebin fazla oluşudur.</a:t>
            </a:r>
          </a:p>
        </p:txBody>
      </p:sp>
      <p:sp>
        <p:nvSpPr>
          <p:cNvPr id="7191" name="Line 23"/>
          <p:cNvSpPr>
            <a:spLocks noChangeShapeType="1"/>
          </p:cNvSpPr>
          <p:nvPr/>
        </p:nvSpPr>
        <p:spPr bwMode="auto">
          <a:xfrm>
            <a:off x="1524000" y="24892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192" name="Line 24"/>
          <p:cNvSpPr>
            <a:spLocks noChangeShapeType="1"/>
          </p:cNvSpPr>
          <p:nvPr/>
        </p:nvSpPr>
        <p:spPr bwMode="auto">
          <a:xfrm>
            <a:off x="1524000" y="34861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193" name="Line 25"/>
          <p:cNvSpPr>
            <a:spLocks noChangeShapeType="1"/>
          </p:cNvSpPr>
          <p:nvPr/>
        </p:nvSpPr>
        <p:spPr bwMode="auto">
          <a:xfrm>
            <a:off x="1524000" y="44846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7194" name="Line 26"/>
          <p:cNvSpPr>
            <a:spLocks noChangeShapeType="1"/>
          </p:cNvSpPr>
          <p:nvPr/>
        </p:nvSpPr>
        <p:spPr bwMode="auto">
          <a:xfrm>
            <a:off x="1524000" y="54816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42697499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7185"/>
                                        </p:tgtEl>
                                        <p:attrNameLst>
                                          <p:attrName>style.visibility</p:attrName>
                                        </p:attrNameLst>
                                      </p:cBhvr>
                                      <p:to>
                                        <p:strVal val="visible"/>
                                      </p:to>
                                    </p:set>
                                    <p:animEffect transition="in" filter="slide(fromTop)">
                                      <p:cBhvr>
                                        <p:cTn id="7" dur="500"/>
                                        <p:tgtEl>
                                          <p:spTgt spid="718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7186"/>
                                        </p:tgtEl>
                                        <p:attrNameLst>
                                          <p:attrName>style.visibility</p:attrName>
                                        </p:attrNameLst>
                                      </p:cBhvr>
                                      <p:to>
                                        <p:strVal val="visible"/>
                                      </p:to>
                                    </p:set>
                                    <p:animEffect transition="in" filter="slide(fromTop)">
                                      <p:cBhvr>
                                        <p:cTn id="12" dur="500"/>
                                        <p:tgtEl>
                                          <p:spTgt spid="7186"/>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7191"/>
                                        </p:tgtEl>
                                        <p:attrNameLst>
                                          <p:attrName>style.visibility</p:attrName>
                                        </p:attrNameLst>
                                      </p:cBhvr>
                                      <p:to>
                                        <p:strVal val="visible"/>
                                      </p:to>
                                    </p:set>
                                    <p:animEffect transition="in" filter="slide(fromLeft)">
                                      <p:cBhvr>
                                        <p:cTn id="16" dur="500"/>
                                        <p:tgtEl>
                                          <p:spTgt spid="7191"/>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7187"/>
                                        </p:tgtEl>
                                        <p:attrNameLst>
                                          <p:attrName>style.visibility</p:attrName>
                                        </p:attrNameLst>
                                      </p:cBhvr>
                                      <p:to>
                                        <p:strVal val="visible"/>
                                      </p:to>
                                    </p:set>
                                    <p:animEffect transition="in" filter="slide(fromTop)">
                                      <p:cBhvr>
                                        <p:cTn id="21" dur="500"/>
                                        <p:tgtEl>
                                          <p:spTgt spid="7187"/>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7192"/>
                                        </p:tgtEl>
                                        <p:attrNameLst>
                                          <p:attrName>style.visibility</p:attrName>
                                        </p:attrNameLst>
                                      </p:cBhvr>
                                      <p:to>
                                        <p:strVal val="visible"/>
                                      </p:to>
                                    </p:set>
                                    <p:animEffect transition="in" filter="slide(fromLeft)">
                                      <p:cBhvr>
                                        <p:cTn id="25" dur="500"/>
                                        <p:tgtEl>
                                          <p:spTgt spid="7192"/>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7188"/>
                                        </p:tgtEl>
                                        <p:attrNameLst>
                                          <p:attrName>style.visibility</p:attrName>
                                        </p:attrNameLst>
                                      </p:cBhvr>
                                      <p:to>
                                        <p:strVal val="visible"/>
                                      </p:to>
                                    </p:set>
                                    <p:animEffect transition="in" filter="slide(fromTop)">
                                      <p:cBhvr>
                                        <p:cTn id="30" dur="500"/>
                                        <p:tgtEl>
                                          <p:spTgt spid="7188"/>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7193"/>
                                        </p:tgtEl>
                                        <p:attrNameLst>
                                          <p:attrName>style.visibility</p:attrName>
                                        </p:attrNameLst>
                                      </p:cBhvr>
                                      <p:to>
                                        <p:strVal val="visible"/>
                                      </p:to>
                                    </p:set>
                                    <p:animEffect transition="in" filter="slide(fromLeft)">
                                      <p:cBhvr>
                                        <p:cTn id="34" dur="500"/>
                                        <p:tgtEl>
                                          <p:spTgt spid="7193"/>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7189"/>
                                        </p:tgtEl>
                                        <p:attrNameLst>
                                          <p:attrName>style.visibility</p:attrName>
                                        </p:attrNameLst>
                                      </p:cBhvr>
                                      <p:to>
                                        <p:strVal val="visible"/>
                                      </p:to>
                                    </p:set>
                                    <p:animEffect transition="in" filter="slide(fromTop)">
                                      <p:cBhvr>
                                        <p:cTn id="39" dur="500"/>
                                        <p:tgtEl>
                                          <p:spTgt spid="7189"/>
                                        </p:tgtEl>
                                      </p:cBhvr>
                                    </p:animEffect>
                                  </p:childTnLst>
                                </p:cTn>
                              </p:par>
                            </p:childTnLst>
                          </p:cTn>
                        </p:par>
                        <p:par>
                          <p:cTn id="40" fill="hold" nodeType="afterGroup">
                            <p:stCondLst>
                              <p:cond delay="500"/>
                            </p:stCondLst>
                            <p:childTnLst>
                              <p:par>
                                <p:cTn id="41" presetID="12" presetClass="entr" presetSubtype="8" fill="hold" grpId="0" nodeType="afterEffect">
                                  <p:stCondLst>
                                    <p:cond delay="0"/>
                                  </p:stCondLst>
                                  <p:childTnLst>
                                    <p:set>
                                      <p:cBhvr>
                                        <p:cTn id="42" dur="1" fill="hold">
                                          <p:stCondLst>
                                            <p:cond delay="0"/>
                                          </p:stCondLst>
                                        </p:cTn>
                                        <p:tgtEl>
                                          <p:spTgt spid="7194"/>
                                        </p:tgtEl>
                                        <p:attrNameLst>
                                          <p:attrName>style.visibility</p:attrName>
                                        </p:attrNameLst>
                                      </p:cBhvr>
                                      <p:to>
                                        <p:strVal val="visible"/>
                                      </p:to>
                                    </p:set>
                                    <p:animEffect transition="in" filter="slide(fromLeft)">
                                      <p:cBhvr>
                                        <p:cTn id="43" dur="500"/>
                                        <p:tgtEl>
                                          <p:spTgt spid="7194"/>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7190"/>
                                        </p:tgtEl>
                                        <p:attrNameLst>
                                          <p:attrName>style.visibility</p:attrName>
                                        </p:attrNameLst>
                                      </p:cBhvr>
                                      <p:to>
                                        <p:strVal val="visible"/>
                                      </p:to>
                                    </p:set>
                                    <p:animEffect transition="in" filter="slide(fromTop)">
                                      <p:cBhvr>
                                        <p:cTn id="48" dur="500"/>
                                        <p:tgtEl>
                                          <p:spTgt spid="71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85" grpId="0" autoUpdateAnimBg="0"/>
      <p:bldP spid="7186" grpId="0" autoUpdateAnimBg="0"/>
      <p:bldP spid="7187" grpId="0" autoUpdateAnimBg="0"/>
      <p:bldP spid="7188" grpId="0" autoUpdateAnimBg="0"/>
      <p:bldP spid="7189" grpId="0" autoUpdateAnimBg="0"/>
      <p:bldP spid="7190" grpId="0" autoUpdateAnimBg="0"/>
      <p:bldP spid="7191" grpId="0" animBg="1"/>
      <p:bldP spid="7192" grpId="0" animBg="1"/>
      <p:bldP spid="7193" grpId="0" animBg="1"/>
      <p:bldP spid="719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
          <p:cNvSpPr>
            <a:spLocks noChangeArrowheads="1"/>
          </p:cNvSpPr>
          <p:nvPr/>
        </p:nvSpPr>
        <p:spPr bwMode="auto">
          <a:xfrm>
            <a:off x="1703389" y="1125538"/>
            <a:ext cx="8353425" cy="258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tr-TR" altLang="tr-TR">
                <a:cs typeface="Tahoma" panose="020B0604030504040204" pitchFamily="34" charset="0"/>
              </a:rPr>
              <a:t>Tüketici Fiyat Endeksi (TÜFE) ile hesaplanan Türkiye’nin enflasyon oranı, 1993-2003 döneminde ortalama </a:t>
            </a:r>
            <a:r>
              <a:rPr lang="tr-TR" altLang="tr-TR" b="1">
                <a:cs typeface="Tahoma" panose="020B0604030504040204" pitchFamily="34" charset="0"/>
              </a:rPr>
              <a:t>%70,4 </a:t>
            </a:r>
            <a:r>
              <a:rPr lang="tr-TR" altLang="tr-TR">
                <a:cs typeface="Tahoma" panose="020B0604030504040204" pitchFamily="34" charset="0"/>
              </a:rPr>
              <a:t>olarak belirlenmiştir.</a:t>
            </a:r>
          </a:p>
          <a:p>
            <a:pPr algn="just"/>
            <a:r>
              <a:rPr lang="tr-TR" altLang="tr-TR">
                <a:cs typeface="Tahoma" panose="020B0604030504040204" pitchFamily="34" charset="0"/>
              </a:rPr>
              <a:t>Enflasyon 2010 yılında </a:t>
            </a:r>
            <a:r>
              <a:rPr lang="tr-TR" altLang="tr-TR" b="1">
                <a:cs typeface="Tahoma" panose="020B0604030504040204" pitchFamily="34" charset="0"/>
              </a:rPr>
              <a:t>%6,4’e </a:t>
            </a:r>
            <a:r>
              <a:rPr lang="tr-TR" altLang="tr-TR">
                <a:cs typeface="Tahoma" panose="020B0604030504040204" pitchFamily="34" charset="0"/>
              </a:rPr>
              <a:t>kadar düşmüştür. Ancak yıllık TÜFE oranı 2011 yılında </a:t>
            </a:r>
            <a:r>
              <a:rPr lang="tr-TR" altLang="tr-TR" b="1">
                <a:cs typeface="Tahoma" panose="020B0604030504040204" pitchFamily="34" charset="0"/>
              </a:rPr>
              <a:t>%10,45 </a:t>
            </a:r>
            <a:r>
              <a:rPr lang="tr-TR" altLang="tr-TR">
                <a:cs typeface="Tahoma" panose="020B0604030504040204" pitchFamily="34" charset="0"/>
              </a:rPr>
              <a:t>olarak gerçekleşmiştir.</a:t>
            </a:r>
            <a:r>
              <a:rPr lang="tr-TR" altLang="tr-TR"/>
              <a:t> </a:t>
            </a:r>
          </a:p>
          <a:p>
            <a:pPr algn="just"/>
            <a:endParaRPr lang="tr-TR" altLang="tr-TR"/>
          </a:p>
          <a:p>
            <a:pPr algn="just"/>
            <a:r>
              <a:rPr lang="tr-TR" altLang="tr-TR"/>
              <a:t>Türkiye İstatistik Kurumu (TÜİK), </a:t>
            </a:r>
            <a:r>
              <a:rPr lang="tr-TR" altLang="tr-TR" b="1"/>
              <a:t>TÜFE’de (2003=100) 2016 yılı Eylül ayında bir önceki aya göre %0,18, bir önceki yılın Aralık ayına göre %4,72, bir önceki yılın aynı ayına göre %7,28 ve on iki aylık ortalamalara göre %7,92 artış gerçekleşti. </a:t>
            </a:r>
          </a:p>
        </p:txBody>
      </p:sp>
      <p:pic>
        <p:nvPicPr>
          <p:cNvPr id="40963" name="Resim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66988" y="3933825"/>
            <a:ext cx="6481762" cy="257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983214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Resim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63750" y="1628776"/>
            <a:ext cx="7488238" cy="467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97563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Metin kutusu 1"/>
          <p:cNvSpPr txBox="1">
            <a:spLocks noChangeArrowheads="1"/>
          </p:cNvSpPr>
          <p:nvPr/>
        </p:nvSpPr>
        <p:spPr bwMode="auto">
          <a:xfrm>
            <a:off x="1919288" y="1412875"/>
            <a:ext cx="80645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r>
              <a:rPr lang="tr-TR" altLang="tr-TR"/>
              <a:t>	Yurt içi üretici fiyat endeksi (Yİ-ÜFE), 2016 yılı Eylül ayında bir önceki aya göre %0,29 artış, bir önceki yılın Aralık ayına göre %3,79 artış, bir önceki yılın aynı ayına göre %1,78 artış ve on iki aylık ortalamalara göre %4,07 artış gösterdi.</a:t>
            </a:r>
          </a:p>
        </p:txBody>
      </p:sp>
      <p:pic>
        <p:nvPicPr>
          <p:cNvPr id="43011" name="Resim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92314" y="2924176"/>
            <a:ext cx="7559675" cy="271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99524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Resim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08214" y="2133601"/>
            <a:ext cx="7704137" cy="200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5" name="Metin kutusu 3"/>
          <p:cNvSpPr txBox="1">
            <a:spLocks noChangeArrowheads="1"/>
          </p:cNvSpPr>
          <p:nvPr/>
        </p:nvSpPr>
        <p:spPr bwMode="auto">
          <a:xfrm>
            <a:off x="2208214" y="1412876"/>
            <a:ext cx="79914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r>
              <a:rPr lang="tr-TR" altLang="tr-TR" b="1"/>
              <a:t>Yurt içi üretici fiyat endeksi ana sanayi grupları ve değişim oranları (2003=100), Eylül 2016</a:t>
            </a:r>
            <a:endParaRPr lang="tr-TR" altLang="tr-TR"/>
          </a:p>
        </p:txBody>
      </p:sp>
      <p:pic>
        <p:nvPicPr>
          <p:cNvPr id="44036" name="Resim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179638" y="4868864"/>
            <a:ext cx="7732712" cy="174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7" name="Metin kutusu 5"/>
          <p:cNvSpPr txBox="1">
            <a:spLocks noChangeArrowheads="1"/>
          </p:cNvSpPr>
          <p:nvPr/>
        </p:nvSpPr>
        <p:spPr bwMode="auto">
          <a:xfrm>
            <a:off x="2279650" y="4292601"/>
            <a:ext cx="76327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r>
              <a:rPr lang="tr-TR" altLang="tr-TR" b="1"/>
              <a:t>Yurt içi üretici fiyat endeksi ve değişim oranları (2003=100), Eylül 2016</a:t>
            </a:r>
            <a:endParaRPr lang="tr-TR" altLang="tr-TR"/>
          </a:p>
        </p:txBody>
      </p:sp>
    </p:spTree>
    <p:extLst>
      <p:ext uri="{BB962C8B-B14F-4D97-AF65-F5344CB8AC3E}">
        <p14:creationId xmlns:p14="http://schemas.microsoft.com/office/powerpoint/2010/main" val="2418899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1524001" y="1052513"/>
            <a:ext cx="60118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u="sng">
                <a:solidFill>
                  <a:schemeClr val="hlink"/>
                </a:solidFill>
              </a:rPr>
              <a:t>İstihdam, Tanımı, Kapsamı ve Ekonomideki Yeri</a:t>
            </a:r>
          </a:p>
        </p:txBody>
      </p:sp>
      <p:sp>
        <p:nvSpPr>
          <p:cNvPr id="28675" name="Text Box 3"/>
          <p:cNvSpPr txBox="1">
            <a:spLocks noChangeArrowheads="1"/>
          </p:cNvSpPr>
          <p:nvPr/>
        </p:nvSpPr>
        <p:spPr bwMode="auto">
          <a:xfrm>
            <a:off x="1524000" y="1449388"/>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Bir ekonominin yeterli bir biçimde gelişip gelişmediği, her şeyden önce, geçerli ücret seviyesinde çalışmak isteyen herkese iş sağlayıp sağlayamamasıyla ölçülür.</a:t>
            </a:r>
          </a:p>
        </p:txBody>
      </p:sp>
      <p:sp>
        <p:nvSpPr>
          <p:cNvPr id="28676" name="Text Box 4"/>
          <p:cNvSpPr txBox="1">
            <a:spLocks noChangeArrowheads="1"/>
          </p:cNvSpPr>
          <p:nvPr/>
        </p:nvSpPr>
        <p:spPr bwMode="auto">
          <a:xfrm>
            <a:off x="1524000" y="2152651"/>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Çalışmak isteyen herkese iş sağlayamamak bir ulusal ekonomi için önemli bir eksikliktir.</a:t>
            </a:r>
          </a:p>
        </p:txBody>
      </p:sp>
      <p:sp>
        <p:nvSpPr>
          <p:cNvPr id="28677" name="Text Box 5"/>
          <p:cNvSpPr txBox="1">
            <a:spLocks noChangeArrowheads="1"/>
          </p:cNvSpPr>
          <p:nvPr/>
        </p:nvSpPr>
        <p:spPr bwMode="auto">
          <a:xfrm>
            <a:off x="1524000" y="2582863"/>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Çalışma istek ve yeteneğinde olan ve 15-64 yaş arası iktisaden </a:t>
            </a:r>
            <a:r>
              <a:rPr lang="tr-TR" altLang="tr-TR" b="1">
                <a:solidFill>
                  <a:schemeClr val="hlink"/>
                </a:solidFill>
              </a:rPr>
              <a:t>aktif nüfus</a:t>
            </a:r>
            <a:r>
              <a:rPr lang="tr-TR" altLang="tr-TR"/>
              <a:t> grubunda bulunan kişilerin, cari ücret düzeyi üzerinden çalıştırılmasına </a:t>
            </a:r>
            <a:r>
              <a:rPr lang="tr-TR" altLang="tr-TR" b="1">
                <a:solidFill>
                  <a:schemeClr val="hlink"/>
                </a:solidFill>
              </a:rPr>
              <a:t>istihdam</a:t>
            </a:r>
            <a:r>
              <a:rPr lang="tr-TR" altLang="tr-TR"/>
              <a:t> denir.</a:t>
            </a:r>
          </a:p>
        </p:txBody>
      </p:sp>
      <p:sp>
        <p:nvSpPr>
          <p:cNvPr id="28678" name="Text Box 6"/>
          <p:cNvSpPr txBox="1">
            <a:spLocks noChangeArrowheads="1"/>
          </p:cNvSpPr>
          <p:nvPr/>
        </p:nvSpPr>
        <p:spPr bwMode="auto">
          <a:xfrm>
            <a:off x="1524000" y="328612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Cari ücret seviyesinde, çalışmak isteyen herkesin iş bulabilmesi hali</a:t>
            </a:r>
            <a:r>
              <a:rPr lang="tr-TR" altLang="tr-TR" b="1"/>
              <a:t> </a:t>
            </a:r>
            <a:r>
              <a:rPr lang="tr-TR" altLang="tr-TR" b="1">
                <a:solidFill>
                  <a:schemeClr val="hlink"/>
                </a:solidFill>
              </a:rPr>
              <a:t>tam istihdam</a:t>
            </a:r>
            <a:r>
              <a:rPr lang="tr-TR" altLang="tr-TR" b="1"/>
              <a:t> </a:t>
            </a:r>
            <a:r>
              <a:rPr lang="tr-TR" altLang="tr-TR"/>
              <a:t>seviyesidir.</a:t>
            </a:r>
          </a:p>
        </p:txBody>
      </p:sp>
      <p:sp>
        <p:nvSpPr>
          <p:cNvPr id="28679" name="Text Box 7"/>
          <p:cNvSpPr txBox="1">
            <a:spLocks noChangeArrowheads="1"/>
          </p:cNvSpPr>
          <p:nvPr/>
        </p:nvSpPr>
        <p:spPr bwMode="auto">
          <a:xfrm>
            <a:off x="1524000" y="3989388"/>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Gerçek hayatta böyle bir durum iş arayanlardan daha çok (yada tam o kadar) iş yerinin  bulunması şeklinde karşımıza çıkar.</a:t>
            </a:r>
          </a:p>
        </p:txBody>
      </p:sp>
      <p:sp>
        <p:nvSpPr>
          <p:cNvPr id="28680" name="Text Box 8"/>
          <p:cNvSpPr txBox="1">
            <a:spLocks noChangeArrowheads="1"/>
          </p:cNvSpPr>
          <p:nvPr/>
        </p:nvSpPr>
        <p:spPr bwMode="auto">
          <a:xfrm>
            <a:off x="1524000" y="4692650"/>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a:solidFill>
                  <a:schemeClr val="hlink"/>
                </a:solidFill>
              </a:rPr>
              <a:t>İstihdam düzeyi</a:t>
            </a:r>
            <a:r>
              <a:rPr lang="tr-TR" altLang="tr-TR" b="1"/>
              <a:t> </a:t>
            </a:r>
            <a:r>
              <a:rPr lang="tr-TR" altLang="tr-TR"/>
              <a:t>yada aynı anlama gelen iş hacmi, bir ülkede belli bir dönemde </a:t>
            </a:r>
            <a:r>
              <a:rPr lang="tr-TR" altLang="tr-TR" b="1">
                <a:solidFill>
                  <a:schemeClr val="hlink"/>
                </a:solidFill>
              </a:rPr>
              <a:t>basit iş saati</a:t>
            </a:r>
            <a:r>
              <a:rPr lang="tr-TR" altLang="tr-TR" b="1"/>
              <a:t> </a:t>
            </a:r>
            <a:r>
              <a:rPr lang="tr-TR" altLang="tr-TR"/>
              <a:t>toplamıdır. </a:t>
            </a:r>
          </a:p>
        </p:txBody>
      </p:sp>
      <p:sp>
        <p:nvSpPr>
          <p:cNvPr id="28681" name="Text Box 9"/>
          <p:cNvSpPr txBox="1">
            <a:spLocks noChangeArrowheads="1"/>
          </p:cNvSpPr>
          <p:nvPr/>
        </p:nvSpPr>
        <p:spPr bwMode="auto">
          <a:xfrm>
            <a:off x="1524000" y="5395913"/>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İstihdam düzeyi ile milli gelir arasında doğrudan ve yakın bir ilişki vardır. Yani istihdam düzeyi arttıkça reel milli gelir de artmaktadır. </a:t>
            </a:r>
          </a:p>
        </p:txBody>
      </p:sp>
      <p:sp>
        <p:nvSpPr>
          <p:cNvPr id="28682" name="Text Box 10"/>
          <p:cNvSpPr txBox="1">
            <a:spLocks noChangeArrowheads="1"/>
          </p:cNvSpPr>
          <p:nvPr/>
        </p:nvSpPr>
        <p:spPr bwMode="auto">
          <a:xfrm>
            <a:off x="1524000" y="6100763"/>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Ancak, istihdam düzeyindeki değişmeler reel milli gelire aynı oranda yansımazlar. Bunun nedeni </a:t>
            </a:r>
            <a:r>
              <a:rPr lang="tr-TR" altLang="tr-TR" b="1">
                <a:solidFill>
                  <a:schemeClr val="hlink"/>
                </a:solidFill>
              </a:rPr>
              <a:t>azalan verimler kanunu</a:t>
            </a:r>
            <a:r>
              <a:rPr lang="tr-TR" altLang="tr-TR"/>
              <a:t>dur.</a:t>
            </a:r>
          </a:p>
        </p:txBody>
      </p:sp>
      <p:sp>
        <p:nvSpPr>
          <p:cNvPr id="28683" name="Line 11"/>
          <p:cNvSpPr>
            <a:spLocks noChangeShapeType="1"/>
          </p:cNvSpPr>
          <p:nvPr/>
        </p:nvSpPr>
        <p:spPr bwMode="auto">
          <a:xfrm>
            <a:off x="1524000" y="21224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8684" name="Line 12"/>
          <p:cNvSpPr>
            <a:spLocks noChangeShapeType="1"/>
          </p:cNvSpPr>
          <p:nvPr/>
        </p:nvSpPr>
        <p:spPr bwMode="auto">
          <a:xfrm>
            <a:off x="1524000" y="25511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8685" name="Line 13"/>
          <p:cNvSpPr>
            <a:spLocks noChangeShapeType="1"/>
          </p:cNvSpPr>
          <p:nvPr/>
        </p:nvSpPr>
        <p:spPr bwMode="auto">
          <a:xfrm>
            <a:off x="1524000" y="325437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8686" name="Line 14"/>
          <p:cNvSpPr>
            <a:spLocks noChangeShapeType="1"/>
          </p:cNvSpPr>
          <p:nvPr/>
        </p:nvSpPr>
        <p:spPr bwMode="auto">
          <a:xfrm>
            <a:off x="1524000" y="39576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8687" name="Line 15"/>
          <p:cNvSpPr>
            <a:spLocks noChangeShapeType="1"/>
          </p:cNvSpPr>
          <p:nvPr/>
        </p:nvSpPr>
        <p:spPr bwMode="auto">
          <a:xfrm>
            <a:off x="1524000" y="46624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8688" name="Line 16"/>
          <p:cNvSpPr>
            <a:spLocks noChangeShapeType="1"/>
          </p:cNvSpPr>
          <p:nvPr/>
        </p:nvSpPr>
        <p:spPr bwMode="auto">
          <a:xfrm>
            <a:off x="1524000" y="53657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8689" name="Line 17"/>
          <p:cNvSpPr>
            <a:spLocks noChangeShapeType="1"/>
          </p:cNvSpPr>
          <p:nvPr/>
        </p:nvSpPr>
        <p:spPr bwMode="auto">
          <a:xfrm>
            <a:off x="1524000" y="60690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3974780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1" fill="hold" grpId="0" nodeType="withEffect">
                                  <p:stCondLst>
                                    <p:cond delay="0"/>
                                  </p:stCondLst>
                                  <p:childTnLst>
                                    <p:set>
                                      <p:cBhvr>
                                        <p:cTn id="6" dur="1" fill="hold">
                                          <p:stCondLst>
                                            <p:cond delay="0"/>
                                          </p:stCondLst>
                                        </p:cTn>
                                        <p:tgtEl>
                                          <p:spTgt spid="28674"/>
                                        </p:tgtEl>
                                        <p:attrNameLst>
                                          <p:attrName>style.visibility</p:attrName>
                                        </p:attrNameLst>
                                      </p:cBhvr>
                                      <p:to>
                                        <p:strVal val="visible"/>
                                      </p:to>
                                    </p:set>
                                    <p:animEffect transition="in" filter="slide(fromTop)">
                                      <p:cBhvr>
                                        <p:cTn id="7" dur="500"/>
                                        <p:tgtEl>
                                          <p:spTgt spid="286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28675"/>
                                        </p:tgtEl>
                                        <p:attrNameLst>
                                          <p:attrName>style.visibility</p:attrName>
                                        </p:attrNameLst>
                                      </p:cBhvr>
                                      <p:to>
                                        <p:strVal val="visible"/>
                                      </p:to>
                                    </p:set>
                                    <p:animEffect transition="in" filter="slide(fromTop)">
                                      <p:cBhvr>
                                        <p:cTn id="12" dur="500"/>
                                        <p:tgtEl>
                                          <p:spTgt spid="28675"/>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28683"/>
                                        </p:tgtEl>
                                        <p:attrNameLst>
                                          <p:attrName>style.visibility</p:attrName>
                                        </p:attrNameLst>
                                      </p:cBhvr>
                                      <p:to>
                                        <p:strVal val="visible"/>
                                      </p:to>
                                    </p:set>
                                    <p:animEffect transition="in" filter="slide(fromLeft)">
                                      <p:cBhvr>
                                        <p:cTn id="16" dur="500"/>
                                        <p:tgtEl>
                                          <p:spTgt spid="2868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28676"/>
                                        </p:tgtEl>
                                        <p:attrNameLst>
                                          <p:attrName>style.visibility</p:attrName>
                                        </p:attrNameLst>
                                      </p:cBhvr>
                                      <p:to>
                                        <p:strVal val="visible"/>
                                      </p:to>
                                    </p:set>
                                    <p:animEffect transition="in" filter="slide(fromTop)">
                                      <p:cBhvr>
                                        <p:cTn id="21" dur="500"/>
                                        <p:tgtEl>
                                          <p:spTgt spid="28676"/>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28684"/>
                                        </p:tgtEl>
                                        <p:attrNameLst>
                                          <p:attrName>style.visibility</p:attrName>
                                        </p:attrNameLst>
                                      </p:cBhvr>
                                      <p:to>
                                        <p:strVal val="visible"/>
                                      </p:to>
                                    </p:set>
                                    <p:animEffect transition="in" filter="slide(fromLeft)">
                                      <p:cBhvr>
                                        <p:cTn id="25" dur="500"/>
                                        <p:tgtEl>
                                          <p:spTgt spid="2868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grpId="0" nodeType="clickEffect">
                                  <p:stCondLst>
                                    <p:cond delay="0"/>
                                  </p:stCondLst>
                                  <p:childTnLst>
                                    <p:set>
                                      <p:cBhvr>
                                        <p:cTn id="29" dur="1" fill="hold">
                                          <p:stCondLst>
                                            <p:cond delay="0"/>
                                          </p:stCondLst>
                                        </p:cTn>
                                        <p:tgtEl>
                                          <p:spTgt spid="28677"/>
                                        </p:tgtEl>
                                        <p:attrNameLst>
                                          <p:attrName>style.visibility</p:attrName>
                                        </p:attrNameLst>
                                      </p:cBhvr>
                                      <p:to>
                                        <p:strVal val="visible"/>
                                      </p:to>
                                    </p:set>
                                    <p:animEffect transition="in" filter="slide(fromTop)">
                                      <p:cBhvr>
                                        <p:cTn id="30" dur="500"/>
                                        <p:tgtEl>
                                          <p:spTgt spid="28677"/>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28685"/>
                                        </p:tgtEl>
                                        <p:attrNameLst>
                                          <p:attrName>style.visibility</p:attrName>
                                        </p:attrNameLst>
                                      </p:cBhvr>
                                      <p:to>
                                        <p:strVal val="visible"/>
                                      </p:to>
                                    </p:set>
                                    <p:animEffect transition="in" filter="slide(fromLeft)">
                                      <p:cBhvr>
                                        <p:cTn id="34" dur="500"/>
                                        <p:tgtEl>
                                          <p:spTgt spid="28685"/>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28678"/>
                                        </p:tgtEl>
                                        <p:attrNameLst>
                                          <p:attrName>style.visibility</p:attrName>
                                        </p:attrNameLst>
                                      </p:cBhvr>
                                      <p:to>
                                        <p:strVal val="visible"/>
                                      </p:to>
                                    </p:set>
                                    <p:animEffect transition="in" filter="slide(fromTop)">
                                      <p:cBhvr>
                                        <p:cTn id="39" dur="500"/>
                                        <p:tgtEl>
                                          <p:spTgt spid="28678"/>
                                        </p:tgtEl>
                                      </p:cBhvr>
                                    </p:animEffect>
                                  </p:childTnLst>
                                </p:cTn>
                              </p:par>
                            </p:childTnLst>
                          </p:cTn>
                        </p:par>
                        <p:par>
                          <p:cTn id="40" fill="hold" nodeType="afterGroup">
                            <p:stCondLst>
                              <p:cond delay="500"/>
                            </p:stCondLst>
                            <p:childTnLst>
                              <p:par>
                                <p:cTn id="41" presetID="12" presetClass="entr" presetSubtype="8" fill="hold" grpId="0" nodeType="afterEffect">
                                  <p:stCondLst>
                                    <p:cond delay="0"/>
                                  </p:stCondLst>
                                  <p:childTnLst>
                                    <p:set>
                                      <p:cBhvr>
                                        <p:cTn id="42" dur="1" fill="hold">
                                          <p:stCondLst>
                                            <p:cond delay="0"/>
                                          </p:stCondLst>
                                        </p:cTn>
                                        <p:tgtEl>
                                          <p:spTgt spid="28686"/>
                                        </p:tgtEl>
                                        <p:attrNameLst>
                                          <p:attrName>style.visibility</p:attrName>
                                        </p:attrNameLst>
                                      </p:cBhvr>
                                      <p:to>
                                        <p:strVal val="visible"/>
                                      </p:to>
                                    </p:set>
                                    <p:animEffect transition="in" filter="slide(fromLeft)">
                                      <p:cBhvr>
                                        <p:cTn id="43" dur="500"/>
                                        <p:tgtEl>
                                          <p:spTgt spid="28686"/>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28679"/>
                                        </p:tgtEl>
                                        <p:attrNameLst>
                                          <p:attrName>style.visibility</p:attrName>
                                        </p:attrNameLst>
                                      </p:cBhvr>
                                      <p:to>
                                        <p:strVal val="visible"/>
                                      </p:to>
                                    </p:set>
                                    <p:animEffect transition="in" filter="slide(fromTop)">
                                      <p:cBhvr>
                                        <p:cTn id="48" dur="500"/>
                                        <p:tgtEl>
                                          <p:spTgt spid="28679"/>
                                        </p:tgtEl>
                                      </p:cBhvr>
                                    </p:animEffect>
                                  </p:childTnLst>
                                </p:cTn>
                              </p:par>
                            </p:childTnLst>
                          </p:cTn>
                        </p:par>
                        <p:par>
                          <p:cTn id="49" fill="hold" nodeType="afterGroup">
                            <p:stCondLst>
                              <p:cond delay="500"/>
                            </p:stCondLst>
                            <p:childTnLst>
                              <p:par>
                                <p:cTn id="50" presetID="12" presetClass="entr" presetSubtype="8" fill="hold" grpId="0" nodeType="afterEffect">
                                  <p:stCondLst>
                                    <p:cond delay="0"/>
                                  </p:stCondLst>
                                  <p:childTnLst>
                                    <p:set>
                                      <p:cBhvr>
                                        <p:cTn id="51" dur="1" fill="hold">
                                          <p:stCondLst>
                                            <p:cond delay="0"/>
                                          </p:stCondLst>
                                        </p:cTn>
                                        <p:tgtEl>
                                          <p:spTgt spid="28687"/>
                                        </p:tgtEl>
                                        <p:attrNameLst>
                                          <p:attrName>style.visibility</p:attrName>
                                        </p:attrNameLst>
                                      </p:cBhvr>
                                      <p:to>
                                        <p:strVal val="visible"/>
                                      </p:to>
                                    </p:set>
                                    <p:animEffect transition="in" filter="slide(fromLeft)">
                                      <p:cBhvr>
                                        <p:cTn id="52" dur="500"/>
                                        <p:tgtEl>
                                          <p:spTgt spid="28687"/>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2" presetClass="entr" presetSubtype="1" fill="hold" grpId="0" nodeType="clickEffect">
                                  <p:stCondLst>
                                    <p:cond delay="0"/>
                                  </p:stCondLst>
                                  <p:childTnLst>
                                    <p:set>
                                      <p:cBhvr>
                                        <p:cTn id="56" dur="1" fill="hold">
                                          <p:stCondLst>
                                            <p:cond delay="0"/>
                                          </p:stCondLst>
                                        </p:cTn>
                                        <p:tgtEl>
                                          <p:spTgt spid="28680"/>
                                        </p:tgtEl>
                                        <p:attrNameLst>
                                          <p:attrName>style.visibility</p:attrName>
                                        </p:attrNameLst>
                                      </p:cBhvr>
                                      <p:to>
                                        <p:strVal val="visible"/>
                                      </p:to>
                                    </p:set>
                                    <p:animEffect transition="in" filter="slide(fromTop)">
                                      <p:cBhvr>
                                        <p:cTn id="57" dur="500"/>
                                        <p:tgtEl>
                                          <p:spTgt spid="28680"/>
                                        </p:tgtEl>
                                      </p:cBhvr>
                                    </p:animEffect>
                                  </p:childTnLst>
                                </p:cTn>
                              </p:par>
                            </p:childTnLst>
                          </p:cTn>
                        </p:par>
                        <p:par>
                          <p:cTn id="58" fill="hold" nodeType="afterGroup">
                            <p:stCondLst>
                              <p:cond delay="500"/>
                            </p:stCondLst>
                            <p:childTnLst>
                              <p:par>
                                <p:cTn id="59" presetID="12" presetClass="entr" presetSubtype="8" fill="hold" grpId="0" nodeType="afterEffect">
                                  <p:stCondLst>
                                    <p:cond delay="0"/>
                                  </p:stCondLst>
                                  <p:childTnLst>
                                    <p:set>
                                      <p:cBhvr>
                                        <p:cTn id="60" dur="1" fill="hold">
                                          <p:stCondLst>
                                            <p:cond delay="0"/>
                                          </p:stCondLst>
                                        </p:cTn>
                                        <p:tgtEl>
                                          <p:spTgt spid="28688"/>
                                        </p:tgtEl>
                                        <p:attrNameLst>
                                          <p:attrName>style.visibility</p:attrName>
                                        </p:attrNameLst>
                                      </p:cBhvr>
                                      <p:to>
                                        <p:strVal val="visible"/>
                                      </p:to>
                                    </p:set>
                                    <p:animEffect transition="in" filter="slide(fromLeft)">
                                      <p:cBhvr>
                                        <p:cTn id="61" dur="500"/>
                                        <p:tgtEl>
                                          <p:spTgt spid="28688"/>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12" presetClass="entr" presetSubtype="1" fill="hold" grpId="0" nodeType="clickEffect">
                                  <p:stCondLst>
                                    <p:cond delay="0"/>
                                  </p:stCondLst>
                                  <p:childTnLst>
                                    <p:set>
                                      <p:cBhvr>
                                        <p:cTn id="65" dur="1" fill="hold">
                                          <p:stCondLst>
                                            <p:cond delay="0"/>
                                          </p:stCondLst>
                                        </p:cTn>
                                        <p:tgtEl>
                                          <p:spTgt spid="28681"/>
                                        </p:tgtEl>
                                        <p:attrNameLst>
                                          <p:attrName>style.visibility</p:attrName>
                                        </p:attrNameLst>
                                      </p:cBhvr>
                                      <p:to>
                                        <p:strVal val="visible"/>
                                      </p:to>
                                    </p:set>
                                    <p:animEffect transition="in" filter="slide(fromTop)">
                                      <p:cBhvr>
                                        <p:cTn id="66" dur="500"/>
                                        <p:tgtEl>
                                          <p:spTgt spid="28681"/>
                                        </p:tgtEl>
                                      </p:cBhvr>
                                    </p:animEffect>
                                  </p:childTnLst>
                                </p:cTn>
                              </p:par>
                            </p:childTnLst>
                          </p:cTn>
                        </p:par>
                        <p:par>
                          <p:cTn id="67" fill="hold" nodeType="afterGroup">
                            <p:stCondLst>
                              <p:cond delay="500"/>
                            </p:stCondLst>
                            <p:childTnLst>
                              <p:par>
                                <p:cTn id="68" presetID="12" presetClass="entr" presetSubtype="8" fill="hold" grpId="0" nodeType="afterEffect">
                                  <p:stCondLst>
                                    <p:cond delay="0"/>
                                  </p:stCondLst>
                                  <p:childTnLst>
                                    <p:set>
                                      <p:cBhvr>
                                        <p:cTn id="69" dur="1" fill="hold">
                                          <p:stCondLst>
                                            <p:cond delay="0"/>
                                          </p:stCondLst>
                                        </p:cTn>
                                        <p:tgtEl>
                                          <p:spTgt spid="28689"/>
                                        </p:tgtEl>
                                        <p:attrNameLst>
                                          <p:attrName>style.visibility</p:attrName>
                                        </p:attrNameLst>
                                      </p:cBhvr>
                                      <p:to>
                                        <p:strVal val="visible"/>
                                      </p:to>
                                    </p:set>
                                    <p:animEffect transition="in" filter="slide(fromLeft)">
                                      <p:cBhvr>
                                        <p:cTn id="70" dur="500"/>
                                        <p:tgtEl>
                                          <p:spTgt spid="28689"/>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12" presetClass="entr" presetSubtype="1" fill="hold" grpId="0" nodeType="clickEffect">
                                  <p:stCondLst>
                                    <p:cond delay="0"/>
                                  </p:stCondLst>
                                  <p:childTnLst>
                                    <p:set>
                                      <p:cBhvr>
                                        <p:cTn id="74" dur="1" fill="hold">
                                          <p:stCondLst>
                                            <p:cond delay="0"/>
                                          </p:stCondLst>
                                        </p:cTn>
                                        <p:tgtEl>
                                          <p:spTgt spid="28682"/>
                                        </p:tgtEl>
                                        <p:attrNameLst>
                                          <p:attrName>style.visibility</p:attrName>
                                        </p:attrNameLst>
                                      </p:cBhvr>
                                      <p:to>
                                        <p:strVal val="visible"/>
                                      </p:to>
                                    </p:set>
                                    <p:animEffect transition="in" filter="slide(fromTop)">
                                      <p:cBhvr>
                                        <p:cTn id="75" dur="500"/>
                                        <p:tgtEl>
                                          <p:spTgt spid="286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p:bldP spid="28675" grpId="0"/>
      <p:bldP spid="28676" grpId="0"/>
      <p:bldP spid="28677" grpId="0"/>
      <p:bldP spid="28678" grpId="0"/>
      <p:bldP spid="28679" grpId="0"/>
      <p:bldP spid="28680" grpId="0"/>
      <p:bldP spid="28681" grpId="0"/>
      <p:bldP spid="28682" grpId="0"/>
      <p:bldP spid="28683" grpId="0" animBg="1"/>
      <p:bldP spid="28684" grpId="0" animBg="1"/>
      <p:bldP spid="28685" grpId="0" animBg="1"/>
      <p:bldP spid="28686" grpId="0" animBg="1"/>
      <p:bldP spid="28687" grpId="0" animBg="1"/>
      <p:bldP spid="28688" grpId="0" animBg="1"/>
      <p:bldP spid="2868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94" name="Rectangle 10"/>
          <p:cNvSpPr>
            <a:spLocks noChangeArrowheads="1"/>
          </p:cNvSpPr>
          <p:nvPr/>
        </p:nvSpPr>
        <p:spPr bwMode="auto">
          <a:xfrm>
            <a:off x="2855914" y="1196975"/>
            <a:ext cx="6624637" cy="4679950"/>
          </a:xfrm>
          <a:prstGeom prst="rect">
            <a:avLst/>
          </a:prstGeom>
          <a:solidFill>
            <a:srgbClr val="66CCFF"/>
          </a:solidFill>
          <a:ln w="38100">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endParaRPr lang="en-GB" altLang="tr-TR"/>
          </a:p>
        </p:txBody>
      </p:sp>
      <p:sp>
        <p:nvSpPr>
          <p:cNvPr id="41986" name="Line 2"/>
          <p:cNvSpPr>
            <a:spLocks noChangeShapeType="1"/>
          </p:cNvSpPr>
          <p:nvPr/>
        </p:nvSpPr>
        <p:spPr bwMode="auto">
          <a:xfrm rot="10800000">
            <a:off x="4079875" y="2133600"/>
            <a:ext cx="0" cy="295275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41987" name="Line 3"/>
          <p:cNvSpPr>
            <a:spLocks noChangeShapeType="1"/>
          </p:cNvSpPr>
          <p:nvPr/>
        </p:nvSpPr>
        <p:spPr bwMode="auto">
          <a:xfrm>
            <a:off x="4079876" y="5086350"/>
            <a:ext cx="3529013"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41988" name="Line 4"/>
          <p:cNvSpPr>
            <a:spLocks noChangeShapeType="1"/>
          </p:cNvSpPr>
          <p:nvPr/>
        </p:nvSpPr>
        <p:spPr bwMode="auto">
          <a:xfrm flipV="1">
            <a:off x="4079876" y="3430588"/>
            <a:ext cx="1368425" cy="165576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41989" name="Line 5"/>
          <p:cNvSpPr>
            <a:spLocks noChangeShapeType="1"/>
          </p:cNvSpPr>
          <p:nvPr/>
        </p:nvSpPr>
        <p:spPr bwMode="auto">
          <a:xfrm flipV="1">
            <a:off x="5448300" y="2349500"/>
            <a:ext cx="863600" cy="1081088"/>
          </a:xfrm>
          <a:prstGeom prst="line">
            <a:avLst/>
          </a:prstGeom>
          <a:noFill/>
          <a:ln w="2857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tr-TR"/>
          </a:p>
        </p:txBody>
      </p:sp>
      <p:sp>
        <p:nvSpPr>
          <p:cNvPr id="41990" name="Text Box 6"/>
          <p:cNvSpPr txBox="1">
            <a:spLocks noChangeArrowheads="1"/>
          </p:cNvSpPr>
          <p:nvPr/>
        </p:nvSpPr>
        <p:spPr bwMode="auto">
          <a:xfrm>
            <a:off x="6743701" y="5086350"/>
            <a:ext cx="9366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a:t>İstihdam</a:t>
            </a:r>
          </a:p>
        </p:txBody>
      </p:sp>
      <p:sp>
        <p:nvSpPr>
          <p:cNvPr id="41991" name="Text Box 7"/>
          <p:cNvSpPr txBox="1">
            <a:spLocks noChangeArrowheads="1"/>
          </p:cNvSpPr>
          <p:nvPr/>
        </p:nvSpPr>
        <p:spPr bwMode="auto">
          <a:xfrm rot="-5400000">
            <a:off x="2971801" y="2305051"/>
            <a:ext cx="18002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sz="1400"/>
              <a:t>Reel Milli Gelir</a:t>
            </a:r>
          </a:p>
        </p:txBody>
      </p:sp>
      <p:sp>
        <p:nvSpPr>
          <p:cNvPr id="41992" name="Freeform 8"/>
          <p:cNvSpPr>
            <a:spLocks/>
          </p:cNvSpPr>
          <p:nvPr/>
        </p:nvSpPr>
        <p:spPr bwMode="auto">
          <a:xfrm>
            <a:off x="5448300" y="2782888"/>
            <a:ext cx="935038" cy="647700"/>
          </a:xfrm>
          <a:custGeom>
            <a:avLst/>
            <a:gdLst>
              <a:gd name="T0" fmla="*/ 0 w 680"/>
              <a:gd name="T1" fmla="*/ 2147483646 h 408"/>
              <a:gd name="T2" fmla="*/ 2147483646 w 680"/>
              <a:gd name="T3" fmla="*/ 2147483646 h 408"/>
              <a:gd name="T4" fmla="*/ 2147483646 w 680"/>
              <a:gd name="T5" fmla="*/ 0 h 408"/>
              <a:gd name="T6" fmla="*/ 0 60000 65536"/>
              <a:gd name="T7" fmla="*/ 0 60000 65536"/>
              <a:gd name="T8" fmla="*/ 0 60000 65536"/>
              <a:gd name="T9" fmla="*/ 0 w 680"/>
              <a:gd name="T10" fmla="*/ 0 h 408"/>
              <a:gd name="T11" fmla="*/ 680 w 680"/>
              <a:gd name="T12" fmla="*/ 408 h 408"/>
            </a:gdLst>
            <a:ahLst/>
            <a:cxnLst>
              <a:cxn ang="T6">
                <a:pos x="T0" y="T1"/>
              </a:cxn>
              <a:cxn ang="T7">
                <a:pos x="T2" y="T3"/>
              </a:cxn>
              <a:cxn ang="T8">
                <a:pos x="T4" y="T5"/>
              </a:cxn>
            </a:cxnLst>
            <a:rect l="T9" t="T10" r="T11" b="T12"/>
            <a:pathLst>
              <a:path w="680" h="408">
                <a:moveTo>
                  <a:pt x="0" y="408"/>
                </a:moveTo>
                <a:cubicBezTo>
                  <a:pt x="102" y="306"/>
                  <a:pt x="204" y="204"/>
                  <a:pt x="317" y="136"/>
                </a:cubicBezTo>
                <a:cubicBezTo>
                  <a:pt x="430" y="68"/>
                  <a:pt x="555" y="34"/>
                  <a:pt x="680" y="0"/>
                </a:cubicBezTo>
              </a:path>
            </a:pathLst>
          </a:custGeom>
          <a:noFill/>
          <a:ln w="28575" cmpd="sng">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sp>
        <p:nvSpPr>
          <p:cNvPr id="41993" name="Freeform 9"/>
          <p:cNvSpPr>
            <a:spLocks/>
          </p:cNvSpPr>
          <p:nvPr/>
        </p:nvSpPr>
        <p:spPr bwMode="auto">
          <a:xfrm>
            <a:off x="6383338" y="2697164"/>
            <a:ext cx="1128712" cy="85725"/>
          </a:xfrm>
          <a:custGeom>
            <a:avLst/>
            <a:gdLst>
              <a:gd name="T0" fmla="*/ 0 w 711"/>
              <a:gd name="T1" fmla="*/ 2147483646 h 54"/>
              <a:gd name="T2" fmla="*/ 2147483646 w 711"/>
              <a:gd name="T3" fmla="*/ 2147483646 h 54"/>
              <a:gd name="T4" fmla="*/ 2147483646 w 711"/>
              <a:gd name="T5" fmla="*/ 2147483646 h 54"/>
              <a:gd name="T6" fmla="*/ 2147483646 w 711"/>
              <a:gd name="T7" fmla="*/ 2147483646 h 54"/>
              <a:gd name="T8" fmla="*/ 0 60000 65536"/>
              <a:gd name="T9" fmla="*/ 0 60000 65536"/>
              <a:gd name="T10" fmla="*/ 0 60000 65536"/>
              <a:gd name="T11" fmla="*/ 0 60000 65536"/>
              <a:gd name="T12" fmla="*/ 0 w 711"/>
              <a:gd name="T13" fmla="*/ 0 h 54"/>
              <a:gd name="T14" fmla="*/ 711 w 711"/>
              <a:gd name="T15" fmla="*/ 54 h 54"/>
            </a:gdLst>
            <a:ahLst/>
            <a:cxnLst>
              <a:cxn ang="T8">
                <a:pos x="T0" y="T1"/>
              </a:cxn>
              <a:cxn ang="T9">
                <a:pos x="T2" y="T3"/>
              </a:cxn>
              <a:cxn ang="T10">
                <a:pos x="T4" y="T5"/>
              </a:cxn>
              <a:cxn ang="T11">
                <a:pos x="T6" y="T7"/>
              </a:cxn>
            </a:cxnLst>
            <a:rect l="T12" t="T13" r="T14" b="T15"/>
            <a:pathLst>
              <a:path w="711" h="54">
                <a:moveTo>
                  <a:pt x="0" y="54"/>
                </a:moveTo>
                <a:cubicBezTo>
                  <a:pt x="60" y="35"/>
                  <a:pt x="121" y="16"/>
                  <a:pt x="227" y="8"/>
                </a:cubicBezTo>
                <a:cubicBezTo>
                  <a:pt x="333" y="0"/>
                  <a:pt x="559" y="8"/>
                  <a:pt x="635" y="8"/>
                </a:cubicBezTo>
                <a:cubicBezTo>
                  <a:pt x="711" y="8"/>
                  <a:pt x="696" y="8"/>
                  <a:pt x="681" y="8"/>
                </a:cubicBezTo>
              </a:path>
            </a:pathLst>
          </a:custGeom>
          <a:noFill/>
          <a:ln w="28575" cmpd="sng">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tr-TR"/>
          </a:p>
        </p:txBody>
      </p:sp>
      <p:grpSp>
        <p:nvGrpSpPr>
          <p:cNvPr id="2" name="Group 17"/>
          <p:cNvGrpSpPr>
            <a:grpSpLocks/>
          </p:cNvGrpSpPr>
          <p:nvPr/>
        </p:nvGrpSpPr>
        <p:grpSpPr bwMode="auto">
          <a:xfrm>
            <a:off x="1524000" y="5516564"/>
            <a:ext cx="3416300" cy="377825"/>
            <a:chOff x="0" y="3430"/>
            <a:chExt cx="2152" cy="238"/>
          </a:xfrm>
        </p:grpSpPr>
        <p:sp>
          <p:nvSpPr>
            <p:cNvPr id="30733" name="Rectangle 14"/>
            <p:cNvSpPr>
              <a:spLocks noChangeArrowheads="1"/>
            </p:cNvSpPr>
            <p:nvPr/>
          </p:nvSpPr>
          <p:spPr bwMode="auto">
            <a:xfrm>
              <a:off x="0" y="3430"/>
              <a:ext cx="2100" cy="238"/>
            </a:xfrm>
            <a:prstGeom prst="rect">
              <a:avLst/>
            </a:prstGeom>
            <a:gradFill rotWithShape="0">
              <a:gsLst>
                <a:gs pos="0">
                  <a:srgbClr val="4D4D3E"/>
                </a:gs>
                <a:gs pos="50000">
                  <a:srgbClr val="FFFFCC"/>
                </a:gs>
                <a:gs pos="100000">
                  <a:srgbClr val="4D4D3E"/>
                </a:gs>
              </a:gsLst>
              <a:lin ang="5400000" scaled="1"/>
            </a:gra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endParaRPr lang="en-GB" altLang="tr-TR">
                <a:solidFill>
                  <a:srgbClr val="FFFFCC"/>
                </a:solidFill>
              </a:endParaRPr>
            </a:p>
          </p:txBody>
        </p:sp>
        <p:sp>
          <p:nvSpPr>
            <p:cNvPr id="41999" name="Oval 15"/>
            <p:cNvSpPr>
              <a:spLocks noChangeArrowheads="1"/>
            </p:cNvSpPr>
            <p:nvPr/>
          </p:nvSpPr>
          <p:spPr bwMode="auto">
            <a:xfrm>
              <a:off x="2047" y="3430"/>
              <a:ext cx="105" cy="238"/>
            </a:xfrm>
            <a:prstGeom prst="ellipse">
              <a:avLst/>
            </a:prstGeom>
            <a:gradFill rotWithShape="0">
              <a:gsLst>
                <a:gs pos="0">
                  <a:schemeClr val="hlink"/>
                </a:gs>
                <a:gs pos="50000">
                  <a:schemeClr val="hlink">
                    <a:gamma/>
                    <a:shade val="30196"/>
                    <a:invGamma/>
                  </a:schemeClr>
                </a:gs>
                <a:gs pos="100000">
                  <a:schemeClr val="hlink"/>
                </a:gs>
              </a:gsLst>
              <a:lin ang="5400000" scaled="1"/>
            </a:gradFill>
            <a:ln w="12700">
              <a:solidFill>
                <a:schemeClr val="tx1"/>
              </a:solidFill>
              <a:round/>
              <a:headEnd/>
              <a:tailEnd/>
            </a:ln>
            <a:effectLst/>
          </p:spPr>
          <p:txBody>
            <a:bodyPr wrap="none" anchor="ctr"/>
            <a:lstStyle/>
            <a:p>
              <a:pPr eaLnBrk="1" hangingPunct="1">
                <a:defRPr/>
              </a:pPr>
              <a:endParaRPr lang="tr-TR"/>
            </a:p>
          </p:txBody>
        </p:sp>
      </p:grpSp>
      <p:sp>
        <p:nvSpPr>
          <p:cNvPr id="42000" name="Text Box 16"/>
          <p:cNvSpPr txBox="1">
            <a:spLocks noChangeArrowheads="1"/>
          </p:cNvSpPr>
          <p:nvPr/>
        </p:nvSpPr>
        <p:spPr bwMode="auto">
          <a:xfrm>
            <a:off x="4784725" y="5537200"/>
            <a:ext cx="4624388" cy="304800"/>
          </a:xfrm>
          <a:prstGeom prst="rect">
            <a:avLst/>
          </a:prstGeom>
          <a:noFill/>
          <a:ln>
            <a:noFill/>
          </a:ln>
          <a:effectLst>
            <a:outerShdw dist="35921" dir="8100000" algn="ctr" rotWithShape="0">
              <a:schemeClr val="tx1"/>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eaLnBrk="1" hangingPunct="1">
              <a:spcBef>
                <a:spcPct val="50000"/>
              </a:spcBef>
            </a:pPr>
            <a:r>
              <a:rPr lang="tr-TR" altLang="tr-TR" sz="1400" b="1">
                <a:solidFill>
                  <a:srgbClr val="FFFFCC"/>
                </a:solidFill>
                <a:latin typeface="Verdana" panose="020B0604030504040204" pitchFamily="34" charset="0"/>
              </a:rPr>
              <a:t>REEL MİLLİ GELİR – İSTİHDAM İLİŞKİSİ</a:t>
            </a:r>
          </a:p>
        </p:txBody>
      </p:sp>
    </p:spTree>
    <p:extLst>
      <p:ext uri="{BB962C8B-B14F-4D97-AF65-F5344CB8AC3E}">
        <p14:creationId xmlns:p14="http://schemas.microsoft.com/office/powerpoint/2010/main" val="42597622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41994"/>
                                        </p:tgtEl>
                                        <p:attrNameLst>
                                          <p:attrName>style.visibility</p:attrName>
                                        </p:attrNameLst>
                                      </p:cBhvr>
                                      <p:to>
                                        <p:strVal val="visible"/>
                                      </p:to>
                                    </p:set>
                                    <p:animEffect transition="in" filter="blinds(horizontal)">
                                      <p:cBhvr>
                                        <p:cTn id="7" dur="500"/>
                                        <p:tgtEl>
                                          <p:spTgt spid="41994"/>
                                        </p:tgtEl>
                                      </p:cBhvr>
                                    </p:animEffect>
                                  </p:childTnLst>
                                </p:cTn>
                              </p:par>
                            </p:childTnLst>
                          </p:cTn>
                        </p:par>
                        <p:par>
                          <p:cTn id="8" fill="hold" nodeType="afterGroup">
                            <p:stCondLst>
                              <p:cond delay="500"/>
                            </p:stCondLst>
                            <p:childTnLst>
                              <p:par>
                                <p:cTn id="9" presetID="2" presetClass="entr" presetSubtype="8"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0-#ppt_w/2"/>
                                          </p:val>
                                        </p:tav>
                                        <p:tav tm="100000">
                                          <p:val>
                                            <p:strVal val="#ppt_x"/>
                                          </p:val>
                                        </p:tav>
                                      </p:tavLst>
                                    </p:anim>
                                    <p:anim calcmode="lin" valueType="num">
                                      <p:cBhvr additive="base">
                                        <p:cTn id="12" dur="500" fill="hold"/>
                                        <p:tgtEl>
                                          <p:spTgt spid="2"/>
                                        </p:tgtEl>
                                        <p:attrNameLst>
                                          <p:attrName>ppt_y</p:attrName>
                                        </p:attrNameLst>
                                      </p:cBhvr>
                                      <p:tavLst>
                                        <p:tav tm="0">
                                          <p:val>
                                            <p:strVal val="#ppt_y"/>
                                          </p:val>
                                        </p:tav>
                                        <p:tav tm="100000">
                                          <p:val>
                                            <p:strVal val="#ppt_y"/>
                                          </p:val>
                                        </p:tav>
                                      </p:tavLst>
                                    </p:anim>
                                  </p:childTnLst>
                                </p:cTn>
                              </p:par>
                            </p:childTnLst>
                          </p:cTn>
                        </p:par>
                        <p:par>
                          <p:cTn id="13" fill="hold" nodeType="afterGroup">
                            <p:stCondLst>
                              <p:cond delay="1000"/>
                            </p:stCondLst>
                            <p:childTnLst>
                              <p:par>
                                <p:cTn id="14" presetID="12" presetClass="entr" presetSubtype="8" fill="hold" grpId="0" nodeType="afterEffect">
                                  <p:stCondLst>
                                    <p:cond delay="0"/>
                                  </p:stCondLst>
                                  <p:childTnLst>
                                    <p:set>
                                      <p:cBhvr>
                                        <p:cTn id="15" dur="1" fill="hold">
                                          <p:stCondLst>
                                            <p:cond delay="0"/>
                                          </p:stCondLst>
                                        </p:cTn>
                                        <p:tgtEl>
                                          <p:spTgt spid="42000"/>
                                        </p:tgtEl>
                                        <p:attrNameLst>
                                          <p:attrName>style.visibility</p:attrName>
                                        </p:attrNameLst>
                                      </p:cBhvr>
                                      <p:to>
                                        <p:strVal val="visible"/>
                                      </p:to>
                                    </p:set>
                                    <p:animEffect transition="in" filter="slide(fromLeft)">
                                      <p:cBhvr>
                                        <p:cTn id="16" dur="2000"/>
                                        <p:tgtEl>
                                          <p:spTgt spid="42000"/>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41987"/>
                                        </p:tgtEl>
                                        <p:attrNameLst>
                                          <p:attrName>style.visibility</p:attrName>
                                        </p:attrNameLst>
                                      </p:cBhvr>
                                      <p:to>
                                        <p:strVal val="visible"/>
                                      </p:to>
                                    </p:set>
                                    <p:animEffect transition="in" filter="wipe(left)">
                                      <p:cBhvr>
                                        <p:cTn id="21" dur="1000"/>
                                        <p:tgtEl>
                                          <p:spTgt spid="41987"/>
                                        </p:tgtEl>
                                      </p:cBhvr>
                                    </p:animEffect>
                                  </p:childTnLst>
                                </p:cTn>
                              </p:par>
                            </p:childTnLst>
                          </p:cTn>
                        </p:par>
                        <p:par>
                          <p:cTn id="22" fill="hold" nodeType="afterGroup">
                            <p:stCondLst>
                              <p:cond delay="1000"/>
                            </p:stCondLst>
                            <p:childTnLst>
                              <p:par>
                                <p:cTn id="23" presetID="22" presetClass="entr" presetSubtype="1" fill="hold" grpId="0" nodeType="afterEffect">
                                  <p:stCondLst>
                                    <p:cond delay="0"/>
                                  </p:stCondLst>
                                  <p:childTnLst>
                                    <p:set>
                                      <p:cBhvr>
                                        <p:cTn id="24" dur="1" fill="hold">
                                          <p:stCondLst>
                                            <p:cond delay="0"/>
                                          </p:stCondLst>
                                        </p:cTn>
                                        <p:tgtEl>
                                          <p:spTgt spid="41990"/>
                                        </p:tgtEl>
                                        <p:attrNameLst>
                                          <p:attrName>style.visibility</p:attrName>
                                        </p:attrNameLst>
                                      </p:cBhvr>
                                      <p:to>
                                        <p:strVal val="visible"/>
                                      </p:to>
                                    </p:set>
                                    <p:animEffect transition="in" filter="wipe(up)">
                                      <p:cBhvr>
                                        <p:cTn id="25" dur="2000"/>
                                        <p:tgtEl>
                                          <p:spTgt spid="41990"/>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41986"/>
                                        </p:tgtEl>
                                        <p:attrNameLst>
                                          <p:attrName>style.visibility</p:attrName>
                                        </p:attrNameLst>
                                      </p:cBhvr>
                                      <p:to>
                                        <p:strVal val="visible"/>
                                      </p:to>
                                    </p:set>
                                    <p:animEffect transition="in" filter="wipe(down)">
                                      <p:cBhvr>
                                        <p:cTn id="30" dur="1000"/>
                                        <p:tgtEl>
                                          <p:spTgt spid="41986"/>
                                        </p:tgtEl>
                                      </p:cBhvr>
                                    </p:animEffect>
                                  </p:childTnLst>
                                </p:cTn>
                              </p:par>
                            </p:childTnLst>
                          </p:cTn>
                        </p:par>
                        <p:par>
                          <p:cTn id="31" fill="hold" nodeType="afterGroup">
                            <p:stCondLst>
                              <p:cond delay="1000"/>
                            </p:stCondLst>
                            <p:childTnLst>
                              <p:par>
                                <p:cTn id="32" presetID="22" presetClass="entr" presetSubtype="2" fill="hold" grpId="0" nodeType="afterEffect">
                                  <p:stCondLst>
                                    <p:cond delay="0"/>
                                  </p:stCondLst>
                                  <p:childTnLst>
                                    <p:set>
                                      <p:cBhvr>
                                        <p:cTn id="33" dur="1" fill="hold">
                                          <p:stCondLst>
                                            <p:cond delay="0"/>
                                          </p:stCondLst>
                                        </p:cTn>
                                        <p:tgtEl>
                                          <p:spTgt spid="41991"/>
                                        </p:tgtEl>
                                        <p:attrNameLst>
                                          <p:attrName>style.visibility</p:attrName>
                                        </p:attrNameLst>
                                      </p:cBhvr>
                                      <p:to>
                                        <p:strVal val="visible"/>
                                      </p:to>
                                    </p:set>
                                    <p:animEffect transition="in" filter="wipe(right)">
                                      <p:cBhvr>
                                        <p:cTn id="34" dur="1000"/>
                                        <p:tgtEl>
                                          <p:spTgt spid="41991"/>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41988"/>
                                        </p:tgtEl>
                                        <p:attrNameLst>
                                          <p:attrName>style.visibility</p:attrName>
                                        </p:attrNameLst>
                                      </p:cBhvr>
                                      <p:to>
                                        <p:strVal val="visible"/>
                                      </p:to>
                                    </p:set>
                                    <p:animEffect transition="in" filter="wipe(down)">
                                      <p:cBhvr>
                                        <p:cTn id="39" dur="2000"/>
                                        <p:tgtEl>
                                          <p:spTgt spid="41988"/>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22" presetClass="entr" presetSubtype="4" fill="hold" grpId="0" nodeType="clickEffect">
                                  <p:stCondLst>
                                    <p:cond delay="0"/>
                                  </p:stCondLst>
                                  <p:childTnLst>
                                    <p:set>
                                      <p:cBhvr>
                                        <p:cTn id="43" dur="1" fill="hold">
                                          <p:stCondLst>
                                            <p:cond delay="0"/>
                                          </p:stCondLst>
                                        </p:cTn>
                                        <p:tgtEl>
                                          <p:spTgt spid="41989"/>
                                        </p:tgtEl>
                                        <p:attrNameLst>
                                          <p:attrName>style.visibility</p:attrName>
                                        </p:attrNameLst>
                                      </p:cBhvr>
                                      <p:to>
                                        <p:strVal val="visible"/>
                                      </p:to>
                                    </p:set>
                                    <p:animEffect transition="in" filter="wipe(down)">
                                      <p:cBhvr>
                                        <p:cTn id="44" dur="3000"/>
                                        <p:tgtEl>
                                          <p:spTgt spid="41989"/>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22" presetClass="entr" presetSubtype="8" fill="hold" grpId="0" nodeType="clickEffect">
                                  <p:stCondLst>
                                    <p:cond delay="0"/>
                                  </p:stCondLst>
                                  <p:childTnLst>
                                    <p:set>
                                      <p:cBhvr>
                                        <p:cTn id="48" dur="1" fill="hold">
                                          <p:stCondLst>
                                            <p:cond delay="0"/>
                                          </p:stCondLst>
                                        </p:cTn>
                                        <p:tgtEl>
                                          <p:spTgt spid="41992"/>
                                        </p:tgtEl>
                                        <p:attrNameLst>
                                          <p:attrName>style.visibility</p:attrName>
                                        </p:attrNameLst>
                                      </p:cBhvr>
                                      <p:to>
                                        <p:strVal val="visible"/>
                                      </p:to>
                                    </p:set>
                                    <p:animEffect transition="in" filter="wipe(left)">
                                      <p:cBhvr>
                                        <p:cTn id="49" dur="2000"/>
                                        <p:tgtEl>
                                          <p:spTgt spid="41992"/>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22" presetClass="entr" presetSubtype="8" fill="hold" grpId="0" nodeType="clickEffect">
                                  <p:stCondLst>
                                    <p:cond delay="0"/>
                                  </p:stCondLst>
                                  <p:childTnLst>
                                    <p:set>
                                      <p:cBhvr>
                                        <p:cTn id="53" dur="1" fill="hold">
                                          <p:stCondLst>
                                            <p:cond delay="0"/>
                                          </p:stCondLst>
                                        </p:cTn>
                                        <p:tgtEl>
                                          <p:spTgt spid="41993"/>
                                        </p:tgtEl>
                                        <p:attrNameLst>
                                          <p:attrName>style.visibility</p:attrName>
                                        </p:attrNameLst>
                                      </p:cBhvr>
                                      <p:to>
                                        <p:strVal val="visible"/>
                                      </p:to>
                                    </p:set>
                                    <p:animEffect transition="in" filter="wipe(left)">
                                      <p:cBhvr>
                                        <p:cTn id="54" dur="2000"/>
                                        <p:tgtEl>
                                          <p:spTgt spid="419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94" grpId="0" animBg="1"/>
      <p:bldP spid="41986" grpId="0" animBg="1"/>
      <p:bldP spid="41987" grpId="0" animBg="1"/>
      <p:bldP spid="41988" grpId="0" animBg="1"/>
      <p:bldP spid="41989" grpId="0" animBg="1"/>
      <p:bldP spid="41990" grpId="0"/>
      <p:bldP spid="41991" grpId="0"/>
      <p:bldP spid="41992" grpId="0" animBg="1"/>
      <p:bldP spid="41993" grpId="0" animBg="1"/>
      <p:bldP spid="42000"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76" name="Picture 16" descr="&quot;Housewife Clipart&quot;">
            <a:hlinkClick r:id="rId2"/>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bwMode="auto">
          <a:xfrm>
            <a:off x="5951538" y="3933825"/>
            <a:ext cx="762000" cy="76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84" name="Picture 24" descr="man in kiddy inner tube"/>
          <p:cNvPicPr>
            <a:picLocks noGrp="1" noChangeAspect="1" noChangeArrowheads="1"/>
          </p:cNvPicPr>
          <p:nvPr>
            <p:ph sz="quarter" idx="2"/>
          </p:nvPr>
        </p:nvPicPr>
        <p:blipFill>
          <a:blip r:embed="rId4">
            <a:extLst>
              <a:ext uri="{28A0092B-C50C-407E-A947-70E740481C1C}">
                <a14:useLocalDpi xmlns:a14="http://schemas.microsoft.com/office/drawing/2010/main" val="0"/>
              </a:ext>
            </a:extLst>
          </a:blip>
          <a:srcRect/>
          <a:stretch>
            <a:fillRect/>
          </a:stretch>
        </p:blipFill>
        <p:spPr bwMode="auto">
          <a:xfrm>
            <a:off x="6600826" y="3716339"/>
            <a:ext cx="1349375" cy="11191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88" name="Picture 28" descr="men004">
            <a:hlinkClick r:id="rId5" tooltip="Formats: EPS, WMF, JPG"/>
          </p:cNvPr>
          <p:cNvPicPr>
            <a:picLocks noGrp="1" noChangeAspect="1" noChangeArrowheads="1"/>
          </p:cNvPicPr>
          <p:nvPr>
            <p:ph sz="quarter" idx="3"/>
          </p:nvPr>
        </p:nvPicPr>
        <p:blipFill>
          <a:blip r:embed="rId6">
            <a:extLst>
              <a:ext uri="{28A0092B-C50C-407E-A947-70E740481C1C}">
                <a14:useLocalDpi xmlns:a14="http://schemas.microsoft.com/office/drawing/2010/main" val="0"/>
              </a:ext>
            </a:extLst>
          </a:blip>
          <a:srcRect/>
          <a:stretch>
            <a:fillRect/>
          </a:stretch>
        </p:blipFill>
        <p:spPr bwMode="auto">
          <a:xfrm>
            <a:off x="7693025" y="2841626"/>
            <a:ext cx="2147888" cy="21002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2" name="Text Box 2"/>
          <p:cNvSpPr txBox="1">
            <a:spLocks noChangeArrowheads="1"/>
          </p:cNvSpPr>
          <p:nvPr/>
        </p:nvSpPr>
        <p:spPr bwMode="auto">
          <a:xfrm>
            <a:off x="1524000" y="1196975"/>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Tam istihdamı, sabit bir seviye olarak düşünmemek  gerekir. Nüfusun sürekli artması istihdama dinamik bir özellik  kazandırmaktadır.</a:t>
            </a:r>
          </a:p>
        </p:txBody>
      </p:sp>
      <p:sp>
        <p:nvSpPr>
          <p:cNvPr id="40963" name="Text Box 3"/>
          <p:cNvSpPr txBox="1">
            <a:spLocks noChangeArrowheads="1"/>
          </p:cNvSpPr>
          <p:nvPr/>
        </p:nvSpPr>
        <p:spPr bwMode="auto">
          <a:xfrm>
            <a:off x="1524000" y="2243138"/>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Tam istihdamın sürdürülmesi, istihdam hacminin  devamlı olarak genişletilmesiyle mümkündür.</a:t>
            </a:r>
          </a:p>
        </p:txBody>
      </p:sp>
      <p:sp>
        <p:nvSpPr>
          <p:cNvPr id="40964" name="Text Box 4"/>
          <p:cNvSpPr txBox="1">
            <a:spLocks noChangeArrowheads="1"/>
          </p:cNvSpPr>
          <p:nvPr/>
        </p:nvSpPr>
        <p:spPr bwMode="auto">
          <a:xfrm>
            <a:off x="1524000" y="4064001"/>
            <a:ext cx="91440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a:t>Kira geliri vb. rantlarla geçinen kişiler,</a:t>
            </a:r>
          </a:p>
          <a:p>
            <a:pPr eaLnBrk="1" hangingPunct="1"/>
            <a:r>
              <a:rPr lang="tr-TR" altLang="tr-TR"/>
              <a:t>senelik izinlerinde çalışmayan işçiler,</a:t>
            </a:r>
          </a:p>
          <a:p>
            <a:pPr eaLnBrk="1" hangingPunct="1"/>
            <a:r>
              <a:rPr lang="tr-TR" altLang="tr-TR"/>
              <a:t>hasta ve yeteneksiz iş güçleri,</a:t>
            </a:r>
          </a:p>
          <a:p>
            <a:pPr eaLnBrk="1" hangingPunct="1"/>
            <a:r>
              <a:rPr lang="tr-TR" altLang="tr-TR"/>
              <a:t>kendi istekleriyle ev işleriyle uğraşan kadınlar </a:t>
            </a:r>
            <a:r>
              <a:rPr lang="tr-TR" altLang="tr-TR">
                <a:solidFill>
                  <a:schemeClr val="hlink"/>
                </a:solidFill>
              </a:rPr>
              <a:t>işsiz kavramının kapsamına girmezler.</a:t>
            </a:r>
          </a:p>
        </p:txBody>
      </p:sp>
      <p:sp>
        <p:nvSpPr>
          <p:cNvPr id="40965" name="Text Box 5"/>
          <p:cNvSpPr txBox="1">
            <a:spLocks noChangeArrowheads="1"/>
          </p:cNvSpPr>
          <p:nvPr/>
        </p:nvSpPr>
        <p:spPr bwMode="auto">
          <a:xfrm>
            <a:off x="1524000" y="5661025"/>
            <a:ext cx="91440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İradi veya ihtiyari işsizlik, geçerli olandan daha yüksek  bir ücret talep edildiği veya mevcut çalışma koşullarından daha iyi iş imkanları arandığı için iş bulunamaması halidir. Gerçek bir işsizlik durumu değildir.</a:t>
            </a:r>
          </a:p>
        </p:txBody>
      </p:sp>
      <p:sp>
        <p:nvSpPr>
          <p:cNvPr id="40966" name="Text Box 6"/>
          <p:cNvSpPr txBox="1">
            <a:spLocks noChangeArrowheads="1"/>
          </p:cNvSpPr>
          <p:nvPr/>
        </p:nvSpPr>
        <p:spPr bwMode="auto">
          <a:xfrm>
            <a:off x="1524000" y="329088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a:solidFill>
                  <a:schemeClr val="folHlink"/>
                </a:solidFill>
              </a:rPr>
              <a:t>Kime “İşsiz” denir?</a:t>
            </a:r>
          </a:p>
        </p:txBody>
      </p:sp>
      <p:sp>
        <p:nvSpPr>
          <p:cNvPr id="40967" name="Line 7"/>
          <p:cNvSpPr>
            <a:spLocks noChangeShapeType="1"/>
          </p:cNvSpPr>
          <p:nvPr/>
        </p:nvSpPr>
        <p:spPr bwMode="auto">
          <a:xfrm>
            <a:off x="1524000" y="20399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40968" name="Line 8"/>
          <p:cNvSpPr>
            <a:spLocks noChangeShapeType="1"/>
          </p:cNvSpPr>
          <p:nvPr/>
        </p:nvSpPr>
        <p:spPr bwMode="auto">
          <a:xfrm>
            <a:off x="1524000" y="30876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40969" name="Line 9"/>
          <p:cNvSpPr>
            <a:spLocks noChangeShapeType="1"/>
          </p:cNvSpPr>
          <p:nvPr/>
        </p:nvSpPr>
        <p:spPr bwMode="auto">
          <a:xfrm>
            <a:off x="1524000" y="386080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40970" name="Line 10"/>
          <p:cNvSpPr>
            <a:spLocks noChangeShapeType="1"/>
          </p:cNvSpPr>
          <p:nvPr/>
        </p:nvSpPr>
        <p:spPr bwMode="auto">
          <a:xfrm>
            <a:off x="1524000" y="545782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35204254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40962"/>
                                        </p:tgtEl>
                                        <p:attrNameLst>
                                          <p:attrName>style.visibility</p:attrName>
                                        </p:attrNameLst>
                                      </p:cBhvr>
                                      <p:to>
                                        <p:strVal val="visible"/>
                                      </p:to>
                                    </p:set>
                                    <p:animEffect transition="in" filter="slide(fromTop)">
                                      <p:cBhvr>
                                        <p:cTn id="7" dur="500"/>
                                        <p:tgtEl>
                                          <p:spTgt spid="40962"/>
                                        </p:tgtEl>
                                      </p:cBhvr>
                                    </p:animEffect>
                                  </p:childTnLst>
                                </p:cTn>
                              </p:par>
                            </p:childTnLst>
                          </p:cTn>
                        </p:par>
                        <p:par>
                          <p:cTn id="8" fill="hold" nodeType="afterGroup">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40967"/>
                                        </p:tgtEl>
                                        <p:attrNameLst>
                                          <p:attrName>style.visibility</p:attrName>
                                        </p:attrNameLst>
                                      </p:cBhvr>
                                      <p:to>
                                        <p:strVal val="visible"/>
                                      </p:to>
                                    </p:set>
                                    <p:animEffect transition="in" filter="slide(fromLeft)">
                                      <p:cBhvr>
                                        <p:cTn id="11" dur="500"/>
                                        <p:tgtEl>
                                          <p:spTgt spid="40967"/>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1" fill="hold" grpId="0" nodeType="clickEffect">
                                  <p:stCondLst>
                                    <p:cond delay="0"/>
                                  </p:stCondLst>
                                  <p:childTnLst>
                                    <p:set>
                                      <p:cBhvr>
                                        <p:cTn id="15" dur="1" fill="hold">
                                          <p:stCondLst>
                                            <p:cond delay="0"/>
                                          </p:stCondLst>
                                        </p:cTn>
                                        <p:tgtEl>
                                          <p:spTgt spid="40963"/>
                                        </p:tgtEl>
                                        <p:attrNameLst>
                                          <p:attrName>style.visibility</p:attrName>
                                        </p:attrNameLst>
                                      </p:cBhvr>
                                      <p:to>
                                        <p:strVal val="visible"/>
                                      </p:to>
                                    </p:set>
                                    <p:animEffect transition="in" filter="slide(fromTop)">
                                      <p:cBhvr>
                                        <p:cTn id="16" dur="500"/>
                                        <p:tgtEl>
                                          <p:spTgt spid="40963"/>
                                        </p:tgtEl>
                                      </p:cBhvr>
                                    </p:animEffect>
                                  </p:childTnLst>
                                </p:cTn>
                              </p:par>
                            </p:childTnLst>
                          </p:cTn>
                        </p:par>
                        <p:par>
                          <p:cTn id="17" fill="hold" nodeType="afterGroup">
                            <p:stCondLst>
                              <p:cond delay="500"/>
                            </p:stCondLst>
                            <p:childTnLst>
                              <p:par>
                                <p:cTn id="18" presetID="12" presetClass="entr" presetSubtype="8" fill="hold" grpId="0" nodeType="afterEffect">
                                  <p:stCondLst>
                                    <p:cond delay="0"/>
                                  </p:stCondLst>
                                  <p:childTnLst>
                                    <p:set>
                                      <p:cBhvr>
                                        <p:cTn id="19" dur="1" fill="hold">
                                          <p:stCondLst>
                                            <p:cond delay="0"/>
                                          </p:stCondLst>
                                        </p:cTn>
                                        <p:tgtEl>
                                          <p:spTgt spid="40968"/>
                                        </p:tgtEl>
                                        <p:attrNameLst>
                                          <p:attrName>style.visibility</p:attrName>
                                        </p:attrNameLst>
                                      </p:cBhvr>
                                      <p:to>
                                        <p:strVal val="visible"/>
                                      </p:to>
                                    </p:set>
                                    <p:animEffect transition="in" filter="slide(fromLeft)">
                                      <p:cBhvr>
                                        <p:cTn id="20" dur="500"/>
                                        <p:tgtEl>
                                          <p:spTgt spid="40968"/>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1" fill="hold" nodeType="clickEffect">
                                  <p:stCondLst>
                                    <p:cond delay="0"/>
                                  </p:stCondLst>
                                  <p:childTnLst>
                                    <p:set>
                                      <p:cBhvr>
                                        <p:cTn id="24" dur="1" fill="hold">
                                          <p:stCondLst>
                                            <p:cond delay="0"/>
                                          </p:stCondLst>
                                        </p:cTn>
                                        <p:tgtEl>
                                          <p:spTgt spid="40966"/>
                                        </p:tgtEl>
                                        <p:attrNameLst>
                                          <p:attrName>style.visibility</p:attrName>
                                        </p:attrNameLst>
                                      </p:cBhvr>
                                      <p:to>
                                        <p:strVal val="visible"/>
                                      </p:to>
                                    </p:set>
                                    <p:animEffect transition="in" filter="slide(fromTop)">
                                      <p:cBhvr>
                                        <p:cTn id="25" dur="500"/>
                                        <p:tgtEl>
                                          <p:spTgt spid="40966"/>
                                        </p:tgtEl>
                                      </p:cBhvr>
                                    </p:animEffect>
                                  </p:childTnLst>
                                </p:cTn>
                              </p:par>
                            </p:childTnLst>
                          </p:cTn>
                        </p:par>
                        <p:par>
                          <p:cTn id="26" fill="hold" nodeType="afterGroup">
                            <p:stCondLst>
                              <p:cond delay="500"/>
                            </p:stCondLst>
                            <p:childTnLst>
                              <p:par>
                                <p:cTn id="27" presetID="12" presetClass="entr" presetSubtype="8" fill="hold" grpId="0" nodeType="afterEffect">
                                  <p:stCondLst>
                                    <p:cond delay="0"/>
                                  </p:stCondLst>
                                  <p:childTnLst>
                                    <p:set>
                                      <p:cBhvr>
                                        <p:cTn id="28" dur="1" fill="hold">
                                          <p:stCondLst>
                                            <p:cond delay="0"/>
                                          </p:stCondLst>
                                        </p:cTn>
                                        <p:tgtEl>
                                          <p:spTgt spid="40969"/>
                                        </p:tgtEl>
                                        <p:attrNameLst>
                                          <p:attrName>style.visibility</p:attrName>
                                        </p:attrNameLst>
                                      </p:cBhvr>
                                      <p:to>
                                        <p:strVal val="visible"/>
                                      </p:to>
                                    </p:set>
                                    <p:animEffect transition="in" filter="slide(fromLeft)">
                                      <p:cBhvr>
                                        <p:cTn id="29" dur="500"/>
                                        <p:tgtEl>
                                          <p:spTgt spid="40969"/>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2" presetClass="entr" presetSubtype="1" fill="hold" grpId="0" nodeType="clickEffect">
                                  <p:stCondLst>
                                    <p:cond delay="0"/>
                                  </p:stCondLst>
                                  <p:childTnLst>
                                    <p:set>
                                      <p:cBhvr>
                                        <p:cTn id="33" dur="1" fill="hold">
                                          <p:stCondLst>
                                            <p:cond delay="0"/>
                                          </p:stCondLst>
                                        </p:cTn>
                                        <p:tgtEl>
                                          <p:spTgt spid="40964"/>
                                        </p:tgtEl>
                                        <p:attrNameLst>
                                          <p:attrName>style.visibility</p:attrName>
                                        </p:attrNameLst>
                                      </p:cBhvr>
                                      <p:to>
                                        <p:strVal val="visible"/>
                                      </p:to>
                                    </p:set>
                                    <p:animEffect transition="in" filter="slide(fromTop)">
                                      <p:cBhvr>
                                        <p:cTn id="34" dur="500"/>
                                        <p:tgtEl>
                                          <p:spTgt spid="40964"/>
                                        </p:tgtEl>
                                      </p:cBhvr>
                                    </p:animEffect>
                                  </p:childTnLst>
                                </p:cTn>
                              </p:par>
                            </p:childTnLst>
                          </p:cTn>
                        </p:par>
                        <p:par>
                          <p:cTn id="35" fill="hold" nodeType="afterGroup">
                            <p:stCondLst>
                              <p:cond delay="500"/>
                            </p:stCondLst>
                            <p:childTnLst>
                              <p:par>
                                <p:cTn id="36" presetID="12" presetClass="entr" presetSubtype="8" fill="hold" grpId="0" nodeType="afterEffect">
                                  <p:stCondLst>
                                    <p:cond delay="0"/>
                                  </p:stCondLst>
                                  <p:childTnLst>
                                    <p:set>
                                      <p:cBhvr>
                                        <p:cTn id="37" dur="1" fill="hold">
                                          <p:stCondLst>
                                            <p:cond delay="0"/>
                                          </p:stCondLst>
                                        </p:cTn>
                                        <p:tgtEl>
                                          <p:spTgt spid="40970"/>
                                        </p:tgtEl>
                                        <p:attrNameLst>
                                          <p:attrName>style.visibility</p:attrName>
                                        </p:attrNameLst>
                                      </p:cBhvr>
                                      <p:to>
                                        <p:strVal val="visible"/>
                                      </p:to>
                                    </p:set>
                                    <p:animEffect transition="in" filter="slide(fromLeft)">
                                      <p:cBhvr>
                                        <p:cTn id="38" dur="500"/>
                                        <p:tgtEl>
                                          <p:spTgt spid="40970"/>
                                        </p:tgtEl>
                                      </p:cBhvr>
                                    </p:animEffect>
                                  </p:childTnLst>
                                </p:cTn>
                              </p:par>
                            </p:childTnLst>
                          </p:cTn>
                        </p:par>
                        <p:par>
                          <p:cTn id="39" fill="hold" nodeType="afterGroup">
                            <p:stCondLst>
                              <p:cond delay="1000"/>
                            </p:stCondLst>
                            <p:childTnLst>
                              <p:par>
                                <p:cTn id="40" presetID="9" presetClass="entr" presetSubtype="0" fill="hold" nodeType="afterEffect">
                                  <p:stCondLst>
                                    <p:cond delay="3000"/>
                                  </p:stCondLst>
                                  <p:childTnLst>
                                    <p:set>
                                      <p:cBhvr>
                                        <p:cTn id="41" dur="1" fill="hold">
                                          <p:stCondLst>
                                            <p:cond delay="0"/>
                                          </p:stCondLst>
                                        </p:cTn>
                                        <p:tgtEl>
                                          <p:spTgt spid="40988"/>
                                        </p:tgtEl>
                                        <p:attrNameLst>
                                          <p:attrName>style.visibility</p:attrName>
                                        </p:attrNameLst>
                                      </p:cBhvr>
                                      <p:to>
                                        <p:strVal val="visible"/>
                                      </p:to>
                                    </p:set>
                                    <p:animEffect transition="in" filter="dissolve">
                                      <p:cBhvr>
                                        <p:cTn id="42" dur="500"/>
                                        <p:tgtEl>
                                          <p:spTgt spid="40988"/>
                                        </p:tgtEl>
                                      </p:cBhvr>
                                    </p:animEffect>
                                  </p:childTnLst>
                                </p:cTn>
                              </p:par>
                            </p:childTnLst>
                          </p:cTn>
                        </p:par>
                        <p:par>
                          <p:cTn id="43" fill="hold" nodeType="afterGroup">
                            <p:stCondLst>
                              <p:cond delay="4500"/>
                            </p:stCondLst>
                            <p:childTnLst>
                              <p:par>
                                <p:cTn id="44" presetID="9" presetClass="entr" presetSubtype="0" fill="hold" nodeType="afterEffect">
                                  <p:stCondLst>
                                    <p:cond delay="0"/>
                                  </p:stCondLst>
                                  <p:childTnLst>
                                    <p:set>
                                      <p:cBhvr>
                                        <p:cTn id="45" dur="1" fill="hold">
                                          <p:stCondLst>
                                            <p:cond delay="0"/>
                                          </p:stCondLst>
                                        </p:cTn>
                                        <p:tgtEl>
                                          <p:spTgt spid="40984"/>
                                        </p:tgtEl>
                                        <p:attrNameLst>
                                          <p:attrName>style.visibility</p:attrName>
                                        </p:attrNameLst>
                                      </p:cBhvr>
                                      <p:to>
                                        <p:strVal val="visible"/>
                                      </p:to>
                                    </p:set>
                                    <p:animEffect transition="in" filter="dissolve">
                                      <p:cBhvr>
                                        <p:cTn id="46" dur="500"/>
                                        <p:tgtEl>
                                          <p:spTgt spid="40984"/>
                                        </p:tgtEl>
                                      </p:cBhvr>
                                    </p:animEffect>
                                  </p:childTnLst>
                                </p:cTn>
                              </p:par>
                            </p:childTnLst>
                          </p:cTn>
                        </p:par>
                        <p:par>
                          <p:cTn id="47" fill="hold" nodeType="afterGroup">
                            <p:stCondLst>
                              <p:cond delay="5000"/>
                            </p:stCondLst>
                            <p:childTnLst>
                              <p:par>
                                <p:cTn id="48" presetID="9" presetClass="entr" presetSubtype="0" fill="hold" nodeType="afterEffect">
                                  <p:stCondLst>
                                    <p:cond delay="0"/>
                                  </p:stCondLst>
                                  <p:childTnLst>
                                    <p:set>
                                      <p:cBhvr>
                                        <p:cTn id="49" dur="1" fill="hold">
                                          <p:stCondLst>
                                            <p:cond delay="0"/>
                                          </p:stCondLst>
                                        </p:cTn>
                                        <p:tgtEl>
                                          <p:spTgt spid="40976"/>
                                        </p:tgtEl>
                                        <p:attrNameLst>
                                          <p:attrName>style.visibility</p:attrName>
                                        </p:attrNameLst>
                                      </p:cBhvr>
                                      <p:to>
                                        <p:strVal val="visible"/>
                                      </p:to>
                                    </p:set>
                                    <p:animEffect transition="in" filter="dissolve">
                                      <p:cBhvr>
                                        <p:cTn id="50" dur="500"/>
                                        <p:tgtEl>
                                          <p:spTgt spid="40976"/>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12" presetClass="entr" presetSubtype="1" fill="hold" nodeType="clickEffect">
                                  <p:stCondLst>
                                    <p:cond delay="0"/>
                                  </p:stCondLst>
                                  <p:childTnLst>
                                    <p:set>
                                      <p:cBhvr>
                                        <p:cTn id="54" dur="1" fill="hold">
                                          <p:stCondLst>
                                            <p:cond delay="0"/>
                                          </p:stCondLst>
                                        </p:cTn>
                                        <p:tgtEl>
                                          <p:spTgt spid="40965"/>
                                        </p:tgtEl>
                                        <p:attrNameLst>
                                          <p:attrName>style.visibility</p:attrName>
                                        </p:attrNameLst>
                                      </p:cBhvr>
                                      <p:to>
                                        <p:strVal val="visible"/>
                                      </p:to>
                                    </p:set>
                                    <p:animEffect transition="in" filter="slide(fromTop)">
                                      <p:cBhvr>
                                        <p:cTn id="55" dur="500"/>
                                        <p:tgtEl>
                                          <p:spTgt spid="409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p:bldP spid="40963" grpId="0"/>
      <p:bldP spid="40964" grpId="0"/>
      <p:bldP spid="40967" grpId="0" animBg="1"/>
      <p:bldP spid="40968" grpId="0" animBg="1"/>
      <p:bldP spid="40969" grpId="0" animBg="1"/>
      <p:bldP spid="4097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2"/>
          <p:cNvSpPr txBox="1">
            <a:spLocks noChangeArrowheads="1"/>
          </p:cNvSpPr>
          <p:nvPr/>
        </p:nvSpPr>
        <p:spPr bwMode="auto">
          <a:xfrm>
            <a:off x="1524000" y="120332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Genel olarak işsizlik terimiyle </a:t>
            </a:r>
            <a:r>
              <a:rPr lang="tr-TR" altLang="tr-TR" b="1"/>
              <a:t>gayri iradi işsizlik </a:t>
            </a:r>
            <a:r>
              <a:rPr lang="tr-TR" altLang="tr-TR"/>
              <a:t>ifade edilir.</a:t>
            </a:r>
          </a:p>
        </p:txBody>
      </p:sp>
      <p:sp>
        <p:nvSpPr>
          <p:cNvPr id="39940" name="Text Box 4"/>
          <p:cNvSpPr txBox="1">
            <a:spLocks noChangeArrowheads="1"/>
          </p:cNvSpPr>
          <p:nvPr/>
        </p:nvSpPr>
        <p:spPr bwMode="auto">
          <a:xfrm>
            <a:off x="1524000" y="1974851"/>
            <a:ext cx="914400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r>
              <a:rPr lang="tr-TR" altLang="tr-TR" b="1"/>
              <a:t>İşsizlik çeşitleri:</a:t>
            </a:r>
          </a:p>
          <a:p>
            <a:pPr eaLnBrk="1" hangingPunct="1"/>
            <a:r>
              <a:rPr lang="tr-TR" altLang="tr-TR" b="1">
                <a:solidFill>
                  <a:schemeClr val="hlink"/>
                </a:solidFill>
              </a:rPr>
              <a:t>		konjonktürel</a:t>
            </a:r>
            <a:r>
              <a:rPr lang="tr-TR" altLang="tr-TR">
                <a:solidFill>
                  <a:schemeClr val="hlink"/>
                </a:solidFill>
              </a:rPr>
              <a:t> </a:t>
            </a:r>
            <a:r>
              <a:rPr lang="tr-TR" altLang="tr-TR" b="1">
                <a:solidFill>
                  <a:schemeClr val="hlink"/>
                </a:solidFill>
              </a:rPr>
              <a:t>işsizlik</a:t>
            </a:r>
            <a:r>
              <a:rPr lang="tr-TR" altLang="tr-TR">
                <a:solidFill>
                  <a:schemeClr val="hlink"/>
                </a:solidFill>
              </a:rPr>
              <a:t>,</a:t>
            </a:r>
          </a:p>
          <a:p>
            <a:pPr eaLnBrk="1" hangingPunct="1"/>
            <a:r>
              <a:rPr lang="tr-TR" altLang="tr-TR" b="1">
                <a:solidFill>
                  <a:schemeClr val="hlink"/>
                </a:solidFill>
              </a:rPr>
              <a:t>		mevsimlik işsizlik</a:t>
            </a:r>
          </a:p>
          <a:p>
            <a:pPr eaLnBrk="1" hangingPunct="1"/>
            <a:r>
              <a:rPr lang="tr-TR" altLang="tr-TR" b="1">
                <a:solidFill>
                  <a:schemeClr val="hlink"/>
                </a:solidFill>
              </a:rPr>
              <a:t>		teknolojik işsizlik</a:t>
            </a:r>
          </a:p>
          <a:p>
            <a:pPr eaLnBrk="1" hangingPunct="1"/>
            <a:r>
              <a:rPr lang="tr-TR" altLang="tr-TR" b="1">
                <a:solidFill>
                  <a:schemeClr val="hlink"/>
                </a:solidFill>
              </a:rPr>
              <a:t>		gizli işsizlik</a:t>
            </a:r>
            <a:r>
              <a:rPr lang="tr-TR" altLang="tr-TR" b="1"/>
              <a:t> </a:t>
            </a:r>
            <a:r>
              <a:rPr lang="tr-TR" altLang="tr-TR"/>
              <a:t>olarak sıralanabilir.</a:t>
            </a:r>
          </a:p>
        </p:txBody>
      </p:sp>
      <p:sp>
        <p:nvSpPr>
          <p:cNvPr id="39941" name="Text Box 5"/>
          <p:cNvSpPr txBox="1">
            <a:spLocks noChangeArrowheads="1"/>
          </p:cNvSpPr>
          <p:nvPr/>
        </p:nvSpPr>
        <p:spPr bwMode="auto">
          <a:xfrm>
            <a:off x="1524000" y="3846513"/>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Ekonomisi gelişmekte olan bir ülke olarak tanımlanan Türkiye’de aktif nüfusun yüzde 15-20 gibi önemli bir bölümünün gizli işsiz olduğu tahmin edilmektedir.</a:t>
            </a:r>
          </a:p>
        </p:txBody>
      </p:sp>
      <p:sp>
        <p:nvSpPr>
          <p:cNvPr id="39942" name="Text Box 6"/>
          <p:cNvSpPr txBox="1">
            <a:spLocks noChangeArrowheads="1"/>
          </p:cNvSpPr>
          <p:nvPr/>
        </p:nvSpPr>
        <p:spPr bwMode="auto">
          <a:xfrm>
            <a:off x="1524000" y="4894263"/>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Gizli işsiz olarak tanımlanan kişilerin teknik anlamda marjinal prodüktiviteleri sıfır’dır.</a:t>
            </a:r>
          </a:p>
        </p:txBody>
      </p:sp>
      <p:sp>
        <p:nvSpPr>
          <p:cNvPr id="39943" name="Text Box 7"/>
          <p:cNvSpPr txBox="1">
            <a:spLocks noChangeArrowheads="1"/>
          </p:cNvSpPr>
          <p:nvPr/>
        </p:nvSpPr>
        <p:spPr bwMode="auto">
          <a:xfrm>
            <a:off x="1524000" y="5667376"/>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Bu tür işsizler daha çok kırsal kesimde tarım sektöründe yoğunlaşmaktadır. </a:t>
            </a:r>
          </a:p>
        </p:txBody>
      </p:sp>
      <p:sp>
        <p:nvSpPr>
          <p:cNvPr id="39944" name="Line 8"/>
          <p:cNvSpPr>
            <a:spLocks noChangeShapeType="1"/>
          </p:cNvSpPr>
          <p:nvPr/>
        </p:nvSpPr>
        <p:spPr bwMode="auto">
          <a:xfrm>
            <a:off x="1524000" y="1771650"/>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9945" name="Line 9"/>
          <p:cNvSpPr>
            <a:spLocks noChangeShapeType="1"/>
          </p:cNvSpPr>
          <p:nvPr/>
        </p:nvSpPr>
        <p:spPr bwMode="auto">
          <a:xfrm>
            <a:off x="1524000" y="364331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9946" name="Line 10"/>
          <p:cNvSpPr>
            <a:spLocks noChangeShapeType="1"/>
          </p:cNvSpPr>
          <p:nvPr/>
        </p:nvSpPr>
        <p:spPr bwMode="auto">
          <a:xfrm>
            <a:off x="1524000" y="46910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9947" name="Line 11"/>
          <p:cNvSpPr>
            <a:spLocks noChangeShapeType="1"/>
          </p:cNvSpPr>
          <p:nvPr/>
        </p:nvSpPr>
        <p:spPr bwMode="auto">
          <a:xfrm>
            <a:off x="1524000" y="5464175"/>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8368252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9938"/>
                                        </p:tgtEl>
                                        <p:attrNameLst>
                                          <p:attrName>style.visibility</p:attrName>
                                        </p:attrNameLst>
                                      </p:cBhvr>
                                      <p:to>
                                        <p:strVal val="visible"/>
                                      </p:to>
                                    </p:set>
                                    <p:animEffect transition="in" filter="slide(fromTop)">
                                      <p:cBhvr>
                                        <p:cTn id="7" dur="500"/>
                                        <p:tgtEl>
                                          <p:spTgt spid="39938"/>
                                        </p:tgtEl>
                                      </p:cBhvr>
                                    </p:animEffect>
                                  </p:childTnLst>
                                </p:cTn>
                              </p:par>
                            </p:childTnLst>
                          </p:cTn>
                        </p:par>
                        <p:par>
                          <p:cTn id="8" fill="hold" nodeType="afterGroup">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39944"/>
                                        </p:tgtEl>
                                        <p:attrNameLst>
                                          <p:attrName>style.visibility</p:attrName>
                                        </p:attrNameLst>
                                      </p:cBhvr>
                                      <p:to>
                                        <p:strVal val="visible"/>
                                      </p:to>
                                    </p:set>
                                    <p:animEffect transition="in" filter="slide(fromLeft)">
                                      <p:cBhvr>
                                        <p:cTn id="11" dur="500"/>
                                        <p:tgtEl>
                                          <p:spTgt spid="3994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1" fill="hold" grpId="0" nodeType="clickEffect">
                                  <p:stCondLst>
                                    <p:cond delay="0"/>
                                  </p:stCondLst>
                                  <p:childTnLst>
                                    <p:set>
                                      <p:cBhvr>
                                        <p:cTn id="15" dur="1" fill="hold">
                                          <p:stCondLst>
                                            <p:cond delay="0"/>
                                          </p:stCondLst>
                                        </p:cTn>
                                        <p:tgtEl>
                                          <p:spTgt spid="39940"/>
                                        </p:tgtEl>
                                        <p:attrNameLst>
                                          <p:attrName>style.visibility</p:attrName>
                                        </p:attrNameLst>
                                      </p:cBhvr>
                                      <p:to>
                                        <p:strVal val="visible"/>
                                      </p:to>
                                    </p:set>
                                    <p:animEffect transition="in" filter="slide(fromTop)">
                                      <p:cBhvr>
                                        <p:cTn id="16" dur="500"/>
                                        <p:tgtEl>
                                          <p:spTgt spid="39940"/>
                                        </p:tgtEl>
                                      </p:cBhvr>
                                    </p:animEffect>
                                  </p:childTnLst>
                                </p:cTn>
                              </p:par>
                            </p:childTnLst>
                          </p:cTn>
                        </p:par>
                        <p:par>
                          <p:cTn id="17" fill="hold" nodeType="afterGroup">
                            <p:stCondLst>
                              <p:cond delay="500"/>
                            </p:stCondLst>
                            <p:childTnLst>
                              <p:par>
                                <p:cTn id="18" presetID="12" presetClass="entr" presetSubtype="8" fill="hold" grpId="0" nodeType="afterEffect">
                                  <p:stCondLst>
                                    <p:cond delay="0"/>
                                  </p:stCondLst>
                                  <p:childTnLst>
                                    <p:set>
                                      <p:cBhvr>
                                        <p:cTn id="19" dur="1" fill="hold">
                                          <p:stCondLst>
                                            <p:cond delay="0"/>
                                          </p:stCondLst>
                                        </p:cTn>
                                        <p:tgtEl>
                                          <p:spTgt spid="39945"/>
                                        </p:tgtEl>
                                        <p:attrNameLst>
                                          <p:attrName>style.visibility</p:attrName>
                                        </p:attrNameLst>
                                      </p:cBhvr>
                                      <p:to>
                                        <p:strVal val="visible"/>
                                      </p:to>
                                    </p:set>
                                    <p:animEffect transition="in" filter="slide(fromLeft)">
                                      <p:cBhvr>
                                        <p:cTn id="20" dur="500"/>
                                        <p:tgtEl>
                                          <p:spTgt spid="39945"/>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1" fill="hold" grpId="0" nodeType="clickEffect">
                                  <p:stCondLst>
                                    <p:cond delay="0"/>
                                  </p:stCondLst>
                                  <p:childTnLst>
                                    <p:set>
                                      <p:cBhvr>
                                        <p:cTn id="24" dur="1" fill="hold">
                                          <p:stCondLst>
                                            <p:cond delay="0"/>
                                          </p:stCondLst>
                                        </p:cTn>
                                        <p:tgtEl>
                                          <p:spTgt spid="39941"/>
                                        </p:tgtEl>
                                        <p:attrNameLst>
                                          <p:attrName>style.visibility</p:attrName>
                                        </p:attrNameLst>
                                      </p:cBhvr>
                                      <p:to>
                                        <p:strVal val="visible"/>
                                      </p:to>
                                    </p:set>
                                    <p:animEffect transition="in" filter="slide(fromTop)">
                                      <p:cBhvr>
                                        <p:cTn id="25" dur="500"/>
                                        <p:tgtEl>
                                          <p:spTgt spid="39941"/>
                                        </p:tgtEl>
                                      </p:cBhvr>
                                    </p:animEffect>
                                  </p:childTnLst>
                                </p:cTn>
                              </p:par>
                            </p:childTnLst>
                          </p:cTn>
                        </p:par>
                        <p:par>
                          <p:cTn id="26" fill="hold" nodeType="afterGroup">
                            <p:stCondLst>
                              <p:cond delay="500"/>
                            </p:stCondLst>
                            <p:childTnLst>
                              <p:par>
                                <p:cTn id="27" presetID="12" presetClass="entr" presetSubtype="8" fill="hold" grpId="0" nodeType="afterEffect">
                                  <p:stCondLst>
                                    <p:cond delay="0"/>
                                  </p:stCondLst>
                                  <p:childTnLst>
                                    <p:set>
                                      <p:cBhvr>
                                        <p:cTn id="28" dur="1" fill="hold">
                                          <p:stCondLst>
                                            <p:cond delay="0"/>
                                          </p:stCondLst>
                                        </p:cTn>
                                        <p:tgtEl>
                                          <p:spTgt spid="39946"/>
                                        </p:tgtEl>
                                        <p:attrNameLst>
                                          <p:attrName>style.visibility</p:attrName>
                                        </p:attrNameLst>
                                      </p:cBhvr>
                                      <p:to>
                                        <p:strVal val="visible"/>
                                      </p:to>
                                    </p:set>
                                    <p:animEffect transition="in" filter="slide(fromLeft)">
                                      <p:cBhvr>
                                        <p:cTn id="29" dur="500"/>
                                        <p:tgtEl>
                                          <p:spTgt spid="39946"/>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2" presetClass="entr" presetSubtype="1" fill="hold" grpId="0" nodeType="clickEffect">
                                  <p:stCondLst>
                                    <p:cond delay="0"/>
                                  </p:stCondLst>
                                  <p:childTnLst>
                                    <p:set>
                                      <p:cBhvr>
                                        <p:cTn id="33" dur="1" fill="hold">
                                          <p:stCondLst>
                                            <p:cond delay="0"/>
                                          </p:stCondLst>
                                        </p:cTn>
                                        <p:tgtEl>
                                          <p:spTgt spid="39942"/>
                                        </p:tgtEl>
                                        <p:attrNameLst>
                                          <p:attrName>style.visibility</p:attrName>
                                        </p:attrNameLst>
                                      </p:cBhvr>
                                      <p:to>
                                        <p:strVal val="visible"/>
                                      </p:to>
                                    </p:set>
                                    <p:animEffect transition="in" filter="slide(fromTop)">
                                      <p:cBhvr>
                                        <p:cTn id="34" dur="500"/>
                                        <p:tgtEl>
                                          <p:spTgt spid="39942"/>
                                        </p:tgtEl>
                                      </p:cBhvr>
                                    </p:animEffect>
                                  </p:childTnLst>
                                </p:cTn>
                              </p:par>
                            </p:childTnLst>
                          </p:cTn>
                        </p:par>
                        <p:par>
                          <p:cTn id="35" fill="hold" nodeType="afterGroup">
                            <p:stCondLst>
                              <p:cond delay="500"/>
                            </p:stCondLst>
                            <p:childTnLst>
                              <p:par>
                                <p:cTn id="36" presetID="12" presetClass="entr" presetSubtype="8" fill="hold" grpId="0" nodeType="afterEffect">
                                  <p:stCondLst>
                                    <p:cond delay="0"/>
                                  </p:stCondLst>
                                  <p:childTnLst>
                                    <p:set>
                                      <p:cBhvr>
                                        <p:cTn id="37" dur="1" fill="hold">
                                          <p:stCondLst>
                                            <p:cond delay="0"/>
                                          </p:stCondLst>
                                        </p:cTn>
                                        <p:tgtEl>
                                          <p:spTgt spid="39947"/>
                                        </p:tgtEl>
                                        <p:attrNameLst>
                                          <p:attrName>style.visibility</p:attrName>
                                        </p:attrNameLst>
                                      </p:cBhvr>
                                      <p:to>
                                        <p:strVal val="visible"/>
                                      </p:to>
                                    </p:set>
                                    <p:animEffect transition="in" filter="slide(fromLeft)">
                                      <p:cBhvr>
                                        <p:cTn id="38" dur="500"/>
                                        <p:tgtEl>
                                          <p:spTgt spid="39947"/>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2" presetClass="entr" presetSubtype="1" fill="hold" grpId="0" nodeType="clickEffect">
                                  <p:stCondLst>
                                    <p:cond delay="0"/>
                                  </p:stCondLst>
                                  <p:childTnLst>
                                    <p:set>
                                      <p:cBhvr>
                                        <p:cTn id="42" dur="1" fill="hold">
                                          <p:stCondLst>
                                            <p:cond delay="0"/>
                                          </p:stCondLst>
                                        </p:cTn>
                                        <p:tgtEl>
                                          <p:spTgt spid="39943"/>
                                        </p:tgtEl>
                                        <p:attrNameLst>
                                          <p:attrName>style.visibility</p:attrName>
                                        </p:attrNameLst>
                                      </p:cBhvr>
                                      <p:to>
                                        <p:strVal val="visible"/>
                                      </p:to>
                                    </p:set>
                                    <p:animEffect transition="in" filter="slide(fromTop)">
                                      <p:cBhvr>
                                        <p:cTn id="43" dur="500"/>
                                        <p:tgtEl>
                                          <p:spTgt spid="399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p:bldP spid="39940" grpId="0"/>
      <p:bldP spid="39941" grpId="0"/>
      <p:bldP spid="39942" grpId="0"/>
      <p:bldP spid="39943" grpId="0"/>
      <p:bldP spid="39944" grpId="0" animBg="1"/>
      <p:bldP spid="39945" grpId="0" animBg="1"/>
      <p:bldP spid="39946" grpId="0" animBg="1"/>
      <p:bldP spid="3994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
          <p:cNvSpPr>
            <a:spLocks noChangeArrowheads="1"/>
          </p:cNvSpPr>
          <p:nvPr/>
        </p:nvSpPr>
        <p:spPr bwMode="auto">
          <a:xfrm>
            <a:off x="1847850" y="1652588"/>
            <a:ext cx="8351838" cy="440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tr-TR" altLang="tr-TR" sz="2000"/>
              <a:t>Türkiye İstatistik Kurumunun (TÜİK) “Hanehalkı İşgücü İstatistikleri, 2016 Nisan” verilerine göre, Türkiye genelinde işsiz sayısı 2016’da bir önceki yıla göre 3 bin kişi artarak </a:t>
            </a:r>
            <a:r>
              <a:rPr lang="tr-TR" altLang="tr-TR" sz="2000" b="1"/>
              <a:t>2 milyon 824 bin kişiye </a:t>
            </a:r>
            <a:r>
              <a:rPr lang="tr-TR" altLang="tr-TR" sz="2000"/>
              <a:t>ulaştı. İşsizlik oranı ise </a:t>
            </a:r>
            <a:r>
              <a:rPr lang="tr-TR" altLang="tr-TR" sz="2000" b="1"/>
              <a:t>%9,3 </a:t>
            </a:r>
            <a:r>
              <a:rPr lang="tr-TR" altLang="tr-TR" sz="2000"/>
              <a:t>seviyesinde gerçekleşti. Aynı dönemde; tarım dışı işsizlik oranı 0,6 puanlık azalış ile %11 olarak tahmin edildi. </a:t>
            </a:r>
          </a:p>
          <a:p>
            <a:pPr algn="just"/>
            <a:endParaRPr lang="tr-TR" altLang="tr-TR" sz="2000"/>
          </a:p>
          <a:p>
            <a:pPr algn="just"/>
            <a:r>
              <a:rPr lang="tr-TR" altLang="tr-TR" sz="2000"/>
              <a:t>15-24 yaş grubunu içeren genç işsizlik oranı 1 puanlık azalış ile %16 olurken, 15-64 yaş grubunda bu oran 0,3 puanlık azalış ile %9,5 olarak gerçekleşti.</a:t>
            </a:r>
            <a:endParaRPr lang="tr-TR" altLang="tr-TR" sz="2000">
              <a:cs typeface="Tahoma" panose="020B0604030504040204" pitchFamily="34" charset="0"/>
            </a:endParaRPr>
          </a:p>
          <a:p>
            <a:pPr eaLnBrk="1" hangingPunct="1"/>
            <a:endParaRPr lang="tr-TR" altLang="tr-TR" sz="2000"/>
          </a:p>
          <a:p>
            <a:pPr eaLnBrk="1" hangingPunct="1"/>
            <a:r>
              <a:rPr lang="tr-TR" altLang="tr-TR" sz="2000" b="1"/>
              <a:t>İstihdam edilenlerin sayısı </a:t>
            </a:r>
            <a:r>
              <a:rPr lang="tr-TR" altLang="tr-TR" sz="2000"/>
              <a:t>geçen yıl, bir önceki yıla göre 1 milyon kişi artarak </a:t>
            </a:r>
            <a:r>
              <a:rPr lang="tr-TR" altLang="tr-TR" sz="2000" b="1"/>
              <a:t>27 milyon 638 bin kişiye </a:t>
            </a:r>
            <a:r>
              <a:rPr lang="tr-TR" altLang="tr-TR" sz="2000"/>
              <a:t>yükseldi. Geçen yıl, tarım sektöründe çalışan sayısı 159 bin kişi azalırken, tarım dışı sektörlerde çalışan sayısı 1 milyon 159 bin kişi arttı.</a:t>
            </a:r>
            <a:r>
              <a:rPr lang="tr-TR" altLang="tr-TR" sz="2000">
                <a:cs typeface="Tahoma" panose="020B0604030504040204" pitchFamily="34" charset="0"/>
              </a:rPr>
              <a:t> </a:t>
            </a:r>
          </a:p>
        </p:txBody>
      </p:sp>
    </p:spTree>
    <p:extLst>
      <p:ext uri="{BB962C8B-B14F-4D97-AF65-F5344CB8AC3E}">
        <p14:creationId xmlns:p14="http://schemas.microsoft.com/office/powerpoint/2010/main" val="507814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Dikdörtgen"/>
          <p:cNvSpPr>
            <a:spLocks noChangeArrowheads="1"/>
          </p:cNvSpPr>
          <p:nvPr/>
        </p:nvSpPr>
        <p:spPr bwMode="auto">
          <a:xfrm>
            <a:off x="1919288" y="1125539"/>
            <a:ext cx="7993062" cy="532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r>
              <a:rPr lang="tr-TR" altLang="tr-TR" sz="2000"/>
              <a:t>2016 yılı itibariyle istihdam edilenlerin </a:t>
            </a:r>
            <a:r>
              <a:rPr lang="tr-TR" altLang="tr-TR" sz="2000" b="1"/>
              <a:t>%19,4’ü tarım</a:t>
            </a:r>
            <a:r>
              <a:rPr lang="tr-TR" altLang="tr-TR" sz="2000"/>
              <a:t>, </a:t>
            </a:r>
            <a:r>
              <a:rPr lang="tr-TR" altLang="tr-TR" sz="2000" b="1"/>
              <a:t>%19,5’i sanayi, %7,5’i inşaat, %53,6’sı ise hizmetler </a:t>
            </a:r>
            <a:r>
              <a:rPr lang="tr-TR" altLang="tr-TR" sz="2000"/>
              <a:t>sektöründe yer aldı.</a:t>
            </a:r>
          </a:p>
          <a:p>
            <a:pPr algn="just" eaLnBrk="1" hangingPunct="1"/>
            <a:endParaRPr lang="tr-TR" altLang="tr-TR" sz="2000"/>
          </a:p>
          <a:p>
            <a:pPr algn="just" eaLnBrk="1" hangingPunct="1"/>
            <a:r>
              <a:rPr lang="tr-TR" altLang="tr-TR" sz="2000"/>
              <a:t>Önceki yılın aynı dönemi ile karşılaştırıldığında hizmet sektörünün </a:t>
            </a:r>
            <a:r>
              <a:rPr lang="tr-TR" altLang="tr-TR" sz="2000" b="1"/>
              <a:t>istihdam edilenler içindeki payı </a:t>
            </a:r>
            <a:r>
              <a:rPr lang="tr-TR" altLang="tr-TR" sz="2000"/>
              <a:t>1,5 puan, inşaat sektörünün payı 0,3 puan artarken, </a:t>
            </a:r>
            <a:r>
              <a:rPr lang="tr-TR" altLang="tr-TR" sz="2000" b="1"/>
              <a:t>tarım sektörünün payı </a:t>
            </a:r>
            <a:r>
              <a:rPr lang="tr-TR" altLang="tr-TR" sz="2000"/>
              <a:t>1,3 puan, </a:t>
            </a:r>
            <a:r>
              <a:rPr lang="tr-TR" altLang="tr-TR" sz="2000" b="1"/>
              <a:t>sanayi sektörünün payı </a:t>
            </a:r>
            <a:r>
              <a:rPr lang="tr-TR" altLang="tr-TR" sz="2000"/>
              <a:t>ise 0,5 puan azaldı.</a:t>
            </a:r>
          </a:p>
          <a:p>
            <a:pPr algn="just" eaLnBrk="1" hangingPunct="1"/>
            <a:endParaRPr lang="tr-TR" altLang="tr-TR" sz="2000"/>
          </a:p>
          <a:p>
            <a:pPr algn="just" eaLnBrk="1" hangingPunct="1"/>
            <a:r>
              <a:rPr lang="tr-TR" altLang="tr-TR" sz="2000"/>
              <a:t>Aynı dönemde, Türkiye genelinde işgücüne katılma oranı, bir önceki yıla göre 0,9 puan artarak </a:t>
            </a:r>
            <a:r>
              <a:rPr lang="tr-TR" altLang="tr-TR" sz="2000" b="1"/>
              <a:t>%52 </a:t>
            </a:r>
            <a:r>
              <a:rPr lang="tr-TR" altLang="tr-TR" sz="2000"/>
              <a:t>oldu. </a:t>
            </a:r>
          </a:p>
          <a:p>
            <a:pPr algn="just" eaLnBrk="1" hangingPunct="1"/>
            <a:endParaRPr lang="tr-TR" altLang="tr-TR" sz="2000"/>
          </a:p>
          <a:p>
            <a:pPr algn="just" eaLnBrk="1" hangingPunct="1"/>
            <a:r>
              <a:rPr lang="tr-TR" altLang="tr-TR" sz="2000"/>
              <a:t>Erkeklerde işgücüne katılma oranı bir önceki yıla göre 0,7 puanlık artışla </a:t>
            </a:r>
            <a:r>
              <a:rPr lang="tr-TR" altLang="tr-TR" sz="2000" b="1"/>
              <a:t>%71,9,</a:t>
            </a:r>
            <a:r>
              <a:rPr lang="tr-TR" altLang="tr-TR" sz="2000"/>
              <a:t> kadınlarda ise 1,2 puanlık artışla </a:t>
            </a:r>
            <a:r>
              <a:rPr lang="tr-TR" altLang="tr-TR" sz="2000" b="1"/>
              <a:t>%32,6 </a:t>
            </a:r>
            <a:r>
              <a:rPr lang="tr-TR" altLang="tr-TR" sz="2000"/>
              <a:t>olarak gerçekleşti.</a:t>
            </a:r>
          </a:p>
          <a:p>
            <a:pPr algn="just" eaLnBrk="1" hangingPunct="1"/>
            <a:r>
              <a:rPr lang="tr-TR" altLang="tr-TR" sz="2000"/>
              <a:t>İşgücüne dahil olmayanların sayısı ise 2015'de 28 milyon 220 bin iken, </a:t>
            </a:r>
            <a:r>
              <a:rPr lang="tr-TR" altLang="tr-TR" sz="2000" b="1"/>
              <a:t>2016'da 28 milyon 097 bine </a:t>
            </a:r>
            <a:r>
              <a:rPr lang="tr-TR" altLang="tr-TR" sz="2000"/>
              <a:t>geriledi.</a:t>
            </a:r>
            <a:endParaRPr lang="tr-TR" altLang="tr-TR" sz="2000">
              <a:cs typeface="Tahoma" panose="020B0604030504040204" pitchFamily="34" charset="0"/>
            </a:endParaRPr>
          </a:p>
        </p:txBody>
      </p:sp>
    </p:spTree>
    <p:extLst>
      <p:ext uri="{BB962C8B-B14F-4D97-AF65-F5344CB8AC3E}">
        <p14:creationId xmlns:p14="http://schemas.microsoft.com/office/powerpoint/2010/main" val="3628484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2"/>
          <p:cNvSpPr txBox="1">
            <a:spLocks noChangeArrowheads="1"/>
          </p:cNvSpPr>
          <p:nvPr/>
        </p:nvSpPr>
        <p:spPr bwMode="auto">
          <a:xfrm>
            <a:off x="2468563" y="2900363"/>
            <a:ext cx="7129462" cy="914400"/>
          </a:xfrm>
          <a:prstGeom prst="rect">
            <a:avLst/>
          </a:prstGeom>
          <a:noFill/>
          <a:ln>
            <a:noFill/>
          </a:ln>
          <a:effectLst>
            <a:outerShdw dist="107763" dir="2700000" algn="ctr" rotWithShape="0">
              <a:srgbClr val="DDDDDD">
                <a:alpha val="50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spcBef>
                <a:spcPct val="50000"/>
              </a:spcBef>
            </a:pPr>
            <a:r>
              <a:rPr lang="tr-TR" altLang="tr-TR" sz="5400">
                <a:latin typeface="Verdana" panose="020B0604030504040204" pitchFamily="34" charset="0"/>
              </a:rPr>
              <a:t>ENFLASYON</a:t>
            </a:r>
          </a:p>
        </p:txBody>
      </p:sp>
      <p:sp>
        <p:nvSpPr>
          <p:cNvPr id="38915" name="Line 3"/>
          <p:cNvSpPr>
            <a:spLocks noChangeShapeType="1"/>
          </p:cNvSpPr>
          <p:nvPr/>
        </p:nvSpPr>
        <p:spPr bwMode="auto">
          <a:xfrm>
            <a:off x="2647950" y="2565400"/>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8916" name="Line 4"/>
          <p:cNvSpPr>
            <a:spLocks noChangeShapeType="1"/>
          </p:cNvSpPr>
          <p:nvPr/>
        </p:nvSpPr>
        <p:spPr bwMode="auto">
          <a:xfrm>
            <a:off x="2649538" y="4149725"/>
            <a:ext cx="6769100" cy="0"/>
          </a:xfrm>
          <a:prstGeom prst="line">
            <a:avLst/>
          </a:prstGeom>
          <a:noFill/>
          <a:ln w="76200">
            <a:solidFill>
              <a:schemeClr val="folHlink"/>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639188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38914"/>
                                        </p:tgtEl>
                                        <p:attrNameLst>
                                          <p:attrName>style.visibility</p:attrName>
                                        </p:attrNameLst>
                                      </p:cBhvr>
                                      <p:to>
                                        <p:strVal val="visible"/>
                                      </p:to>
                                    </p:set>
                                    <p:anim calcmode="lin" valueType="num">
                                      <p:cBhvr>
                                        <p:cTn id="7" dur="500" fill="hold"/>
                                        <p:tgtEl>
                                          <p:spTgt spid="38914"/>
                                        </p:tgtEl>
                                        <p:attrNameLst>
                                          <p:attrName>ppt_w</p:attrName>
                                        </p:attrNameLst>
                                      </p:cBhvr>
                                      <p:tavLst>
                                        <p:tav tm="0">
                                          <p:val>
                                            <p:fltVal val="0"/>
                                          </p:val>
                                        </p:tav>
                                        <p:tav tm="100000">
                                          <p:val>
                                            <p:strVal val="#ppt_w"/>
                                          </p:val>
                                        </p:tav>
                                      </p:tavLst>
                                    </p:anim>
                                    <p:anim calcmode="lin" valueType="num">
                                      <p:cBhvr>
                                        <p:cTn id="8" dur="500" fill="hold"/>
                                        <p:tgtEl>
                                          <p:spTgt spid="38914"/>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12" presetClass="entr" presetSubtype="8" fill="hold" grpId="0" nodeType="afterEffect">
                                  <p:stCondLst>
                                    <p:cond delay="0"/>
                                  </p:stCondLst>
                                  <p:childTnLst>
                                    <p:set>
                                      <p:cBhvr>
                                        <p:cTn id="11" dur="1" fill="hold">
                                          <p:stCondLst>
                                            <p:cond delay="0"/>
                                          </p:stCondLst>
                                        </p:cTn>
                                        <p:tgtEl>
                                          <p:spTgt spid="38915"/>
                                        </p:tgtEl>
                                        <p:attrNameLst>
                                          <p:attrName>style.visibility</p:attrName>
                                        </p:attrNameLst>
                                      </p:cBhvr>
                                      <p:to>
                                        <p:strVal val="visible"/>
                                      </p:to>
                                    </p:set>
                                    <p:animEffect transition="in" filter="slide(fromLeft)">
                                      <p:cBhvr>
                                        <p:cTn id="12" dur="500"/>
                                        <p:tgtEl>
                                          <p:spTgt spid="38915"/>
                                        </p:tgtEl>
                                      </p:cBhvr>
                                    </p:animEffect>
                                  </p:childTnLst>
                                </p:cTn>
                              </p:par>
                            </p:childTnLst>
                          </p:cTn>
                        </p:par>
                        <p:par>
                          <p:cTn id="13" fill="hold" nodeType="afterGroup">
                            <p:stCondLst>
                              <p:cond delay="1000"/>
                            </p:stCondLst>
                            <p:childTnLst>
                              <p:par>
                                <p:cTn id="14" presetID="12" presetClass="entr" presetSubtype="2" fill="hold" grpId="0" nodeType="afterEffect">
                                  <p:stCondLst>
                                    <p:cond delay="0"/>
                                  </p:stCondLst>
                                  <p:childTnLst>
                                    <p:set>
                                      <p:cBhvr>
                                        <p:cTn id="15" dur="1" fill="hold">
                                          <p:stCondLst>
                                            <p:cond delay="0"/>
                                          </p:stCondLst>
                                        </p:cTn>
                                        <p:tgtEl>
                                          <p:spTgt spid="38916"/>
                                        </p:tgtEl>
                                        <p:attrNameLst>
                                          <p:attrName>style.visibility</p:attrName>
                                        </p:attrNameLst>
                                      </p:cBhvr>
                                      <p:to>
                                        <p:strVal val="visible"/>
                                      </p:to>
                                    </p:set>
                                    <p:animEffect transition="in" filter="slide(fromRight)">
                                      <p:cBhvr>
                                        <p:cTn id="16" dur="500"/>
                                        <p:tgtEl>
                                          <p:spTgt spid="389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p:bldP spid="38915" grpId="0" animBg="1"/>
      <p:bldP spid="3891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2"/>
          <p:cNvSpPr txBox="1">
            <a:spLocks noChangeArrowheads="1"/>
          </p:cNvSpPr>
          <p:nvPr/>
        </p:nvSpPr>
        <p:spPr bwMode="auto">
          <a:xfrm>
            <a:off x="1524000" y="1746250"/>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a:solidFill>
                  <a:schemeClr val="hlink"/>
                </a:solidFill>
              </a:rPr>
              <a:t>Enflasyon;</a:t>
            </a:r>
            <a:r>
              <a:rPr lang="tr-TR" altLang="tr-TR"/>
              <a:t> cari fiyat seviyesinde toplam talebin, toplam arzdan daha büyük olması halidir.</a:t>
            </a:r>
          </a:p>
        </p:txBody>
      </p:sp>
      <p:sp>
        <p:nvSpPr>
          <p:cNvPr id="37891" name="Text Box 3"/>
          <p:cNvSpPr txBox="1">
            <a:spLocks noChangeArrowheads="1"/>
          </p:cNvSpPr>
          <p:nvPr/>
        </p:nvSpPr>
        <p:spPr bwMode="auto">
          <a:xfrm>
            <a:off x="1524000" y="2781300"/>
            <a:ext cx="91440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spcBef>
                <a:spcPct val="50000"/>
              </a:spcBef>
            </a:pPr>
            <a:r>
              <a:rPr lang="tr-TR" altLang="tr-TR"/>
              <a:t>Böyle bir durumda fiyatlar genel seviyesinde devamlı bir artma söz konusudur. Başka bir tanımla enflasyon, bir ekonomide bütün üretim faktörlerinin, mal ve hizmetlerin fiyatlarının sürekli olarak yükselmesi şeklinde de ifade edilebilir.</a:t>
            </a:r>
          </a:p>
        </p:txBody>
      </p:sp>
      <p:sp>
        <p:nvSpPr>
          <p:cNvPr id="37892" name="Text Box 4"/>
          <p:cNvSpPr txBox="1">
            <a:spLocks noChangeArrowheads="1"/>
          </p:cNvSpPr>
          <p:nvPr/>
        </p:nvSpPr>
        <p:spPr bwMode="auto">
          <a:xfrm>
            <a:off x="1524000" y="3805238"/>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Ancak her yüksek fiyat seviyesi enflasyon olarak da alınmamalıdır.</a:t>
            </a:r>
          </a:p>
        </p:txBody>
      </p:sp>
      <p:sp>
        <p:nvSpPr>
          <p:cNvPr id="37893" name="Text Box 5"/>
          <p:cNvSpPr txBox="1">
            <a:spLocks noChangeArrowheads="1"/>
          </p:cNvSpPr>
          <p:nvPr/>
        </p:nvSpPr>
        <p:spPr bwMode="auto">
          <a:xfrm>
            <a:off x="1524000" y="4697413"/>
            <a:ext cx="9144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Enflasyon, bir ekonomide </a:t>
            </a:r>
            <a:r>
              <a:rPr lang="tr-TR" altLang="tr-TR" b="1"/>
              <a:t>para şişkinliği </a:t>
            </a:r>
            <a:r>
              <a:rPr lang="tr-TR" altLang="tr-TR"/>
              <a:t>olarak da tanımlanmaktadır.</a:t>
            </a:r>
          </a:p>
        </p:txBody>
      </p:sp>
      <p:sp>
        <p:nvSpPr>
          <p:cNvPr id="37894" name="Text Box 6"/>
          <p:cNvSpPr txBox="1">
            <a:spLocks noChangeArrowheads="1"/>
          </p:cNvSpPr>
          <p:nvPr/>
        </p:nvSpPr>
        <p:spPr bwMode="auto">
          <a:xfrm>
            <a:off x="1524000" y="5589588"/>
            <a:ext cx="9144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a:t>Piyasada para miktarı fazla olsa bile eğer kişilerin tasarruf eğilimi artmışşa enflasyon olarak almamak gerekir.</a:t>
            </a:r>
          </a:p>
        </p:txBody>
      </p:sp>
      <p:sp>
        <p:nvSpPr>
          <p:cNvPr id="37895" name="Text Box 7"/>
          <p:cNvSpPr txBox="1">
            <a:spLocks noChangeArrowheads="1"/>
          </p:cNvSpPr>
          <p:nvPr/>
        </p:nvSpPr>
        <p:spPr bwMode="auto">
          <a:xfrm>
            <a:off x="1524000" y="1117601"/>
            <a:ext cx="914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spcBef>
                <a:spcPct val="50000"/>
              </a:spcBef>
            </a:pPr>
            <a:r>
              <a:rPr lang="tr-TR" altLang="tr-TR" b="1" u="sng">
                <a:solidFill>
                  <a:schemeClr val="folHlink"/>
                </a:solidFill>
              </a:rPr>
              <a:t>Enflasyon nedir?</a:t>
            </a:r>
          </a:p>
        </p:txBody>
      </p:sp>
      <p:sp>
        <p:nvSpPr>
          <p:cNvPr id="37896" name="Line 8"/>
          <p:cNvSpPr>
            <a:spLocks noChangeShapeType="1"/>
          </p:cNvSpPr>
          <p:nvPr/>
        </p:nvSpPr>
        <p:spPr bwMode="auto">
          <a:xfrm>
            <a:off x="1524000" y="264953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7897" name="Line 9"/>
          <p:cNvSpPr>
            <a:spLocks noChangeShapeType="1"/>
          </p:cNvSpPr>
          <p:nvPr/>
        </p:nvSpPr>
        <p:spPr bwMode="auto">
          <a:xfrm>
            <a:off x="1524000" y="37893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7898" name="Line 10"/>
          <p:cNvSpPr>
            <a:spLocks noChangeShapeType="1"/>
          </p:cNvSpPr>
          <p:nvPr/>
        </p:nvSpPr>
        <p:spPr bwMode="auto">
          <a:xfrm>
            <a:off x="1524000" y="4433888"/>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7899" name="Line 11"/>
          <p:cNvSpPr>
            <a:spLocks noChangeShapeType="1"/>
          </p:cNvSpPr>
          <p:nvPr/>
        </p:nvSpPr>
        <p:spPr bwMode="auto">
          <a:xfrm>
            <a:off x="1524000" y="5326063"/>
            <a:ext cx="3455988" cy="0"/>
          </a:xfrm>
          <a:prstGeom prst="line">
            <a:avLst/>
          </a:prstGeom>
          <a:noFill/>
          <a:ln w="28575">
            <a:solidFill>
              <a:srgbClr val="0000FF"/>
            </a:solidFill>
            <a:round/>
            <a:headEnd/>
            <a:tailEnd/>
          </a:ln>
          <a:extLst>
            <a:ext uri="{909E8E84-426E-40DD-AFC4-6F175D3DCCD1}">
              <a14:hiddenFill xmlns:a14="http://schemas.microsoft.com/office/drawing/2010/main">
                <a:noFill/>
              </a14:hiddenFill>
            </a:ext>
          </a:extLst>
        </p:spPr>
        <p:txBody>
          <a:bodyPr/>
          <a:lstStyle/>
          <a:p>
            <a:endParaRPr lang="tr-TR"/>
          </a:p>
        </p:txBody>
      </p:sp>
    </p:spTree>
    <p:extLst>
      <p:ext uri="{BB962C8B-B14F-4D97-AF65-F5344CB8AC3E}">
        <p14:creationId xmlns:p14="http://schemas.microsoft.com/office/powerpoint/2010/main" val="28730568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7895"/>
                                        </p:tgtEl>
                                        <p:attrNameLst>
                                          <p:attrName>style.visibility</p:attrName>
                                        </p:attrNameLst>
                                      </p:cBhvr>
                                      <p:to>
                                        <p:strVal val="visible"/>
                                      </p:to>
                                    </p:set>
                                    <p:animEffect transition="in" filter="slide(fromTop)">
                                      <p:cBhvr>
                                        <p:cTn id="7" dur="500"/>
                                        <p:tgtEl>
                                          <p:spTgt spid="3789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37890"/>
                                        </p:tgtEl>
                                        <p:attrNameLst>
                                          <p:attrName>style.visibility</p:attrName>
                                        </p:attrNameLst>
                                      </p:cBhvr>
                                      <p:to>
                                        <p:strVal val="visible"/>
                                      </p:to>
                                    </p:set>
                                    <p:animEffect transition="in" filter="slide(fromTop)">
                                      <p:cBhvr>
                                        <p:cTn id="12" dur="500"/>
                                        <p:tgtEl>
                                          <p:spTgt spid="37890"/>
                                        </p:tgtEl>
                                      </p:cBhvr>
                                    </p:animEffect>
                                  </p:childTnLst>
                                </p:cTn>
                              </p:par>
                            </p:childTnLst>
                          </p:cTn>
                        </p:par>
                        <p:par>
                          <p:cTn id="13" fill="hold" nodeType="afterGroup">
                            <p:stCondLst>
                              <p:cond delay="500"/>
                            </p:stCondLst>
                            <p:childTnLst>
                              <p:par>
                                <p:cTn id="14" presetID="12" presetClass="entr" presetSubtype="8" fill="hold" grpId="0" nodeType="afterEffect">
                                  <p:stCondLst>
                                    <p:cond delay="0"/>
                                  </p:stCondLst>
                                  <p:childTnLst>
                                    <p:set>
                                      <p:cBhvr>
                                        <p:cTn id="15" dur="1" fill="hold">
                                          <p:stCondLst>
                                            <p:cond delay="0"/>
                                          </p:stCondLst>
                                        </p:cTn>
                                        <p:tgtEl>
                                          <p:spTgt spid="37896"/>
                                        </p:tgtEl>
                                        <p:attrNameLst>
                                          <p:attrName>style.visibility</p:attrName>
                                        </p:attrNameLst>
                                      </p:cBhvr>
                                      <p:to>
                                        <p:strVal val="visible"/>
                                      </p:to>
                                    </p:set>
                                    <p:animEffect transition="in" filter="slide(fromLeft)">
                                      <p:cBhvr>
                                        <p:cTn id="16" dur="500"/>
                                        <p:tgtEl>
                                          <p:spTgt spid="37896"/>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2" presetClass="entr" presetSubtype="1" fill="hold" grpId="0" nodeType="clickEffect">
                                  <p:stCondLst>
                                    <p:cond delay="0"/>
                                  </p:stCondLst>
                                  <p:childTnLst>
                                    <p:set>
                                      <p:cBhvr>
                                        <p:cTn id="20" dur="1" fill="hold">
                                          <p:stCondLst>
                                            <p:cond delay="0"/>
                                          </p:stCondLst>
                                        </p:cTn>
                                        <p:tgtEl>
                                          <p:spTgt spid="37891"/>
                                        </p:tgtEl>
                                        <p:attrNameLst>
                                          <p:attrName>style.visibility</p:attrName>
                                        </p:attrNameLst>
                                      </p:cBhvr>
                                      <p:to>
                                        <p:strVal val="visible"/>
                                      </p:to>
                                    </p:set>
                                    <p:animEffect transition="in" filter="slide(fromTop)">
                                      <p:cBhvr>
                                        <p:cTn id="21" dur="500"/>
                                        <p:tgtEl>
                                          <p:spTgt spid="37891"/>
                                        </p:tgtEl>
                                      </p:cBhvr>
                                    </p:animEffect>
                                  </p:childTnLst>
                                </p:cTn>
                              </p:par>
                            </p:childTnLst>
                          </p:cTn>
                        </p:par>
                        <p:par>
                          <p:cTn id="22" fill="hold" nodeType="afterGroup">
                            <p:stCondLst>
                              <p:cond delay="500"/>
                            </p:stCondLst>
                            <p:childTnLst>
                              <p:par>
                                <p:cTn id="23" presetID="12" presetClass="entr" presetSubtype="8" fill="hold" grpId="0" nodeType="afterEffect">
                                  <p:stCondLst>
                                    <p:cond delay="0"/>
                                  </p:stCondLst>
                                  <p:childTnLst>
                                    <p:set>
                                      <p:cBhvr>
                                        <p:cTn id="24" dur="1" fill="hold">
                                          <p:stCondLst>
                                            <p:cond delay="0"/>
                                          </p:stCondLst>
                                        </p:cTn>
                                        <p:tgtEl>
                                          <p:spTgt spid="37897"/>
                                        </p:tgtEl>
                                        <p:attrNameLst>
                                          <p:attrName>style.visibility</p:attrName>
                                        </p:attrNameLst>
                                      </p:cBhvr>
                                      <p:to>
                                        <p:strVal val="visible"/>
                                      </p:to>
                                    </p:set>
                                    <p:animEffect transition="in" filter="slide(fromLeft)">
                                      <p:cBhvr>
                                        <p:cTn id="25" dur="500"/>
                                        <p:tgtEl>
                                          <p:spTgt spid="3789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1" fill="hold" nodeType="clickEffect">
                                  <p:stCondLst>
                                    <p:cond delay="0"/>
                                  </p:stCondLst>
                                  <p:childTnLst>
                                    <p:set>
                                      <p:cBhvr>
                                        <p:cTn id="29" dur="1" fill="hold">
                                          <p:stCondLst>
                                            <p:cond delay="0"/>
                                          </p:stCondLst>
                                        </p:cTn>
                                        <p:tgtEl>
                                          <p:spTgt spid="37892"/>
                                        </p:tgtEl>
                                        <p:attrNameLst>
                                          <p:attrName>style.visibility</p:attrName>
                                        </p:attrNameLst>
                                      </p:cBhvr>
                                      <p:to>
                                        <p:strVal val="visible"/>
                                      </p:to>
                                    </p:set>
                                    <p:animEffect transition="in" filter="slide(fromTop)">
                                      <p:cBhvr>
                                        <p:cTn id="30" dur="500"/>
                                        <p:tgtEl>
                                          <p:spTgt spid="37892"/>
                                        </p:tgtEl>
                                      </p:cBhvr>
                                    </p:animEffect>
                                  </p:childTnLst>
                                </p:cTn>
                              </p:par>
                            </p:childTnLst>
                          </p:cTn>
                        </p:par>
                        <p:par>
                          <p:cTn id="31" fill="hold" nodeType="afterGroup">
                            <p:stCondLst>
                              <p:cond delay="500"/>
                            </p:stCondLst>
                            <p:childTnLst>
                              <p:par>
                                <p:cTn id="32" presetID="12" presetClass="entr" presetSubtype="8" fill="hold" grpId="0" nodeType="afterEffect">
                                  <p:stCondLst>
                                    <p:cond delay="0"/>
                                  </p:stCondLst>
                                  <p:childTnLst>
                                    <p:set>
                                      <p:cBhvr>
                                        <p:cTn id="33" dur="1" fill="hold">
                                          <p:stCondLst>
                                            <p:cond delay="0"/>
                                          </p:stCondLst>
                                        </p:cTn>
                                        <p:tgtEl>
                                          <p:spTgt spid="37898"/>
                                        </p:tgtEl>
                                        <p:attrNameLst>
                                          <p:attrName>style.visibility</p:attrName>
                                        </p:attrNameLst>
                                      </p:cBhvr>
                                      <p:to>
                                        <p:strVal val="visible"/>
                                      </p:to>
                                    </p:set>
                                    <p:animEffect transition="in" filter="slide(fromLeft)">
                                      <p:cBhvr>
                                        <p:cTn id="34" dur="500"/>
                                        <p:tgtEl>
                                          <p:spTgt spid="37898"/>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1" fill="hold" grpId="0" nodeType="clickEffect">
                                  <p:stCondLst>
                                    <p:cond delay="0"/>
                                  </p:stCondLst>
                                  <p:childTnLst>
                                    <p:set>
                                      <p:cBhvr>
                                        <p:cTn id="38" dur="1" fill="hold">
                                          <p:stCondLst>
                                            <p:cond delay="0"/>
                                          </p:stCondLst>
                                        </p:cTn>
                                        <p:tgtEl>
                                          <p:spTgt spid="37893"/>
                                        </p:tgtEl>
                                        <p:attrNameLst>
                                          <p:attrName>style.visibility</p:attrName>
                                        </p:attrNameLst>
                                      </p:cBhvr>
                                      <p:to>
                                        <p:strVal val="visible"/>
                                      </p:to>
                                    </p:set>
                                    <p:animEffect transition="in" filter="slide(fromTop)">
                                      <p:cBhvr>
                                        <p:cTn id="39" dur="500"/>
                                        <p:tgtEl>
                                          <p:spTgt spid="37893"/>
                                        </p:tgtEl>
                                      </p:cBhvr>
                                    </p:animEffect>
                                  </p:childTnLst>
                                </p:cTn>
                              </p:par>
                            </p:childTnLst>
                          </p:cTn>
                        </p:par>
                        <p:par>
                          <p:cTn id="40" fill="hold" nodeType="afterGroup">
                            <p:stCondLst>
                              <p:cond delay="500"/>
                            </p:stCondLst>
                            <p:childTnLst>
                              <p:par>
                                <p:cTn id="41" presetID="12" presetClass="entr" presetSubtype="8" fill="hold" grpId="0" nodeType="afterEffect">
                                  <p:stCondLst>
                                    <p:cond delay="0"/>
                                  </p:stCondLst>
                                  <p:childTnLst>
                                    <p:set>
                                      <p:cBhvr>
                                        <p:cTn id="42" dur="1" fill="hold">
                                          <p:stCondLst>
                                            <p:cond delay="0"/>
                                          </p:stCondLst>
                                        </p:cTn>
                                        <p:tgtEl>
                                          <p:spTgt spid="37899"/>
                                        </p:tgtEl>
                                        <p:attrNameLst>
                                          <p:attrName>style.visibility</p:attrName>
                                        </p:attrNameLst>
                                      </p:cBhvr>
                                      <p:to>
                                        <p:strVal val="visible"/>
                                      </p:to>
                                    </p:set>
                                    <p:animEffect transition="in" filter="slide(fromLeft)">
                                      <p:cBhvr>
                                        <p:cTn id="43" dur="500"/>
                                        <p:tgtEl>
                                          <p:spTgt spid="37899"/>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2" presetClass="entr" presetSubtype="1" fill="hold" grpId="0" nodeType="clickEffect">
                                  <p:stCondLst>
                                    <p:cond delay="0"/>
                                  </p:stCondLst>
                                  <p:childTnLst>
                                    <p:set>
                                      <p:cBhvr>
                                        <p:cTn id="47" dur="1" fill="hold">
                                          <p:stCondLst>
                                            <p:cond delay="0"/>
                                          </p:stCondLst>
                                        </p:cTn>
                                        <p:tgtEl>
                                          <p:spTgt spid="37894"/>
                                        </p:tgtEl>
                                        <p:attrNameLst>
                                          <p:attrName>style.visibility</p:attrName>
                                        </p:attrNameLst>
                                      </p:cBhvr>
                                      <p:to>
                                        <p:strVal val="visible"/>
                                      </p:to>
                                    </p:set>
                                    <p:animEffect transition="in" filter="slide(fromTop)">
                                      <p:cBhvr>
                                        <p:cTn id="48" dur="500"/>
                                        <p:tgtEl>
                                          <p:spTgt spid="378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p:bldP spid="37891" grpId="0"/>
      <p:bldP spid="37893" grpId="0"/>
      <p:bldP spid="37894" grpId="0"/>
      <p:bldP spid="37895" grpId="0"/>
      <p:bldP spid="37896" grpId="0" animBg="1"/>
      <p:bldP spid="37897" grpId="0" animBg="1"/>
      <p:bldP spid="37898" grpId="0" animBg="1"/>
      <p:bldP spid="37899" grpId="0" animBg="1"/>
    </p:bld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936</Words>
  <Application>Microsoft Office PowerPoint</Application>
  <PresentationFormat>Geniş ekran</PresentationFormat>
  <Paragraphs>74</Paragraphs>
  <Slides>16</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16</vt:i4>
      </vt:variant>
    </vt:vector>
  </HeadingPairs>
  <TitlesOfParts>
    <vt:vector size="23" baseType="lpstr">
      <vt:lpstr>Arial</vt:lpstr>
      <vt:lpstr>Calibri</vt:lpstr>
      <vt:lpstr>Calibri Light</vt:lpstr>
      <vt:lpstr>Tahoma</vt:lpstr>
      <vt:lpstr>Verdana</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Arzu Gökdai</dc:creator>
  <cp:lastModifiedBy>Arzu Gökdai</cp:lastModifiedBy>
  <cp:revision>1</cp:revision>
  <dcterms:created xsi:type="dcterms:W3CDTF">2017-02-02T13:52:59Z</dcterms:created>
  <dcterms:modified xsi:type="dcterms:W3CDTF">2017-02-02T13:53:11Z</dcterms:modified>
</cp:coreProperties>
</file>