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66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366" y="1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hmi.gov.tr/getBinaryFile.aspx?Type=1&amp;dosyaID=56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Direnç ve bobin ölçümü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103 ÖLÇME TEKNİĞİ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DİRENÇ ÖLÇÜMÜ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Direnç değerini ölçen ölçü aletlerine </a:t>
            </a:r>
            <a:r>
              <a:rPr lang="tr-TR" sz="2400" dirty="0" err="1"/>
              <a:t>ohmmetre</a:t>
            </a:r>
            <a:r>
              <a:rPr lang="tr-TR" sz="2400" dirty="0"/>
              <a:t> denir. Yalnız direnç ölçen </a:t>
            </a:r>
            <a:r>
              <a:rPr lang="tr-TR" sz="2400" dirty="0" err="1"/>
              <a:t>ohmmetreler</a:t>
            </a:r>
            <a:r>
              <a:rPr lang="tr-TR" sz="2400" dirty="0"/>
              <a:t> bulunduğu gibi bu işlem, birden fazla büyüklüğü ölçebilen, bu yüzden daha pratik kullanım imkanı sağlayan </a:t>
            </a:r>
            <a:r>
              <a:rPr lang="tr-TR" sz="2400" dirty="0" err="1"/>
              <a:t>avometreler</a:t>
            </a:r>
            <a:r>
              <a:rPr lang="tr-TR" sz="2400" dirty="0"/>
              <a:t> ile de yapılmaktadır. </a:t>
            </a:r>
            <a:r>
              <a:rPr lang="tr-TR" sz="2400" dirty="0" err="1"/>
              <a:t>Ohmmetreler</a:t>
            </a:r>
            <a:r>
              <a:rPr lang="tr-TR" sz="2400" dirty="0"/>
              <a:t> yapı olarak akım ölçen, döner bobinli ölçü aletleridir. Bu ölçü aletlerinin skalası akım değil de direnç (</a:t>
            </a:r>
            <a:r>
              <a:rPr lang="el-GR" sz="2400" dirty="0"/>
              <a:t>Ω) </a:t>
            </a:r>
            <a:r>
              <a:rPr lang="tr-TR" sz="2400" dirty="0"/>
              <a:t>ölçecek şekilde </a:t>
            </a:r>
            <a:r>
              <a:rPr lang="tr-TR" sz="2400" dirty="0" err="1"/>
              <a:t>taksimatlandırılmıştır</a:t>
            </a:r>
            <a:r>
              <a:rPr lang="tr-TR" sz="2400" dirty="0"/>
              <a:t>. </a:t>
            </a:r>
            <a:r>
              <a:rPr lang="tr-TR" sz="2400" dirty="0" err="1"/>
              <a:t>Ohmmetreler</a:t>
            </a:r>
            <a:r>
              <a:rPr lang="tr-TR" sz="2400" dirty="0"/>
              <a:t> direnç ölçmenin yanında elektrik elektronik devrelerinde açık ve kapalı devre kontrollerinde de sıkça </a:t>
            </a:r>
            <a:r>
              <a:rPr lang="tr-TR" sz="2400" dirty="0" smtClean="0"/>
              <a:t>kullanılmaktadır[1].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3419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DİRENÇ ÖLÇÜMÜ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err="1"/>
              <a:t>Ohmmetreler</a:t>
            </a:r>
            <a:r>
              <a:rPr lang="tr-TR" sz="2400" dirty="0"/>
              <a:t> ölçüm yapmak için mutlaka kendine ait bir enerji kaynağına ihtiyaç duyarlar. Bu gereksinim genellikle 9 V veya 1,5 V’ </a:t>
            </a:r>
            <a:r>
              <a:rPr lang="tr-TR" sz="2400" dirty="0" err="1"/>
              <a:t>luk</a:t>
            </a:r>
            <a:r>
              <a:rPr lang="tr-TR" sz="2400" dirty="0"/>
              <a:t> pillerin seri bağlanması ile giderilir. </a:t>
            </a:r>
            <a:r>
              <a:rPr lang="tr-TR" sz="2400" dirty="0" err="1"/>
              <a:t>Ohmmetre</a:t>
            </a:r>
            <a:r>
              <a:rPr lang="tr-TR" sz="2400" dirty="0"/>
              <a:t> veya </a:t>
            </a:r>
            <a:r>
              <a:rPr lang="tr-TR" sz="2400" dirty="0" err="1"/>
              <a:t>avometreler</a:t>
            </a:r>
            <a:r>
              <a:rPr lang="tr-TR" sz="2400" dirty="0"/>
              <a:t> ile kesinlikle enerji altında direnç ölçümü yapılmaz. </a:t>
            </a:r>
            <a:r>
              <a:rPr lang="tr-TR" sz="2400" dirty="0" err="1"/>
              <a:t>Ohmmetreler</a:t>
            </a:r>
            <a:r>
              <a:rPr lang="tr-TR" sz="2400" dirty="0"/>
              <a:t> veya </a:t>
            </a:r>
            <a:r>
              <a:rPr lang="tr-TR" sz="2400" dirty="0" err="1"/>
              <a:t>avometreler</a:t>
            </a:r>
            <a:r>
              <a:rPr lang="tr-TR" sz="2400" dirty="0"/>
              <a:t> çalışan bir cihazda ölçüm yapılırken </a:t>
            </a:r>
            <a:r>
              <a:rPr lang="tr-TR" sz="2400" dirty="0" err="1"/>
              <a:t>problarının</a:t>
            </a:r>
            <a:r>
              <a:rPr lang="tr-TR" sz="2400" dirty="0"/>
              <a:t> ikisinin de elle tutulmamasına dikkat edilmelidir. Bu direncin yanında vücut direncinin ölçülmesine özellikle de büyük değerli dirençlerin ölçülmesinde, değerin yanlış belirlenmesine neden </a:t>
            </a:r>
            <a:r>
              <a:rPr lang="tr-TR" sz="2400" dirty="0" smtClean="0"/>
              <a:t>olur[1].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21767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DİRENÇ ÖLÇÜMÜ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2173" y="2028444"/>
            <a:ext cx="7070569" cy="262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2499360" y="481584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1.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AVOmetreyle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ölçüm [1]</a:t>
            </a:r>
            <a:endParaRPr lang="tr-TR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47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ENDÜKTANS ÖLÇÜMÜ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400" dirty="0"/>
              <a:t>Bobinler iletken tellerin yan yana veya üst üste sarılmasıyla elde edilen devre elemanlarıdır. Bobinlerin, elektrik akımının değişimine karşı gösterdikleri tepkiye </a:t>
            </a:r>
            <a:r>
              <a:rPr lang="tr-TR" sz="2400" dirty="0" err="1"/>
              <a:t>endüktans</a:t>
            </a:r>
            <a:r>
              <a:rPr lang="tr-TR" sz="2400" dirty="0"/>
              <a:t> denir. </a:t>
            </a:r>
            <a:r>
              <a:rPr lang="tr-TR" sz="2400" dirty="0" err="1"/>
              <a:t>Endüktans</a:t>
            </a:r>
            <a:r>
              <a:rPr lang="tr-TR" sz="2400" dirty="0"/>
              <a:t>, L harfi ile sembolize edilir ve birimi </a:t>
            </a:r>
            <a:r>
              <a:rPr lang="tr-TR" sz="2400" dirty="0" err="1"/>
              <a:t>henry</a:t>
            </a:r>
            <a:r>
              <a:rPr lang="tr-TR" sz="2400" dirty="0"/>
              <a:t> (H)'</a:t>
            </a:r>
            <a:r>
              <a:rPr lang="tr-TR" sz="2400" dirty="0" err="1"/>
              <a:t>dir</a:t>
            </a:r>
            <a:r>
              <a:rPr lang="tr-TR" sz="2400" dirty="0"/>
              <a:t>. Uygulamada daha çok </a:t>
            </a:r>
            <a:r>
              <a:rPr lang="tr-TR" sz="2400" dirty="0" err="1"/>
              <a:t>endüktans</a:t>
            </a:r>
            <a:r>
              <a:rPr lang="tr-TR" sz="2400" dirty="0"/>
              <a:t> biriminin alt katları olan </a:t>
            </a:r>
            <a:r>
              <a:rPr lang="el-GR" sz="2400" dirty="0"/>
              <a:t>μ</a:t>
            </a:r>
            <a:r>
              <a:rPr lang="tr-TR" sz="2400" dirty="0"/>
              <a:t>H(Mikro </a:t>
            </a:r>
            <a:r>
              <a:rPr lang="tr-TR" sz="2400" dirty="0" err="1"/>
              <a:t>Henri</a:t>
            </a:r>
            <a:r>
              <a:rPr lang="tr-TR" sz="2400" dirty="0"/>
              <a:t>) ve </a:t>
            </a:r>
            <a:r>
              <a:rPr lang="tr-TR" sz="2400" dirty="0" err="1"/>
              <a:t>mH</a:t>
            </a:r>
            <a:r>
              <a:rPr lang="tr-TR" sz="2400" dirty="0"/>
              <a:t> (Mili </a:t>
            </a:r>
            <a:r>
              <a:rPr lang="tr-TR" sz="2400" dirty="0" err="1"/>
              <a:t>Henri</a:t>
            </a:r>
            <a:r>
              <a:rPr lang="tr-TR" sz="2400" dirty="0"/>
              <a:t>) kullanılır. 1 H=103 </a:t>
            </a:r>
            <a:r>
              <a:rPr lang="tr-TR" sz="2400" dirty="0" err="1"/>
              <a:t>mH</a:t>
            </a:r>
            <a:r>
              <a:rPr lang="tr-TR" sz="2400" dirty="0"/>
              <a:t>=106 </a:t>
            </a:r>
            <a:r>
              <a:rPr lang="el-GR" sz="2400" dirty="0"/>
              <a:t>μ</a:t>
            </a:r>
            <a:r>
              <a:rPr lang="tr-TR" sz="2400" dirty="0"/>
              <a:t>H </a:t>
            </a:r>
            <a:r>
              <a:rPr lang="tr-TR" sz="2400" dirty="0" err="1"/>
              <a:t>dir</a:t>
            </a:r>
            <a:r>
              <a:rPr lang="tr-TR" sz="2400" dirty="0"/>
              <a:t>. Bir bobinin </a:t>
            </a:r>
            <a:r>
              <a:rPr lang="tr-TR" sz="2400" dirty="0" err="1"/>
              <a:t>endüktif</a:t>
            </a:r>
            <a:r>
              <a:rPr lang="tr-TR" sz="2400" dirty="0"/>
              <a:t> </a:t>
            </a:r>
            <a:r>
              <a:rPr lang="tr-TR" sz="2400" dirty="0" err="1"/>
              <a:t>reaktansını</a:t>
            </a:r>
            <a:r>
              <a:rPr lang="tr-TR" sz="2400" dirty="0"/>
              <a:t> (XL) bulabilmek için </a:t>
            </a:r>
            <a:r>
              <a:rPr lang="tr-TR" sz="2400" dirty="0" err="1"/>
              <a:t>endüktans</a:t>
            </a:r>
            <a:r>
              <a:rPr lang="tr-TR" sz="2400" dirty="0"/>
              <a:t> değeri </a:t>
            </a:r>
            <a:r>
              <a:rPr lang="tr-TR" sz="2400" dirty="0" smtClean="0"/>
              <a:t>bilinmelidir[1]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7609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ENDÜKTANSI ETKİLEYEN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Uygulamada kullanılan bir bobinin </a:t>
            </a:r>
            <a:r>
              <a:rPr lang="tr-TR" dirty="0" err="1"/>
              <a:t>endüktansı</a:t>
            </a:r>
            <a:r>
              <a:rPr lang="tr-TR" dirty="0"/>
              <a:t> çeşitli faktörlere göre azalmakta ya da artmaktadır. </a:t>
            </a:r>
            <a:r>
              <a:rPr lang="tr-TR" dirty="0" smtClean="0"/>
              <a:t>Bunlar[1]: </a:t>
            </a:r>
            <a:endParaRPr lang="tr-TR" dirty="0"/>
          </a:p>
          <a:p>
            <a:r>
              <a:rPr lang="tr-TR" dirty="0" smtClean="0"/>
              <a:t>Sarım sayısı</a:t>
            </a:r>
          </a:p>
          <a:p>
            <a:r>
              <a:rPr lang="tr-TR" dirty="0" smtClean="0"/>
              <a:t>Nüvenin cinsi</a:t>
            </a:r>
          </a:p>
          <a:p>
            <a:r>
              <a:rPr lang="tr-TR" dirty="0" smtClean="0"/>
              <a:t>Sarımlar </a:t>
            </a:r>
            <a:r>
              <a:rPr lang="tr-TR" dirty="0"/>
              <a:t>arası </a:t>
            </a:r>
            <a:r>
              <a:rPr lang="tr-TR" dirty="0" smtClean="0"/>
              <a:t>aralık</a:t>
            </a:r>
          </a:p>
          <a:p>
            <a:r>
              <a:rPr lang="tr-TR" dirty="0" smtClean="0"/>
              <a:t>Tel kesiti</a:t>
            </a:r>
          </a:p>
          <a:p>
            <a:r>
              <a:rPr lang="tr-TR" dirty="0" smtClean="0"/>
              <a:t>Bobinin biçimi</a:t>
            </a:r>
          </a:p>
          <a:p>
            <a:r>
              <a:rPr lang="tr-TR" dirty="0" smtClean="0"/>
              <a:t>Sargı </a:t>
            </a:r>
            <a:r>
              <a:rPr lang="tr-TR" dirty="0"/>
              <a:t>katı </a:t>
            </a:r>
            <a:r>
              <a:rPr lang="tr-TR" dirty="0" smtClean="0"/>
              <a:t>sayısı</a:t>
            </a:r>
          </a:p>
          <a:p>
            <a:r>
              <a:rPr lang="tr-TR" dirty="0" smtClean="0"/>
              <a:t>Bobinin çapı</a:t>
            </a:r>
          </a:p>
          <a:p>
            <a:r>
              <a:rPr lang="tr-TR" dirty="0" smtClean="0"/>
              <a:t>Sargı tipi</a:t>
            </a:r>
          </a:p>
          <a:p>
            <a:r>
              <a:rPr lang="tr-TR" dirty="0" smtClean="0"/>
              <a:t>Uygulanan </a:t>
            </a:r>
            <a:r>
              <a:rPr lang="tr-TR" dirty="0"/>
              <a:t>AC gerilimin frekansıdır.</a:t>
            </a:r>
          </a:p>
        </p:txBody>
      </p:sp>
    </p:spTree>
    <p:extLst>
      <p:ext uri="{BB962C8B-B14F-4D97-AF65-F5344CB8AC3E}">
        <p14:creationId xmlns:p14="http://schemas.microsoft.com/office/powerpoint/2010/main" val="185842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ENDÜKTANSI ETKİLEYEN FAKTÖRLER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Bobine doğru gerilim uygulandığında, geçen akıma bobinin ( R ) </a:t>
            </a:r>
            <a:r>
              <a:rPr lang="tr-TR" sz="2400" dirty="0" err="1"/>
              <a:t>omik</a:t>
            </a:r>
            <a:r>
              <a:rPr lang="tr-TR" sz="2400" dirty="0"/>
              <a:t> direnci karşı koyarken aynı bobine alternatif gerilim uygulandığında, alternatif akıma gösterilen direnç daha büyük olur. Alternatif akımdaki bobinin bu direnci (XL) ile ifade edilir ve </a:t>
            </a:r>
            <a:r>
              <a:rPr lang="tr-TR" sz="2400" dirty="0" err="1"/>
              <a:t>endüktif</a:t>
            </a:r>
            <a:r>
              <a:rPr lang="tr-TR" sz="2400" dirty="0"/>
              <a:t> direnç olarak tanımlanır. </a:t>
            </a:r>
            <a:r>
              <a:rPr lang="tr-TR" sz="2400" dirty="0" err="1"/>
              <a:t>Endüktif</a:t>
            </a:r>
            <a:r>
              <a:rPr lang="tr-TR" sz="2400" dirty="0"/>
              <a:t> </a:t>
            </a:r>
            <a:r>
              <a:rPr lang="tr-TR" sz="2400" dirty="0" err="1"/>
              <a:t>reaktans</a:t>
            </a:r>
            <a:r>
              <a:rPr lang="tr-TR" sz="2400" dirty="0"/>
              <a:t>: XL=2.</a:t>
            </a:r>
            <a:r>
              <a:rPr lang="el-GR" sz="2400" dirty="0"/>
              <a:t>π.</a:t>
            </a:r>
            <a:r>
              <a:rPr lang="tr-TR" sz="2400" dirty="0" err="1"/>
              <a:t>f.L</a:t>
            </a:r>
            <a:r>
              <a:rPr lang="tr-TR" sz="2400" dirty="0"/>
              <a:t> formülü ile </a:t>
            </a:r>
            <a:r>
              <a:rPr lang="tr-TR" sz="2400" dirty="0" smtClean="0"/>
              <a:t>hesaplanır[1].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504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Buradan da görüldüğü gibi bobinlerin alternatif akıma karşı gösterdikleri zorluk doğru akımda olduğundan çok daha fazladır. Çünkü alternatif akımda zamana karşı değişim söz konusudur. Bobinlerin hepsi </a:t>
            </a:r>
            <a:r>
              <a:rPr lang="tr-TR" sz="2400" dirty="0" err="1"/>
              <a:t>endüktansa</a:t>
            </a:r>
            <a:r>
              <a:rPr lang="tr-TR" sz="2400" dirty="0"/>
              <a:t> sahip olduklarından, </a:t>
            </a:r>
            <a:r>
              <a:rPr lang="tr-TR" sz="2400" dirty="0" err="1"/>
              <a:t>endüktansın</a:t>
            </a:r>
            <a:r>
              <a:rPr lang="tr-TR" sz="2400" dirty="0"/>
              <a:t> etkisi ile alternatif akımın değişimine karşı koymaya çalışır. Bu durum </a:t>
            </a:r>
            <a:r>
              <a:rPr lang="tr-TR" sz="2400" dirty="0" err="1"/>
              <a:t>endüktif</a:t>
            </a:r>
            <a:r>
              <a:rPr lang="tr-TR" sz="2400" dirty="0"/>
              <a:t> </a:t>
            </a:r>
            <a:r>
              <a:rPr lang="tr-TR" sz="2400" dirty="0" err="1"/>
              <a:t>reaktansı</a:t>
            </a:r>
            <a:r>
              <a:rPr lang="tr-TR" sz="2400" dirty="0"/>
              <a:t> oluşturur. Doğru akımda frekans değerinin 0 olmasıyla akım değerinde herhangi bir değişiklik olmaz. Dolayısıyla </a:t>
            </a:r>
            <a:r>
              <a:rPr lang="tr-TR" sz="2400" dirty="0" err="1"/>
              <a:t>endüktansın</a:t>
            </a:r>
            <a:r>
              <a:rPr lang="tr-TR" sz="2400" dirty="0"/>
              <a:t> akım değişimi ile karşılaşmadığı için karşı koyacak bir sebebi kalmamıştır ve </a:t>
            </a:r>
            <a:r>
              <a:rPr lang="tr-TR" sz="2400" dirty="0" err="1"/>
              <a:t>endüktif</a:t>
            </a:r>
            <a:r>
              <a:rPr lang="tr-TR" sz="2400" dirty="0"/>
              <a:t> </a:t>
            </a:r>
            <a:r>
              <a:rPr lang="tr-TR" sz="2400" dirty="0" err="1"/>
              <a:t>reaktans</a:t>
            </a:r>
            <a:r>
              <a:rPr lang="tr-TR" sz="2400" dirty="0"/>
              <a:t> değeri doğru akımda </a:t>
            </a:r>
            <a:r>
              <a:rPr lang="tr-TR" sz="2400" dirty="0" smtClean="0"/>
              <a:t>sıfırdır[1].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177615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tr-TR" dirty="0" smtClean="0">
                <a:hlinkClick r:id="rId2"/>
              </a:rPr>
              <a:t>www.dhmi.gov.tr/getBinaryFile.aspx?Type=1&amp;dosyaID=567</a:t>
            </a:r>
            <a:r>
              <a:rPr lang="tr-TR" dirty="0" smtClean="0"/>
              <a:t> (Erişim </a:t>
            </a:r>
            <a:r>
              <a:rPr lang="tr-TR" dirty="0"/>
              <a:t>tar: </a:t>
            </a:r>
            <a:r>
              <a:rPr lang="tr-TR" dirty="0" smtClean="0"/>
              <a:t>19.11.2017)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1438</TotalTime>
  <Words>463</Words>
  <Application>Microsoft Office PowerPoint</Application>
  <PresentationFormat>Özel</PresentationFormat>
  <Paragraphs>31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Geçmişe bakış</vt:lpstr>
      <vt:lpstr>Direnç ve bobin ölçümü</vt:lpstr>
      <vt:lpstr>DİRENÇ ÖLÇÜMÜ</vt:lpstr>
      <vt:lpstr>DİRENÇ ÖLÇÜMÜ</vt:lpstr>
      <vt:lpstr>DİRENÇ ÖLÇÜMÜ</vt:lpstr>
      <vt:lpstr>ENDÜKTANS ÖLÇÜMÜ</vt:lpstr>
      <vt:lpstr>ENDÜKTANSI ETKİLEYEN FAKTÖRLER</vt:lpstr>
      <vt:lpstr>ENDÜKTANSI ETKİLEYEN FAKTÖRLER</vt:lpstr>
      <vt:lpstr>SONUÇ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84</cp:revision>
  <dcterms:created xsi:type="dcterms:W3CDTF">2017-11-14T11:12:27Z</dcterms:created>
  <dcterms:modified xsi:type="dcterms:W3CDTF">2017-11-19T19:15:15Z</dcterms:modified>
</cp:coreProperties>
</file>