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74" r:id="rId7"/>
    <p:sldId id="263" r:id="rId8"/>
    <p:sldId id="273" r:id="rId9"/>
    <p:sldId id="267" r:id="rId10"/>
    <p:sldId id="282" r:id="rId11"/>
    <p:sldId id="278" r:id="rId12"/>
    <p:sldId id="276" r:id="rId13"/>
    <p:sldId id="279" r:id="rId14"/>
    <p:sldId id="283" r:id="rId15"/>
    <p:sldId id="284" r:id="rId16"/>
    <p:sldId id="285" r:id="rId17"/>
    <p:sldId id="286" r:id="rId18"/>
    <p:sldId id="308" r:id="rId19"/>
    <p:sldId id="309" r:id="rId20"/>
    <p:sldId id="280" r:id="rId21"/>
    <p:sldId id="287" r:id="rId22"/>
    <p:sldId id="305" r:id="rId23"/>
    <p:sldId id="310" r:id="rId24"/>
    <p:sldId id="307" r:id="rId25"/>
    <p:sldId id="288" r:id="rId26"/>
    <p:sldId id="269" r:id="rId27"/>
    <p:sldId id="289" r:id="rId28"/>
    <p:sldId id="303" r:id="rId29"/>
    <p:sldId id="290" r:id="rId30"/>
    <p:sldId id="291" r:id="rId31"/>
    <p:sldId id="270" r:id="rId32"/>
    <p:sldId id="292" r:id="rId33"/>
    <p:sldId id="293" r:id="rId34"/>
    <p:sldId id="294" r:id="rId35"/>
    <p:sldId id="295" r:id="rId36"/>
    <p:sldId id="297" r:id="rId37"/>
    <p:sldId id="298" r:id="rId38"/>
    <p:sldId id="271" r:id="rId39"/>
    <p:sldId id="299" r:id="rId40"/>
    <p:sldId id="300" r:id="rId41"/>
    <p:sldId id="275" r:id="rId42"/>
    <p:sldId id="264" r:id="rId43"/>
    <p:sldId id="302" r:id="rId44"/>
    <p:sldId id="272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598443-E80A-455B-AF76-A1AF15AF7FDC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DC3B33-F75F-435B-86C4-3B1CBD06127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2137792"/>
          </a:xfrm>
        </p:spPr>
        <p:txBody>
          <a:bodyPr>
            <a:normAutofit/>
          </a:bodyPr>
          <a:lstStyle/>
          <a:p>
            <a:endParaRPr lang="tr-TR" sz="3000" dirty="0" smtClean="0"/>
          </a:p>
          <a:p>
            <a:r>
              <a:rPr lang="tr-TR" sz="3000" dirty="0" smtClean="0"/>
              <a:t>Mehmet </a:t>
            </a:r>
            <a:r>
              <a:rPr lang="tr-TR" sz="3000" dirty="0" err="1" smtClean="0"/>
              <a:t>Armangil</a:t>
            </a:r>
            <a:endParaRPr lang="tr-TR" sz="3000" dirty="0" smtClean="0"/>
          </a:p>
          <a:p>
            <a:r>
              <a:rPr lang="tr-TR" sz="2400" dirty="0" smtClean="0"/>
              <a:t>Ankara Üniversitesi Tıp Fakültesi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ÇIKIKLARDA TEDAVİ PRENSİPLERİ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3672408" cy="5853113"/>
          </a:xfrm>
        </p:spPr>
        <p:txBody>
          <a:bodyPr>
            <a:normAutofit/>
          </a:bodyPr>
          <a:lstStyle/>
          <a:p>
            <a:r>
              <a:rPr lang="tr-TR" dirty="0" smtClean="0"/>
              <a:t>Oluş mekanizması:</a:t>
            </a:r>
          </a:p>
          <a:p>
            <a:pPr>
              <a:buNone/>
            </a:pPr>
            <a:r>
              <a:rPr lang="tr-TR" dirty="0" smtClean="0"/>
              <a:t>	Kol </a:t>
            </a:r>
            <a:r>
              <a:rPr lang="tr-TR" dirty="0" err="1" smtClean="0"/>
              <a:t>abduksiyon</a:t>
            </a:r>
            <a:r>
              <a:rPr lang="tr-TR" dirty="0" smtClean="0"/>
              <a:t>, dış rotasyon, </a:t>
            </a:r>
            <a:r>
              <a:rPr lang="tr-TR" dirty="0" err="1" smtClean="0"/>
              <a:t>ekstansiyonda</a:t>
            </a:r>
            <a:r>
              <a:rPr lang="tr-TR" dirty="0" smtClean="0"/>
              <a:t> iken karşıdan kuvvete maruz kalmak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Aksiller</a:t>
            </a:r>
            <a:r>
              <a:rPr lang="tr-TR" dirty="0" smtClean="0"/>
              <a:t> sinir hasarı</a:t>
            </a:r>
          </a:p>
        </p:txBody>
      </p:sp>
      <p:pic>
        <p:nvPicPr>
          <p:cNvPr id="5" name="Picture 4" descr="shoulder-dislocation (2)"/>
          <p:cNvPicPr>
            <a:picLocks noChangeAspect="1" noChangeArrowheads="1"/>
          </p:cNvPicPr>
          <p:nvPr/>
        </p:nvPicPr>
        <p:blipFill>
          <a:blip r:embed="rId2" cstate="print"/>
          <a:srcRect r="51055" b="26351"/>
          <a:stretch>
            <a:fillRect/>
          </a:stretch>
        </p:blipFill>
        <p:spPr bwMode="auto">
          <a:xfrm>
            <a:off x="179512" y="3140968"/>
            <a:ext cx="1763688" cy="20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houlder-dislocation (2)"/>
          <p:cNvPicPr>
            <a:picLocks noChangeAspect="1" noChangeArrowheads="1"/>
          </p:cNvPicPr>
          <p:nvPr/>
        </p:nvPicPr>
        <p:blipFill>
          <a:blip r:embed="rId2" cstate="print"/>
          <a:srcRect l="48349" t="26134" b="4969"/>
          <a:stretch>
            <a:fillRect/>
          </a:stretch>
        </p:blipFill>
        <p:spPr bwMode="auto">
          <a:xfrm>
            <a:off x="1979712" y="3140968"/>
            <a:ext cx="198097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s://dw9r2us9jo9xp.cloudfront.net/images/anatomy_term/nervus-axillaris/nervus_axillaris_atlas_5aySKHDccMaQPxh1eZYjF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65104"/>
            <a:ext cx="2380220" cy="2166001"/>
          </a:xfrm>
          <a:prstGeom prst="rect">
            <a:avLst/>
          </a:prstGeom>
          <a:noFill/>
        </p:spPr>
      </p:pic>
      <p:pic>
        <p:nvPicPr>
          <p:cNvPr id="36870" name="Picture 6" descr="https://encrypted-tbn3.gstatic.com/images?q=tbn:ANd9GcQjH3KzX01FEUS71o43Ey-4M3mBmHChRFdiJk0B9itMys-TrsX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09120"/>
            <a:ext cx="1497335" cy="1981090"/>
          </a:xfrm>
          <a:prstGeom prst="rect">
            <a:avLst/>
          </a:prstGeom>
          <a:noFill/>
        </p:spPr>
      </p:pic>
      <p:pic>
        <p:nvPicPr>
          <p:cNvPr id="36872" name="Picture 8" descr="http://blogs.bet.com/news/playahater/wp-content/uploads/2008/04/park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32656"/>
            <a:ext cx="2111381" cy="2739451"/>
          </a:xfrm>
          <a:prstGeom prst="rect">
            <a:avLst/>
          </a:prstGeom>
          <a:noFill/>
        </p:spPr>
      </p:pic>
      <p:pic>
        <p:nvPicPr>
          <p:cNvPr id="36874" name="Picture 10" descr="https://static-secure.guim.co.uk/sys-images/Sport/Pix/pictures/2009/4/16/1239887677537/Shanklin-001.jpg"/>
          <p:cNvPicPr>
            <a:picLocks noChangeAspect="1" noChangeArrowheads="1"/>
          </p:cNvPicPr>
          <p:nvPr/>
        </p:nvPicPr>
        <p:blipFill>
          <a:blip r:embed="rId6" cstate="print"/>
          <a:srcRect r="44865"/>
          <a:stretch>
            <a:fillRect/>
          </a:stretch>
        </p:blipFill>
        <p:spPr bwMode="auto">
          <a:xfrm>
            <a:off x="3995936" y="332656"/>
            <a:ext cx="2520280" cy="274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r>
              <a:rPr lang="tr-TR" dirty="0" smtClean="0"/>
              <a:t>Tipik </a:t>
            </a:r>
            <a:r>
              <a:rPr lang="tr-TR" dirty="0" err="1" smtClean="0"/>
              <a:t>deformite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Abduksiyon</a:t>
            </a:r>
            <a:r>
              <a:rPr lang="tr-TR" dirty="0" smtClean="0"/>
              <a:t> ve dış rotasyon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4100" name="Picture 4" descr="http://www.operationalmedicine.org/Videos/shoulder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991" y="1412776"/>
            <a:ext cx="2788010" cy="2088232"/>
          </a:xfrm>
          <a:prstGeom prst="rect">
            <a:avLst/>
          </a:prstGeom>
          <a:noFill/>
        </p:spPr>
      </p:pic>
      <p:pic>
        <p:nvPicPr>
          <p:cNvPr id="6" name="Picture 10" descr="https://static-secure.guim.co.uk/sys-images/Sport/Pix/pictures/2009/4/16/1239887677537/Shanklin-001.jpg"/>
          <p:cNvPicPr>
            <a:picLocks noChangeAspect="1" noChangeArrowheads="1"/>
          </p:cNvPicPr>
          <p:nvPr/>
        </p:nvPicPr>
        <p:blipFill>
          <a:blip r:embed="rId3" cstate="print"/>
          <a:srcRect r="32867"/>
          <a:stretch>
            <a:fillRect/>
          </a:stretch>
        </p:blipFill>
        <p:spPr bwMode="auto">
          <a:xfrm>
            <a:off x="4139952" y="1412776"/>
            <a:ext cx="2304256" cy="2059429"/>
          </a:xfrm>
          <a:prstGeom prst="rect">
            <a:avLst/>
          </a:prstGeom>
          <a:noFill/>
        </p:spPr>
      </p:pic>
      <p:pic>
        <p:nvPicPr>
          <p:cNvPr id="4102" name="Picture 6" descr="http://iahealth.files.wordpress.com/2010/06/ncw_ap_cparker_injury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73016"/>
            <a:ext cx="2049016" cy="3073524"/>
          </a:xfrm>
          <a:prstGeom prst="rect">
            <a:avLst/>
          </a:prstGeom>
          <a:noFill/>
        </p:spPr>
      </p:pic>
      <p:pic>
        <p:nvPicPr>
          <p:cNvPr id="8" name="Picture 8" descr="http://blogs.bet.com/news/playahater/wp-content/uploads/2008/04/park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573016"/>
            <a:ext cx="2399413" cy="311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6146" name="Picture 2" descr="http://images.radiopaedia.org/images/493197/b68ed7ef0082a5a4721be43b8eb353.jpg"/>
          <p:cNvPicPr>
            <a:picLocks noChangeAspect="1" noChangeArrowheads="1"/>
          </p:cNvPicPr>
          <p:nvPr/>
        </p:nvPicPr>
        <p:blipFill>
          <a:blip r:embed="rId2" cstate="print"/>
          <a:srcRect l="14731" t="16476" r="11616"/>
          <a:stretch>
            <a:fillRect/>
          </a:stretch>
        </p:blipFill>
        <p:spPr bwMode="auto">
          <a:xfrm>
            <a:off x="539552" y="3068960"/>
            <a:ext cx="3240360" cy="2920217"/>
          </a:xfrm>
          <a:prstGeom prst="rect">
            <a:avLst/>
          </a:prstGeom>
          <a:noFill/>
        </p:spPr>
      </p:pic>
      <p:pic>
        <p:nvPicPr>
          <p:cNvPr id="6148" name="Picture 4" descr="http://www.joint-pain-expert.net/images/anterior-shoulder_dislocation.jpg"/>
          <p:cNvPicPr>
            <a:picLocks noChangeAspect="1" noChangeArrowheads="1"/>
          </p:cNvPicPr>
          <p:nvPr/>
        </p:nvPicPr>
        <p:blipFill>
          <a:blip r:embed="rId3" cstate="print"/>
          <a:srcRect t="21982"/>
          <a:stretch>
            <a:fillRect/>
          </a:stretch>
        </p:blipFill>
        <p:spPr bwMode="auto">
          <a:xfrm>
            <a:off x="3995936" y="3068960"/>
            <a:ext cx="280924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Redüksiyon manevrası: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Traksiyon-karşı traksiyon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Stimson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Kocher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Hipokrat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Skapular</a:t>
            </a:r>
            <a:r>
              <a:rPr lang="tr-TR" dirty="0" smtClean="0"/>
              <a:t> rotasyon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Cunningham</a:t>
            </a:r>
            <a:endParaRPr lang="tr-TR" dirty="0" smtClean="0"/>
          </a:p>
          <a:p>
            <a:pPr marL="514350" indent="-514350"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Traksiyon-karşı traksiyon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5" name="Picture 4" descr="reduc shoulder (2)"/>
          <p:cNvPicPr>
            <a:picLocks noChangeAspect="1" noChangeArrowheads="1"/>
          </p:cNvPicPr>
          <p:nvPr/>
        </p:nvPicPr>
        <p:blipFill>
          <a:blip r:embed="rId2" cstate="print"/>
          <a:srcRect t="10224"/>
          <a:stretch>
            <a:fillRect/>
          </a:stretch>
        </p:blipFill>
        <p:spPr bwMode="auto">
          <a:xfrm>
            <a:off x="5148064" y="3429000"/>
            <a:ext cx="3493908" cy="264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img.medscape.com/pi/features/slideshow-slide/sdrt/fi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3811759" cy="2592288"/>
          </a:xfrm>
          <a:prstGeom prst="rect">
            <a:avLst/>
          </a:prstGeom>
          <a:noFill/>
        </p:spPr>
      </p:pic>
      <p:pic>
        <p:nvPicPr>
          <p:cNvPr id="38918" name="Picture 6" descr="http://www.shoulderdoc.co.uk/images/uploaded/sdoc_slide6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4664"/>
            <a:ext cx="30480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Stimson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37890" name="Picture 2" descr="http://www.shoulderdoc.co.uk/images/uploaded/sdoc_slide7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4200128" cy="3648863"/>
          </a:xfrm>
          <a:prstGeom prst="rect">
            <a:avLst/>
          </a:prstGeom>
          <a:noFill/>
        </p:spPr>
      </p:pic>
      <p:pic>
        <p:nvPicPr>
          <p:cNvPr id="37892" name="Picture 4" descr="http://www.hawaii.edu/medicine/pediatrics/pemxray/v4c12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2799978" cy="445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Kocher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39938" name="Picture 2" descr="http://www.biomedsearch.com/attachments/00/19/38/46/19384630/10195_2008_40_Fig1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4610100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Hipokrat: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40962" name="Picture 2" descr="http://www.shoulderdoc.co.uk/images/uploaded/sdoc_slide2_f.jpg"/>
          <p:cNvPicPr>
            <a:picLocks noChangeAspect="1" noChangeArrowheads="1"/>
          </p:cNvPicPr>
          <p:nvPr/>
        </p:nvPicPr>
        <p:blipFill>
          <a:blip r:embed="rId2" cstate="print"/>
          <a:srcRect l="14286" r="9524" b="14269"/>
          <a:stretch>
            <a:fillRect/>
          </a:stretch>
        </p:blipFill>
        <p:spPr bwMode="auto">
          <a:xfrm>
            <a:off x="395536" y="2636912"/>
            <a:ext cx="3240360" cy="3341621"/>
          </a:xfrm>
          <a:prstGeom prst="rect">
            <a:avLst/>
          </a:prstGeom>
          <a:noFill/>
        </p:spPr>
      </p:pic>
      <p:sp>
        <p:nvSpPr>
          <p:cNvPr id="40964" name="AutoShape 4" descr="data:image/jpeg;base64,/9j/4AAQSkZJRgABAQAAAQABAAD/2wCEAAkGBxQTEhUUExQUFBUVGBgVGBcYGBUYGBYYFRQXFxgVFxQYHCggGBolHBQUITEhJSkrLi4uFx8zODMsNygtLisBCgoKDg0OGxAQGywlHyQsLCwtLCwsLCwtLCwsLCwsLCwsLCwsLCwsLCwsLCwsLCwsLCwsLCwsLCwsLDQsLCwsLP/AABEIALoBDwMBIgACEQEDEQH/xAAbAAACAwEBAQAAAAAAAAAAAAADBAIFBgEAB//EAEIQAAEDAgMFBQYDBgUDBQAAAAEAAhEDIQQxQQUSUWFxBhMigZEyUqGxwdFCcvAUIzNiwuGCkqKy8RUkQwcWc4PS/8QAGgEAAgMBAQAAAAAAAAAAAAAABAUBAgMABv/EADARAAICAQMCBAQGAwEBAAAAAAABAgMRBCExBRIyQVFhEyJxwRRCUoGRsRUzoSMG/9oADAMBAAIRAxEAPwBsBYrtqzxjr/S37LbNWP7ai46j4t/sh58G1fiRkYuvN9o9PqpOzXKfteX1WIaSaLKNLIdUxRHh6ShURYfmPzXeRwOp7Q81vex4/wC1P53fRYauPE3zX0LsPH7Kf/lI/wBLVaHJjd4R6iLBNMCDEQmG5haYBibQitUGmykCuIYQFTaUNpUwVJAUFSBQwVILjiS8uLyk4kugqC9K4gmvFRlelcccKi4KS4VJxBRIUyFB7oBK44HWqBokqvr7RibZcc/RQNUvJJ8uSWr0r9foEbRpe5d0gDUavtfbE8/aZIsla9Z0S43OQPzKYbTHBVuOpFz75Cwbp+YjUouNEF5AyunLllHtegN0ODpdMZHnr5Ko75w1j1Wi7QYY7lNwsN4t6w2SfiqmpRBHNLNXKKtwh3oq5OpPIg+uTrKiaROadpUkXuuCG78BaqbPpgWS7bjI/l/qWsKyfbZtp5N/3EfVTLgFr8SMec1xh8Y6H5rhKiT4h5rFBwxTdY9ShUX/AAP1XQUJmvVQcEquu3qt32Kf/wBu8cKn9LVgX6dVuew5/cVfz/0j7K0eUZW+Ev3ORBVS7yvBy0BsDrX2RWuSbHIrHKSBppRAUs1yK1y4gOCuyghykHKSAsr0qEr0qTicr0oNasGNLnGAP16pfD4owXVS1gJloJALW2A3uZzVW1nBrGmcoOaXt9X7EnPryYbSjSXOy5+FR/a64zoAxqKgv0BC4drUR/5G/P4hN0azXCWuDhxBBCj9wiTnBZnSse6kvuBw20WuduODmP8AdeIJjVpyd5JspXHYbvGFuRzadWuGRB0UcFjA6kHuhsA706FtnfJWTecMzsrhOPfUvPDXO/lj6jaQx9WfAPM/RHxVfdFrk5fdKCnHXVEUUux+wt1F/wAOPuwFNniHDKOSl3MnPJEAsShPNxzsncEu3CEjbcsshWAbbn6/8JR9KSTllPTh1KsatLM+X685S7mLsFs4J7U2d3mA3wJLKhd/hPh9MvRYWtR/5X2Ds4xrqHdvu14c0+ZK+Y7YwTqFepSfPhNj7zT7LvMQkWqhmxs9JobcVKJVUMOP0U1RaAL2acjq7py5rmGDR4n3H4W+8eZ0aPjknaWFLjv1MyLDQDhGnRZVUSslhBF+qjVHLNjurM9t2/u55D4PH3WlCzvbb+F5H5tKiXAPDxIwRCi/MKwwVBr6T3vJimW3EbxB8LWibf8ACFjqDAym9hf4nOEO3cmhviG6cpcR5LFIN7kxcKDNeq6FFuqhFjtTTqtv2DP7qqP5h/tWHccuoWv7B1L1hOjTHmbq0eTK3wmnqC6i1eqOuotKuDhmorCgAqbSuIGWlFBSzSjAriGGaVIFCBXZVioWV0FDldBXHCm1cAasEOgtyboT1FwdJUcBhaZn91uubnvDevGbXHMJ4OUpVexZyFrW2fB+FnZcY2/rn9zrWAWAAHCLeiSxWD3T3lIQ8ZtFhUA/CRx5p2V2VLimZVXzrlnP1XkxP9ucWtfTZvsIvB8QPAA5qqdVD6jmC1NxFR4IIILc2xzO6rGn+7rbv4Kt28A8e0B1z6qW1KMiRpmdYVVFy5Yd+Ihpk3CPiXyvP9+8Xt5HqYJO8dchwCmVV1a5pskHKM72GpS+ztt1KjP4bQ4ReTFuWeied1Wngk3yeS+FdqZtpZLjEM3WgnilHPPeMBHE+gKbqVxUZlB4cEnhHb1QmbhoEcJMlFwlGUcx4BZwcJNSW6G6xgIYZZFIkrjTpyJ9FbkoXewxFIDgTHqibb2Lh8S3eqHu6jR4agiQ06GbETKrcBj9wGRvDSLEcQlMfjHVDu5NnL78UvlppTm88DSGrjCtY5KGnshjKjnyHwYZmA1oygHVGcy0o5AJN7BcqGyLhVGtYiB2XTslmTNYx9MO3YjnFkptynQq0H06hADwWggXB0LYEkggWCrcWahI7tzWwIu0kE8SN4Ao1KnFyd51gXHX7DkvOMdrY+YMobgfS3rFw3ha5YXAHlmbJXaT5ZSyG7vtEcqr79bhH2vXc2vWAtFR+n8xSDqhIAP4Zj/EZPxVXJY2DK4yzlkJXAM12V5UNzkStd2CaJrHk0f7lkyIvdavsEfFVHJv9SlcmdnhZo6ua40rtY3Xd8aBXBwjAptCG11lNpXEBmFFBQGFFBUkBJUghgrrngXJhSVCr0oVBlSram23vmw8uKa/6XuNne3jqdb8OARNOlnZ7IFu1UK/qQAUgoVmFuYRGtkS3058OvzRE+nzXhZjDqEH4lg8CuheaP7jX0S2Jx9OnAc4AnTU+QQdlcq/EG12Rs8LyExWHDwAZEEOBGYI1CKUOnVDgCDINwVGrWAEk5Km3Jq5Sa7XwjN9pKzGONEuAdUaXNB1EwWz6lMbDw0NCX23hxUqMfuiXDdaT7W6DJIGgurXCgNCH1U5bRfkEaOEd5I5tBu6JbmPjySuxHbznvBsQAOsST8QPJR2ntBu81m9mfERfdb99FCkQHRRFmkkZ+IH2kw6Vc8/DYF1ehdvxEvYvCFF7cjwz6FBwuI3juwWu4Ot6HJGc97bOZI5XPonqTPOnm046ZpauN0EnMph2JaRLXtA56KvxFduYmofgpOwdgho4odZwi/VGbUkAkZqv2g6SG3vc9BlfqoLJbi+G7XipUaxtMgHMkybjQDnCstt4p4pEgxpbgViOz+1e5ndY1x4zBHIK6xe3TUaWmnAt+KTbyXnHWx49RXB4bMfWrlxLnElzjJJ1JXH2E26IlagQoOoEhZfDl6Bq1VWPEdYRqoOf4iRbJGp4eXBsgTEnRsnM9E3tivSkU6LButEd4R46hm7idJ4CwCq4tcmsbYz8LyV1WoSLlarsGfHV/K35lZN+S1PYQ/van5B8HD7qETZwajEG6GCpYg3QwrA4cFEaUBpRGlSQMMKJKXNQASUbY+zn4p0mW0Wm594+6FaEXJ4RSc1BdzO0C6od2k3eIzP4R1KuMJsICHVT3juH4R5a+auGUW02hrGhrRoP1muFyb0aSMN5bsS36yc9o7IgGpM1dx5DvZdn90614PI8FI0GvJa4aSCjspAPLFMXh5jWx8wEtTwo37ZG0ceRVhuFm6DfdMA8QbeqA9tyeZHouTyTgXq4XyIuDrGh6jI/FUO3djU6wLnAh7faLSWmNHgZdbLU1jInh+iPNK1GA3GeXUHQ9cuoVZ1qccSRrXZKDzFlBhXhjGsBs0BsmJsNY1Qa7w94Zn+KPejQDVR2lUbRPiuCYA1Np+SqtyqHNrNkNggjU3sRzSnVwrp3XPoOdE7dQ8S49Q1fedULzLcmgHMNbkOupSuIxzmSAROV9OYUsVi31HE0xJi/KNeq8zBd7SmAHNseJ4ydSk0590u6Q8hUq/kjwisZDcpLv1cp7ZeJeyqwNJJeQCMwRqY0gSfJQw2zxvhs+Jxi/Ep7ZODNCq81CJgBpGVyZvpoFvpf9q3wV1yf4d/Ln2NPSph+bgQo4jZ5Blj3DlMg+RUadHe8TfPQ+ehTFHeFj4h8fJeug9jw7W4g7CB5uIdxjProVD9hachBGYH2Vw14ORvqDmlMYGwd4gc5hdJ43LRy9kIMgN/Ks1Te6q4vcTByGQAk2tygeSPisUXOe0SWOj4cOqE6voBASTX6v8AJB/UfdO0ePnsRjaRi6fp1QRdVyJROiqL5x7txt9cDK65+0j3Ql16VBXtROtV3tAlamfkiVHrZdh+zuHxFF1WuHPO8abQHbu7lBtmZcM1je8RGHT4N2YRh3ZFaXsM79+78h/3NWh27/6YObR7zCvdVc0HeY6Jd+UgATyWX7M71HEDvAWAhzTNucE6XCFQ2si0nk1+JzQwUpj9oj8HikwIuT0aLnrkFUYmpiH/AI2UG/zOBd/psDylaJZBTSh0ZpilSe72WOPOIHqVn8NVpsZTDsSO8pkkOO8QZJnW9lquyj62Ic4iqH4cW3xnM+wJtMTcZK0YSk8IpZNQXcz2A2C+tU8Zik3PdNyfdHPidFtqFENaGtAa0CABkF2jRDQA0AAZAJiLJvTSql7iS/USufsCc1Be0xbNHIXA0jIrfOARgGV2m1Ru6eMW9VHFNAc1wNj4ek5I4q+LdcAQfgl8dTF2gRrb5qVyckRAkuZylKsebtOYdP8AddwlQ95B1B+CXxz4qT5FaJblsDcfH5pYkTB1/RHqhNxHwVTj9pDve4j227xdMBoMi1r5FTZONcXKXBeqqVk1GHJVbfqivVphvsNkGoPZc42seAGvFWVfDPo0xA7xgF/ejiNCqXYGPDAKdXJnhDgJDgLAwMloqOJcY7khzHAmDkIE2OnReR1d8rrG2e00WmVFaihTZOEZUa6pSgw0lzcpi8dUo6kSe8YOo4xpHEJrCSzfqACA3ecDlbIjmlcNtAOJewiHXI56kIdrzSCnyAx+AZWaN0lruOoI4qu7msBFR7SRYzNxxVvinhsuGecjXqsztDa2+QGzbNXrUnwUnJJbmi2TjjTlt3CRrkm6+OqG7d1h9Z6jJZ7Y9YhpnW6sX4tFrWaiMexPZAEun0Tk5tchq+JquzdHSB8UB7JubnmZ+aG/FBLOxcLGd1s/E2bw01VfhihhzQksQ4IGIx8KnxW0CTAuohW2y05RiVi803XKjtMzwCscDsZ74LjuDhmf7JlKajyedrqlPhCm8mMPg6lT2GGOJsFeUNl0mXjePF1/+Ew7aAbZovoAhpanPhQZX0/zmxfB9nWAb1V0xc6D4LdbAwLaeFs3cJ8TQPxX3vWAFm9lM76pTbU9lxuAdIK1lIuLtwEGnTMNPG2ZCEnOUnuxvpaIw3isFzsjaFh+vKFTdstg0ye+Y0X9ofVWrMLMHI8ePVWb6AdTc0kOkR0XJvtwaWpM+VP2WzVgStfYrMwFrMXg90ubwSFXDGFgrZJ4yZ/Cj6GWbgBvBthJAnhJiV9kwmDZQptp0xDWiI+ZPEnMr5NtSmYML65hKju6oucIJYwuHAlon4ynnTJd2RF1mPYo+g5SEiV4lda2Msjddg8EzyI87YBmn/KF0NI+x+6LcXQX4gAO3iABeTZRk5RzwAru4pTF1L+UJLH7dpA2Jd+W/wAclS47blR9mtDBxzP2CpPWUVLd7hlOgvte0dvcuhUDXtJIHM2GXFVW1NrU5O6d8/y3H+bJU1Vrn3c4u6/bRQ7nzS67rP6F/I2o6IubH/AaptSo72fB8T6m3wSNanvHefLjlJM2nLkOSLUfupCtidSfillmruu2k9h1RoaaVmK3JYjdjSOH3hVj9omnk4sAMwCbwZggaLoc+sd2lcTBcbAeepVzsjYtNnjd+8fxdkJ4BF6Xp9lu72QHrOp107Ldgam2W4ph74PYDALhIbA/CSLOHVL1KbSB3MvIIad0WNrExabLR4itaLAXbyykLlIwyCBE73o6R8kyj0iOfE8CuXWpteFZKqnsLEVAQ6oKTSMvaJ9CAFW4fs44GN9oMwZac/VbkVPJVm1mOYe9aN5pEOET0MItaGmMcYAn1C+UstlP/wC3q+lWmfJwQnbAxPv0/Vw+iu8NXDgSwlsEgh2UjgUR2Lixsq/gKfQn/I6j1M43YeI1fTHm4/REHZ9xPjq213W/UlXTqo4paribwu/BUryO/wAhfL8xTv2TTafEHOHEk/IQjYfC0m3Yxo5jP1TlSoCq7F0Zu0wVPZCPCI75z5bKXBUWU9Zdq45+XBO/9UAEjpzVdUwjm+2QBwH3RcNgbbxy0yXn3h7s9FCEksRRZYSs+pmYB4QrDD4NoS+DpcFbYWhxQ85Y4CFDbcJgmxUZEEz9CtdszDACFlqFAtrUzbd3rk5AG09F9cw+y6TqTRTIMD2hB3usKa6nNZR0rlXszOCmQnaeJDrQZ6J+ts0jODwUBg3AjMD1VlFp4O+LGSMxtzDbtQH3hHp/ZU72WIWs7T4VxbIBltx5D+6ydStYlC2x+Y0reUJYbZ/evps954B6C7vgCvo4p2g3Xz3szXcKwqi7WyAOO8IJ+y3tbatJglzxJFgLu9Bl5pz06cI1vL3EHWIWTsiktg1Kn7p8io163d3e5ob/ADGPTiqLF7ZqP/hN7se8buPQZD4qrqYVznbz3FzuJMlWu6lCPh3MdN0a2e89kXeM7SsAIpNL3cTZv3PosrjMQ+q4mo6eWTR0CbqYZBawDNK7ddZZzwPdP0yunhZfqxejQJsjjDAIza7WDkqbau2mtm4Q2XLZByrUeRrFOA/QVXWxkTFlTVNpPqkim0u55AdSUQbMJG9VeY4Cw9TcounQWWbg1+vpq2zl+xGvjy526yXu5ImF2Y553quXug28yqTHbV3HFmHtoSNeQ4p7DbUqsbvVyGiLDJ7oHui3wCZ16eqjdruYD8S7WPti+2Pr6fVmhe0NgAboyjQRkiMrwetvP/n5qpqbbY3w1CQRBuMpGRIvP3RqeKY8SD5hN69RCUE1t7CLVaWdNsq28480WdA75PkfgZTNdtoGokecqoo190zPAHpcfVWNbEEeIfhDSel0RGSa2ApRaZZ0qgLWnMkAx5aoLqm/nkNNPRewABaY6Hy/tC9Uw4JzhSir2FmtbJDZLR6A8AdUvicKHDMg8U7VH4QjUsOAJKjzJRma1Cqy8hw43BQ3sqRJb/bmtFUaHZZD4qNSiIM6hRjJp3YM47D1PeSW08M8Ui5pO9I1gRMfZaHdgJWo2QWnr8VhOtSWEEQsw1kr8Ts1znSTzhcrMIAC0FD94xp13Rl0SWLwNjM6ryKs3wz2nYsZRLZGEJE5xdXNIaJXZTooA9Z8s1KjVkzxyWUnlkJbFxToTmmsK2rSM0qjmcgbHqMikqFTinqdTRUUnF7F+1NbousF2trMtVY2oOI8LvTIq+wfanDvzduHg8R8cljm05Xf2YImGqmudweejrlxt9DU7X7R4fdc1rt9xEeEf1ZLAYzZ5rEwC0E3E5+itDhwDkmaNYKll0pvctXp4wWxV4TYkASSBwyHoE8zBtaLABN1sRAVdWxROSxcsGsYZ8hkwEpXxQCXrVTxVJtHFxqqrLNcJDmM2iAqXG7fazVJhlSv/DBI94zujodSnMHsNjTLhvO4n6DRNNN06dm72Qt1XUoVbReWV78TiKjZEMact4+I891QpbCLzLiXczYeQ1Wmp4McFW7U2u1h7umN9+oGQ/Mcm+acVaKqrdiWetv1D7Y538kCrllIaADyWcx2NfXBDD3dLWo6wPTih7QxzZmoe9f7o/ht6+8VUYvFPqGXGeAyA6DRavuntBYXq/sjaNFdO9zzL9Kf9v7LcYOLp0rURLtaj/6W6dfmkf2k74c470EG83gzCHnAFybADMq6wGxCPE8eLhwsD6oayVdS23fqXndZY0uEuEtkv2+4oGOqOdUeLum2lxGR0hMNrkQAwDSQSIHGJjgrVlIDglqtPxTpEILvyc3ltvzHqcikHukhzg1t+Np6T8locF4m31YAfiFQjGBlAM8LzvSWOHsjQ8tfVXuAxIc1rhYET0tcesph0+x5cWL9dWsJoNh8X3bpPsmA4cCPxf36K1f4oggTeeSztVwdY658pyT+BxEsjVtj9EzzvgXOO2SwhjeZQqtUu6cEsagm9kdrhzKnO5HAJtMA+GylXYCJJgI7wAJNlXYmoVLeDluCfqlajfFPIhFNReCouTTOENbNtSZ+UD4fr0R610jsvEAticiR6OKtS4RZeHkmpHvk8xWCn34Dmab3zundnCXEny5BD7oGeabwAsQMxZVkyUi2wlMFWtHBhVeE8PVW+HpE3JsqpZOlsTdTACEypKPUIQXxFlbCKoDUSzjCYrVAAqnGYlUaNEhnv51XHVAAqxmJhIV8W+o7cpAudrwHMnRXhVKbxFETsjCOZMY2ptQN+iRw2zHVfFVsNGf/AK+yttnbCDDvPO+/joOg+qffg9QYXoNH01V/NYss85ruqOzMKnheonJADWgRkLRCIymGi8cSeCHUxbWuLQ3feNBkPzO0VN2mxZot/eO3qjrtpj2G/wAx1dCaxs7n21LL/wCL6gEdJhKd77U+P1P6L7vCIdoNvMaNxjjfMj2jyHDqVhcVtFzhugbjeA1/McyuvJJJNyfihU8MajwxmZ+A1J5KL6o1x75vL/5+yCYahf66Y9q8/V/V/ZYQsXJjZ+z313QwQ0e045D7nkr+l2TaHAuqFzdREEnrwV/h6LWN3WANA0CWXa9tYidGrG7K/A7HZRADWydXG5J+ic3OSO95UC5Lm2+TYXewcEvVwrTp80+SpMA5LskmedsQ7znb5vHwVrso93TLDm2Y6G6dNMJevTieY/XyROmucbEY3wUoMLh22XsPUh86Elp+hUHMdugtk8kCnU9rOZyHRPxTjkvKe4c0f9oaMh0VNRZUOu6OWfqmKFANM+InqVdGTSGqteeJ56DkDqlardVPEVdMkIukKJExAVMkKnVzRCVQdosV3bIafE428jKynZ2LIRCHc8Fhhtl4qmT4Q4TNnDXOxjgmnVarfba5vOLeoWv7garopDySqzQRkdR/9HbHaSTMfRxnNRw+0XUnui7XR5LUYjY9KpMgA8RY/DNUeM7Kv/8AHUB4Bwg/5h9kDPQzXG48o6/prF8z7X7hMJtsh05rQ0+0bSAAvneL2fiaRl1J/Vo3x/pQ8Nj7+IkHgUNLTSQzr1dVnDTPpP8A1QOXXbQ5rFUtrCM1J+2OcLH4UglWRNNitoqnxGNnVG2L2exeM8VOmQzPvHy1p/LN3eS2mxf/AE7awh9Z++RfIRPQoirSNvcGu1sIrYx2B2bUrXMsp8fxO/KPqVpcDs5tNu61sD4nmTqVd4jCsa4hrgQMih7g4r0ul01VMfk5PLavW2XS+bj08hPuUKo3dBJsBqm61QNEkiAvnPa3tKapNOkYYLF3vchyTCqqVjwgPuAdpu0rnEsw53BN3jNxGl9FlMXtF9R01XbzoDZ5DKy9iK27YXJyCs9j7GpEd5Xe0uP/AI5jdn3p15LLW6mrStdm7DKa5WLfgpnOLnBrBLnGB5rZbD2KKDZJmo72joOQ5IPZ3Z9Jri5jCJ3txxMktB3SY/CCQY4hpV8Wrz+t1c75b8BtVSgtgJpoTmpqF4hBZNBMqBTm6udyOC7J2BQMlT3ITJoc1F1MqSRbdQqhvyv8ky9p4IDh4gtaVmyK9yljxBsY2c7wlp/DIQKtM0374Esd7XFp49FPDvh4Ojx8Rb6J3faZBsvSrjAjk8M5S3XAEGQpmNFXnDFl2wPk4cDz5rlPH71ohwsR9uKvn1K9ges3i6Er34GShWpg53SxELOTNowRPE1Dos5tanvuufZ+ZzV5XqKoqUyluqs/KMNPDzPrTWKfdoGGNkevkjFueGlJohuibEIrRxCRq5+Sdw/squC3czr6Y0SmJwbD7dNr/wAzQfonlFyq4o0hdOL2ZWnZ2HI/g0/8jR9FF2yKBuKVO38oViBddi6o64+gStXd+p/yMYXtBWZDZLmgQBMEBXFPafeD2ieR+yzRF0MOhwi1wrRwvI3r1dj2bNO5g1j4JPF12sBNgmQbeSyHbd57sXKOqjmWAvLMx2q7SmqTTpk7mrve5DksnXrbvVWOLaqGp7f+JF6216arEOX5hWmgpvcd2Vhe8qQ5pPibe4GZJm3ALTYvBhxawa5j2gGCzoDsiZAHMhKUhFOpGnd/7grfCfxn/wD1D/RVMeq8jbKTl3NjZLC2CbJ2b3QcJAkggNmAAIGeuqtG4U8VCj7Q6p8aofOWWEjhzyKG5pGYhPHVcCjBJXgqYCPiGiMgg012DvI8QoldcuKSpBxSOIdc8gnH5pHFZnp9kRpF/wC0fqZXvFbI0HSDxB+YlOWeIOeh1PNI4b8XRqLS0/N9F6NCdnO7IMEkjRJbQo33m5hWuJySjsiuktiYsXweK3rHNRr2skW+2rDFZjosJG6WGJVXaeaA5NVsylnpLdJuxjSuK7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966" name="AutoShape 6" descr="data:image/jpeg;base64,/9j/4AAQSkZJRgABAQAAAQABAAD/2wCEAAkGBxQTEhUUExQUFBUVGBgVGBcYGBUYGBYYFRQXFxgVFxQYHCggGBolHBQUITEhJSkrLi4uFx8zODMsNygtLisBCgoKDg0OGxAQGywlHyQsLCwtLCwsLCwtLCwsLCwsLCwsLCwsLCwsLCwsLCwsLCwsLCwsLCwsLCwsLDQsLCwsLP/AABEIALoBDwMBIgACEQEDEQH/xAAbAAACAwEBAQAAAAAAAAAAAAADBAIFBgEAB//EAEIQAAEDAgMFBQYDBgUDBQAAAAEAAhEDIQQxQQUSUWFxBhMigZEyUqGxwdFCcvAUIzNiwuGCkqKy8RUkQwcWc4PS/8QAGgEAAgMBAQAAAAAAAAAAAAAABAUBAgMABv/EADARAAICAQMCBAQGAwEBAAAAAAABAgMRBCExBRIyQVFhEyJxwRRCUoGRsRUzoSMG/9oADAMBAAIRAxEAPwBsBYrtqzxjr/S37LbNWP7ai46j4t/sh58G1fiRkYuvN9o9PqpOzXKfteX1WIaSaLKNLIdUxRHh6ShURYfmPzXeRwOp7Q81vex4/wC1P53fRYauPE3zX0LsPH7Kf/lI/wBLVaHJjd4R6iLBNMCDEQmG5haYBibQitUGmykCuIYQFTaUNpUwVJAUFSBQwVILjiS8uLyk4kugqC9K4gmvFRlelcccKi4KS4VJxBRIUyFB7oBK44HWqBokqvr7RibZcc/RQNUvJJ8uSWr0r9foEbRpe5d0gDUavtfbE8/aZIsla9Z0S43OQPzKYbTHBVuOpFz75Cwbp+YjUouNEF5AyunLllHtegN0ODpdMZHnr5Ko75w1j1Wi7QYY7lNwsN4t6w2SfiqmpRBHNLNXKKtwh3oq5OpPIg+uTrKiaROadpUkXuuCG78BaqbPpgWS7bjI/l/qWsKyfbZtp5N/3EfVTLgFr8SMec1xh8Y6H5rhKiT4h5rFBwxTdY9ShUX/AAP1XQUJmvVQcEquu3qt32Kf/wBu8cKn9LVgX6dVuew5/cVfz/0j7K0eUZW+Ev3ORBVS7yvBy0BsDrX2RWuSbHIrHKSBppRAUs1yK1y4gOCuyghykHKSAsr0qEr0qTicr0oNasGNLnGAP16pfD4owXVS1gJloJALW2A3uZzVW1nBrGmcoOaXt9X7EnPryYbSjSXOy5+FR/a64zoAxqKgv0BC4drUR/5G/P4hN0azXCWuDhxBBCj9wiTnBZnSse6kvuBw20WuduODmP8AdeIJjVpyd5JspXHYbvGFuRzadWuGRB0UcFjA6kHuhsA706FtnfJWTecMzsrhOPfUvPDXO/lj6jaQx9WfAPM/RHxVfdFrk5fdKCnHXVEUUux+wt1F/wAOPuwFNniHDKOSl3MnPJEAsShPNxzsncEu3CEjbcsshWAbbn6/8JR9KSTllPTh1KsatLM+X685S7mLsFs4J7U2d3mA3wJLKhd/hPh9MvRYWtR/5X2Ds4xrqHdvu14c0+ZK+Y7YwTqFepSfPhNj7zT7LvMQkWqhmxs9JobcVKJVUMOP0U1RaAL2acjq7py5rmGDR4n3H4W+8eZ0aPjknaWFLjv1MyLDQDhGnRZVUSslhBF+qjVHLNjurM9t2/u55D4PH3WlCzvbb+F5H5tKiXAPDxIwRCi/MKwwVBr6T3vJimW3EbxB8LWibf8ACFjqDAym9hf4nOEO3cmhviG6cpcR5LFIN7kxcKDNeq6FFuqhFjtTTqtv2DP7qqP5h/tWHccuoWv7B1L1hOjTHmbq0eTK3wmnqC6i1eqOuotKuDhmorCgAqbSuIGWlFBSzSjAriGGaVIFCBXZVioWV0FDldBXHCm1cAasEOgtyboT1FwdJUcBhaZn91uubnvDevGbXHMJ4OUpVexZyFrW2fB+FnZcY2/rn9zrWAWAAHCLeiSxWD3T3lIQ8ZtFhUA/CRx5p2V2VLimZVXzrlnP1XkxP9ucWtfTZvsIvB8QPAA5qqdVD6jmC1NxFR4IIILc2xzO6rGn+7rbv4Kt28A8e0B1z6qW1KMiRpmdYVVFy5Yd+Ihpk3CPiXyvP9+8Xt5HqYJO8dchwCmVV1a5pskHKM72GpS+ztt1KjP4bQ4ReTFuWeied1Wngk3yeS+FdqZtpZLjEM3WgnilHPPeMBHE+gKbqVxUZlB4cEnhHb1QmbhoEcJMlFwlGUcx4BZwcJNSW6G6xgIYZZFIkrjTpyJ9FbkoXewxFIDgTHqibb2Lh8S3eqHu6jR4agiQ06GbETKrcBj9wGRvDSLEcQlMfjHVDu5NnL78UvlppTm88DSGrjCtY5KGnshjKjnyHwYZmA1oygHVGcy0o5AJN7BcqGyLhVGtYiB2XTslmTNYx9MO3YjnFkptynQq0H06hADwWggXB0LYEkggWCrcWahI7tzWwIu0kE8SN4Ao1KnFyd51gXHX7DkvOMdrY+YMobgfS3rFw3ha5YXAHlmbJXaT5ZSyG7vtEcqr79bhH2vXc2vWAtFR+n8xSDqhIAP4Zj/EZPxVXJY2DK4yzlkJXAM12V5UNzkStd2CaJrHk0f7lkyIvdavsEfFVHJv9SlcmdnhZo6ua40rtY3Xd8aBXBwjAptCG11lNpXEBmFFBQGFFBUkBJUghgrrngXJhSVCr0oVBlSram23vmw8uKa/6XuNne3jqdb8OARNOlnZ7IFu1UK/qQAUgoVmFuYRGtkS3058OvzRE+nzXhZjDqEH4lg8CuheaP7jX0S2Jx9OnAc4AnTU+QQdlcq/EG12Rs8LyExWHDwAZEEOBGYI1CKUOnVDgCDINwVGrWAEk5Km3Jq5Sa7XwjN9pKzGONEuAdUaXNB1EwWz6lMbDw0NCX23hxUqMfuiXDdaT7W6DJIGgurXCgNCH1U5bRfkEaOEd5I5tBu6JbmPjySuxHbznvBsQAOsST8QPJR2ntBu81m9mfERfdb99FCkQHRRFmkkZ+IH2kw6Vc8/DYF1ehdvxEvYvCFF7cjwz6FBwuI3juwWu4Ot6HJGc97bOZI5XPonqTPOnm046ZpauN0EnMph2JaRLXtA56KvxFduYmofgpOwdgho4odZwi/VGbUkAkZqv2g6SG3vc9BlfqoLJbi+G7XipUaxtMgHMkybjQDnCstt4p4pEgxpbgViOz+1e5ndY1x4zBHIK6xe3TUaWmnAt+KTbyXnHWx49RXB4bMfWrlxLnElzjJJ1JXH2E26IlagQoOoEhZfDl6Bq1VWPEdYRqoOf4iRbJGp4eXBsgTEnRsnM9E3tivSkU6LButEd4R46hm7idJ4CwCq4tcmsbYz8LyV1WoSLlarsGfHV/K35lZN+S1PYQ/van5B8HD7qETZwajEG6GCpYg3QwrA4cFEaUBpRGlSQMMKJKXNQASUbY+zn4p0mW0Wm594+6FaEXJ4RSc1BdzO0C6od2k3eIzP4R1KuMJsICHVT3juH4R5a+auGUW02hrGhrRoP1muFyb0aSMN5bsS36yc9o7IgGpM1dx5DvZdn90614PI8FI0GvJa4aSCjspAPLFMXh5jWx8wEtTwo37ZG0ceRVhuFm6DfdMA8QbeqA9tyeZHouTyTgXq4XyIuDrGh6jI/FUO3djU6wLnAh7faLSWmNHgZdbLU1jInh+iPNK1GA3GeXUHQ9cuoVZ1qccSRrXZKDzFlBhXhjGsBs0BsmJsNY1Qa7w94Zn+KPejQDVR2lUbRPiuCYA1Np+SqtyqHNrNkNggjU3sRzSnVwrp3XPoOdE7dQ8S49Q1fedULzLcmgHMNbkOupSuIxzmSAROV9OYUsVi31HE0xJi/KNeq8zBd7SmAHNseJ4ydSk0590u6Q8hUq/kjwisZDcpLv1cp7ZeJeyqwNJJeQCMwRqY0gSfJQw2zxvhs+Jxi/Ep7ZODNCq81CJgBpGVyZvpoFvpf9q3wV1yf4d/Ln2NPSph+bgQo4jZ5Blj3DlMg+RUadHe8TfPQ+ehTFHeFj4h8fJeug9jw7W4g7CB5uIdxjProVD9hachBGYH2Vw14ORvqDmlMYGwd4gc5hdJ43LRy9kIMgN/Ks1Te6q4vcTByGQAk2tygeSPisUXOe0SWOj4cOqE6voBASTX6v8AJB/UfdO0ePnsRjaRi6fp1QRdVyJROiqL5x7txt9cDK65+0j3Ql16VBXtROtV3tAlamfkiVHrZdh+zuHxFF1WuHPO8abQHbu7lBtmZcM1je8RGHT4N2YRh3ZFaXsM79+78h/3NWh27/6YObR7zCvdVc0HeY6Jd+UgATyWX7M71HEDvAWAhzTNucE6XCFQ2si0nk1+JzQwUpj9oj8HikwIuT0aLnrkFUYmpiH/AI2UG/zOBd/psDylaJZBTSh0ZpilSe72WOPOIHqVn8NVpsZTDsSO8pkkOO8QZJnW9lquyj62Ic4iqH4cW3xnM+wJtMTcZK0YSk8IpZNQXcz2A2C+tU8Zik3PdNyfdHPidFtqFENaGtAa0CABkF2jRDQA0AAZAJiLJvTSql7iS/USufsCc1Be0xbNHIXA0jIrfOARgGV2m1Ru6eMW9VHFNAc1wNj4ek5I4q+LdcAQfgl8dTF2gRrb5qVyckRAkuZylKsebtOYdP8AddwlQ95B1B+CXxz4qT5FaJblsDcfH5pYkTB1/RHqhNxHwVTj9pDve4j227xdMBoMi1r5FTZONcXKXBeqqVk1GHJVbfqivVphvsNkGoPZc42seAGvFWVfDPo0xA7xgF/ejiNCqXYGPDAKdXJnhDgJDgLAwMloqOJcY7khzHAmDkIE2OnReR1d8rrG2e00WmVFaihTZOEZUa6pSgw0lzcpi8dUo6kSe8YOo4xpHEJrCSzfqACA3ecDlbIjmlcNtAOJewiHXI56kIdrzSCnyAx+AZWaN0lruOoI4qu7msBFR7SRYzNxxVvinhsuGecjXqsztDa2+QGzbNXrUnwUnJJbmi2TjjTlt3CRrkm6+OqG7d1h9Z6jJZ7Y9YhpnW6sX4tFrWaiMexPZAEun0Tk5tchq+JquzdHSB8UB7JubnmZ+aG/FBLOxcLGd1s/E2bw01VfhihhzQksQ4IGIx8KnxW0CTAuohW2y05RiVi803XKjtMzwCscDsZ74LjuDhmf7JlKajyedrqlPhCm8mMPg6lT2GGOJsFeUNl0mXjePF1/+Ew7aAbZovoAhpanPhQZX0/zmxfB9nWAb1V0xc6D4LdbAwLaeFs3cJ8TQPxX3vWAFm9lM76pTbU9lxuAdIK1lIuLtwEGnTMNPG2ZCEnOUnuxvpaIw3isFzsjaFh+vKFTdstg0ye+Y0X9ofVWrMLMHI8ePVWb6AdTc0kOkR0XJvtwaWpM+VP2WzVgStfYrMwFrMXg90ubwSFXDGFgrZJ4yZ/Cj6GWbgBvBthJAnhJiV9kwmDZQptp0xDWiI+ZPEnMr5NtSmYML65hKju6oucIJYwuHAlon4ynnTJd2RF1mPYo+g5SEiV4lda2Msjddg8EzyI87YBmn/KF0NI+x+6LcXQX4gAO3iABeTZRk5RzwAru4pTF1L+UJLH7dpA2Jd+W/wAclS47blR9mtDBxzP2CpPWUVLd7hlOgvte0dvcuhUDXtJIHM2GXFVW1NrU5O6d8/y3H+bJU1Vrn3c4u6/bRQ7nzS67rP6F/I2o6IubH/AaptSo72fB8T6m3wSNanvHefLjlJM2nLkOSLUfupCtidSfillmruu2k9h1RoaaVmK3JYjdjSOH3hVj9omnk4sAMwCbwZggaLoc+sd2lcTBcbAeepVzsjYtNnjd+8fxdkJ4BF6Xp9lu72QHrOp107Ldgam2W4ph74PYDALhIbA/CSLOHVL1KbSB3MvIIad0WNrExabLR4itaLAXbyykLlIwyCBE73o6R8kyj0iOfE8CuXWpteFZKqnsLEVAQ6oKTSMvaJ9CAFW4fs44GN9oMwZac/VbkVPJVm1mOYe9aN5pEOET0MItaGmMcYAn1C+UstlP/wC3q+lWmfJwQnbAxPv0/Vw+iu8NXDgSwlsEgh2UjgUR2Lixsq/gKfQn/I6j1M43YeI1fTHm4/REHZ9xPjq213W/UlXTqo4paribwu/BUryO/wAhfL8xTv2TTafEHOHEk/IQjYfC0m3Yxo5jP1TlSoCq7F0Zu0wVPZCPCI75z5bKXBUWU9Zdq45+XBO/9UAEjpzVdUwjm+2QBwH3RcNgbbxy0yXn3h7s9FCEksRRZYSs+pmYB4QrDD4NoS+DpcFbYWhxQ85Y4CFDbcJgmxUZEEz9CtdszDACFlqFAtrUzbd3rk5AG09F9cw+y6TqTRTIMD2hB3usKa6nNZR0rlXszOCmQnaeJDrQZ6J+ts0jODwUBg3AjMD1VlFp4O+LGSMxtzDbtQH3hHp/ZU72WIWs7T4VxbIBltx5D+6ydStYlC2x+Y0reUJYbZ/evps954B6C7vgCvo4p2g3Xz3szXcKwqi7WyAOO8IJ+y3tbatJglzxJFgLu9Bl5pz06cI1vL3EHWIWTsiktg1Kn7p8io163d3e5ob/ADGPTiqLF7ZqP/hN7se8buPQZD4qrqYVznbz3FzuJMlWu6lCPh3MdN0a2e89kXeM7SsAIpNL3cTZv3PosrjMQ+q4mo6eWTR0CbqYZBawDNK7ddZZzwPdP0yunhZfqxejQJsjjDAIza7WDkqbau2mtm4Q2XLZByrUeRrFOA/QVXWxkTFlTVNpPqkim0u55AdSUQbMJG9VeY4Cw9TcounQWWbg1+vpq2zl+xGvjy526yXu5ImF2Y553quXug28yqTHbV3HFmHtoSNeQ4p7DbUqsbvVyGiLDJ7oHui3wCZ16eqjdruYD8S7WPti+2Pr6fVmhe0NgAboyjQRkiMrwetvP/n5qpqbbY3w1CQRBuMpGRIvP3RqeKY8SD5hN69RCUE1t7CLVaWdNsq28480WdA75PkfgZTNdtoGokecqoo190zPAHpcfVWNbEEeIfhDSel0RGSa2ApRaZZ0qgLWnMkAx5aoLqm/nkNNPRewABaY6Hy/tC9Uw4JzhSir2FmtbJDZLR6A8AdUvicKHDMg8U7VH4QjUsOAJKjzJRma1Cqy8hw43BQ3sqRJb/bmtFUaHZZD4qNSiIM6hRjJp3YM47D1PeSW08M8Ui5pO9I1gRMfZaHdgJWo2QWnr8VhOtSWEEQsw1kr8Ts1znSTzhcrMIAC0FD94xp13Rl0SWLwNjM6ryKs3wz2nYsZRLZGEJE5xdXNIaJXZTooA9Z8s1KjVkzxyWUnlkJbFxToTmmsK2rSM0qjmcgbHqMikqFTinqdTRUUnF7F+1NbousF2trMtVY2oOI8LvTIq+wfanDvzduHg8R8cljm05Xf2YImGqmudweejrlxt9DU7X7R4fdc1rt9xEeEf1ZLAYzZ5rEwC0E3E5+itDhwDkmaNYKll0pvctXp4wWxV4TYkASSBwyHoE8zBtaLABN1sRAVdWxROSxcsGsYZ8hkwEpXxQCXrVTxVJtHFxqqrLNcJDmM2iAqXG7fazVJhlSv/DBI94zujodSnMHsNjTLhvO4n6DRNNN06dm72Qt1XUoVbReWV78TiKjZEMact4+I891QpbCLzLiXczYeQ1Wmp4McFW7U2u1h7umN9+oGQ/Mcm+acVaKqrdiWetv1D7Y538kCrllIaADyWcx2NfXBDD3dLWo6wPTih7QxzZmoe9f7o/ht6+8VUYvFPqGXGeAyA6DRavuntBYXq/sjaNFdO9zzL9Kf9v7LcYOLp0rURLtaj/6W6dfmkf2k74c470EG83gzCHnAFybADMq6wGxCPE8eLhwsD6oayVdS23fqXndZY0uEuEtkv2+4oGOqOdUeLum2lxGR0hMNrkQAwDSQSIHGJjgrVlIDglqtPxTpEILvyc3ltvzHqcikHukhzg1t+Np6T8locF4m31YAfiFQjGBlAM8LzvSWOHsjQ8tfVXuAxIc1rhYET0tcesph0+x5cWL9dWsJoNh8X3bpPsmA4cCPxf36K1f4oggTeeSztVwdY658pyT+BxEsjVtj9EzzvgXOO2SwhjeZQqtUu6cEsagm9kdrhzKnO5HAJtMA+GylXYCJJgI7wAJNlXYmoVLeDluCfqlajfFPIhFNReCouTTOENbNtSZ+UD4fr0R610jsvEAticiR6OKtS4RZeHkmpHvk8xWCn34Dmab3zundnCXEny5BD7oGeabwAsQMxZVkyUi2wlMFWtHBhVeE8PVW+HpE3JsqpZOlsTdTACEypKPUIQXxFlbCKoDUSzjCYrVAAqnGYlUaNEhnv51XHVAAqxmJhIV8W+o7cpAudrwHMnRXhVKbxFETsjCOZMY2ptQN+iRw2zHVfFVsNGf/AK+yttnbCDDvPO+/joOg+qffg9QYXoNH01V/NYss85ruqOzMKnheonJADWgRkLRCIymGi8cSeCHUxbWuLQ3feNBkPzO0VN2mxZot/eO3qjrtpj2G/wAx1dCaxs7n21LL/wCL6gEdJhKd77U+P1P6L7vCIdoNvMaNxjjfMj2jyHDqVhcVtFzhugbjeA1/McyuvJJJNyfihU8MajwxmZ+A1J5KL6o1x75vL/5+yCYahf66Y9q8/V/V/ZYQsXJjZ+z313QwQ0e045D7nkr+l2TaHAuqFzdREEnrwV/h6LWN3WANA0CWXa9tYidGrG7K/A7HZRADWydXG5J+ic3OSO95UC5Lm2+TYXewcEvVwrTp80+SpMA5LskmedsQ7znb5vHwVrso93TLDm2Y6G6dNMJevTieY/XyROmucbEY3wUoMLh22XsPUh86Elp+hUHMdugtk8kCnU9rOZyHRPxTjkvKe4c0f9oaMh0VNRZUOu6OWfqmKFANM+InqVdGTSGqteeJ56DkDqlardVPEVdMkIukKJExAVMkKnVzRCVQdosV3bIafE428jKynZ2LIRCHc8Fhhtl4qmT4Q4TNnDXOxjgmnVarfba5vOLeoWv7garopDySqzQRkdR/9HbHaSTMfRxnNRw+0XUnui7XR5LUYjY9KpMgA8RY/DNUeM7Kv/8AHUB4Bwg/5h9kDPQzXG48o6/prF8z7X7hMJtsh05rQ0+0bSAAvneL2fiaRl1J/Vo3x/pQ8Nj7+IkHgUNLTSQzr1dVnDTPpP8A1QOXXbQ5rFUtrCM1J+2OcLH4UglWRNNitoqnxGNnVG2L2exeM8VOmQzPvHy1p/LN3eS2mxf/AE7awh9Z++RfIRPQoirSNvcGu1sIrYx2B2bUrXMsp8fxO/KPqVpcDs5tNu61sD4nmTqVd4jCsa4hrgQMih7g4r0ul01VMfk5PLavW2XS+bj08hPuUKo3dBJsBqm61QNEkiAvnPa3tKapNOkYYLF3vchyTCqqVjwgPuAdpu0rnEsw53BN3jNxGl9FlMXtF9R01XbzoDZ5DKy9iK27YXJyCs9j7GpEd5Xe0uP/AI5jdn3p15LLW6mrStdm7DKa5WLfgpnOLnBrBLnGB5rZbD2KKDZJmo72joOQ5IPZ3Z9Jri5jCJ3txxMktB3SY/CCQY4hpV8Wrz+t1c75b8BtVSgtgJpoTmpqF4hBZNBMqBTm6udyOC7J2BQMlT3ITJoc1F1MqSRbdQqhvyv8ky9p4IDh4gtaVmyK9yljxBsY2c7wlp/DIQKtM0374Esd7XFp49FPDvh4Ojx8Rb6J3faZBsvSrjAjk8M5S3XAEGQpmNFXnDFl2wPk4cDz5rlPH71ohwsR9uKvn1K9ges3i6Er34GShWpg53SxELOTNowRPE1Dos5tanvuufZ+ZzV5XqKoqUyluqs/KMNPDzPrTWKfdoGGNkevkjFueGlJohuibEIrRxCRq5+Sdw/squC3czr6Y0SmJwbD7dNr/wAzQfonlFyq4o0hdOL2ZWnZ2HI/g0/8jR9FF2yKBuKVO38oViBddi6o64+gStXd+p/yMYXtBWZDZLmgQBMEBXFPafeD2ieR+yzRF0MOhwi1wrRwvI3r1dj2bNO5g1j4JPF12sBNgmQbeSyHbd57sXKOqjmWAvLMx2q7SmqTTpk7mrve5DksnXrbvVWOLaqGp7f+JF6216arEOX5hWmgpvcd2Vhe8qQ5pPibe4GZJm3ALTYvBhxawa5j2gGCzoDsiZAHMhKUhFOpGnd/7grfCfxn/wD1D/RVMeq8jbKTl3NjZLC2CbJ2b3QcJAkggNmAAIGeuqtG4U8VCj7Q6p8aofOWWEjhzyKG5pGYhPHVcCjBJXgqYCPiGiMgg012DvI8QoldcuKSpBxSOIdc8gnH5pHFZnp9kRpF/wC0fqZXvFbI0HSDxB+YlOWeIOeh1PNI4b8XRqLS0/N9F6NCdnO7IMEkjRJbQo33m5hWuJySjsiuktiYsXweK3rHNRr2skW+2rDFZjosJG6WGJVXaeaA5NVsylnpLdJuxjSuK7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968" name="AutoShape 8" descr="data:image/jpeg;base64,/9j/4AAQSkZJRgABAQAAAQABAAD/2wCEAAkGBxQTEhUUExQUFBUVGBgVGBcYGBUYGBYYFRQXFxgVFxQYHCggGBolHBQUITEhJSkrLi4uFx8zODMsNygtLisBCgoKDg0OGxAQGywlHyQsLCwtLCwsLCwtLCwsLCwsLCwsLCwsLCwsLCwsLCwsLCwsLCwsLCwsLCwsLDQsLCwsLP/AABEIALoBDwMBIgACEQEDEQH/xAAbAAACAwEBAQAAAAAAAAAAAAADBAIFBgEAB//EAEIQAAEDAgMFBQYDBgUDBQAAAAEAAhEDIQQxQQUSUWFxBhMigZEyUqGxwdFCcvAUIzNiwuGCkqKy8RUkQwcWc4PS/8QAGgEAAgMBAQAAAAAAAAAAAAAABAUBAgMABv/EADARAAICAQMCBAQGAwEBAAAAAAABAgMRBCExBRIyQVFhEyJxwRRCUoGRsRUzoSMG/9oADAMBAAIRAxEAPwBsBYrtqzxjr/S37LbNWP7ai46j4t/sh58G1fiRkYuvN9o9PqpOzXKfteX1WIaSaLKNLIdUxRHh6ShURYfmPzXeRwOp7Q81vex4/wC1P53fRYauPE3zX0LsPH7Kf/lI/wBLVaHJjd4R6iLBNMCDEQmG5haYBibQitUGmykCuIYQFTaUNpUwVJAUFSBQwVILjiS8uLyk4kugqC9K4gmvFRlelcccKi4KS4VJxBRIUyFB7oBK44HWqBokqvr7RibZcc/RQNUvJJ8uSWr0r9foEbRpe5d0gDUavtfbE8/aZIsla9Z0S43OQPzKYbTHBVuOpFz75Cwbp+YjUouNEF5AyunLllHtegN0ODpdMZHnr5Ko75w1j1Wi7QYY7lNwsN4t6w2SfiqmpRBHNLNXKKtwh3oq5OpPIg+uTrKiaROadpUkXuuCG78BaqbPpgWS7bjI/l/qWsKyfbZtp5N/3EfVTLgFr8SMec1xh8Y6H5rhKiT4h5rFBwxTdY9ShUX/AAP1XQUJmvVQcEquu3qt32Kf/wBu8cKn9LVgX6dVuew5/cVfz/0j7K0eUZW+Ev3ORBVS7yvBy0BsDrX2RWuSbHIrHKSBppRAUs1yK1y4gOCuyghykHKSAsr0qEr0qTicr0oNasGNLnGAP16pfD4owXVS1gJloJALW2A3uZzVW1nBrGmcoOaXt9X7EnPryYbSjSXOy5+FR/a64zoAxqKgv0BC4drUR/5G/P4hN0azXCWuDhxBBCj9wiTnBZnSse6kvuBw20WuduODmP8AdeIJjVpyd5JspXHYbvGFuRzadWuGRB0UcFjA6kHuhsA706FtnfJWTecMzsrhOPfUvPDXO/lj6jaQx9WfAPM/RHxVfdFrk5fdKCnHXVEUUux+wt1F/wAOPuwFNniHDKOSl3MnPJEAsShPNxzsncEu3CEjbcsshWAbbn6/8JR9KSTllPTh1KsatLM+X685S7mLsFs4J7U2d3mA3wJLKhd/hPh9MvRYWtR/5X2Ds4xrqHdvu14c0+ZK+Y7YwTqFepSfPhNj7zT7LvMQkWqhmxs9JobcVKJVUMOP0U1RaAL2acjq7py5rmGDR4n3H4W+8eZ0aPjknaWFLjv1MyLDQDhGnRZVUSslhBF+qjVHLNjurM9t2/u55D4PH3WlCzvbb+F5H5tKiXAPDxIwRCi/MKwwVBr6T3vJimW3EbxB8LWibf8ACFjqDAym9hf4nOEO3cmhviG6cpcR5LFIN7kxcKDNeq6FFuqhFjtTTqtv2DP7qqP5h/tWHccuoWv7B1L1hOjTHmbq0eTK3wmnqC6i1eqOuotKuDhmorCgAqbSuIGWlFBSzSjAriGGaVIFCBXZVioWV0FDldBXHCm1cAasEOgtyboT1FwdJUcBhaZn91uubnvDevGbXHMJ4OUpVexZyFrW2fB+FnZcY2/rn9zrWAWAAHCLeiSxWD3T3lIQ8ZtFhUA/CRx5p2V2VLimZVXzrlnP1XkxP9ucWtfTZvsIvB8QPAA5qqdVD6jmC1NxFR4IIILc2xzO6rGn+7rbv4Kt28A8e0B1z6qW1KMiRpmdYVVFy5Yd+Ihpk3CPiXyvP9+8Xt5HqYJO8dchwCmVV1a5pskHKM72GpS+ztt1KjP4bQ4ReTFuWeied1Wngk3yeS+FdqZtpZLjEM3WgnilHPPeMBHE+gKbqVxUZlB4cEnhHb1QmbhoEcJMlFwlGUcx4BZwcJNSW6G6xgIYZZFIkrjTpyJ9FbkoXewxFIDgTHqibb2Lh8S3eqHu6jR4agiQ06GbETKrcBj9wGRvDSLEcQlMfjHVDu5NnL78UvlppTm88DSGrjCtY5KGnshjKjnyHwYZmA1oygHVGcy0o5AJN7BcqGyLhVGtYiB2XTslmTNYx9MO3YjnFkptynQq0H06hADwWggXB0LYEkggWCrcWahI7tzWwIu0kE8SN4Ao1KnFyd51gXHX7DkvOMdrY+YMobgfS3rFw3ha5YXAHlmbJXaT5ZSyG7vtEcqr79bhH2vXc2vWAtFR+n8xSDqhIAP4Zj/EZPxVXJY2DK4yzlkJXAM12V5UNzkStd2CaJrHk0f7lkyIvdavsEfFVHJv9SlcmdnhZo6ua40rtY3Xd8aBXBwjAptCG11lNpXEBmFFBQGFFBUkBJUghgrrngXJhSVCr0oVBlSram23vmw8uKa/6XuNne3jqdb8OARNOlnZ7IFu1UK/qQAUgoVmFuYRGtkS3058OvzRE+nzXhZjDqEH4lg8CuheaP7jX0S2Jx9OnAc4AnTU+QQdlcq/EG12Rs8LyExWHDwAZEEOBGYI1CKUOnVDgCDINwVGrWAEk5Km3Jq5Sa7XwjN9pKzGONEuAdUaXNB1EwWz6lMbDw0NCX23hxUqMfuiXDdaT7W6DJIGgurXCgNCH1U5bRfkEaOEd5I5tBu6JbmPjySuxHbznvBsQAOsST8QPJR2ntBu81m9mfERfdb99FCkQHRRFmkkZ+IH2kw6Vc8/DYF1ehdvxEvYvCFF7cjwz6FBwuI3juwWu4Ot6HJGc97bOZI5XPonqTPOnm046ZpauN0EnMph2JaRLXtA56KvxFduYmofgpOwdgho4odZwi/VGbUkAkZqv2g6SG3vc9BlfqoLJbi+G7XipUaxtMgHMkybjQDnCstt4p4pEgxpbgViOz+1e5ndY1x4zBHIK6xe3TUaWmnAt+KTbyXnHWx49RXB4bMfWrlxLnElzjJJ1JXH2E26IlagQoOoEhZfDl6Bq1VWPEdYRqoOf4iRbJGp4eXBsgTEnRsnM9E3tivSkU6LButEd4R46hm7idJ4CwCq4tcmsbYz8LyV1WoSLlarsGfHV/K35lZN+S1PYQ/van5B8HD7qETZwajEG6GCpYg3QwrA4cFEaUBpRGlSQMMKJKXNQASUbY+zn4p0mW0Wm594+6FaEXJ4RSc1BdzO0C6od2k3eIzP4R1KuMJsICHVT3juH4R5a+auGUW02hrGhrRoP1muFyb0aSMN5bsS36yc9o7IgGpM1dx5DvZdn90614PI8FI0GvJa4aSCjspAPLFMXh5jWx8wEtTwo37ZG0ceRVhuFm6DfdMA8QbeqA9tyeZHouTyTgXq4XyIuDrGh6jI/FUO3djU6wLnAh7faLSWmNHgZdbLU1jInh+iPNK1GA3GeXUHQ9cuoVZ1qccSRrXZKDzFlBhXhjGsBs0BsmJsNY1Qa7w94Zn+KPejQDVR2lUbRPiuCYA1Np+SqtyqHNrNkNggjU3sRzSnVwrp3XPoOdE7dQ8S49Q1fedULzLcmgHMNbkOupSuIxzmSAROV9OYUsVi31HE0xJi/KNeq8zBd7SmAHNseJ4ydSk0590u6Q8hUq/kjwisZDcpLv1cp7ZeJeyqwNJJeQCMwRqY0gSfJQw2zxvhs+Jxi/Ep7ZODNCq81CJgBpGVyZvpoFvpf9q3wV1yf4d/Ln2NPSph+bgQo4jZ5Blj3DlMg+RUadHe8TfPQ+ehTFHeFj4h8fJeug9jw7W4g7CB5uIdxjProVD9hachBGYH2Vw14ORvqDmlMYGwd4gc5hdJ43LRy9kIMgN/Ks1Te6q4vcTByGQAk2tygeSPisUXOe0SWOj4cOqE6voBASTX6v8AJB/UfdO0ePnsRjaRi6fp1QRdVyJROiqL5x7txt9cDK65+0j3Ql16VBXtROtV3tAlamfkiVHrZdh+zuHxFF1WuHPO8abQHbu7lBtmZcM1je8RGHT4N2YRh3ZFaXsM79+78h/3NWh27/6YObR7zCvdVc0HeY6Jd+UgATyWX7M71HEDvAWAhzTNucE6XCFQ2si0nk1+JzQwUpj9oj8HikwIuT0aLnrkFUYmpiH/AI2UG/zOBd/psDylaJZBTSh0ZpilSe72WOPOIHqVn8NVpsZTDsSO8pkkOO8QZJnW9lquyj62Ic4iqH4cW3xnM+wJtMTcZK0YSk8IpZNQXcz2A2C+tU8Zik3PdNyfdHPidFtqFENaGtAa0CABkF2jRDQA0AAZAJiLJvTSql7iS/USufsCc1Be0xbNHIXA0jIrfOARgGV2m1Ru6eMW9VHFNAc1wNj4ek5I4q+LdcAQfgl8dTF2gRrb5qVyckRAkuZylKsebtOYdP8AddwlQ95B1B+CXxz4qT5FaJblsDcfH5pYkTB1/RHqhNxHwVTj9pDve4j227xdMBoMi1r5FTZONcXKXBeqqVk1GHJVbfqivVphvsNkGoPZc42seAGvFWVfDPo0xA7xgF/ejiNCqXYGPDAKdXJnhDgJDgLAwMloqOJcY7khzHAmDkIE2OnReR1d8rrG2e00WmVFaihTZOEZUa6pSgw0lzcpi8dUo6kSe8YOo4xpHEJrCSzfqACA3ecDlbIjmlcNtAOJewiHXI56kIdrzSCnyAx+AZWaN0lruOoI4qu7msBFR7SRYzNxxVvinhsuGecjXqsztDa2+QGzbNXrUnwUnJJbmi2TjjTlt3CRrkm6+OqG7d1h9Z6jJZ7Y9YhpnW6sX4tFrWaiMexPZAEun0Tk5tchq+JquzdHSB8UB7JubnmZ+aG/FBLOxcLGd1s/E2bw01VfhihhzQksQ4IGIx8KnxW0CTAuohW2y05RiVi803XKjtMzwCscDsZ74LjuDhmf7JlKajyedrqlPhCm8mMPg6lT2GGOJsFeUNl0mXjePF1/+Ew7aAbZovoAhpanPhQZX0/zmxfB9nWAb1V0xc6D4LdbAwLaeFs3cJ8TQPxX3vWAFm9lM76pTbU9lxuAdIK1lIuLtwEGnTMNPG2ZCEnOUnuxvpaIw3isFzsjaFh+vKFTdstg0ye+Y0X9ofVWrMLMHI8ePVWb6AdTc0kOkR0XJvtwaWpM+VP2WzVgStfYrMwFrMXg90ubwSFXDGFgrZJ4yZ/Cj6GWbgBvBthJAnhJiV9kwmDZQptp0xDWiI+ZPEnMr5NtSmYML65hKju6oucIJYwuHAlon4ynnTJd2RF1mPYo+g5SEiV4lda2Msjddg8EzyI87YBmn/KF0NI+x+6LcXQX4gAO3iABeTZRk5RzwAru4pTF1L+UJLH7dpA2Jd+W/wAclS47blR9mtDBxzP2CpPWUVLd7hlOgvte0dvcuhUDXtJIHM2GXFVW1NrU5O6d8/y3H+bJU1Vrn3c4u6/bRQ7nzS67rP6F/I2o6IubH/AaptSo72fB8T6m3wSNanvHefLjlJM2nLkOSLUfupCtidSfillmruu2k9h1RoaaVmK3JYjdjSOH3hVj9omnk4sAMwCbwZggaLoc+sd2lcTBcbAeepVzsjYtNnjd+8fxdkJ4BF6Xp9lu72QHrOp107Ldgam2W4ph74PYDALhIbA/CSLOHVL1KbSB3MvIIad0WNrExabLR4itaLAXbyykLlIwyCBE73o6R8kyj0iOfE8CuXWpteFZKqnsLEVAQ6oKTSMvaJ9CAFW4fs44GN9oMwZac/VbkVPJVm1mOYe9aN5pEOET0MItaGmMcYAn1C+UstlP/wC3q+lWmfJwQnbAxPv0/Vw+iu8NXDgSwlsEgh2UjgUR2Lixsq/gKfQn/I6j1M43YeI1fTHm4/REHZ9xPjq213W/UlXTqo4paribwu/BUryO/wAhfL8xTv2TTafEHOHEk/IQjYfC0m3Yxo5jP1TlSoCq7F0Zu0wVPZCPCI75z5bKXBUWU9Zdq45+XBO/9UAEjpzVdUwjm+2QBwH3RcNgbbxy0yXn3h7s9FCEksRRZYSs+pmYB4QrDD4NoS+DpcFbYWhxQ85Y4CFDbcJgmxUZEEz9CtdszDACFlqFAtrUzbd3rk5AG09F9cw+y6TqTRTIMD2hB3usKa6nNZR0rlXszOCmQnaeJDrQZ6J+ts0jODwUBg3AjMD1VlFp4O+LGSMxtzDbtQH3hHp/ZU72WIWs7T4VxbIBltx5D+6ydStYlC2x+Y0reUJYbZ/evps954B6C7vgCvo4p2g3Xz3szXcKwqi7WyAOO8IJ+y3tbatJglzxJFgLu9Bl5pz06cI1vL3EHWIWTsiktg1Kn7p8io163d3e5ob/ADGPTiqLF7ZqP/hN7se8buPQZD4qrqYVznbz3FzuJMlWu6lCPh3MdN0a2e89kXeM7SsAIpNL3cTZv3PosrjMQ+q4mo6eWTR0CbqYZBawDNK7ddZZzwPdP0yunhZfqxejQJsjjDAIza7WDkqbau2mtm4Q2XLZByrUeRrFOA/QVXWxkTFlTVNpPqkim0u55AdSUQbMJG9VeY4Cw9TcounQWWbg1+vpq2zl+xGvjy526yXu5ImF2Y553quXug28yqTHbV3HFmHtoSNeQ4p7DbUqsbvVyGiLDJ7oHui3wCZ16eqjdruYD8S7WPti+2Pr6fVmhe0NgAboyjQRkiMrwetvP/n5qpqbbY3w1CQRBuMpGRIvP3RqeKY8SD5hN69RCUE1t7CLVaWdNsq28480WdA75PkfgZTNdtoGokecqoo190zPAHpcfVWNbEEeIfhDSel0RGSa2ApRaZZ0qgLWnMkAx5aoLqm/nkNNPRewABaY6Hy/tC9Uw4JzhSir2FmtbJDZLR6A8AdUvicKHDMg8U7VH4QjUsOAJKjzJRma1Cqy8hw43BQ3sqRJb/bmtFUaHZZD4qNSiIM6hRjJp3YM47D1PeSW08M8Ui5pO9I1gRMfZaHdgJWo2QWnr8VhOtSWEEQsw1kr8Ts1znSTzhcrMIAC0FD94xp13Rl0SWLwNjM6ryKs3wz2nYsZRLZGEJE5xdXNIaJXZTooA9Z8s1KjVkzxyWUnlkJbFxToTmmsK2rSM0qjmcgbHqMikqFTinqdTRUUnF7F+1NbousF2trMtVY2oOI8LvTIq+wfanDvzduHg8R8cljm05Xf2YImGqmudweejrlxt9DU7X7R4fdc1rt9xEeEf1ZLAYzZ5rEwC0E3E5+itDhwDkmaNYKll0pvctXp4wWxV4TYkASSBwyHoE8zBtaLABN1sRAVdWxROSxcsGsYZ8hkwEpXxQCXrVTxVJtHFxqqrLNcJDmM2iAqXG7fazVJhlSv/DBI94zujodSnMHsNjTLhvO4n6DRNNN06dm72Qt1XUoVbReWV78TiKjZEMact4+I891QpbCLzLiXczYeQ1Wmp4McFW7U2u1h7umN9+oGQ/Mcm+acVaKqrdiWetv1D7Y538kCrllIaADyWcx2NfXBDD3dLWo6wPTih7QxzZmoe9f7o/ht6+8VUYvFPqGXGeAyA6DRavuntBYXq/sjaNFdO9zzL9Kf9v7LcYOLp0rURLtaj/6W6dfmkf2k74c470EG83gzCHnAFybADMq6wGxCPE8eLhwsD6oayVdS23fqXndZY0uEuEtkv2+4oGOqOdUeLum2lxGR0hMNrkQAwDSQSIHGJjgrVlIDglqtPxTpEILvyc3ltvzHqcikHukhzg1t+Np6T8locF4m31YAfiFQjGBlAM8LzvSWOHsjQ8tfVXuAxIc1rhYET0tcesph0+x5cWL9dWsJoNh8X3bpPsmA4cCPxf36K1f4oggTeeSztVwdY658pyT+BxEsjVtj9EzzvgXOO2SwhjeZQqtUu6cEsagm9kdrhzKnO5HAJtMA+GylXYCJJgI7wAJNlXYmoVLeDluCfqlajfFPIhFNReCouTTOENbNtSZ+UD4fr0R610jsvEAticiR6OKtS4RZeHkmpHvk8xWCn34Dmab3zundnCXEny5BD7oGeabwAsQMxZVkyUi2wlMFWtHBhVeE8PVW+HpE3JsqpZOlsTdTACEypKPUIQXxFlbCKoDUSzjCYrVAAqnGYlUaNEhnv51XHVAAqxmJhIV8W+o7cpAudrwHMnRXhVKbxFETsjCOZMY2ptQN+iRw2zHVfFVsNGf/AK+yttnbCDDvPO+/joOg+qffg9QYXoNH01V/NYss85ruqOzMKnheonJADWgRkLRCIymGi8cSeCHUxbWuLQ3feNBkPzO0VN2mxZot/eO3qjrtpj2G/wAx1dCaxs7n21LL/wCL6gEdJhKd77U+P1P6L7vCIdoNvMaNxjjfMj2jyHDqVhcVtFzhugbjeA1/McyuvJJJNyfihU8MajwxmZ+A1J5KL6o1x75vL/5+yCYahf66Y9q8/V/V/ZYQsXJjZ+z313QwQ0e045D7nkr+l2TaHAuqFzdREEnrwV/h6LWN3WANA0CWXa9tYidGrG7K/A7HZRADWydXG5J+ic3OSO95UC5Lm2+TYXewcEvVwrTp80+SpMA5LskmedsQ7znb5vHwVrso93TLDm2Y6G6dNMJevTieY/XyROmucbEY3wUoMLh22XsPUh86Elp+hUHMdugtk8kCnU9rOZyHRPxTjkvKe4c0f9oaMh0VNRZUOu6OWfqmKFANM+InqVdGTSGqteeJ56DkDqlardVPEVdMkIukKJExAVMkKnVzRCVQdosV3bIafE428jKynZ2LIRCHc8Fhhtl4qmT4Q4TNnDXOxjgmnVarfba5vOLeoWv7garopDySqzQRkdR/9HbHaSTMfRxnNRw+0XUnui7XR5LUYjY9KpMgA8RY/DNUeM7Kv/8AHUB4Bwg/5h9kDPQzXG48o6/prF8z7X7hMJtsh05rQ0+0bSAAvneL2fiaRl1J/Vo3x/pQ8Nj7+IkHgUNLTSQzr1dVnDTPpP8A1QOXXbQ5rFUtrCM1J+2OcLH4UglWRNNitoqnxGNnVG2L2exeM8VOmQzPvHy1p/LN3eS2mxf/AE7awh9Z++RfIRPQoirSNvcGu1sIrYx2B2bUrXMsp8fxO/KPqVpcDs5tNu61sD4nmTqVd4jCsa4hrgQMih7g4r0ul01VMfk5PLavW2XS+bj08hPuUKo3dBJsBqm61QNEkiAvnPa3tKapNOkYYLF3vchyTCqqVjwgPuAdpu0rnEsw53BN3jNxGl9FlMXtF9R01XbzoDZ5DKy9iK27YXJyCs9j7GpEd5Xe0uP/AI5jdn3p15LLW6mrStdm7DKa5WLfgpnOLnBrBLnGB5rZbD2KKDZJmo72joOQ5IPZ3Z9Jri5jCJ3txxMktB3SY/CCQY4hpV8Wrz+t1c75b8BtVSgtgJpoTmpqF4hBZNBMqBTm6udyOC7J2BQMlT3ITJoc1F1MqSRbdQqhvyv8ky9p4IDh4gtaVmyK9yljxBsY2c7wlp/DIQKtM0374Esd7XFp49FPDvh4Ojx8Rb6J3faZBsvSrjAjk8M5S3XAEGQpmNFXnDFl2wPk4cDz5rlPH71ohwsR9uKvn1K9ges3i6Er34GShWpg53SxELOTNowRPE1Dos5tanvuufZ+ZzV5XqKoqUyluqs/KMNPDzPrTWKfdoGGNkevkjFueGlJohuibEIrRxCRq5+Sdw/squC3czr6Y0SmJwbD7dNr/wAzQfonlFyq4o0hdOL2ZWnZ2HI/g0/8jR9FF2yKBuKVO38oViBddi6o64+gStXd+p/yMYXtBWZDZLmgQBMEBXFPafeD2ieR+yzRF0MOhwi1wrRwvI3r1dj2bNO5g1j4JPF12sBNgmQbeSyHbd57sXKOqjmWAvLMx2q7SmqTTpk7mrve5DksnXrbvVWOLaqGp7f+JF6216arEOX5hWmgpvcd2Vhe8qQ5pPibe4GZJm3ALTYvBhxawa5j2gGCzoDsiZAHMhKUhFOpGnd/7grfCfxn/wD1D/RVMeq8jbKTl3NjZLC2CbJ2b3QcJAkggNmAAIGeuqtG4U8VCj7Q6p8aofOWWEjhzyKG5pGYhPHVcCjBJXgqYCPiGiMgg012DvI8QoldcuKSpBxSOIdc8gnH5pHFZnp9kRpF/wC0fqZXvFbI0HSDxB+YlOWeIOeh1PNI4b8XRqLS0/N9F6NCdnO7IMEkjRJbQo33m5hWuJySjsiuktiYsXweK3rHNRr2skW+2rDFZjosJG6WGJVXaeaA5NVsylnpLdJuxjSuK7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70" name="Picture 10" descr="http://www.joint-pain-expert.net/images/hippocratic_method_shoulder_dislocation.jpg"/>
          <p:cNvPicPr>
            <a:picLocks noChangeAspect="1" noChangeArrowheads="1"/>
          </p:cNvPicPr>
          <p:nvPr/>
        </p:nvPicPr>
        <p:blipFill>
          <a:blip r:embed="rId3" cstate="print"/>
          <a:srcRect r="8876"/>
          <a:stretch>
            <a:fillRect/>
          </a:stretch>
        </p:blipFill>
        <p:spPr bwMode="auto">
          <a:xfrm>
            <a:off x="4499992" y="2636912"/>
            <a:ext cx="430887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Skapular</a:t>
            </a:r>
            <a:r>
              <a:rPr lang="tr-TR" dirty="0" smtClean="0"/>
              <a:t> rotasyon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4" name="Picture 4" descr="sitting s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04864"/>
            <a:ext cx="36163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slocation"/>
          <p:cNvPicPr>
            <a:picLocks noChangeAspect="1" noChangeArrowheads="1"/>
          </p:cNvPicPr>
          <p:nvPr/>
        </p:nvPicPr>
        <p:blipFill>
          <a:blip r:embed="rId3" cstate="print"/>
          <a:srcRect b="9931"/>
          <a:stretch>
            <a:fillRect/>
          </a:stretch>
        </p:blipFill>
        <p:spPr bwMode="auto">
          <a:xfrm>
            <a:off x="827584" y="2204864"/>
            <a:ext cx="31940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5266928" cy="4572000"/>
          </a:xfrm>
        </p:spPr>
        <p:txBody>
          <a:bodyPr/>
          <a:lstStyle/>
          <a:p>
            <a:r>
              <a:rPr lang="tr-TR" dirty="0" err="1" smtClean="0"/>
              <a:t>Cunningham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	Omuz hafif traksiyondayken Hasta </a:t>
            </a:r>
            <a:r>
              <a:rPr lang="tr-TR" dirty="0" err="1" smtClean="0"/>
              <a:t>superior</a:t>
            </a:r>
            <a:r>
              <a:rPr lang="tr-TR" dirty="0" smtClean="0"/>
              <a:t> ve </a:t>
            </a:r>
            <a:r>
              <a:rPr lang="tr-TR" dirty="0" err="1" smtClean="0"/>
              <a:t>posteriora</a:t>
            </a:r>
            <a:r>
              <a:rPr lang="tr-TR" dirty="0" smtClean="0"/>
              <a:t> doğru </a:t>
            </a:r>
            <a:r>
              <a:rPr lang="tr-TR" dirty="0" err="1" smtClean="0"/>
              <a:t>omuzunu</a:t>
            </a:r>
            <a:r>
              <a:rPr lang="tr-TR" dirty="0" smtClean="0"/>
              <a:t> silkme hareketi yapar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4" name="Picture 4" descr="cuningham_massage"/>
          <p:cNvPicPr>
            <a:picLocks noChangeAspect="1" noChangeArrowheads="1"/>
          </p:cNvPicPr>
          <p:nvPr/>
        </p:nvPicPr>
        <p:blipFill>
          <a:blip r:embed="rId2" cstate="print"/>
          <a:srcRect r="37042"/>
          <a:stretch>
            <a:fillRect/>
          </a:stretch>
        </p:blipFill>
        <p:spPr bwMode="auto">
          <a:xfrm>
            <a:off x="5796136" y="1556792"/>
            <a:ext cx="292643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Eklemi çevreleyen destek yumuşak </a:t>
            </a:r>
            <a:r>
              <a:rPr lang="tr-TR" dirty="0" err="1" smtClean="0"/>
              <a:t>dokularn</a:t>
            </a:r>
            <a:r>
              <a:rPr lang="tr-TR" dirty="0" smtClean="0"/>
              <a:t> (kapsül ve bağların) yırtılması ve eklemi oluşturan kemik yapıların eklem yüzey temasının tamamen kesilerek birbirinden ayrılmasıdır.</a:t>
            </a:r>
          </a:p>
          <a:p>
            <a:r>
              <a:rPr lang="tr-TR" dirty="0" smtClean="0"/>
              <a:t>Tedavisi acildir</a:t>
            </a:r>
          </a:p>
          <a:p>
            <a:r>
              <a:rPr lang="tr-TR" dirty="0" err="1" smtClean="0"/>
              <a:t>Avasküler</a:t>
            </a:r>
            <a:r>
              <a:rPr lang="tr-TR" dirty="0" smtClean="0"/>
              <a:t> nekroz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0872" y="0"/>
            <a:ext cx="8229600" cy="1219200"/>
          </a:xfrm>
        </p:spPr>
        <p:txBody>
          <a:bodyPr/>
          <a:lstStyle/>
          <a:p>
            <a:r>
              <a:rPr lang="tr-TR" b="1" dirty="0" smtClean="0"/>
              <a:t>Çıkık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Takip:</a:t>
            </a:r>
          </a:p>
          <a:p>
            <a:r>
              <a:rPr lang="tr-TR" dirty="0" err="1" smtClean="0"/>
              <a:t>Velpo</a:t>
            </a:r>
            <a:r>
              <a:rPr lang="tr-TR" dirty="0" smtClean="0"/>
              <a:t> bandajı, omuz askısı- ilk 3 hafta (Hafif dış rotasyonda)</a:t>
            </a:r>
          </a:p>
          <a:p>
            <a:r>
              <a:rPr lang="tr-TR" dirty="0" smtClean="0"/>
              <a:t>3.haftadan itibaren pasif omuz hareketleri</a:t>
            </a:r>
          </a:p>
          <a:p>
            <a:r>
              <a:rPr lang="tr-TR" dirty="0" smtClean="0"/>
              <a:t>6. haftadan sonra aktif hareketler</a:t>
            </a:r>
          </a:p>
          <a:p>
            <a:r>
              <a:rPr lang="tr-TR" dirty="0" smtClean="0"/>
              <a:t>3. aydan sonra zorlayıcı egzersizler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4" name="Picture 4" descr="shoulder-brace-arc-xr-post-op-dislocation-full-sze (2)"/>
          <p:cNvPicPr>
            <a:picLocks noChangeAspect="1" noChangeArrowheads="1"/>
          </p:cNvPicPr>
          <p:nvPr/>
        </p:nvPicPr>
        <p:blipFill>
          <a:blip r:embed="rId2" cstate="print"/>
          <a:srcRect t="22469"/>
          <a:stretch>
            <a:fillRect/>
          </a:stretch>
        </p:blipFill>
        <p:spPr bwMode="auto">
          <a:xfrm>
            <a:off x="6012160" y="4005064"/>
            <a:ext cx="2876128" cy="2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&lt; %5</a:t>
            </a:r>
          </a:p>
          <a:p>
            <a:r>
              <a:rPr lang="tr-TR" dirty="0" smtClean="0"/>
              <a:t>Tanısı zordur, kolay atlanabilir</a:t>
            </a:r>
          </a:p>
          <a:p>
            <a:r>
              <a:rPr lang="tr-TR" dirty="0" smtClean="0"/>
              <a:t>Radyolojik değerlendirme önemli</a:t>
            </a:r>
          </a:p>
          <a:p>
            <a:r>
              <a:rPr lang="tr-TR" dirty="0" smtClean="0"/>
              <a:t>Epilepsi, alkollü, elektrik çarpması</a:t>
            </a:r>
          </a:p>
          <a:p>
            <a:r>
              <a:rPr lang="tr-TR" dirty="0" smtClean="0"/>
              <a:t>Kapalı redüksiyonu zordur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41986" name="Picture 2" descr="http://www.nypemergency.org/radiology/images/COTM_1009_A1.jpg"/>
          <p:cNvPicPr>
            <a:picLocks noChangeAspect="1" noChangeArrowheads="1"/>
          </p:cNvPicPr>
          <p:nvPr/>
        </p:nvPicPr>
        <p:blipFill>
          <a:blip r:embed="rId2" cstate="print"/>
          <a:srcRect t="6730" b="16998"/>
          <a:stretch>
            <a:fillRect/>
          </a:stretch>
        </p:blipFill>
        <p:spPr bwMode="auto">
          <a:xfrm>
            <a:off x="4067944" y="4077072"/>
            <a:ext cx="4562475" cy="2448272"/>
          </a:xfrm>
          <a:prstGeom prst="rect">
            <a:avLst/>
          </a:prstGeom>
          <a:noFill/>
        </p:spPr>
      </p:pic>
      <p:pic>
        <p:nvPicPr>
          <p:cNvPr id="41988" name="Picture 4" descr="http://www.feinberg.northwestern.edu/bin/z/r/case40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26436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Omuz </a:t>
            </a:r>
            <a:r>
              <a:rPr lang="tr-TR" dirty="0" err="1" smtClean="0"/>
              <a:t>adduksiyon</a:t>
            </a:r>
            <a:r>
              <a:rPr lang="tr-TR" dirty="0" smtClean="0"/>
              <a:t>, </a:t>
            </a:r>
            <a:r>
              <a:rPr lang="tr-TR" dirty="0" err="1" smtClean="0"/>
              <a:t>fleksiyon</a:t>
            </a:r>
            <a:r>
              <a:rPr lang="tr-TR" dirty="0" smtClean="0"/>
              <a:t> , iç rotasyonda</a:t>
            </a:r>
          </a:p>
          <a:p>
            <a:r>
              <a:rPr lang="tr-TR" dirty="0" smtClean="0"/>
              <a:t>dirsek </a:t>
            </a:r>
            <a:r>
              <a:rPr lang="tr-TR" dirty="0" err="1" smtClean="0"/>
              <a:t>fleksiyonda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4" name="Picture 4" descr="pst sh  exam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6016377" cy="39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Omuz </a:t>
            </a:r>
            <a:r>
              <a:rPr lang="tr-TR" dirty="0" err="1" smtClean="0"/>
              <a:t>abdüksiyonda</a:t>
            </a:r>
            <a:r>
              <a:rPr lang="tr-TR" dirty="0" smtClean="0"/>
              <a:t> iken </a:t>
            </a:r>
          </a:p>
          <a:p>
            <a:pPr>
              <a:buNone/>
            </a:pPr>
            <a:r>
              <a:rPr lang="tr-TR" dirty="0" smtClean="0"/>
              <a:t>	traksiyon-karşı traksiyon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Omuz Çıkığı</a:t>
            </a:r>
            <a:endParaRPr lang="tr-TR" dirty="0"/>
          </a:p>
        </p:txBody>
      </p:sp>
      <p:pic>
        <p:nvPicPr>
          <p:cNvPr id="4" name="Picture 4" descr="shoulder_stclav_treatment02 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 smtClean="0"/>
              <a:t>Luxatio</a:t>
            </a:r>
            <a:r>
              <a:rPr lang="tr-TR" dirty="0" smtClean="0"/>
              <a:t> </a:t>
            </a:r>
            <a:r>
              <a:rPr lang="tr-TR" dirty="0" err="1" smtClean="0"/>
              <a:t>Erecta</a:t>
            </a:r>
            <a:endParaRPr lang="tr-TR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 smtClean="0"/>
              <a:t>Hiperabdüksiyon</a:t>
            </a:r>
            <a:r>
              <a:rPr lang="tr-TR" dirty="0" smtClean="0"/>
              <a:t> sırasında omuza </a:t>
            </a:r>
            <a:r>
              <a:rPr lang="tr-TR" dirty="0" err="1" smtClean="0"/>
              <a:t>superiordan</a:t>
            </a:r>
            <a:r>
              <a:rPr lang="tr-TR" dirty="0" smtClean="0"/>
              <a:t> </a:t>
            </a:r>
            <a:r>
              <a:rPr lang="tr-TR" dirty="0" err="1" smtClean="0"/>
              <a:t>aksiyel</a:t>
            </a:r>
            <a:r>
              <a:rPr lang="tr-TR" dirty="0" smtClean="0"/>
              <a:t> yüklenmeyle oluşur</a:t>
            </a:r>
          </a:p>
          <a:p>
            <a:pPr eaLnBrk="1" hangingPunct="1">
              <a:defRPr/>
            </a:pPr>
            <a:r>
              <a:rPr lang="tr-TR" dirty="0" smtClean="0"/>
              <a:t>Ön kol baş hizasında olacak kadar omuz </a:t>
            </a:r>
            <a:r>
              <a:rPr lang="tr-TR" dirty="0" err="1" smtClean="0"/>
              <a:t>hiperabdüksiyonda</a:t>
            </a:r>
            <a:r>
              <a:rPr lang="tr-TR" dirty="0" smtClean="0"/>
              <a:t> </a:t>
            </a:r>
            <a:r>
              <a:rPr lang="tr-TR" dirty="0" err="1" smtClean="0"/>
              <a:t>kitlenir</a:t>
            </a:r>
            <a:endParaRPr lang="tr-TR" dirty="0" smtClean="0"/>
          </a:p>
          <a:p>
            <a:pPr eaLnBrk="1" hangingPunct="1">
              <a:defRPr/>
            </a:pPr>
            <a:r>
              <a:rPr lang="tr-TR" dirty="0" err="1" smtClean="0"/>
              <a:t>Nörovasküler</a:t>
            </a:r>
            <a:r>
              <a:rPr lang="tr-TR" dirty="0" smtClean="0"/>
              <a:t> problem görülme ihtimali &gt;%60</a:t>
            </a:r>
          </a:p>
        </p:txBody>
      </p:sp>
      <p:pic>
        <p:nvPicPr>
          <p:cNvPr id="43012" name="Picture 4" descr="IntJShoulderSurg_2007_1_3_100_3402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8280"/>
            <a:ext cx="3168352" cy="23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houlder_dislocation_anatomy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353072" cy="17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med-ed.virginia.edu/courses/rad/ext/3shoulder/luxatioErectaShoulderDisloc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23928" y="4077072"/>
            <a:ext cx="1944216" cy="210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Abdüksiyonda</a:t>
            </a:r>
            <a:r>
              <a:rPr lang="tr-TR" dirty="0" smtClean="0"/>
              <a:t>  iken</a:t>
            </a:r>
          </a:p>
          <a:p>
            <a:pPr>
              <a:buNone/>
            </a:pPr>
            <a:r>
              <a:rPr lang="tr-TR" dirty="0" smtClean="0"/>
              <a:t>	Traksiyon –karşı traksiyon tekniği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Luxatio</a:t>
            </a:r>
            <a:r>
              <a:rPr lang="tr-TR" dirty="0" smtClean="0"/>
              <a:t> </a:t>
            </a:r>
            <a:r>
              <a:rPr lang="tr-TR" dirty="0" err="1" smtClean="0"/>
              <a:t>Erecta</a:t>
            </a:r>
            <a:endParaRPr lang="tr-TR" dirty="0"/>
          </a:p>
        </p:txBody>
      </p:sp>
      <p:pic>
        <p:nvPicPr>
          <p:cNvPr id="43010" name="Picture 2" descr="http://img.medscape.com/pi/features/slideshow-slide/sdrt/fig12.jpg"/>
          <p:cNvPicPr>
            <a:picLocks noChangeAspect="1" noChangeArrowheads="1"/>
          </p:cNvPicPr>
          <p:nvPr/>
        </p:nvPicPr>
        <p:blipFill>
          <a:blip r:embed="rId2" cstate="print"/>
          <a:srcRect t="17036"/>
          <a:stretch>
            <a:fillRect/>
          </a:stretch>
        </p:blipFill>
        <p:spPr bwMode="auto">
          <a:xfrm>
            <a:off x="2555776" y="3140968"/>
            <a:ext cx="4972050" cy="2805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Genelde </a:t>
            </a:r>
            <a:r>
              <a:rPr lang="tr-TR" dirty="0" err="1" smtClean="0"/>
              <a:t>posteriora</a:t>
            </a:r>
            <a:r>
              <a:rPr lang="tr-TR" dirty="0" smtClean="0"/>
              <a:t> doğru çıkar</a:t>
            </a:r>
          </a:p>
          <a:p>
            <a:r>
              <a:rPr lang="tr-TR" dirty="0" err="1" smtClean="0"/>
              <a:t>Ulnar</a:t>
            </a:r>
            <a:r>
              <a:rPr lang="tr-TR" dirty="0" smtClean="0"/>
              <a:t> ve </a:t>
            </a:r>
            <a:r>
              <a:rPr lang="tr-TR" dirty="0" err="1" smtClean="0"/>
              <a:t>median</a:t>
            </a:r>
            <a:r>
              <a:rPr lang="tr-TR" dirty="0" smtClean="0"/>
              <a:t> sinir problemi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Dirsek Çıkığı</a:t>
            </a:r>
            <a:endParaRPr lang="tr-TR" dirty="0"/>
          </a:p>
        </p:txBody>
      </p:sp>
      <p:pic>
        <p:nvPicPr>
          <p:cNvPr id="4" name="Picture 4" descr="elbow dis (2)"/>
          <p:cNvPicPr>
            <a:picLocks noChangeAspect="1" noChangeArrowheads="1"/>
          </p:cNvPicPr>
          <p:nvPr/>
        </p:nvPicPr>
        <p:blipFill>
          <a:blip r:embed="rId2" cstate="print"/>
          <a:srcRect t="14017" r="13963"/>
          <a:stretch>
            <a:fillRect/>
          </a:stretch>
        </p:blipFill>
        <p:spPr bwMode="auto">
          <a:xfrm>
            <a:off x="4348492" y="3140968"/>
            <a:ext cx="3535876" cy="26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Mekanizma: dirsek </a:t>
            </a:r>
            <a:r>
              <a:rPr lang="tr-TR" dirty="0" err="1" smtClean="0"/>
              <a:t>hiperekstansiyonda</a:t>
            </a:r>
            <a:r>
              <a:rPr lang="tr-TR" dirty="0" smtClean="0"/>
              <a:t> avuç içine kuvvet uygulanması ile oluşur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Dirsek Çıkığı</a:t>
            </a:r>
            <a:endParaRPr lang="tr-TR" dirty="0"/>
          </a:p>
        </p:txBody>
      </p:sp>
      <p:pic>
        <p:nvPicPr>
          <p:cNvPr id="44034" name="Picture 2" descr="http://www.eorthopod.com/images/ContentImages/elbow/elbow_dislocation/elbow_dislocation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3810000" cy="2857500"/>
          </a:xfrm>
          <a:prstGeom prst="rect">
            <a:avLst/>
          </a:prstGeom>
          <a:noFill/>
        </p:spPr>
      </p:pic>
      <p:pic>
        <p:nvPicPr>
          <p:cNvPr id="44038" name="Picture 6" descr="http://www.totalprosports.com/wp-content/uploads/2009/10/janos-baranyai-dislocated-elbo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3096"/>
            <a:ext cx="3266728" cy="2177819"/>
          </a:xfrm>
          <a:prstGeom prst="rect">
            <a:avLst/>
          </a:prstGeom>
          <a:noFill/>
        </p:spPr>
      </p:pic>
      <p:pic>
        <p:nvPicPr>
          <p:cNvPr id="44040" name="Picture 8" descr="https://encrypted-tbn3.gstatic.com/images?q=tbn:ANd9GcRhITghRRXQsvBA2h84iUovpsBlhrVQFBWFBSAayfMQCuG5QwVp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20888"/>
            <a:ext cx="324467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Tipik </a:t>
            </a:r>
            <a:r>
              <a:rPr lang="tr-TR" dirty="0" err="1" smtClean="0"/>
              <a:t>deformite</a:t>
            </a:r>
            <a:r>
              <a:rPr lang="tr-TR" dirty="0" smtClean="0"/>
              <a:t>: </a:t>
            </a:r>
            <a:r>
              <a:rPr lang="tr-TR" dirty="0" err="1" smtClean="0"/>
              <a:t>Fleksiyon</a:t>
            </a:r>
            <a:r>
              <a:rPr lang="tr-TR" dirty="0" smtClean="0"/>
              <a:t>- </a:t>
            </a:r>
            <a:r>
              <a:rPr lang="tr-TR" dirty="0" err="1" smtClean="0"/>
              <a:t>olekranon</a:t>
            </a:r>
            <a:r>
              <a:rPr lang="tr-TR" dirty="0" smtClean="0"/>
              <a:t> belirgin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Dirsek Çıkığı</a:t>
            </a:r>
            <a:endParaRPr lang="tr-TR" dirty="0"/>
          </a:p>
        </p:txBody>
      </p:sp>
      <p:pic>
        <p:nvPicPr>
          <p:cNvPr id="70660" name="Picture 4" descr="https://encrypted-tbn3.gstatic.com/images?q=tbn:ANd9GcRVhrxJAqbxyKwYaEzpOTTgRE5CTZEVggbEmIn_uvBt9l0yjcvT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8710"/>
            <a:ext cx="4824536" cy="2868195"/>
          </a:xfrm>
          <a:prstGeom prst="rect">
            <a:avLst/>
          </a:prstGeom>
          <a:noFill/>
        </p:spPr>
      </p:pic>
      <p:pic>
        <p:nvPicPr>
          <p:cNvPr id="70662" name="Picture 6" descr="http://farm1.static.flickr.com/69/221258709_00a2e800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Dirsek Çıkığı</a:t>
            </a:r>
            <a:endParaRPr lang="tr-TR" dirty="0"/>
          </a:p>
        </p:txBody>
      </p:sp>
      <p:pic>
        <p:nvPicPr>
          <p:cNvPr id="45058" name="Picture 2" descr="http://img.medscape.com/pi/emed/ckb/clinical_procedures/79926-79928-109168-112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2889131" cy="3528392"/>
          </a:xfrm>
          <a:prstGeom prst="rect">
            <a:avLst/>
          </a:prstGeom>
          <a:noFill/>
        </p:spPr>
      </p:pic>
      <p:pic>
        <p:nvPicPr>
          <p:cNvPr id="45060" name="Picture 4" descr="http://img.medscape.com/pi/features/slideshow-slide/ue-disloc/fi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76872"/>
            <a:ext cx="497205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İnstabilite</a:t>
            </a:r>
            <a:r>
              <a:rPr lang="tr-TR" dirty="0" smtClean="0"/>
              <a:t> vardır</a:t>
            </a:r>
          </a:p>
          <a:p>
            <a:r>
              <a:rPr lang="tr-TR" dirty="0" smtClean="0"/>
              <a:t>Stabilizasyon için kırık </a:t>
            </a:r>
            <a:r>
              <a:rPr lang="tr-TR" dirty="0" err="1" smtClean="0"/>
              <a:t>fiksasyonu</a:t>
            </a:r>
            <a:r>
              <a:rPr lang="tr-TR" dirty="0" smtClean="0"/>
              <a:t> şarttır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Kırıklı çıkık</a:t>
            </a:r>
            <a:endParaRPr lang="tr-TR" b="1" dirty="0"/>
          </a:p>
        </p:txBody>
      </p:sp>
      <p:pic>
        <p:nvPicPr>
          <p:cNvPr id="19462" name="Picture 6" descr="http://www.emedx.com/emedx/diagnosis_information/diagnosis_information_image_files/foot_ankle_images/ankle_fracture_bimalleolar_dislocation_x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2176242" cy="2304256"/>
          </a:xfrm>
          <a:prstGeom prst="rect">
            <a:avLst/>
          </a:prstGeom>
          <a:noFill/>
        </p:spPr>
      </p:pic>
      <p:pic>
        <p:nvPicPr>
          <p:cNvPr id="19464" name="Picture 8" descr="http://www.emedx.com/emedx/diagnosis_information/diagnosis_information_image_files/shoulder_images/shoulder_fracture_dislo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17032"/>
            <a:ext cx="2079230" cy="2321002"/>
          </a:xfrm>
          <a:prstGeom prst="rect">
            <a:avLst/>
          </a:prstGeom>
          <a:noFill/>
        </p:spPr>
      </p:pic>
      <p:pic>
        <p:nvPicPr>
          <p:cNvPr id="19466" name="Picture 10" descr="http://bjsm.bmj.com/content/38/4/e17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2720588" cy="23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Uzun kol </a:t>
            </a:r>
            <a:r>
              <a:rPr lang="tr-TR" dirty="0" err="1" smtClean="0"/>
              <a:t>atel</a:t>
            </a:r>
            <a:r>
              <a:rPr lang="tr-TR" dirty="0" smtClean="0"/>
              <a:t>- 3 hafta</a:t>
            </a:r>
          </a:p>
          <a:p>
            <a:r>
              <a:rPr lang="tr-TR" dirty="0" smtClean="0"/>
              <a:t>1. haftada pasif hareketler</a:t>
            </a:r>
          </a:p>
          <a:p>
            <a:r>
              <a:rPr lang="tr-TR" dirty="0" smtClean="0"/>
              <a:t>3. haftada aktif hareketler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Dirsek Çıkığı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/>
          <a:lstStyle/>
          <a:p>
            <a:r>
              <a:rPr lang="tr-TR" dirty="0" smtClean="0"/>
              <a:t>Genelde </a:t>
            </a:r>
            <a:r>
              <a:rPr lang="tr-TR" dirty="0" err="1" smtClean="0"/>
              <a:t>posteriora</a:t>
            </a:r>
            <a:r>
              <a:rPr lang="tr-TR" dirty="0" smtClean="0"/>
              <a:t> doğru çıkar ve siyatik sinirin </a:t>
            </a:r>
            <a:r>
              <a:rPr lang="tr-TR" dirty="0" err="1" smtClean="0"/>
              <a:t>peroneal</a:t>
            </a:r>
            <a:r>
              <a:rPr lang="tr-TR" dirty="0" smtClean="0"/>
              <a:t> dalı zedelenebilir</a:t>
            </a:r>
          </a:p>
          <a:p>
            <a:r>
              <a:rPr lang="tr-TR" dirty="0" err="1" smtClean="0"/>
              <a:t>Anteriora</a:t>
            </a:r>
            <a:r>
              <a:rPr lang="tr-TR" dirty="0" smtClean="0"/>
              <a:t> çıkıklarda </a:t>
            </a:r>
            <a:r>
              <a:rPr lang="tr-TR" dirty="0" err="1" smtClean="0"/>
              <a:t>femoral</a:t>
            </a:r>
            <a:r>
              <a:rPr lang="tr-TR" dirty="0" smtClean="0"/>
              <a:t> arter yaralanması görülebilir</a:t>
            </a:r>
          </a:p>
          <a:p>
            <a:r>
              <a:rPr lang="tr-TR" dirty="0" err="1" smtClean="0"/>
              <a:t>Asetabulum</a:t>
            </a:r>
            <a:r>
              <a:rPr lang="tr-TR" dirty="0" smtClean="0"/>
              <a:t> arka duvar kırığı ve </a:t>
            </a:r>
            <a:r>
              <a:rPr lang="tr-TR" dirty="0" err="1" smtClean="0"/>
              <a:t>Pipkin</a:t>
            </a:r>
            <a:r>
              <a:rPr lang="tr-TR" dirty="0" smtClean="0"/>
              <a:t> (</a:t>
            </a:r>
            <a:r>
              <a:rPr lang="tr-TR" dirty="0" err="1" smtClean="0"/>
              <a:t>femur</a:t>
            </a:r>
            <a:r>
              <a:rPr lang="tr-TR" dirty="0" smtClean="0"/>
              <a:t> başı) kırığı görülebilir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Kalça Çıkığı</a:t>
            </a:r>
            <a:endParaRPr lang="tr-TR" dirty="0"/>
          </a:p>
        </p:txBody>
      </p:sp>
      <p:pic>
        <p:nvPicPr>
          <p:cNvPr id="4" name="Picture 9" descr="hip-fig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077072"/>
            <a:ext cx="1944216" cy="2549901"/>
          </a:xfrm>
          <a:prstGeom prst="rect">
            <a:avLst/>
          </a:prstGeom>
          <a:noFill/>
          <a:ln/>
        </p:spPr>
      </p:pic>
      <p:pic>
        <p:nvPicPr>
          <p:cNvPr id="5" name="Picture 8" descr="hip-fig2-ra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15816" y="4149080"/>
            <a:ext cx="3394720" cy="2472959"/>
          </a:xfrm>
          <a:prstGeom prst="rect">
            <a:avLst/>
          </a:prstGeom>
          <a:noFill/>
          <a:ln/>
        </p:spPr>
      </p:pic>
      <p:pic>
        <p:nvPicPr>
          <p:cNvPr id="6" name="Picture 10" descr="http://bjsm.bmj.com/content/38/4/e17/F1.large.jpg"/>
          <p:cNvPicPr>
            <a:picLocks noChangeAspect="1" noChangeArrowheads="1"/>
          </p:cNvPicPr>
          <p:nvPr/>
        </p:nvPicPr>
        <p:blipFill>
          <a:blip r:embed="rId4" cstate="print"/>
          <a:srcRect l="13362" r="5764"/>
          <a:stretch>
            <a:fillRect/>
          </a:stretch>
        </p:blipFill>
        <p:spPr bwMode="auto">
          <a:xfrm>
            <a:off x="6516216" y="4149080"/>
            <a:ext cx="226692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Diz ve kalça 90° </a:t>
            </a:r>
            <a:r>
              <a:rPr lang="tr-TR" dirty="0" err="1" smtClean="0"/>
              <a:t>fleksiyonda</a:t>
            </a:r>
            <a:r>
              <a:rPr lang="tr-TR" dirty="0" smtClean="0"/>
              <a:t> iken dize karşıdan gelen darbe  sonucu olur.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Kalça Çıkığı</a:t>
            </a:r>
            <a:endParaRPr lang="tr-TR" dirty="0"/>
          </a:p>
        </p:txBody>
      </p:sp>
      <p:pic>
        <p:nvPicPr>
          <p:cNvPr id="4" name="Picture 4" descr="hip d m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431482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slocation hip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350834" cy="357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Tipik </a:t>
            </a:r>
            <a:r>
              <a:rPr lang="tr-TR" dirty="0" err="1" smtClean="0"/>
              <a:t>deformite</a:t>
            </a:r>
            <a:r>
              <a:rPr lang="tr-TR" dirty="0" smtClean="0"/>
              <a:t>: </a:t>
            </a:r>
            <a:r>
              <a:rPr lang="tr-TR" dirty="0" err="1" smtClean="0"/>
              <a:t>Fleksiyon</a:t>
            </a:r>
            <a:r>
              <a:rPr lang="tr-TR" dirty="0" smtClean="0"/>
              <a:t>, </a:t>
            </a:r>
            <a:r>
              <a:rPr lang="tr-TR" dirty="0" err="1" smtClean="0"/>
              <a:t>addüksiyon</a:t>
            </a:r>
            <a:r>
              <a:rPr lang="tr-TR" dirty="0" smtClean="0"/>
              <a:t>, iç rotasyon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Kalça Çıkığı</a:t>
            </a:r>
            <a:endParaRPr lang="tr-TR" dirty="0"/>
          </a:p>
        </p:txBody>
      </p:sp>
      <p:pic>
        <p:nvPicPr>
          <p:cNvPr id="46082" name="Picture 2" descr="http://3.bp.blogspot.com/-uPvjdrH7tpw/TiKOFv0p3KI/AAAAAAAACxE/XZGTTbwl6Y8/s1600/hip+dislocation.jpg"/>
          <p:cNvPicPr>
            <a:picLocks noChangeAspect="1" noChangeArrowheads="1"/>
          </p:cNvPicPr>
          <p:nvPr/>
        </p:nvPicPr>
        <p:blipFill>
          <a:blip r:embed="rId2" cstate="print"/>
          <a:srcRect l="33146" r="1836" b="10001"/>
          <a:stretch>
            <a:fillRect/>
          </a:stretch>
        </p:blipFill>
        <p:spPr bwMode="auto">
          <a:xfrm>
            <a:off x="611560" y="2276872"/>
            <a:ext cx="3672408" cy="3600400"/>
          </a:xfrm>
          <a:prstGeom prst="rect">
            <a:avLst/>
          </a:prstGeom>
          <a:noFill/>
        </p:spPr>
      </p:pic>
      <p:pic>
        <p:nvPicPr>
          <p:cNvPr id="6" name="Picture 8" descr="hip-fig2-ra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2348880"/>
            <a:ext cx="4547007" cy="331236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Posterior</a:t>
            </a:r>
            <a:r>
              <a:rPr lang="tr-TR" dirty="0" smtClean="0"/>
              <a:t> Kalça Çıkığı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Bigelow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 smtClean="0"/>
              <a:t>Stimson</a:t>
            </a:r>
            <a:endParaRPr lang="tr-TR" dirty="0"/>
          </a:p>
        </p:txBody>
      </p:sp>
      <p:pic>
        <p:nvPicPr>
          <p:cNvPr id="49154" name="Picture 2" descr="https://www2.aofoundation.org/AOFileServerSurgery/MyPortalFiles?FilePath=/Surgery/en/_img/surgery/05-RedFix/31/Op/Screw/31_C_sm_fx_screw_fix_1a_5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960440" cy="4400489"/>
          </a:xfrm>
          <a:prstGeom prst="rect">
            <a:avLst/>
          </a:prstGeom>
          <a:noFill/>
        </p:spPr>
      </p:pic>
      <p:pic>
        <p:nvPicPr>
          <p:cNvPr id="49156" name="Picture 4" descr="http://a248.e.akamai.net/7/248/432/20110621154216/www.msdlatinamerica.com/ebooks/RockwoodGreensFracturesinAdults/files/77cf074067aa50359807b1eeb19d61d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333375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Kalça Çıkığı</a:t>
            </a:r>
            <a:endParaRPr lang="tr-TR" dirty="0"/>
          </a:p>
        </p:txBody>
      </p:sp>
      <p:pic>
        <p:nvPicPr>
          <p:cNvPr id="50178" name="Picture 2" descr="http://boneandspine.com/wp-content/uploads/2011/06/anterior-dislocation-hip-clin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142506" cy="4315889"/>
          </a:xfrm>
          <a:prstGeom prst="rect">
            <a:avLst/>
          </a:prstGeom>
          <a:noFill/>
        </p:spPr>
      </p:pic>
      <p:pic>
        <p:nvPicPr>
          <p:cNvPr id="5" name="Picture 9" descr="hip-fig1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4229071" y="2276872"/>
            <a:ext cx="3238934" cy="4248472"/>
          </a:xfrm>
          <a:prstGeom prst="rect">
            <a:avLst/>
          </a:prstGeom>
          <a:noFill/>
          <a:ln/>
        </p:spPr>
      </p:pic>
      <p:sp>
        <p:nvSpPr>
          <p:cNvPr id="7" name="6 Metin kutusu"/>
          <p:cNvSpPr txBox="1"/>
          <p:nvPr/>
        </p:nvSpPr>
        <p:spPr>
          <a:xfrm>
            <a:off x="539552" y="162880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Tipik </a:t>
            </a:r>
            <a:r>
              <a:rPr lang="tr-TR" sz="2400" dirty="0" err="1" smtClean="0"/>
              <a:t>deformite</a:t>
            </a:r>
            <a:r>
              <a:rPr lang="tr-TR" sz="2400" dirty="0" smtClean="0"/>
              <a:t>: </a:t>
            </a:r>
            <a:r>
              <a:rPr lang="tr-TR" sz="2400" dirty="0" err="1" smtClean="0"/>
              <a:t>fleksiyon</a:t>
            </a:r>
            <a:r>
              <a:rPr lang="tr-TR" sz="2400" dirty="0" smtClean="0"/>
              <a:t>, </a:t>
            </a:r>
            <a:r>
              <a:rPr lang="tr-TR" sz="2400" dirty="0" err="1" smtClean="0"/>
              <a:t>abdüksiyon</a:t>
            </a:r>
            <a:r>
              <a:rPr lang="tr-TR" sz="2400" dirty="0" smtClean="0"/>
              <a:t>, dış rotasyon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Ters </a:t>
            </a:r>
            <a:r>
              <a:rPr lang="tr-TR" dirty="0" err="1" smtClean="0"/>
              <a:t>Bigelow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Anterior</a:t>
            </a:r>
            <a:r>
              <a:rPr lang="tr-TR" dirty="0" smtClean="0"/>
              <a:t> Kalça Çıkığı</a:t>
            </a:r>
            <a:endParaRPr lang="tr-TR" dirty="0"/>
          </a:p>
        </p:txBody>
      </p:sp>
      <p:pic>
        <p:nvPicPr>
          <p:cNvPr id="52226" name="Picture 2" descr="http://www.jaaos.org/content/18/4/199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442170" cy="364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1 hafta kalça </a:t>
            </a:r>
            <a:r>
              <a:rPr lang="tr-TR" dirty="0" err="1" smtClean="0"/>
              <a:t>immobilizasyonu</a:t>
            </a:r>
            <a:endParaRPr lang="tr-TR" dirty="0" smtClean="0"/>
          </a:p>
          <a:p>
            <a:r>
              <a:rPr lang="tr-TR" dirty="0" err="1" smtClean="0"/>
              <a:t>İnstabil</a:t>
            </a:r>
            <a:r>
              <a:rPr lang="tr-TR" dirty="0" smtClean="0"/>
              <a:t> değilse traksiyona gerek yok</a:t>
            </a:r>
          </a:p>
          <a:p>
            <a:r>
              <a:rPr lang="tr-TR" dirty="0" err="1" smtClean="0"/>
              <a:t>Asetabulum</a:t>
            </a:r>
            <a:r>
              <a:rPr lang="tr-TR" dirty="0" smtClean="0"/>
              <a:t> kırığı varsa  cerrahiye kadar </a:t>
            </a:r>
            <a:r>
              <a:rPr lang="tr-TR" dirty="0" err="1" smtClean="0"/>
              <a:t>cild</a:t>
            </a:r>
            <a:r>
              <a:rPr lang="tr-TR" dirty="0" smtClean="0"/>
              <a:t> ya da iskelet traksiyonuna almak lazım</a:t>
            </a:r>
          </a:p>
          <a:p>
            <a:r>
              <a:rPr lang="tr-TR" dirty="0" smtClean="0"/>
              <a:t>3 hafta koltuk değneğiyle yük vermeden yürümeli</a:t>
            </a:r>
          </a:p>
          <a:p>
            <a:r>
              <a:rPr lang="tr-TR" dirty="0" smtClean="0"/>
              <a:t>3. haftada kısmi yük verebilir</a:t>
            </a:r>
          </a:p>
          <a:p>
            <a:r>
              <a:rPr lang="tr-TR" dirty="0" smtClean="0"/>
              <a:t>6. haftada tam yük verebilir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Kalça Çıkığı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En sık </a:t>
            </a:r>
            <a:r>
              <a:rPr lang="tr-TR" dirty="0" err="1" smtClean="0"/>
              <a:t>posteriora</a:t>
            </a:r>
            <a:r>
              <a:rPr lang="tr-TR" dirty="0" smtClean="0"/>
              <a:t> doğru çıkar</a:t>
            </a:r>
          </a:p>
          <a:p>
            <a:r>
              <a:rPr lang="tr-TR" dirty="0" smtClean="0"/>
              <a:t>Damar yaralanması en sık görülen eklem çıkığıdır</a:t>
            </a:r>
          </a:p>
          <a:p>
            <a:r>
              <a:rPr lang="tr-TR" dirty="0" err="1" smtClean="0"/>
              <a:t>Popliteal</a:t>
            </a:r>
            <a:r>
              <a:rPr lang="tr-TR" dirty="0" smtClean="0"/>
              <a:t> arter ve </a:t>
            </a:r>
            <a:r>
              <a:rPr lang="tr-TR" dirty="0" err="1" smtClean="0"/>
              <a:t>peroneal</a:t>
            </a:r>
            <a:r>
              <a:rPr lang="tr-TR" dirty="0" smtClean="0"/>
              <a:t> sinir lezyonu olabilir</a:t>
            </a:r>
          </a:p>
          <a:p>
            <a:r>
              <a:rPr lang="tr-TR" dirty="0" smtClean="0"/>
              <a:t>Damar yaralanması şüphesinde acil </a:t>
            </a:r>
            <a:r>
              <a:rPr lang="tr-TR" dirty="0" err="1" smtClean="0"/>
              <a:t>anjiografi</a:t>
            </a:r>
            <a:r>
              <a:rPr lang="tr-TR" dirty="0" smtClean="0"/>
              <a:t> gereklidir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Diz Çıkığı</a:t>
            </a:r>
            <a:endParaRPr lang="tr-TR" dirty="0"/>
          </a:p>
        </p:txBody>
      </p:sp>
      <p:pic>
        <p:nvPicPr>
          <p:cNvPr id="11266" name="Picture 2" descr="https://encrypted-tbn1.gstatic.com/images?q=tbn:ANd9GcR09XFIFWCIDO8LItdFYf5H2UnkKZ9vCZJewTQvHqwgy5D2vTUM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645024"/>
            <a:ext cx="3312368" cy="266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Diz Çıkığı</a:t>
            </a:r>
            <a:endParaRPr lang="tr-TR" dirty="0"/>
          </a:p>
        </p:txBody>
      </p:sp>
      <p:pic>
        <p:nvPicPr>
          <p:cNvPr id="53250" name="Picture 2" descr="http://farm5.staticflickr.com/4025/4626689375_07668abf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80928"/>
            <a:ext cx="4427984" cy="3320988"/>
          </a:xfrm>
          <a:prstGeom prst="rect">
            <a:avLst/>
          </a:prstGeom>
          <a:noFill/>
        </p:spPr>
      </p:pic>
      <p:pic>
        <p:nvPicPr>
          <p:cNvPr id="53252" name="Picture 4" descr="http://cdn.lifeinthefastlane.com/wp-content/uploads/2009/11/20031_4_C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4548859" cy="339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Doğru tanı koymak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Hikaye -çıkık oluş mekanizması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FM- Tipik </a:t>
            </a:r>
            <a:r>
              <a:rPr lang="tr-TR" dirty="0" err="1" smtClean="0"/>
              <a:t>deformite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rgbClr val="002060"/>
                </a:solidFill>
              </a:rPr>
              <a:t>Nörovasküler</a:t>
            </a:r>
            <a:r>
              <a:rPr lang="tr-TR" dirty="0" smtClean="0">
                <a:solidFill>
                  <a:srgbClr val="002060"/>
                </a:solidFill>
              </a:rPr>
              <a:t> muayene !!!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Direkt </a:t>
            </a:r>
            <a:r>
              <a:rPr lang="tr-TR" dirty="0" err="1" smtClean="0"/>
              <a:t>grf</a:t>
            </a:r>
            <a:r>
              <a:rPr lang="tr-TR" dirty="0" smtClean="0"/>
              <a:t>- </a:t>
            </a:r>
            <a:r>
              <a:rPr lang="tr-TR" dirty="0" smtClean="0">
                <a:solidFill>
                  <a:srgbClr val="002060"/>
                </a:solidFill>
              </a:rPr>
              <a:t>Kırık !!!</a:t>
            </a:r>
          </a:p>
          <a:p>
            <a:pPr marL="514350" indent="-514350">
              <a:buAutoNum type="arabicPeriod" startAt="2"/>
            </a:pPr>
            <a:r>
              <a:rPr lang="tr-TR" dirty="0" smtClean="0"/>
              <a:t>ACİL  Redüksiyon</a:t>
            </a:r>
          </a:p>
          <a:p>
            <a:pPr marL="514350" indent="-514350">
              <a:buAutoNum type="arabicPeriod" startAt="2"/>
            </a:pPr>
            <a:r>
              <a:rPr lang="tr-TR" dirty="0" smtClean="0"/>
              <a:t>Kontrol 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FM- </a:t>
            </a:r>
            <a:r>
              <a:rPr lang="tr-TR" dirty="0" err="1" smtClean="0">
                <a:solidFill>
                  <a:srgbClr val="002060"/>
                </a:solidFill>
              </a:rPr>
              <a:t>Stabilite</a:t>
            </a:r>
            <a:r>
              <a:rPr lang="tr-TR" dirty="0" smtClean="0">
                <a:solidFill>
                  <a:srgbClr val="002060"/>
                </a:solidFill>
              </a:rPr>
              <a:t>, </a:t>
            </a:r>
            <a:r>
              <a:rPr lang="tr-TR" dirty="0" err="1" smtClean="0">
                <a:solidFill>
                  <a:srgbClr val="002060"/>
                </a:solidFill>
              </a:rPr>
              <a:t>Nörovasküler</a:t>
            </a:r>
            <a:r>
              <a:rPr lang="tr-TR" dirty="0" smtClean="0">
                <a:solidFill>
                  <a:srgbClr val="002060"/>
                </a:solidFill>
              </a:rPr>
              <a:t> muayene !!! 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Direkt </a:t>
            </a:r>
            <a:r>
              <a:rPr lang="tr-TR" dirty="0" err="1" smtClean="0"/>
              <a:t>grf</a:t>
            </a:r>
            <a:r>
              <a:rPr lang="tr-TR" dirty="0" smtClean="0"/>
              <a:t>- </a:t>
            </a:r>
            <a:r>
              <a:rPr lang="tr-TR" dirty="0" smtClean="0">
                <a:solidFill>
                  <a:srgbClr val="002060"/>
                </a:solidFill>
              </a:rPr>
              <a:t>Kırık !!!</a:t>
            </a:r>
          </a:p>
          <a:p>
            <a:pPr marL="514350" indent="-514350">
              <a:buAutoNum type="arabicPeriod" startAt="4"/>
            </a:pPr>
            <a:r>
              <a:rPr lang="tr-TR" dirty="0" smtClean="0"/>
              <a:t>Eklemin </a:t>
            </a:r>
            <a:r>
              <a:rPr lang="tr-TR" dirty="0" err="1" smtClean="0"/>
              <a:t>immobilizasyonu</a:t>
            </a:r>
            <a:r>
              <a:rPr lang="tr-TR" dirty="0" smtClean="0"/>
              <a:t> ve hasta takibi</a:t>
            </a:r>
          </a:p>
          <a:p>
            <a:pPr marL="514350" indent="-514350">
              <a:buAutoNum type="arabicPeriod" startAt="4"/>
            </a:pPr>
            <a:r>
              <a:rPr lang="tr-TR" dirty="0" smtClean="0"/>
              <a:t>Rehabilitasyon</a:t>
            </a:r>
          </a:p>
          <a:p>
            <a:pPr marL="514350" indent="-514350">
              <a:buAutoNum type="arabicPeriod" startAt="2"/>
            </a:pPr>
            <a:endParaRPr lang="tr-TR" dirty="0" smtClean="0"/>
          </a:p>
          <a:p>
            <a:pPr marL="514350" indent="-514350">
              <a:buAutoNum type="arabicPeriod" startAt="2"/>
            </a:pPr>
            <a:endParaRPr lang="tr-TR" dirty="0" smtClean="0"/>
          </a:p>
          <a:p>
            <a:pPr marL="514350" indent="-514350">
              <a:buAutoNum type="arabicPeriod" startAt="2"/>
            </a:pPr>
            <a:endParaRPr lang="tr-TR" dirty="0" smtClean="0"/>
          </a:p>
          <a:p>
            <a:pPr marL="514350" indent="-514350">
              <a:buAutoNum type="arabicPeriod" startAt="2"/>
            </a:pPr>
            <a:endParaRPr lang="tr-TR" dirty="0" smtClean="0"/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Tedavideki Temel Prensipler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Kapalı </a:t>
            </a:r>
            <a:r>
              <a:rPr lang="tr-TR" dirty="0" err="1" smtClean="0"/>
              <a:t>redükte</a:t>
            </a:r>
            <a:r>
              <a:rPr lang="tr-TR" dirty="0" smtClean="0"/>
              <a:t> edilebilir</a:t>
            </a:r>
          </a:p>
          <a:p>
            <a:r>
              <a:rPr lang="tr-TR" dirty="0" err="1" smtClean="0"/>
              <a:t>İnstabildir</a:t>
            </a:r>
            <a:r>
              <a:rPr lang="tr-TR" dirty="0" smtClean="0"/>
              <a:t>- </a:t>
            </a:r>
            <a:r>
              <a:rPr lang="tr-TR" dirty="0" err="1" smtClean="0"/>
              <a:t>atel</a:t>
            </a:r>
            <a:r>
              <a:rPr lang="tr-TR" dirty="0" smtClean="0"/>
              <a:t>, tespit cihazı, </a:t>
            </a:r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fiksatör</a:t>
            </a:r>
            <a:endParaRPr lang="tr-TR" dirty="0" smtClean="0"/>
          </a:p>
          <a:p>
            <a:r>
              <a:rPr lang="tr-TR" dirty="0" smtClean="0"/>
              <a:t>Çoklu bağ yaralanması- rekonstrüksiyon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Diz Çıkığı</a:t>
            </a:r>
            <a:endParaRPr lang="tr-TR" dirty="0"/>
          </a:p>
        </p:txBody>
      </p:sp>
      <p:pic>
        <p:nvPicPr>
          <p:cNvPr id="67586" name="Picture 2" descr="http://img.medscape.com/pi/features/slideshow-slide/lwr-disloc/fi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497205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Omuz: </a:t>
            </a:r>
            <a:r>
              <a:rPr lang="tr-TR" dirty="0" err="1" smtClean="0"/>
              <a:t>Abdüksiyon</a:t>
            </a:r>
            <a:r>
              <a:rPr lang="tr-TR" dirty="0" smtClean="0"/>
              <a:t>, dış rotasyon</a:t>
            </a:r>
            <a:endParaRPr lang="en-US" dirty="0" smtClean="0"/>
          </a:p>
          <a:p>
            <a:r>
              <a:rPr lang="tr-TR" dirty="0" smtClean="0"/>
              <a:t>Dirsek: </a:t>
            </a:r>
            <a:r>
              <a:rPr lang="tr-TR" dirty="0" err="1" smtClean="0"/>
              <a:t>Fleksiyon</a:t>
            </a:r>
            <a:endParaRPr lang="en-US" dirty="0" smtClean="0"/>
          </a:p>
          <a:p>
            <a:r>
              <a:rPr lang="tr-TR" dirty="0" smtClean="0"/>
              <a:t>Kalça:</a:t>
            </a:r>
            <a:endParaRPr lang="en-US" dirty="0" smtClean="0"/>
          </a:p>
          <a:p>
            <a:pPr lvl="2">
              <a:buFont typeface="Wingdings" pitchFamily="2" charset="2"/>
              <a:buNone/>
            </a:pPr>
            <a:r>
              <a:rPr lang="en-US" dirty="0" smtClean="0"/>
              <a:t>Anterior- </a:t>
            </a:r>
            <a:r>
              <a:rPr lang="tr-TR" dirty="0" err="1" smtClean="0"/>
              <a:t>fleksiyon</a:t>
            </a:r>
            <a:r>
              <a:rPr lang="tr-TR" dirty="0" smtClean="0"/>
              <a:t>, </a:t>
            </a:r>
            <a:r>
              <a:rPr lang="tr-TR" dirty="0" err="1" smtClean="0"/>
              <a:t>abdüksiyon</a:t>
            </a:r>
            <a:r>
              <a:rPr lang="tr-TR" dirty="0" smtClean="0"/>
              <a:t>, dış rotasyon</a:t>
            </a:r>
            <a:endParaRPr lang="en-US" dirty="0" smtClean="0"/>
          </a:p>
          <a:p>
            <a:pPr lvl="2">
              <a:buFont typeface="Wingdings" pitchFamily="2" charset="2"/>
              <a:buNone/>
            </a:pPr>
            <a:r>
              <a:rPr lang="en-US" dirty="0" smtClean="0"/>
              <a:t>Posterior-</a:t>
            </a:r>
            <a:r>
              <a:rPr lang="tr-TR" dirty="0" err="1" smtClean="0"/>
              <a:t>fleksiyon</a:t>
            </a:r>
            <a:r>
              <a:rPr lang="tr-TR" dirty="0" smtClean="0"/>
              <a:t>, </a:t>
            </a:r>
            <a:r>
              <a:rPr lang="tr-TR" dirty="0" err="1" smtClean="0"/>
              <a:t>addüksiyon</a:t>
            </a:r>
            <a:r>
              <a:rPr lang="tr-TR" dirty="0" smtClean="0"/>
              <a:t>, iç rotasyon</a:t>
            </a:r>
            <a:endParaRPr lang="en-US" dirty="0" smtClean="0"/>
          </a:p>
          <a:p>
            <a:r>
              <a:rPr lang="tr-TR" dirty="0" smtClean="0"/>
              <a:t>Diz: </a:t>
            </a:r>
            <a:r>
              <a:rPr lang="tr-TR" dirty="0" err="1" smtClean="0"/>
              <a:t>Fleksiyon</a:t>
            </a:r>
            <a:endParaRPr lang="en-US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Tipik </a:t>
            </a:r>
            <a:r>
              <a:rPr lang="tr-TR" dirty="0" err="1" smtClean="0"/>
              <a:t>Deformiteler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Omuz: </a:t>
            </a:r>
            <a:r>
              <a:rPr lang="tr-TR" dirty="0" err="1" smtClean="0"/>
              <a:t>Aksiller</a:t>
            </a:r>
            <a:r>
              <a:rPr lang="tr-TR" dirty="0" smtClean="0"/>
              <a:t> sinir</a:t>
            </a:r>
          </a:p>
          <a:p>
            <a:r>
              <a:rPr lang="tr-TR" dirty="0" smtClean="0"/>
              <a:t>Dirsek: </a:t>
            </a:r>
            <a:r>
              <a:rPr lang="tr-TR" dirty="0" err="1" smtClean="0"/>
              <a:t>Ulnar</a:t>
            </a:r>
            <a:r>
              <a:rPr lang="tr-TR" dirty="0" smtClean="0"/>
              <a:t> sinir, </a:t>
            </a:r>
            <a:r>
              <a:rPr lang="tr-TR" dirty="0" err="1" smtClean="0"/>
              <a:t>median</a:t>
            </a:r>
            <a:r>
              <a:rPr lang="tr-TR" dirty="0" smtClean="0"/>
              <a:t> sinir</a:t>
            </a:r>
          </a:p>
          <a:p>
            <a:r>
              <a:rPr lang="tr-TR" dirty="0" err="1" smtClean="0"/>
              <a:t>Radius</a:t>
            </a:r>
            <a:r>
              <a:rPr lang="tr-TR" dirty="0" smtClean="0"/>
              <a:t> başı: 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interosseöz</a:t>
            </a:r>
            <a:r>
              <a:rPr lang="tr-TR" dirty="0" smtClean="0"/>
              <a:t> sinir</a:t>
            </a:r>
          </a:p>
          <a:p>
            <a:r>
              <a:rPr lang="tr-TR" dirty="0" smtClean="0"/>
              <a:t>Kalça: Siyatik sinirin </a:t>
            </a:r>
            <a:r>
              <a:rPr lang="tr-TR" dirty="0" err="1" smtClean="0"/>
              <a:t>peroneal</a:t>
            </a:r>
            <a:r>
              <a:rPr lang="tr-TR" dirty="0" smtClean="0"/>
              <a:t> dalı</a:t>
            </a:r>
          </a:p>
          <a:p>
            <a:r>
              <a:rPr lang="tr-TR" dirty="0" err="1" smtClean="0"/>
              <a:t>Anterior</a:t>
            </a:r>
            <a:r>
              <a:rPr lang="tr-TR" dirty="0" smtClean="0"/>
              <a:t> Kalça çıkığı: </a:t>
            </a:r>
            <a:r>
              <a:rPr lang="tr-TR" dirty="0" err="1" smtClean="0"/>
              <a:t>Femoral</a:t>
            </a:r>
            <a:r>
              <a:rPr lang="tr-TR" dirty="0" smtClean="0"/>
              <a:t> arter</a:t>
            </a:r>
          </a:p>
          <a:p>
            <a:r>
              <a:rPr lang="tr-TR" dirty="0" smtClean="0"/>
              <a:t>Diz: </a:t>
            </a:r>
            <a:r>
              <a:rPr lang="tr-TR" dirty="0" err="1" smtClean="0"/>
              <a:t>Peroneal</a:t>
            </a:r>
            <a:r>
              <a:rPr lang="tr-TR" dirty="0" smtClean="0"/>
              <a:t> sinir, </a:t>
            </a:r>
            <a:r>
              <a:rPr lang="tr-TR" dirty="0" err="1" smtClean="0"/>
              <a:t>Popliteal</a:t>
            </a:r>
            <a:r>
              <a:rPr lang="tr-TR" dirty="0" smtClean="0"/>
              <a:t> arter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Nörovasküler</a:t>
            </a:r>
            <a:r>
              <a:rPr lang="tr-TR" dirty="0" smtClean="0"/>
              <a:t> muayene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Doğru tanı koymak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Hikaye -çıkık oluş mekanizması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FM- Tipik </a:t>
            </a:r>
            <a:r>
              <a:rPr lang="tr-TR" dirty="0" err="1" smtClean="0"/>
              <a:t>deformite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rgbClr val="002060"/>
                </a:solidFill>
              </a:rPr>
              <a:t>Nörovasküler</a:t>
            </a:r>
            <a:r>
              <a:rPr lang="tr-TR" dirty="0" smtClean="0">
                <a:solidFill>
                  <a:srgbClr val="002060"/>
                </a:solidFill>
              </a:rPr>
              <a:t> muayene !!!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Direkt </a:t>
            </a:r>
            <a:r>
              <a:rPr lang="tr-TR" dirty="0" err="1" smtClean="0"/>
              <a:t>grf</a:t>
            </a:r>
            <a:r>
              <a:rPr lang="tr-TR" dirty="0" smtClean="0"/>
              <a:t>- </a:t>
            </a:r>
            <a:r>
              <a:rPr lang="tr-TR" dirty="0" smtClean="0">
                <a:solidFill>
                  <a:srgbClr val="002060"/>
                </a:solidFill>
              </a:rPr>
              <a:t>Kırık !!!</a:t>
            </a:r>
          </a:p>
          <a:p>
            <a:pPr marL="514350" indent="-514350">
              <a:buAutoNum type="arabicPeriod" startAt="2"/>
            </a:pPr>
            <a:r>
              <a:rPr lang="tr-TR" dirty="0" smtClean="0"/>
              <a:t>ACİL  Redüksiyon</a:t>
            </a:r>
          </a:p>
          <a:p>
            <a:pPr marL="514350" indent="-514350">
              <a:buAutoNum type="arabicPeriod" startAt="2"/>
            </a:pPr>
            <a:r>
              <a:rPr lang="tr-TR" dirty="0" smtClean="0"/>
              <a:t>Kontrol 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FM- </a:t>
            </a:r>
            <a:r>
              <a:rPr lang="tr-TR" dirty="0" err="1" smtClean="0">
                <a:solidFill>
                  <a:srgbClr val="002060"/>
                </a:solidFill>
              </a:rPr>
              <a:t>Stabilite</a:t>
            </a:r>
            <a:r>
              <a:rPr lang="tr-TR" dirty="0" smtClean="0">
                <a:solidFill>
                  <a:srgbClr val="002060"/>
                </a:solidFill>
              </a:rPr>
              <a:t>, </a:t>
            </a:r>
            <a:r>
              <a:rPr lang="tr-TR" dirty="0" err="1" smtClean="0">
                <a:solidFill>
                  <a:srgbClr val="002060"/>
                </a:solidFill>
              </a:rPr>
              <a:t>Nörovasküler</a:t>
            </a:r>
            <a:r>
              <a:rPr lang="tr-TR" dirty="0" smtClean="0">
                <a:solidFill>
                  <a:srgbClr val="002060"/>
                </a:solidFill>
              </a:rPr>
              <a:t> muayene !!! </a:t>
            </a:r>
          </a:p>
          <a:p>
            <a:pPr marL="514350" indent="-514350">
              <a:buFontTx/>
              <a:buChar char="-"/>
            </a:pPr>
            <a:r>
              <a:rPr lang="tr-TR" dirty="0" smtClean="0"/>
              <a:t>Direkt </a:t>
            </a:r>
            <a:r>
              <a:rPr lang="tr-TR" dirty="0" err="1" smtClean="0"/>
              <a:t>grf</a:t>
            </a:r>
            <a:r>
              <a:rPr lang="tr-TR" dirty="0" smtClean="0"/>
              <a:t>- </a:t>
            </a:r>
            <a:r>
              <a:rPr lang="tr-TR" dirty="0" smtClean="0">
                <a:solidFill>
                  <a:srgbClr val="002060"/>
                </a:solidFill>
              </a:rPr>
              <a:t>Kırık !!!</a:t>
            </a:r>
          </a:p>
          <a:p>
            <a:pPr marL="514350" indent="-514350">
              <a:buAutoNum type="arabicPeriod" startAt="4"/>
            </a:pPr>
            <a:r>
              <a:rPr lang="tr-TR" dirty="0" smtClean="0"/>
              <a:t>Eklemin </a:t>
            </a:r>
            <a:r>
              <a:rPr lang="tr-TR" dirty="0" err="1" smtClean="0"/>
              <a:t>immobilizasyonu</a:t>
            </a:r>
            <a:r>
              <a:rPr lang="tr-TR" dirty="0" smtClean="0"/>
              <a:t> ve hasta takibi</a:t>
            </a:r>
          </a:p>
          <a:p>
            <a:pPr marL="514350" indent="-514350">
              <a:buAutoNum type="arabicPeriod" startAt="4"/>
            </a:pPr>
            <a:r>
              <a:rPr lang="tr-TR" dirty="0" smtClean="0"/>
              <a:t>Rehabilitasyon</a:t>
            </a:r>
          </a:p>
          <a:p>
            <a:pPr marL="514350" indent="-514350">
              <a:buAutoNum type="arabicPeriod" startAt="2"/>
            </a:pPr>
            <a:endParaRPr lang="tr-TR" dirty="0" smtClean="0"/>
          </a:p>
          <a:p>
            <a:pPr marL="514350" indent="-514350">
              <a:buAutoNum type="arabicPeriod" startAt="2"/>
            </a:pPr>
            <a:endParaRPr lang="tr-TR" dirty="0" smtClean="0"/>
          </a:p>
          <a:p>
            <a:pPr marL="514350" indent="-514350">
              <a:buAutoNum type="arabicPeriod" startAt="2"/>
            </a:pPr>
            <a:endParaRPr lang="tr-TR" dirty="0" smtClean="0"/>
          </a:p>
          <a:p>
            <a:pPr marL="514350" indent="-514350">
              <a:buAutoNum type="arabicPeriod" startAt="2"/>
            </a:pPr>
            <a:endParaRPr lang="tr-TR" dirty="0" smtClean="0"/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Tedavideki Temel Prensipler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4968552"/>
          </a:xfrm>
        </p:spPr>
        <p:txBody>
          <a:bodyPr>
            <a:noAutofit/>
          </a:bodyPr>
          <a:lstStyle/>
          <a:p>
            <a:r>
              <a:rPr lang="tr-TR" sz="2200" dirty="0" smtClean="0"/>
              <a:t>Çıkık redüksiyonu </a:t>
            </a:r>
            <a:r>
              <a:rPr lang="tr-TR" sz="2200" dirty="0" smtClean="0">
                <a:solidFill>
                  <a:srgbClr val="002060"/>
                </a:solidFill>
              </a:rPr>
              <a:t>acildir</a:t>
            </a:r>
          </a:p>
          <a:p>
            <a:r>
              <a:rPr lang="tr-TR" sz="2200" dirty="0" smtClean="0"/>
              <a:t>Her çıkığın tipik bir </a:t>
            </a:r>
            <a:r>
              <a:rPr lang="tr-TR" sz="2200" dirty="0" err="1" smtClean="0"/>
              <a:t>deformitesi</a:t>
            </a:r>
            <a:r>
              <a:rPr lang="tr-TR" sz="2200" dirty="0" smtClean="0"/>
              <a:t> vardır</a:t>
            </a:r>
          </a:p>
          <a:p>
            <a:r>
              <a:rPr lang="tr-TR" sz="2200" dirty="0" smtClean="0"/>
              <a:t>Redüksiyon öncesi ve sonrası </a:t>
            </a:r>
            <a:r>
              <a:rPr lang="tr-TR" sz="2200" dirty="0" err="1" smtClean="0">
                <a:solidFill>
                  <a:srgbClr val="002060"/>
                </a:solidFill>
              </a:rPr>
              <a:t>nörovasküler</a:t>
            </a:r>
            <a:r>
              <a:rPr lang="tr-TR" sz="2200" dirty="0" smtClean="0">
                <a:solidFill>
                  <a:srgbClr val="002060"/>
                </a:solidFill>
              </a:rPr>
              <a:t> muayene </a:t>
            </a:r>
            <a:r>
              <a:rPr lang="tr-TR" sz="2200" dirty="0" smtClean="0"/>
              <a:t>mutlaka yapılmalı</a:t>
            </a:r>
          </a:p>
          <a:p>
            <a:r>
              <a:rPr lang="tr-TR" sz="2200" dirty="0" smtClean="0"/>
              <a:t>Direkt </a:t>
            </a:r>
            <a:r>
              <a:rPr lang="tr-TR" sz="2200" dirty="0" err="1" smtClean="0"/>
              <a:t>grafiyi</a:t>
            </a:r>
            <a:r>
              <a:rPr lang="tr-TR" sz="2200" dirty="0" smtClean="0"/>
              <a:t> görmeden redüksiyondan kaçınmak lazım (kırık !)</a:t>
            </a:r>
          </a:p>
          <a:p>
            <a:r>
              <a:rPr lang="tr-TR" sz="2200" dirty="0" smtClean="0"/>
              <a:t>Redüksiyonda gereksiz manevralardan kaçınmak lazım</a:t>
            </a:r>
          </a:p>
          <a:p>
            <a:r>
              <a:rPr lang="tr-TR" sz="2200" dirty="0" smtClean="0"/>
              <a:t>Aşırı traksiyon kuvveti uygulanmamalı</a:t>
            </a:r>
          </a:p>
          <a:p>
            <a:r>
              <a:rPr lang="tr-TR" sz="2200" dirty="0" smtClean="0"/>
              <a:t>Diz çıkığında </a:t>
            </a:r>
            <a:r>
              <a:rPr lang="tr-TR" sz="2200" dirty="0" err="1" smtClean="0"/>
              <a:t>vasküler</a:t>
            </a:r>
            <a:r>
              <a:rPr lang="tr-TR" sz="2200" dirty="0" smtClean="0"/>
              <a:t> yaralanma olabileceği için </a:t>
            </a:r>
            <a:r>
              <a:rPr lang="tr-TR" sz="2200" dirty="0" err="1" smtClean="0"/>
              <a:t>anjiografi</a:t>
            </a:r>
            <a:r>
              <a:rPr lang="tr-TR" sz="2200" dirty="0" smtClean="0"/>
              <a:t> yapılabilir</a:t>
            </a:r>
          </a:p>
          <a:p>
            <a:r>
              <a:rPr lang="tr-TR" sz="2200" dirty="0" err="1" smtClean="0"/>
              <a:t>Posterior</a:t>
            </a:r>
            <a:r>
              <a:rPr lang="tr-TR" sz="2200" dirty="0" smtClean="0"/>
              <a:t> omuz çıkıklarının tanısı atlanabilir</a:t>
            </a:r>
          </a:p>
          <a:p>
            <a:r>
              <a:rPr lang="tr-TR" sz="2200" dirty="0" err="1" smtClean="0"/>
              <a:t>İnstabil</a:t>
            </a:r>
            <a:r>
              <a:rPr lang="tr-TR" sz="2200" dirty="0" smtClean="0"/>
              <a:t> eklemler </a:t>
            </a:r>
            <a:r>
              <a:rPr lang="tr-TR" sz="2200" dirty="0" err="1" smtClean="0"/>
              <a:t>atel</a:t>
            </a:r>
            <a:r>
              <a:rPr lang="tr-TR" sz="2200" dirty="0" smtClean="0"/>
              <a:t>, </a:t>
            </a:r>
            <a:r>
              <a:rPr lang="tr-TR" sz="2200" dirty="0" err="1" smtClean="0"/>
              <a:t>breys</a:t>
            </a:r>
            <a:r>
              <a:rPr lang="tr-TR" sz="2200" dirty="0" smtClean="0"/>
              <a:t> ya da </a:t>
            </a:r>
            <a:r>
              <a:rPr lang="tr-TR" sz="2200" dirty="0" err="1" smtClean="0"/>
              <a:t>eksternal</a:t>
            </a:r>
            <a:r>
              <a:rPr lang="tr-TR" sz="2200" dirty="0" smtClean="0"/>
              <a:t> </a:t>
            </a:r>
            <a:r>
              <a:rPr lang="tr-TR" sz="2200" dirty="0" err="1" smtClean="0"/>
              <a:t>fiksatörle</a:t>
            </a:r>
            <a:r>
              <a:rPr lang="tr-TR" sz="2200" dirty="0" smtClean="0"/>
              <a:t> tespit edilmeli</a:t>
            </a:r>
          </a:p>
          <a:p>
            <a:r>
              <a:rPr lang="tr-TR" sz="2200" dirty="0" smtClean="0"/>
              <a:t>Kırıklı çıkıkta stabilizasyon için genelde kırık </a:t>
            </a:r>
            <a:r>
              <a:rPr lang="tr-TR" sz="2200" dirty="0" err="1" smtClean="0"/>
              <a:t>fiksasyonu</a:t>
            </a:r>
            <a:r>
              <a:rPr lang="tr-TR" sz="2200" dirty="0" smtClean="0"/>
              <a:t> gereklidir</a:t>
            </a:r>
            <a:endParaRPr lang="tr-TR" sz="22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tr-TR" dirty="0" smtClean="0"/>
              <a:t>Çıkarımlar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Redüksiyon öncesi mutlaka dosyaya yazılmalı</a:t>
            </a:r>
          </a:p>
          <a:p>
            <a:r>
              <a:rPr lang="tr-TR" dirty="0" smtClean="0"/>
              <a:t>Redüksiyon öncesi (+) ve  Redüksiyon sonrası(+) </a:t>
            </a:r>
            <a:r>
              <a:rPr lang="tr-TR" dirty="0" smtClean="0">
                <a:sym typeface="Wingdings" pitchFamily="2" charset="2"/>
              </a:rPr>
              <a:t>Takip</a:t>
            </a:r>
          </a:p>
          <a:p>
            <a:r>
              <a:rPr lang="tr-TR" dirty="0" smtClean="0"/>
              <a:t>Redüksiyon öncesi (-) ve  Redüksiyon sonrası(+) </a:t>
            </a:r>
            <a:r>
              <a:rPr lang="tr-TR" dirty="0" smtClean="0">
                <a:sym typeface="Wingdings" pitchFamily="2" charset="2"/>
              </a:rPr>
              <a:t>Acil sinir </a:t>
            </a:r>
            <a:r>
              <a:rPr lang="tr-TR" dirty="0" err="1" smtClean="0">
                <a:sym typeface="Wingdings" pitchFamily="2" charset="2"/>
              </a:rPr>
              <a:t>eksplorasyonu</a:t>
            </a:r>
            <a:endParaRPr lang="tr-TR" dirty="0" smtClean="0">
              <a:sym typeface="Wingdings" pitchFamily="2" charset="2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Nörolojik muayene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Redüksiyon öncesi (+) ve Redüksiyon sonrası (+)</a:t>
            </a:r>
            <a:r>
              <a:rPr lang="tr-TR" dirty="0" smtClean="0">
                <a:sym typeface="Wingdings" pitchFamily="2" charset="2"/>
              </a:rPr>
              <a:t> takip (</a:t>
            </a:r>
            <a:r>
              <a:rPr lang="tr-TR" dirty="0" err="1" smtClean="0">
                <a:sym typeface="Wingdings" pitchFamily="2" charset="2"/>
              </a:rPr>
              <a:t>anjiografi</a:t>
            </a:r>
            <a:r>
              <a:rPr lang="tr-TR" dirty="0" smtClean="0">
                <a:sym typeface="Wingdings" pitchFamily="2" charset="2"/>
              </a:rPr>
              <a:t>)  cerrahi</a:t>
            </a:r>
          </a:p>
          <a:p>
            <a:r>
              <a:rPr lang="tr-TR" dirty="0" smtClean="0">
                <a:sym typeface="Wingdings" pitchFamily="2" charset="2"/>
              </a:rPr>
              <a:t>Diz çıkığı</a:t>
            </a:r>
          </a:p>
          <a:p>
            <a:r>
              <a:rPr lang="tr-TR" dirty="0" err="1" smtClean="0">
                <a:sym typeface="Wingdings" pitchFamily="2" charset="2"/>
              </a:rPr>
              <a:t>Anterior</a:t>
            </a:r>
            <a:r>
              <a:rPr lang="tr-TR" dirty="0" smtClean="0">
                <a:sym typeface="Wingdings" pitchFamily="2" charset="2"/>
              </a:rPr>
              <a:t> kalça çıkığı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Vasküler</a:t>
            </a:r>
            <a:r>
              <a:rPr lang="tr-TR" dirty="0" smtClean="0"/>
              <a:t> muayene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1. Kapalı redüksiyon:</a:t>
            </a:r>
          </a:p>
          <a:p>
            <a:r>
              <a:rPr lang="tr-TR" dirty="0" smtClean="0"/>
              <a:t>iv analjezi veya </a:t>
            </a:r>
            <a:r>
              <a:rPr lang="tr-TR" dirty="0" err="1" smtClean="0"/>
              <a:t>sedasyon</a:t>
            </a:r>
            <a:endParaRPr lang="tr-TR" dirty="0" smtClean="0"/>
          </a:p>
          <a:p>
            <a:r>
              <a:rPr lang="tr-TR" dirty="0" smtClean="0"/>
              <a:t>Genel anestezi altında</a:t>
            </a:r>
          </a:p>
          <a:p>
            <a:r>
              <a:rPr lang="tr-TR" dirty="0" smtClean="0"/>
              <a:t>Uygun redüksiyon manevrası</a:t>
            </a:r>
          </a:p>
          <a:p>
            <a:r>
              <a:rPr lang="tr-TR" dirty="0" smtClean="0"/>
              <a:t>Aşırı güç uygulanmamalı</a:t>
            </a:r>
            <a:r>
              <a:rPr lang="tr-TR" dirty="0" smtClean="0">
                <a:sym typeface="Wingdings" pitchFamily="2" charset="2"/>
              </a:rPr>
              <a:t> kırık, </a:t>
            </a:r>
            <a:r>
              <a:rPr lang="tr-TR" dirty="0" err="1" smtClean="0">
                <a:sym typeface="Wingdings" pitchFamily="2" charset="2"/>
              </a:rPr>
              <a:t>fizis</a:t>
            </a:r>
            <a:r>
              <a:rPr lang="tr-TR" dirty="0" smtClean="0">
                <a:sym typeface="Wingdings" pitchFamily="2" charset="2"/>
              </a:rPr>
              <a:t> hasarı</a:t>
            </a:r>
            <a:endParaRPr lang="tr-TR" dirty="0" smtClean="0"/>
          </a:p>
          <a:p>
            <a:r>
              <a:rPr lang="tr-TR" dirty="0" smtClean="0"/>
              <a:t>Uzun süreli traksiyon uygulanmamalı</a:t>
            </a:r>
            <a:r>
              <a:rPr lang="tr-TR" dirty="0" smtClean="0">
                <a:sym typeface="Wingdings" pitchFamily="2" charset="2"/>
              </a:rPr>
              <a:t> NV problem</a:t>
            </a:r>
          </a:p>
          <a:p>
            <a:r>
              <a:rPr lang="tr-TR" dirty="0" smtClean="0">
                <a:sym typeface="Wingdings" pitchFamily="2" charset="2"/>
              </a:rPr>
              <a:t>Zorlu </a:t>
            </a:r>
            <a:r>
              <a:rPr lang="tr-TR" dirty="0" err="1" smtClean="0">
                <a:sym typeface="Wingdings" pitchFamily="2" charset="2"/>
              </a:rPr>
              <a:t>manüplasyon</a:t>
            </a:r>
            <a:r>
              <a:rPr lang="tr-TR" dirty="0" smtClean="0">
                <a:sym typeface="Wingdings" pitchFamily="2" charset="2"/>
              </a:rPr>
              <a:t> uygulanmamalı kırık</a:t>
            </a:r>
            <a:endParaRPr lang="tr-TR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Redüksiyon Acil Yapılmalı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2. Açık redüksiyon:</a:t>
            </a:r>
          </a:p>
          <a:p>
            <a:r>
              <a:rPr lang="tr-TR" dirty="0" smtClean="0"/>
              <a:t>GAA’ da Kapalı redüksiyon (-)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 Gecikmiş çıkıklar</a:t>
            </a:r>
          </a:p>
          <a:p>
            <a:r>
              <a:rPr lang="tr-TR" dirty="0" smtClean="0"/>
              <a:t>Eklem içi yumuşak doku</a:t>
            </a:r>
          </a:p>
          <a:p>
            <a:r>
              <a:rPr lang="tr-TR" dirty="0" smtClean="0"/>
              <a:t>Kopan ya da kırılan </a:t>
            </a:r>
            <a:r>
              <a:rPr lang="tr-TR" dirty="0" err="1" smtClean="0"/>
              <a:t>osteokondral</a:t>
            </a:r>
            <a:r>
              <a:rPr lang="tr-TR" dirty="0" smtClean="0"/>
              <a:t> fragman</a:t>
            </a:r>
          </a:p>
          <a:p>
            <a:r>
              <a:rPr lang="tr-TR" dirty="0" err="1" smtClean="0"/>
              <a:t>İnstabil</a:t>
            </a:r>
            <a:r>
              <a:rPr lang="tr-TR" dirty="0" smtClean="0"/>
              <a:t>  (Kırıklı çıkık)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Redüksiyon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sık görülen </a:t>
            </a:r>
            <a:r>
              <a:rPr lang="tr-TR" dirty="0" err="1" smtClean="0"/>
              <a:t>travmatik</a:t>
            </a:r>
            <a:r>
              <a:rPr lang="tr-TR" dirty="0" smtClean="0"/>
              <a:t> eklem çıkığıdır. (&gt;%50)</a:t>
            </a:r>
          </a:p>
          <a:p>
            <a:r>
              <a:rPr lang="tr-TR" dirty="0" smtClean="0"/>
              <a:t>En sık </a:t>
            </a:r>
            <a:r>
              <a:rPr lang="tr-TR" dirty="0" err="1" smtClean="0"/>
              <a:t>anteriora</a:t>
            </a:r>
            <a:r>
              <a:rPr lang="tr-TR" dirty="0" smtClean="0"/>
              <a:t> çıkar (&gt;%95)</a:t>
            </a:r>
          </a:p>
          <a:p>
            <a:r>
              <a:rPr lang="tr-TR" dirty="0" err="1" smtClean="0"/>
              <a:t>Posterior</a:t>
            </a:r>
            <a:r>
              <a:rPr lang="tr-TR" dirty="0" smtClean="0"/>
              <a:t> çıkık &lt;%5</a:t>
            </a:r>
          </a:p>
          <a:p>
            <a:r>
              <a:rPr lang="tr-TR" dirty="0" smtClean="0"/>
              <a:t>Gerçek </a:t>
            </a:r>
            <a:r>
              <a:rPr lang="tr-TR" dirty="0" err="1" smtClean="0"/>
              <a:t>inferior</a:t>
            </a:r>
            <a:r>
              <a:rPr lang="tr-TR" dirty="0" smtClean="0"/>
              <a:t> çıkık (</a:t>
            </a:r>
            <a:r>
              <a:rPr lang="tr-TR" dirty="0" err="1" smtClean="0"/>
              <a:t>Luxatio</a:t>
            </a:r>
            <a:r>
              <a:rPr lang="tr-TR" dirty="0" smtClean="0"/>
              <a:t> </a:t>
            </a:r>
            <a:r>
              <a:rPr lang="tr-TR" dirty="0" err="1" smtClean="0"/>
              <a:t>erecta</a:t>
            </a:r>
            <a:r>
              <a:rPr lang="tr-TR" dirty="0" smtClean="0"/>
              <a:t>) &lt;%1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Omuz Çıkığı</a:t>
            </a:r>
            <a:endParaRPr lang="tr-TR" dirty="0"/>
          </a:p>
        </p:txBody>
      </p:sp>
      <p:sp>
        <p:nvSpPr>
          <p:cNvPr id="14340" name="AutoShape 4" descr="https://umem.org/files/uploads/images/pearls/Visual_diagnosis/LuxatioErect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959</TotalTime>
  <Words>792</Words>
  <Application>Microsoft Office PowerPoint</Application>
  <PresentationFormat>Ekran Gösterisi (4:3)</PresentationFormat>
  <Paragraphs>200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Kağıt</vt:lpstr>
      <vt:lpstr>ÇIKIKLARDA TEDAVİ PRENSİPLERİ</vt:lpstr>
      <vt:lpstr>Çıkık</vt:lpstr>
      <vt:lpstr>Kırıklı çıkık</vt:lpstr>
      <vt:lpstr>Tedavideki Temel Prensipler</vt:lpstr>
      <vt:lpstr>Nörolojik muayene</vt:lpstr>
      <vt:lpstr>Vasküler muayene</vt:lpstr>
      <vt:lpstr>Redüksiyon Acil Yapılmalı</vt:lpstr>
      <vt:lpstr>Redüksiyon</vt:lpstr>
      <vt:lpstr>Omuz Çıkığı</vt:lpstr>
      <vt:lpstr>Slayt 10</vt:lpstr>
      <vt:lpstr>Anterior Omuz Çıkığı</vt:lpstr>
      <vt:lpstr>Anterior Omuz Çıkığı</vt:lpstr>
      <vt:lpstr>Anterior Omuz Çıkığı</vt:lpstr>
      <vt:lpstr>Anterior Omuz Çıkığı</vt:lpstr>
      <vt:lpstr>Anterior Omuz Çıkığı</vt:lpstr>
      <vt:lpstr>Anterior Omuz Çıkığı</vt:lpstr>
      <vt:lpstr>Anterior Omuz Çıkığı</vt:lpstr>
      <vt:lpstr>Anterior Omuz Çıkığı</vt:lpstr>
      <vt:lpstr>Anterior Omuz Çıkığı</vt:lpstr>
      <vt:lpstr>Anterior Omuz Çıkığı</vt:lpstr>
      <vt:lpstr>Posterior Omuz Çıkığı</vt:lpstr>
      <vt:lpstr>Posterior Omuz Çıkığı</vt:lpstr>
      <vt:lpstr>Posterior Omuz Çıkığı</vt:lpstr>
      <vt:lpstr>Luxatio Erecta</vt:lpstr>
      <vt:lpstr>Luxatio Erecta</vt:lpstr>
      <vt:lpstr>Dirsek Çıkığı</vt:lpstr>
      <vt:lpstr>Dirsek Çıkığı</vt:lpstr>
      <vt:lpstr>Dirsek Çıkığı</vt:lpstr>
      <vt:lpstr>Dirsek Çıkığı</vt:lpstr>
      <vt:lpstr>Dirsek Çıkığı</vt:lpstr>
      <vt:lpstr>Kalça Çıkığı</vt:lpstr>
      <vt:lpstr>Kalça Çıkığı</vt:lpstr>
      <vt:lpstr>Posterior Kalça Çıkığı</vt:lpstr>
      <vt:lpstr>Posterior Kalça Çıkığı</vt:lpstr>
      <vt:lpstr>Anterior Kalça Çıkığı</vt:lpstr>
      <vt:lpstr>Anterior Kalça Çıkığı</vt:lpstr>
      <vt:lpstr>Kalça Çıkığı</vt:lpstr>
      <vt:lpstr>Diz Çıkığı</vt:lpstr>
      <vt:lpstr>Diz Çıkığı</vt:lpstr>
      <vt:lpstr>Diz Çıkığı</vt:lpstr>
      <vt:lpstr>Tipik Deformiteler</vt:lpstr>
      <vt:lpstr>Nörovasküler muayene</vt:lpstr>
      <vt:lpstr>Tedavideki Temel Prensipler</vt:lpstr>
      <vt:lpstr>Çıkarımlar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ÇIKIKLARDA TEDAVİ PRENSİPLERİ</dc:title>
  <dc:creator>Casper</dc:creator>
  <cp:lastModifiedBy>user</cp:lastModifiedBy>
  <cp:revision>267</cp:revision>
  <dcterms:created xsi:type="dcterms:W3CDTF">2013-09-12T08:02:03Z</dcterms:created>
  <dcterms:modified xsi:type="dcterms:W3CDTF">2014-09-22T05:57:41Z</dcterms:modified>
</cp:coreProperties>
</file>