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7" r:id="rId3"/>
    <p:sldId id="258" r:id="rId4"/>
    <p:sldId id="259" r:id="rId5"/>
    <p:sldId id="260" r:id="rId6"/>
    <p:sldId id="261"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9" d="100"/>
          <a:sy n="49" d="100"/>
        </p:scale>
        <p:origin x="-806" y="-67"/>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2">
        <a:schemeClr val="bg2"/>
      </p:bgRef>
    </p:bg>
    <p:spTree>
      <p:nvGrpSpPr>
        <p:cNvPr id="1" name=""/>
        <p:cNvGrpSpPr/>
        <p:nvPr/>
      </p:nvGrpSpPr>
      <p:grpSpPr>
        <a:xfrm>
          <a:off x="0" y="0"/>
          <a:ext cx="0" cy="0"/>
          <a:chOff x="0" y="0"/>
          <a:chExt cx="0" cy="0"/>
        </a:xfrm>
      </p:grpSpPr>
      <p:sp>
        <p:nvSpPr>
          <p:cNvPr id="7" name="6 Serbest Form"/>
          <p:cNvSpPr>
            <a:spLocks/>
          </p:cNvSpPr>
          <p:nvPr/>
        </p:nvSpPr>
        <p:spPr bwMode="auto">
          <a:xfrm>
            <a:off x="0" y="4752126"/>
            <a:ext cx="12192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7 Serbest Form"/>
          <p:cNvSpPr>
            <a:spLocks/>
          </p:cNvSpPr>
          <p:nvPr/>
        </p:nvSpPr>
        <p:spPr bwMode="auto">
          <a:xfrm>
            <a:off x="8140701" y="0"/>
            <a:ext cx="40513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8 Başlık"/>
          <p:cNvSpPr>
            <a:spLocks noGrp="1"/>
          </p:cNvSpPr>
          <p:nvPr>
            <p:ph type="ctrTitle"/>
          </p:nvPr>
        </p:nvSpPr>
        <p:spPr>
          <a:xfrm>
            <a:off x="572085" y="3337560"/>
            <a:ext cx="8640064"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77400" y="1544812"/>
            <a:ext cx="8640064"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5EE0CBC0-76B1-4CCF-B3DC-E52FA3C41764}" type="datetimeFigureOut">
              <a:rPr lang="tr-TR" smtClean="0"/>
              <a:pPr/>
              <a:t>05.02.2020</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B3A4306B-26ED-4BC0-9777-5147502CD613}"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5EE0CBC0-76B1-4CCF-B3DC-E52FA3C41764}" type="datetimeFigureOut">
              <a:rPr lang="tr-TR" smtClean="0"/>
              <a:pPr/>
              <a:t>05.02.2020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3A4306B-26ED-4BC0-9777-5147502CD613}"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39"/>
            <a:ext cx="2743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5EE0CBC0-76B1-4CCF-B3DC-E52FA3C41764}" type="datetimeFigureOut">
              <a:rPr lang="tr-TR" smtClean="0"/>
              <a:pPr/>
              <a:t>05.02.2020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3A4306B-26ED-4BC0-9777-5147502CD613}"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lgn="l">
              <a:defRPr/>
            </a:lvl1p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5EE0CBC0-76B1-4CCF-B3DC-E52FA3C41764}" type="datetimeFigureOut">
              <a:rPr lang="tr-TR" smtClean="0"/>
              <a:pPr/>
              <a:t>05.02.2020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3A4306B-26ED-4BC0-9777-5147502CD613}"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2">
        <a:schemeClr val="bg2"/>
      </p:bgRef>
    </p:bg>
    <p:spTree>
      <p:nvGrpSpPr>
        <p:cNvPr id="1" name=""/>
        <p:cNvGrpSpPr/>
        <p:nvPr/>
      </p:nvGrpSpPr>
      <p:grpSpPr>
        <a:xfrm>
          <a:off x="0" y="0"/>
          <a:ext cx="0" cy="0"/>
          <a:chOff x="0" y="0"/>
          <a:chExt cx="0" cy="0"/>
        </a:xfrm>
      </p:grpSpPr>
      <p:sp>
        <p:nvSpPr>
          <p:cNvPr id="7" name="6 Serbest Form"/>
          <p:cNvSpPr>
            <a:spLocks/>
          </p:cNvSpPr>
          <p:nvPr/>
        </p:nvSpPr>
        <p:spPr bwMode="auto">
          <a:xfrm>
            <a:off x="0" y="4752126"/>
            <a:ext cx="12192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8 Serbest Form"/>
          <p:cNvSpPr>
            <a:spLocks/>
          </p:cNvSpPr>
          <p:nvPr/>
        </p:nvSpPr>
        <p:spPr bwMode="auto">
          <a:xfrm>
            <a:off x="8140701" y="0"/>
            <a:ext cx="40513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1 Başlık"/>
          <p:cNvSpPr>
            <a:spLocks noGrp="1"/>
          </p:cNvSpPr>
          <p:nvPr>
            <p:ph type="title"/>
          </p:nvPr>
        </p:nvSpPr>
        <p:spPr>
          <a:xfrm>
            <a:off x="914400" y="3583838"/>
            <a:ext cx="88392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2485800"/>
            <a:ext cx="88392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5EE0CBC0-76B1-4CCF-B3DC-E52FA3C41764}" type="datetimeFigureOut">
              <a:rPr lang="tr-TR" smtClean="0"/>
              <a:pPr/>
              <a:t>05.02.2020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3A4306B-26ED-4BC0-9777-5147502CD613}"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4638"/>
            <a:ext cx="99568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609600" y="1600201"/>
            <a:ext cx="48768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689600" y="1600201"/>
            <a:ext cx="48768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5EE0CBC0-76B1-4CCF-B3DC-E52FA3C41764}" type="datetimeFigureOut">
              <a:rPr lang="tr-TR" smtClean="0"/>
              <a:pPr/>
              <a:t>05.02.2020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3A4306B-26ED-4BC0-9777-5147502CD613}"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972800" cy="11430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09600" y="5486400"/>
            <a:ext cx="5386917"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6193368" y="5486400"/>
            <a:ext cx="5389033"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609600" y="1516912"/>
            <a:ext cx="5386917"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6193368" y="1516912"/>
            <a:ext cx="5389033"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5EE0CBC0-76B1-4CCF-B3DC-E52FA3C41764}" type="datetimeFigureOut">
              <a:rPr lang="tr-TR" smtClean="0"/>
              <a:pPr/>
              <a:t>05.02.2020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3A4306B-26ED-4BC0-9777-5147502CD613}"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4320"/>
            <a:ext cx="9960864" cy="1143000"/>
          </a:xfrm>
        </p:spPr>
        <p:txBody>
          <a:bodyPr anchor="ctr"/>
          <a:lstStyle>
            <a:lvl1pPr algn="l">
              <a:defRPr sz="4600"/>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5EE0CBC0-76B1-4CCF-B3DC-E52FA3C41764}" type="datetimeFigureOut">
              <a:rPr lang="tr-TR" smtClean="0"/>
              <a:pPr/>
              <a:t>05.02.2020</a:t>
            </a:fld>
            <a:endParaRPr lang="tr-TR"/>
          </a:p>
        </p:txBody>
      </p:sp>
      <p:sp>
        <p:nvSpPr>
          <p:cNvPr id="8" name="7 Slayt Numarası Yer Tutucusu"/>
          <p:cNvSpPr>
            <a:spLocks noGrp="1"/>
          </p:cNvSpPr>
          <p:nvPr>
            <p:ph type="sldNum" sz="quarter" idx="11"/>
          </p:nvPr>
        </p:nvSpPr>
        <p:spPr/>
        <p:txBody>
          <a:bodyPr/>
          <a:lstStyle/>
          <a:p>
            <a:fld id="{B3A4306B-26ED-4BC0-9777-5147502CD613}" type="slidenum">
              <a:rPr lang="tr-TR" smtClean="0"/>
              <a:pPr/>
              <a:t>‹#›</a:t>
            </a:fld>
            <a:endParaRPr lang="tr-TR"/>
          </a:p>
        </p:txBody>
      </p:sp>
      <p:sp>
        <p:nvSpPr>
          <p:cNvPr id="9" name="8 Altbilgi Yer Tutucusu"/>
          <p:cNvSpPr>
            <a:spLocks noGrp="1"/>
          </p:cNvSpPr>
          <p:nvPr>
            <p:ph type="ftr" sz="quarter" idx="12"/>
          </p:nvPr>
        </p:nvSpPr>
        <p:spPr/>
        <p:txBody>
          <a:bodyPr/>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5EE0CBC0-76B1-4CCF-B3DC-E52FA3C41764}" type="datetimeFigureOut">
              <a:rPr lang="tr-TR" smtClean="0"/>
              <a:pPr/>
              <a:t>05.02.2020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3A4306B-26ED-4BC0-9777-5147502CD613}"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1185528"/>
            <a:ext cx="4267200" cy="730250"/>
          </a:xfrm>
        </p:spPr>
        <p:txBody>
          <a:bodyPr tIns="0" bIns="0" anchor="t"/>
          <a:lstStyle>
            <a:lvl1pPr algn="l">
              <a:buNone/>
              <a:defRPr sz="1800" b="1">
                <a:solidFill>
                  <a:schemeClr val="accent1"/>
                </a:solidFill>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09600" y="214424"/>
            <a:ext cx="36576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609600" y="1981200"/>
            <a:ext cx="94488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5EE0CBC0-76B1-4CCF-B3DC-E52FA3C41764}" type="datetimeFigureOut">
              <a:rPr lang="tr-TR" smtClean="0"/>
              <a:pPr/>
              <a:t>05.02.2020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10875264" y="6422065"/>
            <a:ext cx="1016000" cy="365125"/>
          </a:xfrm>
        </p:spPr>
        <p:txBody>
          <a:bodyPr/>
          <a:lstStyle/>
          <a:p>
            <a:fld id="{B3A4306B-26ED-4BC0-9777-5147502CD613}"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7408976" y="1705709"/>
            <a:ext cx="4071824" cy="1253808"/>
          </a:xfrm>
        </p:spPr>
        <p:txBody>
          <a:bodyPr anchor="b"/>
          <a:lstStyle>
            <a:lvl1pPr algn="l">
              <a:buNone/>
              <a:defRPr sz="2200" b="1">
                <a:solidFill>
                  <a:schemeClr val="accent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1420837" y="1019907"/>
            <a:ext cx="54864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7408979" y="2998765"/>
            <a:ext cx="4071821"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a:xfrm>
            <a:off x="609600" y="6422065"/>
            <a:ext cx="2844800" cy="365125"/>
          </a:xfrm>
        </p:spPr>
        <p:txBody>
          <a:bodyPr/>
          <a:lstStyle/>
          <a:p>
            <a:fld id="{5EE0CBC0-76B1-4CCF-B3DC-E52FA3C41764}" type="datetimeFigureOut">
              <a:rPr lang="tr-TR" smtClean="0"/>
              <a:pPr/>
              <a:t>05.02.2020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3A4306B-26ED-4BC0-9777-5147502CD613}"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11 Serbest Form"/>
          <p:cNvSpPr>
            <a:spLocks/>
          </p:cNvSpPr>
          <p:nvPr/>
        </p:nvSpPr>
        <p:spPr bwMode="auto">
          <a:xfrm>
            <a:off x="0" y="4752126"/>
            <a:ext cx="12192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15 Serbest Form"/>
          <p:cNvSpPr>
            <a:spLocks/>
          </p:cNvSpPr>
          <p:nvPr/>
        </p:nvSpPr>
        <p:spPr bwMode="auto">
          <a:xfrm>
            <a:off x="9753600" y="0"/>
            <a:ext cx="24384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8 Başlık Yer Tutucusu"/>
          <p:cNvSpPr>
            <a:spLocks noGrp="1"/>
          </p:cNvSpPr>
          <p:nvPr>
            <p:ph type="title"/>
          </p:nvPr>
        </p:nvSpPr>
        <p:spPr>
          <a:xfrm>
            <a:off x="609600" y="274638"/>
            <a:ext cx="9956800" cy="1143000"/>
          </a:xfrm>
          <a:prstGeom prst="rect">
            <a:avLst/>
          </a:prstGeom>
        </p:spPr>
        <p:txBody>
          <a:bodyPr vert="horz" lIns="45720" rIns="45720" anchor="ctr">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609600" y="1600201"/>
            <a:ext cx="9956800" cy="45259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609600" y="6422065"/>
            <a:ext cx="28448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5EE0CBC0-76B1-4CCF-B3DC-E52FA3C41764}" type="datetimeFigureOut">
              <a:rPr lang="tr-TR" smtClean="0"/>
              <a:pPr/>
              <a:t>05.02.2020</a:t>
            </a:fld>
            <a:endParaRPr lang="tr-TR"/>
          </a:p>
        </p:txBody>
      </p:sp>
      <p:sp>
        <p:nvSpPr>
          <p:cNvPr id="22" name="21 Altbilgi Yer Tutucusu"/>
          <p:cNvSpPr>
            <a:spLocks noGrp="1"/>
          </p:cNvSpPr>
          <p:nvPr>
            <p:ph type="ftr" sz="quarter" idx="3"/>
          </p:nvPr>
        </p:nvSpPr>
        <p:spPr>
          <a:xfrm>
            <a:off x="4165600" y="6422065"/>
            <a:ext cx="38608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tr-TR"/>
          </a:p>
        </p:txBody>
      </p:sp>
      <p:sp>
        <p:nvSpPr>
          <p:cNvPr id="18" name="17 Slayt Numarası Yer Tutucusu"/>
          <p:cNvSpPr>
            <a:spLocks noGrp="1"/>
          </p:cNvSpPr>
          <p:nvPr>
            <p:ph type="sldNum" sz="quarter" idx="4"/>
          </p:nvPr>
        </p:nvSpPr>
        <p:spPr>
          <a:xfrm>
            <a:off x="10871200" y="6422065"/>
            <a:ext cx="1016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B3A4306B-26ED-4BC0-9777-5147502CD613}" type="slidenum">
              <a:rPr lang="tr-TR" smtClean="0"/>
              <a:pPr/>
              <a:t>‹#›</a:t>
            </a:fld>
            <a:endParaRPr lang="tr-TR"/>
          </a:p>
        </p:txBody>
      </p:sp>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bpturkiye.com/swot-analizi.html" TargetMode="External"/><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464949" y="1342962"/>
            <a:ext cx="10668000" cy="2387600"/>
          </a:xfrm>
        </p:spPr>
        <p:txBody>
          <a:bodyPr>
            <a:normAutofit/>
          </a:bodyPr>
          <a:lstStyle/>
          <a:p>
            <a:r>
              <a:rPr lang="tr-TR" sz="3600" dirty="0" smtClean="0"/>
              <a:t>ZTO440 PROJE HAZIRLAMA VE DEĞERLENDİRME</a:t>
            </a:r>
            <a:endParaRPr lang="tr-TR" sz="3600" dirty="0"/>
          </a:p>
        </p:txBody>
      </p:sp>
      <p:sp>
        <p:nvSpPr>
          <p:cNvPr id="3" name="Alt Başlık 2"/>
          <p:cNvSpPr>
            <a:spLocks noGrp="1"/>
          </p:cNvSpPr>
          <p:nvPr>
            <p:ph type="subTitle" idx="1"/>
          </p:nvPr>
        </p:nvSpPr>
        <p:spPr>
          <a:xfrm>
            <a:off x="542440" y="3451104"/>
            <a:ext cx="11220773" cy="1752600"/>
          </a:xfrm>
        </p:spPr>
        <p:txBody>
          <a:bodyPr>
            <a:normAutofit fontScale="92500" lnSpcReduction="20000"/>
          </a:bodyPr>
          <a:lstStyle/>
          <a:p>
            <a:pPr algn="ctr"/>
            <a:r>
              <a:rPr lang="tr-TR" sz="3000" dirty="0" smtClean="0"/>
              <a:t>Dr. </a:t>
            </a:r>
            <a:r>
              <a:rPr lang="tr-TR" sz="3000" dirty="0" err="1" smtClean="0"/>
              <a:t>Öğr</a:t>
            </a:r>
            <a:r>
              <a:rPr lang="tr-TR" sz="3000" dirty="0" smtClean="0"/>
              <a:t>. Üyesi SELEN DEVİREN SAYGIN</a:t>
            </a:r>
          </a:p>
          <a:p>
            <a:pPr algn="ctr"/>
            <a:r>
              <a:rPr lang="tr-TR" sz="3000" dirty="0" smtClean="0"/>
              <a:t>Ankara Üniversitesi</a:t>
            </a:r>
          </a:p>
          <a:p>
            <a:pPr algn="ctr"/>
            <a:r>
              <a:rPr lang="tr-TR" sz="3000" dirty="0" smtClean="0"/>
              <a:t> Ziraat Fakültesi</a:t>
            </a:r>
          </a:p>
          <a:p>
            <a:pPr algn="ctr"/>
            <a:r>
              <a:rPr lang="tr-TR" sz="3000" dirty="0" smtClean="0"/>
              <a:t> Toprak Bilimi ve Bitki Besleme Bölümü</a:t>
            </a:r>
          </a:p>
          <a:p>
            <a:pPr algn="ctr"/>
            <a:endParaRPr lang="tr-TR" sz="3000" dirty="0" smtClean="0"/>
          </a:p>
          <a:p>
            <a:pPr algn="ctr"/>
            <a:endParaRPr lang="tr-TR" sz="3000" dirty="0"/>
          </a:p>
        </p:txBody>
      </p:sp>
      <p:sp>
        <p:nvSpPr>
          <p:cNvPr id="4" name="3 Dikdörtgen"/>
          <p:cNvSpPr/>
          <p:nvPr/>
        </p:nvSpPr>
        <p:spPr>
          <a:xfrm>
            <a:off x="3202984" y="5275597"/>
            <a:ext cx="6096000" cy="830997"/>
          </a:xfrm>
          <a:prstGeom prst="rect">
            <a:avLst/>
          </a:prstGeom>
        </p:spPr>
        <p:txBody>
          <a:bodyPr>
            <a:spAutoFit/>
          </a:bodyPr>
          <a:lstStyle/>
          <a:p>
            <a:pPr algn="ctr"/>
            <a:r>
              <a:rPr lang="tr-TR" sz="2400" dirty="0" smtClean="0"/>
              <a:t>Ankara</a:t>
            </a:r>
          </a:p>
          <a:p>
            <a:pPr algn="ctr"/>
            <a:r>
              <a:rPr lang="tr-TR" sz="2400" dirty="0" smtClean="0"/>
              <a:t>2020</a:t>
            </a:r>
            <a:endParaRPr lang="tr-TR" sz="2400" dirty="0"/>
          </a:p>
        </p:txBody>
      </p:sp>
    </p:spTree>
    <p:extLst>
      <p:ext uri="{BB962C8B-B14F-4D97-AF65-F5344CB8AC3E}">
        <p14:creationId xmlns:p14="http://schemas.microsoft.com/office/powerpoint/2010/main" xmlns="" val="31956065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HAFTALIK DERS AKIŞI</a:t>
            </a:r>
            <a:endParaRPr lang="tr-TR" dirty="0"/>
          </a:p>
        </p:txBody>
      </p:sp>
      <p:sp>
        <p:nvSpPr>
          <p:cNvPr id="5" name="İçerik Yer Tutucusu 2"/>
          <p:cNvSpPr txBox="1">
            <a:spLocks/>
          </p:cNvSpPr>
          <p:nvPr/>
        </p:nvSpPr>
        <p:spPr>
          <a:xfrm>
            <a:off x="762000" y="1752601"/>
            <a:ext cx="10629254" cy="4803182"/>
          </a:xfrm>
          <a:prstGeom prst="rect">
            <a:avLst/>
          </a:prstGeom>
        </p:spPr>
        <p:txBody>
          <a:bodyPr vert="horz">
            <a:normAutofit fontScale="62500" lnSpcReduction="20000"/>
          </a:bodyPr>
          <a:lstStyle/>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tr-TR" sz="3000" b="0" i="0" u="none" strike="noStrike" kern="1200" cap="none" spc="0" normalizeH="0" baseline="0" noProof="0" dirty="0" smtClean="0">
                <a:ln>
                  <a:noFill/>
                </a:ln>
                <a:solidFill>
                  <a:schemeClr val="tx1"/>
                </a:solidFill>
                <a:effectLst/>
                <a:uLnTx/>
                <a:uFillTx/>
                <a:latin typeface="+mn-lt"/>
                <a:ea typeface="+mn-ea"/>
                <a:cs typeface="+mn-cs"/>
              </a:rPr>
              <a:t>1. Proje hazırlamaya giriş, temel yönetim ilkeleri </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tr-TR" sz="3000" b="0" i="0" u="none" strike="noStrike" kern="1200" cap="none" spc="0" normalizeH="0" baseline="0" noProof="0" dirty="0" smtClean="0">
                <a:ln>
                  <a:noFill/>
                </a:ln>
                <a:solidFill>
                  <a:schemeClr val="tx1"/>
                </a:solidFill>
                <a:effectLst/>
                <a:uLnTx/>
                <a:uFillTx/>
                <a:latin typeface="+mn-lt"/>
                <a:ea typeface="+mn-ea"/>
                <a:cs typeface="+mn-cs"/>
              </a:rPr>
              <a:t>2. Sorun analizi, problem temelli yaklaşımın benimsenmesi</a:t>
            </a:r>
          </a:p>
          <a:p>
            <a:pPr marL="420624" lvl="0" indent="-384048">
              <a:spcBef>
                <a:spcPct val="20000"/>
              </a:spcBef>
              <a:buClr>
                <a:schemeClr val="accent1"/>
              </a:buClr>
              <a:buSzPct val="80000"/>
              <a:buFont typeface="Wingdings 2"/>
              <a:buChar char=""/>
              <a:defRPr/>
            </a:pPr>
            <a:r>
              <a:rPr kumimoji="0" lang="tr-TR" sz="3000" b="0" i="0" u="none" strike="noStrike" kern="1200" cap="none" spc="0" normalizeH="0" baseline="0" noProof="0" dirty="0" smtClean="0">
                <a:ln>
                  <a:noFill/>
                </a:ln>
                <a:solidFill>
                  <a:schemeClr val="tx1"/>
                </a:solidFill>
                <a:effectLst/>
                <a:uLnTx/>
                <a:uFillTx/>
                <a:latin typeface="+mn-lt"/>
                <a:ea typeface="+mn-ea"/>
                <a:cs typeface="+mn-cs"/>
              </a:rPr>
              <a:t>3. Hedef analizi, uygun yöntem seçimi </a:t>
            </a:r>
            <a:r>
              <a:rPr lang="tr-TR" sz="3000" dirty="0" smtClean="0"/>
              <a:t>(Strateji analizi)</a:t>
            </a:r>
            <a:endParaRPr kumimoji="0" lang="tr-TR" sz="3000" b="0" i="0" u="none" strike="noStrike" kern="1200" cap="none" spc="0" normalizeH="0" baseline="0" noProof="0" dirty="0" smtClean="0">
              <a:ln>
                <a:noFill/>
              </a:ln>
              <a:solidFill>
                <a:schemeClr val="tx1"/>
              </a:solidFill>
              <a:effectLst/>
              <a:uLnTx/>
              <a:uFillTx/>
              <a:latin typeface="+mn-lt"/>
              <a:ea typeface="+mn-ea"/>
              <a:cs typeface="+mn-cs"/>
            </a:endParaRP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tr-TR" sz="3000" b="0" i="0" u="none" strike="noStrike" kern="1200" cap="none" spc="0" normalizeH="0" baseline="0" noProof="0" dirty="0" smtClean="0">
                <a:ln>
                  <a:noFill/>
                </a:ln>
                <a:solidFill>
                  <a:schemeClr val="tx1"/>
                </a:solidFill>
                <a:effectLst/>
                <a:uLnTx/>
                <a:uFillTx/>
                <a:latin typeface="+mn-lt"/>
                <a:ea typeface="+mn-ea"/>
                <a:cs typeface="+mn-cs"/>
              </a:rPr>
              <a:t>4</a:t>
            </a:r>
            <a:r>
              <a:rPr kumimoji="0" lang="tr-TR" sz="3000" i="0" u="none" strike="noStrike" kern="1200" cap="none" spc="0" normalizeH="0" baseline="0" noProof="0" dirty="0" smtClean="0">
                <a:ln>
                  <a:noFill/>
                </a:ln>
                <a:solidFill>
                  <a:schemeClr val="tx1"/>
                </a:solidFill>
                <a:effectLst/>
                <a:uLnTx/>
                <a:uFillTx/>
                <a:latin typeface="+mn-lt"/>
                <a:ea typeface="+mn-ea"/>
                <a:cs typeface="+mn-cs"/>
              </a:rPr>
              <a:t>. Paydaş analizi, proje ekibinin yetkinlikleri ve görev dağılımları</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tr-TR" sz="3000" b="0" i="0" u="none" strike="noStrike" kern="1200" cap="none" spc="0" normalizeH="0" baseline="0" noProof="0" dirty="0" smtClean="0">
                <a:ln>
                  <a:noFill/>
                </a:ln>
                <a:solidFill>
                  <a:schemeClr val="tx1"/>
                </a:solidFill>
                <a:effectLst/>
                <a:uLnTx/>
                <a:uFillTx/>
                <a:latin typeface="+mn-lt"/>
                <a:ea typeface="+mn-ea"/>
                <a:cs typeface="+mn-cs"/>
              </a:rPr>
              <a:t>5. Maliyet analizi, yapılabilirlik</a:t>
            </a:r>
            <a:endParaRPr kumimoji="0" lang="tr-TR" sz="3000" b="1" i="0" u="none" strike="noStrike" kern="1200" cap="none" spc="0" normalizeH="0" baseline="0" noProof="0" dirty="0" smtClean="0">
              <a:ln>
                <a:noFill/>
              </a:ln>
              <a:solidFill>
                <a:schemeClr val="tx1"/>
              </a:solidFill>
              <a:effectLst/>
              <a:uLnTx/>
              <a:uFillTx/>
              <a:latin typeface="+mn-lt"/>
              <a:ea typeface="+mn-ea"/>
              <a:cs typeface="+mn-cs"/>
            </a:endParaRP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tr-TR" sz="3000" b="1" i="0" u="none" strike="noStrike" kern="1200" cap="none" spc="0" normalizeH="0" baseline="0" noProof="0" dirty="0" smtClean="0">
                <a:ln>
                  <a:noFill/>
                </a:ln>
                <a:solidFill>
                  <a:schemeClr val="tx1"/>
                </a:solidFill>
                <a:effectLst/>
                <a:uLnTx/>
                <a:uFillTx/>
                <a:latin typeface="+mn-lt"/>
                <a:ea typeface="+mn-ea"/>
                <a:cs typeface="+mn-cs"/>
              </a:rPr>
              <a:t>6. </a:t>
            </a:r>
            <a:r>
              <a:rPr kumimoji="0" lang="tr-TR" sz="3000" i="0" u="none" strike="noStrike" kern="1200" cap="none" spc="0" normalizeH="0" baseline="0" noProof="0" dirty="0" smtClean="0">
                <a:ln>
                  <a:noFill/>
                </a:ln>
                <a:solidFill>
                  <a:schemeClr val="tx1"/>
                </a:solidFill>
                <a:effectLst/>
                <a:uLnTx/>
                <a:uFillTx/>
                <a:latin typeface="+mn-lt"/>
                <a:ea typeface="+mn-ea"/>
                <a:cs typeface="+mn-cs"/>
              </a:rPr>
              <a:t>Mantıksal çerçevenin oluşturulması</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tr-TR" sz="3000" b="0" i="0" u="none" strike="noStrike" kern="1200" cap="none" spc="0" normalizeH="0" baseline="0" noProof="0" dirty="0" smtClean="0">
                <a:ln>
                  <a:noFill/>
                </a:ln>
                <a:solidFill>
                  <a:schemeClr val="tx1"/>
                </a:solidFill>
                <a:effectLst/>
                <a:uLnTx/>
                <a:uFillTx/>
                <a:latin typeface="+mn-lt"/>
                <a:ea typeface="+mn-ea"/>
                <a:cs typeface="+mn-cs"/>
              </a:rPr>
              <a:t>7. Ara sınav</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tr-TR" sz="3000" b="0" i="0" u="none" strike="noStrike" kern="1200" cap="none" spc="0" normalizeH="0" baseline="0" noProof="0" dirty="0" smtClean="0">
                <a:ln>
                  <a:noFill/>
                </a:ln>
                <a:solidFill>
                  <a:schemeClr val="tx1"/>
                </a:solidFill>
                <a:effectLst/>
                <a:uLnTx/>
                <a:uFillTx/>
                <a:latin typeface="+mn-lt"/>
                <a:ea typeface="+mn-ea"/>
                <a:cs typeface="+mn-cs"/>
              </a:rPr>
              <a:t>8</a:t>
            </a:r>
            <a:r>
              <a:rPr kumimoji="0" lang="tr-TR" sz="3000" i="0" u="none" strike="noStrike" kern="1200" cap="none" spc="0" normalizeH="0" baseline="0" noProof="0" dirty="0" smtClean="0">
                <a:ln>
                  <a:noFill/>
                </a:ln>
                <a:solidFill>
                  <a:schemeClr val="tx1"/>
                </a:solidFill>
                <a:effectLst/>
                <a:uLnTx/>
                <a:uFillTx/>
                <a:latin typeface="+mn-lt"/>
                <a:ea typeface="+mn-ea"/>
                <a:cs typeface="+mn-cs"/>
              </a:rPr>
              <a:t>. Örnek proje taslakları ile projelendirme (Örnek tema: İklim değişikliği ile mücadele)</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tr-TR" sz="3000" i="0" u="none" strike="noStrike" kern="1200" cap="none" spc="0" normalizeH="0" baseline="0" noProof="0" dirty="0" smtClean="0">
                <a:ln>
                  <a:noFill/>
                </a:ln>
                <a:solidFill>
                  <a:schemeClr val="tx1"/>
                </a:solidFill>
                <a:effectLst/>
                <a:uLnTx/>
                <a:uFillTx/>
                <a:latin typeface="+mn-lt"/>
                <a:ea typeface="+mn-ea"/>
                <a:cs typeface="+mn-cs"/>
              </a:rPr>
              <a:t>9. GZTF analizi ile örnek proje değerlendirme </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tr-TR" sz="3000" b="0" i="0" u="none" strike="noStrike" kern="1200" cap="none" spc="0" normalizeH="0" baseline="0" noProof="0" dirty="0" smtClean="0">
                <a:ln>
                  <a:noFill/>
                </a:ln>
                <a:solidFill>
                  <a:schemeClr val="tx1"/>
                </a:solidFill>
                <a:effectLst/>
                <a:uLnTx/>
                <a:uFillTx/>
                <a:latin typeface="+mn-lt"/>
                <a:ea typeface="+mn-ea"/>
                <a:cs typeface="+mn-cs"/>
              </a:rPr>
              <a:t>10. Örnek proje taslakları ile projelendirme (Örnek tema: Sürdürülebilir tarım sistemlerinin yaygınlaştırılması)</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tr-TR" sz="3000" i="0" u="none" strike="noStrike" kern="1200" cap="none" spc="0" normalizeH="0" baseline="0" noProof="0" dirty="0" smtClean="0">
                <a:ln>
                  <a:noFill/>
                </a:ln>
                <a:solidFill>
                  <a:schemeClr val="tx1"/>
                </a:solidFill>
                <a:effectLst/>
                <a:uLnTx/>
                <a:uFillTx/>
                <a:latin typeface="+mn-lt"/>
                <a:ea typeface="+mn-ea"/>
                <a:cs typeface="+mn-cs"/>
              </a:rPr>
              <a:t>11. GZTF analizi ile örnek proje değerlendirme</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tr-TR" sz="3000" b="0" i="0" u="none" strike="noStrike" kern="1200" cap="none" spc="0" normalizeH="0" baseline="0" noProof="0" dirty="0" smtClean="0">
                <a:ln>
                  <a:noFill/>
                </a:ln>
                <a:solidFill>
                  <a:schemeClr val="tx1"/>
                </a:solidFill>
                <a:effectLst/>
                <a:uLnTx/>
                <a:uFillTx/>
                <a:latin typeface="+mn-lt"/>
                <a:ea typeface="+mn-ea"/>
                <a:cs typeface="+mn-cs"/>
              </a:rPr>
              <a:t>12. Örnek proje taslakları ile projelendirme (Örnek tema: Doğal kaynakların korunması)</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tr-TR" sz="3000" b="1" i="0" u="none" strike="noStrike" kern="1200" cap="none" spc="0" normalizeH="0" baseline="0" noProof="0" dirty="0" smtClean="0">
                <a:ln>
                  <a:noFill/>
                </a:ln>
                <a:solidFill>
                  <a:schemeClr val="tx1"/>
                </a:solidFill>
                <a:effectLst/>
                <a:uLnTx/>
                <a:uFillTx/>
                <a:latin typeface="+mn-lt"/>
                <a:ea typeface="+mn-ea"/>
                <a:cs typeface="+mn-cs"/>
              </a:rPr>
              <a:t>13. GZTF analizi ile örnek proje değerlendirme</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tr-TR" sz="3000" b="0" i="0" u="none" strike="noStrike" kern="1200" cap="none" spc="0" normalizeH="0" baseline="0" noProof="0" dirty="0" smtClean="0">
                <a:ln>
                  <a:noFill/>
                </a:ln>
                <a:solidFill>
                  <a:schemeClr val="tx1"/>
                </a:solidFill>
                <a:effectLst/>
                <a:uLnTx/>
                <a:uFillTx/>
                <a:latin typeface="+mn-lt"/>
                <a:ea typeface="+mn-ea"/>
                <a:cs typeface="+mn-cs"/>
              </a:rPr>
              <a:t>14. Genel değerlendirme</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endParaRPr kumimoji="0" lang="tr-TR" sz="3000" b="0" i="0" u="none" strike="noStrike" kern="1200" cap="none" spc="0" normalizeH="0" baseline="0" noProof="0" dirty="0" smtClean="0">
              <a:ln>
                <a:noFill/>
              </a:ln>
              <a:solidFill>
                <a:schemeClr val="tx1"/>
              </a:solidFill>
              <a:effectLst/>
              <a:uLnTx/>
              <a:uFillTx/>
              <a:latin typeface="+mn-lt"/>
              <a:ea typeface="+mn-ea"/>
              <a:cs typeface="+mn-cs"/>
            </a:endParaRP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endParaRPr kumimoji="0" lang="tr-TR" sz="30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xmlns="" val="34555829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GZTF (SWOT) Analizi</a:t>
            </a:r>
            <a:endParaRPr lang="tr-TR" dirty="0"/>
          </a:p>
        </p:txBody>
      </p:sp>
      <p:sp>
        <p:nvSpPr>
          <p:cNvPr id="3" name="2 İçerik Yer Tutucusu"/>
          <p:cNvSpPr>
            <a:spLocks noGrp="1"/>
          </p:cNvSpPr>
          <p:nvPr>
            <p:ph idx="1"/>
          </p:nvPr>
        </p:nvSpPr>
        <p:spPr/>
        <p:txBody>
          <a:bodyPr/>
          <a:lstStyle/>
          <a:p>
            <a:r>
              <a:rPr lang="tr-TR" dirty="0" smtClean="0"/>
              <a:t>SWOT Analizi, bir projede paydaşların ve proje ekibinin, uygulanacak yöntem ve tekniklerin, sürecin, veya durumun güçlü ve zayıf yönlerini belirlemek, iç ve dış çevreden kaynaklanan fırsat ve tehditleri saptamak için kullanılan stratejik bir tekniktir.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gzft analizi ile ilgili görsel sonucu&quot;"/>
          <p:cNvPicPr>
            <a:picLocks noChangeAspect="1" noChangeArrowheads="1"/>
          </p:cNvPicPr>
          <p:nvPr/>
        </p:nvPicPr>
        <p:blipFill>
          <a:blip r:embed="rId2" cstate="print"/>
          <a:srcRect/>
          <a:stretch>
            <a:fillRect/>
          </a:stretch>
        </p:blipFill>
        <p:spPr bwMode="auto">
          <a:xfrm>
            <a:off x="698016" y="739586"/>
            <a:ext cx="10477500" cy="5143501"/>
          </a:xfrm>
          <a:prstGeom prst="rect">
            <a:avLst/>
          </a:prstGeom>
          <a:noFill/>
        </p:spPr>
      </p:pic>
      <p:sp>
        <p:nvSpPr>
          <p:cNvPr id="5" name="4 Dikdörtgen"/>
          <p:cNvSpPr/>
          <p:nvPr/>
        </p:nvSpPr>
        <p:spPr>
          <a:xfrm>
            <a:off x="629290" y="6204510"/>
            <a:ext cx="4980851" cy="369332"/>
          </a:xfrm>
          <a:prstGeom prst="rect">
            <a:avLst/>
          </a:prstGeom>
        </p:spPr>
        <p:txBody>
          <a:bodyPr wrap="none">
            <a:spAutoFit/>
          </a:bodyPr>
          <a:lstStyle/>
          <a:p>
            <a:r>
              <a:rPr lang="tr-TR" dirty="0" smtClean="0">
                <a:hlinkClick r:id="rId3"/>
              </a:rPr>
              <a:t>Kaynak: http://sbpturkiye.com/swot-analizi.html</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Tema: </a:t>
            </a:r>
            <a:r>
              <a:rPr lang="tr-TR" sz="4800" dirty="0" smtClean="0"/>
              <a:t>Doğal kaynakların korunması</a:t>
            </a:r>
            <a:endParaRPr lang="tr-TR" dirty="0"/>
          </a:p>
        </p:txBody>
      </p:sp>
      <p:sp>
        <p:nvSpPr>
          <p:cNvPr id="3" name="2 İçerik Yer Tutucusu"/>
          <p:cNvSpPr>
            <a:spLocks noGrp="1"/>
          </p:cNvSpPr>
          <p:nvPr>
            <p:ph idx="1"/>
          </p:nvPr>
        </p:nvSpPr>
        <p:spPr/>
        <p:txBody>
          <a:bodyPr/>
          <a:lstStyle/>
          <a:p>
            <a:r>
              <a:rPr lang="tr-TR" dirty="0" smtClean="0"/>
              <a:t>SWOT analizinde sorulması gereken sorular nelerdir?</a:t>
            </a:r>
          </a:p>
          <a:p>
            <a:r>
              <a:rPr lang="tr-TR" dirty="0" smtClean="0"/>
              <a:t>Güçlü yönleri belirlerken</a:t>
            </a:r>
          </a:p>
          <a:p>
            <a:r>
              <a:rPr lang="tr-TR" dirty="0" smtClean="0"/>
              <a:t>Zayıf yönleri belirlerken</a:t>
            </a:r>
          </a:p>
          <a:p>
            <a:r>
              <a:rPr lang="tr-TR" dirty="0" smtClean="0"/>
              <a:t>Fırsatları değerlendirirken</a:t>
            </a:r>
          </a:p>
          <a:p>
            <a:r>
              <a:rPr lang="tr-TR" dirty="0" smtClean="0"/>
              <a:t>Tehditleri belirlerken…</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Yol haritası</a:t>
            </a:r>
            <a:endParaRPr lang="tr-TR" dirty="0"/>
          </a:p>
        </p:txBody>
      </p:sp>
      <p:sp>
        <p:nvSpPr>
          <p:cNvPr id="3" name="2 İçerik Yer Tutucusu"/>
          <p:cNvSpPr>
            <a:spLocks noGrp="1"/>
          </p:cNvSpPr>
          <p:nvPr>
            <p:ph idx="1"/>
          </p:nvPr>
        </p:nvSpPr>
        <p:spPr/>
        <p:txBody>
          <a:bodyPr/>
          <a:lstStyle/>
          <a:p>
            <a:r>
              <a:rPr lang="tr-TR" dirty="0" smtClean="0"/>
              <a:t>Hazırlamış olduğunuz proje anahtarınızda stratejik hedeflere ulaşmak açısından güçlü ve zayıf yönleri iç ve dış etmenleri göz önünde bulundurarak belirleyiniz.</a:t>
            </a:r>
          </a:p>
          <a:p>
            <a:r>
              <a:rPr lang="tr-TR" dirty="0" smtClean="0"/>
              <a:t>Aynı hedeflere ulaşmada iç-dış kaynaklı olacak şekilde fırsat ve bu fırsatlara ulaşmada karşılaşacağınız tehditleri ortaya koyarak GZFT </a:t>
            </a:r>
            <a:r>
              <a:rPr lang="tr-TR" dirty="0" err="1" smtClean="0"/>
              <a:t>matriksinizi</a:t>
            </a:r>
            <a:r>
              <a:rPr lang="tr-TR" dirty="0" smtClean="0"/>
              <a:t> hazırlayınız.</a:t>
            </a:r>
            <a:endParaRPr lang="tr-TR" dirty="0"/>
          </a:p>
        </p:txBody>
      </p:sp>
    </p:spTree>
  </p:cSld>
  <p:clrMapOvr>
    <a:masterClrMapping/>
  </p:clrMapOvr>
</p:sld>
</file>

<file path=ppt/theme/theme1.xml><?xml version="1.0" encoding="utf-8"?>
<a:theme xmlns:a="http://schemas.openxmlformats.org/drawingml/2006/main" name="Teknik">
  <a:themeElements>
    <a:clrScheme name="Teknik">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knik">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knik">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109</TotalTime>
  <Words>277</Words>
  <Application>Microsoft Office PowerPoint</Application>
  <PresentationFormat>Özel</PresentationFormat>
  <Paragraphs>34</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Teknik</vt:lpstr>
      <vt:lpstr>ZTO440 PROJE HAZIRLAMA VE DEĞERLENDİRME</vt:lpstr>
      <vt:lpstr>HAFTALIK DERS AKIŞI</vt:lpstr>
      <vt:lpstr>GZTF (SWOT) Analizi</vt:lpstr>
      <vt:lpstr>Slayt 4</vt:lpstr>
      <vt:lpstr>Tema: Doğal kaynakların korunması</vt:lpstr>
      <vt:lpstr>Yol haritası</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ZTO440 PROJE HAZIRLAMA VE DEĞERLENDİRME</dc:title>
  <dc:creator>Selen</dc:creator>
  <cp:lastModifiedBy>aylin</cp:lastModifiedBy>
  <cp:revision>23</cp:revision>
  <dcterms:created xsi:type="dcterms:W3CDTF">2020-02-05T08:00:25Z</dcterms:created>
  <dcterms:modified xsi:type="dcterms:W3CDTF">2020-02-05T20:46:44Z</dcterms:modified>
</cp:coreProperties>
</file>