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2" r:id="rId2"/>
    <p:sldId id="264" r:id="rId3"/>
    <p:sldId id="263" r:id="rId4"/>
    <p:sldId id="265" r:id="rId5"/>
    <p:sldId id="266" r:id="rId6"/>
    <p:sldId id="267" r:id="rId7"/>
    <p:sldId id="269" r:id="rId8"/>
    <p:sldId id="270" r:id="rId9"/>
    <p:sldId id="272" r:id="rId10"/>
    <p:sldId id="283" r:id="rId11"/>
    <p:sldId id="273" r:id="rId12"/>
    <p:sldId id="274" r:id="rId13"/>
    <p:sldId id="282" r:id="rId14"/>
    <p:sldId id="284" r:id="rId15"/>
    <p:sldId id="275" r:id="rId16"/>
    <p:sldId id="276" r:id="rId17"/>
    <p:sldId id="285" r:id="rId18"/>
    <p:sldId id="277" r:id="rId19"/>
    <p:sldId id="278" r:id="rId20"/>
    <p:sldId id="279" r:id="rId21"/>
    <p:sldId id="280" r:id="rId22"/>
    <p:sldId id="286" r:id="rId23"/>
    <p:sldId id="281"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0100C76-50AD-497B-B5EC-E554FF827556}">
          <p14:sldIdLst>
            <p14:sldId id="262"/>
            <p14:sldId id="264"/>
            <p14:sldId id="263"/>
            <p14:sldId id="265"/>
            <p14:sldId id="266"/>
            <p14:sldId id="267"/>
            <p14:sldId id="269"/>
            <p14:sldId id="270"/>
            <p14:sldId id="272"/>
            <p14:sldId id="283"/>
            <p14:sldId id="273"/>
            <p14:sldId id="274"/>
            <p14:sldId id="282"/>
            <p14:sldId id="284"/>
            <p14:sldId id="275"/>
            <p14:sldId id="276"/>
            <p14:sldId id="285"/>
            <p14:sldId id="277"/>
            <p14:sldId id="278"/>
            <p14:sldId id="279"/>
            <p14:sldId id="280"/>
            <p14:sldId id="286"/>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6" autoAdjust="0"/>
    <p:restoredTop sz="93756" autoAdjust="0"/>
  </p:normalViewPr>
  <p:slideViewPr>
    <p:cSldViewPr snapToGrid="0">
      <p:cViewPr varScale="1">
        <p:scale>
          <a:sx n="70" d="100"/>
          <a:sy n="70" d="100"/>
        </p:scale>
        <p:origin x="789"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709B0-91D0-4D11-B3DF-4E610F886C3D}" type="datetimeFigureOut">
              <a:rPr lang="tr-TR" smtClean="0"/>
              <a:t>17.03.2021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5BD26-31FF-4EFE-8844-FBD8AC7D5401}" type="slidenum">
              <a:rPr lang="tr-TR" smtClean="0"/>
              <a:t>‹#›</a:t>
            </a:fld>
            <a:endParaRPr lang="tr-TR"/>
          </a:p>
        </p:txBody>
      </p:sp>
    </p:spTree>
    <p:extLst>
      <p:ext uri="{BB962C8B-B14F-4D97-AF65-F5344CB8AC3E}">
        <p14:creationId xmlns:p14="http://schemas.microsoft.com/office/powerpoint/2010/main" val="365960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6992528-36DE-4995-A052-6CFD00B0F74D}" type="slidenum">
              <a:rPr lang="tr-TR" smtClean="0"/>
              <a:t>1</a:t>
            </a:fld>
            <a:endParaRPr lang="tr-TR"/>
          </a:p>
        </p:txBody>
      </p:sp>
    </p:spTree>
    <p:extLst>
      <p:ext uri="{BB962C8B-B14F-4D97-AF65-F5344CB8AC3E}">
        <p14:creationId xmlns:p14="http://schemas.microsoft.com/office/powerpoint/2010/main" val="409528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2A2CAA-DB2D-40D6-9443-9373E44DC6C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4006DB6-41EB-453E-9C5C-B69203105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E2BFAEC-3388-4361-AB88-5D06F9441641}"/>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A48CFC53-EA6D-4A4C-BA1A-8EA96A14F5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55D70C-A23E-4292-A192-068CF0155546}"/>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416821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2BAD96-BBED-4A39-84E1-7E03487E0EA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AA7D8A6-EE80-4148-A9D2-5C2700953FC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1F4FAB-0343-44E5-A21C-E02208A9D4DC}"/>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930F1BB-0E91-499A-86A6-E8AAC7C91D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648B00-5D57-4E01-AB80-B62DB4DE527F}"/>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417329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75D0A83-BDAB-4145-843D-D71314CD936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C1182D6-AAA3-4DDD-9B84-E92DD8FE571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74E561F-8A84-41CC-A35F-3ED741B702D9}"/>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35073076-4C89-406E-9FFB-851B384A13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3E8F24-2402-4D77-BD3E-950CB8C15B93}"/>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7911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0A79AA-BFE2-4213-80C3-824C8167C42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898C365-C6AF-4711-8C15-D65B590108E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2B411B2-AD9B-4F1F-B970-8B29EE3D8E46}"/>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C10068FE-FCC1-49C5-B368-63CA7BF19F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DFCF74-0299-496D-B54F-D01EC3CD873A}"/>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47809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ED3BED-4EA7-43D8-B0A1-328B970215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C0A3205-B1FC-463F-908F-140706152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17CE9B4-2FE5-425B-9118-30B1C41BFD2D}"/>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2F3CB70-1FBD-402A-8D2B-2C11B97084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A371780-AF9C-47A5-86FD-BA77CFB30D23}"/>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81395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BE3819-A939-429F-8556-4C5FB0A70E9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52531AE-0559-4A37-8A3E-8C3DB2A7A06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5FB0DA8-C82C-4E8B-8923-680732858DC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A06E330-AB11-4D37-B0E9-90696A130DED}"/>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91AC3982-36C8-4343-87F5-BE29AFC987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184E4F2-B4D3-40A0-9D7D-9DD8BA95868D}"/>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23766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B1E87F-B7B0-4A1A-9A60-56979A36C42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3DDEAE2-ECA7-4806-8A48-CA848BFE0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9A47B6F-325F-4F25-86FB-341AA0BDCFE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DD4157A-C08C-4F93-8DC6-0A6DFD109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E8950DA-A577-4DFD-BEA0-BEF41F6A4E1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FAD63B3-5BFD-4DDA-9049-0F6DF7F3A982}"/>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8" name="Alt Bilgi Yer Tutucusu 7">
            <a:extLst>
              <a:ext uri="{FF2B5EF4-FFF2-40B4-BE49-F238E27FC236}">
                <a16:creationId xmlns:a16="http://schemas.microsoft.com/office/drawing/2014/main" id="{A94B81AA-E12B-488C-949B-0811B3FCEA5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1B7B0FE-AF95-49DD-8A33-7514C7D55867}"/>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96188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D5C225-A583-4C18-9D8B-357B8F82D15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58D30E4-4496-4292-8C0D-A05ECCE2A2D4}"/>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4" name="Alt Bilgi Yer Tutucusu 3">
            <a:extLst>
              <a:ext uri="{FF2B5EF4-FFF2-40B4-BE49-F238E27FC236}">
                <a16:creationId xmlns:a16="http://schemas.microsoft.com/office/drawing/2014/main" id="{4AB084F3-5A00-4D80-B899-8D8AEBBEC33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2630FB5-2AF3-4295-AAA4-251EAB802757}"/>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88300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33E5D9B-E93D-4815-A8CF-F02DED25636E}"/>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3" name="Alt Bilgi Yer Tutucusu 2">
            <a:extLst>
              <a:ext uri="{FF2B5EF4-FFF2-40B4-BE49-F238E27FC236}">
                <a16:creationId xmlns:a16="http://schemas.microsoft.com/office/drawing/2014/main" id="{EDA7509E-5BE0-4B85-A4FF-CE67834DA6A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C301378-9210-45A8-8998-874D2630FCE5}"/>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51638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23C837-D1AE-4F18-B514-736CC0C489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4D33A0-F99B-4D14-8F38-33FDCE1E3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FE93742-DF3A-48FE-8807-184B13213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FE517BC-5F1D-4376-ADC8-580D909270F3}"/>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1C669896-DAD2-4D26-94F9-970F85B1DB0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F9041BB-3F88-46A0-9216-5E22060837C5}"/>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74458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12A40B-6A2F-4541-AC0C-C3CF67FC0DC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BC5ECFF-CD81-445C-9720-DECFF0D12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DC6B63A-023B-4566-A20D-6BEBC2D1F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953608E-2F4C-4372-ADB9-52789F8BEDF8}"/>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B5879648-5CD1-4EBB-8F2A-BA38C9A2CF6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87EB75-BC4D-4511-80B6-2E3A8430E06F}"/>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08429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6EFE050-66B3-4814-989E-00FF04783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1BE0CDF-08D4-4A9D-8E40-9B130AFEB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2F19D00-D274-4B71-BBE4-7172A50B6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E090D4D-C288-46BD-9B43-8F38A99E8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D9FC177-BA39-4BBD-B39B-838AE95F4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14F0B-EE60-458F-9CA9-CF9007E42D25}" type="slidenum">
              <a:rPr lang="tr-TR" smtClean="0"/>
              <a:t>‹#›</a:t>
            </a:fld>
            <a:endParaRPr lang="tr-TR"/>
          </a:p>
        </p:txBody>
      </p:sp>
    </p:spTree>
    <p:extLst>
      <p:ext uri="{BB962C8B-B14F-4D97-AF65-F5344CB8AC3E}">
        <p14:creationId xmlns:p14="http://schemas.microsoft.com/office/powerpoint/2010/main" val="214399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84B77F-7B7D-40E3-90B4-B46F57191859}"/>
              </a:ext>
            </a:extLst>
          </p:cNvPr>
          <p:cNvSpPr>
            <a:spLocks noGrp="1"/>
          </p:cNvSpPr>
          <p:nvPr>
            <p:ph type="ctrTitle"/>
          </p:nvPr>
        </p:nvSpPr>
        <p:spPr>
          <a:xfrm>
            <a:off x="977774" y="823865"/>
            <a:ext cx="10664982" cy="2688880"/>
          </a:xfrm>
        </p:spPr>
        <p:txBody>
          <a:bodyPr>
            <a:normAutofit fontScale="90000"/>
          </a:bodyPr>
          <a:lstStyle/>
          <a:p>
            <a:r>
              <a:rPr lang="tr-TR" sz="4800" b="1" dirty="0">
                <a:solidFill>
                  <a:srgbClr val="FF0000"/>
                </a:solidFill>
              </a:rPr>
              <a:t>YENİ MEDYA YENİ TEKNOLOJİLER</a:t>
            </a:r>
            <a:br>
              <a:rPr lang="tr-TR" sz="4800" dirty="0"/>
            </a:br>
            <a:br>
              <a:rPr lang="tr-TR" dirty="0"/>
            </a:br>
            <a:r>
              <a:rPr lang="tr-TR" dirty="0"/>
              <a:t>8. Hafta: Yeni Medyada Riskler ve Dijital Eşitsizlik</a:t>
            </a:r>
          </a:p>
        </p:txBody>
      </p:sp>
    </p:spTree>
    <p:extLst>
      <p:ext uri="{BB962C8B-B14F-4D97-AF65-F5344CB8AC3E}">
        <p14:creationId xmlns:p14="http://schemas.microsoft.com/office/powerpoint/2010/main" val="277342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9BFA9E-EF39-4B5C-9C2C-7841C388C87C}"/>
              </a:ext>
            </a:extLst>
          </p:cNvPr>
          <p:cNvSpPr>
            <a:spLocks noGrp="1"/>
          </p:cNvSpPr>
          <p:nvPr>
            <p:ph type="title"/>
          </p:nvPr>
        </p:nvSpPr>
        <p:spPr/>
        <p:txBody>
          <a:bodyPr/>
          <a:lstStyle/>
          <a:p>
            <a:r>
              <a:rPr lang="tr-TR" dirty="0"/>
              <a:t>Çocukların Yeni Medya Kullanım Alışkanlıkları ve Siber Zorbalık Araştırması</a:t>
            </a:r>
          </a:p>
        </p:txBody>
      </p:sp>
      <p:sp>
        <p:nvSpPr>
          <p:cNvPr id="3" name="İçerik Yer Tutucusu 2">
            <a:extLst>
              <a:ext uri="{FF2B5EF4-FFF2-40B4-BE49-F238E27FC236}">
                <a16:creationId xmlns:a16="http://schemas.microsoft.com/office/drawing/2014/main" id="{45366AD2-9910-4265-A21A-512B3C0B25FF}"/>
              </a:ext>
            </a:extLst>
          </p:cNvPr>
          <p:cNvSpPr>
            <a:spLocks noGrp="1"/>
          </p:cNvSpPr>
          <p:nvPr>
            <p:ph idx="1"/>
          </p:nvPr>
        </p:nvSpPr>
        <p:spPr>
          <a:xfrm>
            <a:off x="433953" y="1926364"/>
            <a:ext cx="10361908" cy="4351338"/>
          </a:xfrm>
        </p:spPr>
        <p:txBody>
          <a:bodyPr>
            <a:normAutofit/>
          </a:bodyPr>
          <a:lstStyle/>
          <a:p>
            <a:pPr indent="0" algn="just">
              <a:lnSpc>
                <a:spcPct val="107000"/>
              </a:lnSpc>
              <a:buNone/>
            </a:pPr>
            <a:r>
              <a:rPr lang="tr-TR" sz="2600" dirty="0"/>
              <a:t>SİBER ZORBALIK : BİT kullanarak bir kişiye ya da gruba yapılan, sosyal, sözel psikolojik saldırıya denir. </a:t>
            </a:r>
            <a:r>
              <a:rPr lang="tr-TR" sz="2600" dirty="0" err="1"/>
              <a:t>Bilg</a:t>
            </a:r>
            <a:r>
              <a:rPr lang="tr-TR" sz="2600" dirty="0"/>
              <a:t>. Cep. </a:t>
            </a:r>
            <a:r>
              <a:rPr lang="tr-TR" sz="2600" dirty="0" err="1"/>
              <a:t>Tlef</a:t>
            </a:r>
            <a:r>
              <a:rPr lang="tr-TR" sz="2600" dirty="0"/>
              <a:t>.  Bireyler tehdit edilebilir, küçük düşürülmesi, gruptan dışlanabilir, ayrımcılığa maruz kalabilir. </a:t>
            </a:r>
          </a:p>
          <a:p>
            <a:pPr indent="0" algn="just">
              <a:lnSpc>
                <a:spcPct val="107000"/>
              </a:lnSpc>
              <a:buNone/>
            </a:pPr>
            <a:r>
              <a:rPr lang="tr-TR" sz="2600" dirty="0"/>
              <a:t>Siber zorbalık genel anlamıyla; bir grup veya kişi tarafından başka bir kişiye kasıtlı olarak internet ortamından cep telefonu, bilgisayar gibi medya araçları üzerinden birden fazla ve sürekli olarak yapılan saldırı eylemidir.</a:t>
            </a:r>
          </a:p>
          <a:p>
            <a:pPr marL="0" indent="0">
              <a:buNone/>
            </a:pPr>
            <a:r>
              <a:rPr lang="tr-TR" dirty="0"/>
              <a:t>.</a:t>
            </a:r>
          </a:p>
        </p:txBody>
      </p:sp>
    </p:spTree>
    <p:extLst>
      <p:ext uri="{BB962C8B-B14F-4D97-AF65-F5344CB8AC3E}">
        <p14:creationId xmlns:p14="http://schemas.microsoft.com/office/powerpoint/2010/main" val="351736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6DE2BF-3E39-43D1-B8C9-0F945F3FCF01}"/>
              </a:ext>
            </a:extLst>
          </p:cNvPr>
          <p:cNvSpPr>
            <a:spLocks noGrp="1"/>
          </p:cNvSpPr>
          <p:nvPr>
            <p:ph idx="1"/>
          </p:nvPr>
        </p:nvSpPr>
        <p:spPr>
          <a:xfrm>
            <a:off x="0" y="1487837"/>
            <a:ext cx="12192000" cy="5260759"/>
          </a:xfrm>
        </p:spPr>
        <p:txBody>
          <a:bodyPr>
            <a:normAutofit fontScale="92500" lnSpcReduction="10000"/>
          </a:bodyPr>
          <a:lstStyle/>
          <a:p>
            <a:pPr marL="534988" indent="-263525" algn="just">
              <a:lnSpc>
                <a:spcPct val="107000"/>
              </a:lnSpc>
            </a:pPr>
            <a:r>
              <a:rPr lang="tr-TR" sz="3100" dirty="0"/>
              <a:t>2017-2018 öğretim yılında; 21.05.2018 – 06.06.2018 tarihleri arasında</a:t>
            </a:r>
          </a:p>
          <a:p>
            <a:pPr marL="457200" algn="just">
              <a:lnSpc>
                <a:spcPct val="107000"/>
              </a:lnSpc>
            </a:pPr>
            <a:r>
              <a:rPr lang="tr-TR" sz="3100" dirty="0"/>
              <a:t>Türkiye genelinde 5, 6, 7 ve 8’inci sınıfta okuyan ortaokul öğrencileri</a:t>
            </a:r>
          </a:p>
          <a:p>
            <a:pPr marL="457200" algn="just">
              <a:lnSpc>
                <a:spcPct val="107000"/>
              </a:lnSpc>
              <a:spcAft>
                <a:spcPts val="800"/>
              </a:spcAft>
            </a:pPr>
            <a:r>
              <a:rPr lang="tr-TR" sz="3100" dirty="0"/>
              <a:t>26 ilde, 99 ortaokulda, 3.029 öğrenci (%51,2 kız ve %48,8 erkek)</a:t>
            </a:r>
          </a:p>
          <a:p>
            <a:pPr lvl="1" indent="0" algn="just">
              <a:lnSpc>
                <a:spcPct val="107000"/>
              </a:lnSpc>
              <a:buNone/>
            </a:pPr>
            <a:r>
              <a:rPr lang="tr-TR" sz="2700" dirty="0"/>
              <a:t>***Öğrencilerin cihaz kullanım sıklıklarına bakıldığında; %16,2’si bilgisayarı, %12,5’i tableti, %3,7’si oyun konsolunu ve %56,6’sı cep telefonunu her gün kullanmaktadır.</a:t>
            </a:r>
          </a:p>
          <a:p>
            <a:pPr lvl="1" indent="0" algn="just">
              <a:lnSpc>
                <a:spcPct val="107000"/>
              </a:lnSpc>
              <a:buNone/>
            </a:pPr>
            <a:r>
              <a:rPr lang="tr-TR" sz="2700" dirty="0"/>
              <a:t>***Öğrencilerin %63,3’ünün cep telefonu bulunmaktadır. Araştırma kapsamında cep telefonu olduğunu belirtenlerin %90,7’sinin cep telefonunda internet bağlantısı bulunduğu belirlenmiştir.</a:t>
            </a:r>
          </a:p>
          <a:p>
            <a:pPr lvl="1" indent="0" algn="just">
              <a:lnSpc>
                <a:spcPct val="107000"/>
              </a:lnSpc>
              <a:spcAft>
                <a:spcPts val="800"/>
              </a:spcAft>
              <a:buNone/>
            </a:pPr>
            <a:r>
              <a:rPr lang="tr-TR" sz="2700" dirty="0"/>
              <a:t>*** Öğrencilerin %84’ü için internet, %66’sı için cep telefonu, %44’ü için masaüstü bilgisayar/dizüstü bilgisayar, %31’i için televizyon, %30’u için tablet önemlidir. TV’nin önemi düşüyor. Tek cihaz seçin dediklerinde CEP TLF tercih ediyorlar. </a:t>
            </a:r>
          </a:p>
        </p:txBody>
      </p:sp>
      <p:sp>
        <p:nvSpPr>
          <p:cNvPr id="6" name="Başlık 1">
            <a:extLst>
              <a:ext uri="{FF2B5EF4-FFF2-40B4-BE49-F238E27FC236}">
                <a16:creationId xmlns:a16="http://schemas.microsoft.com/office/drawing/2014/main" id="{B61D04C6-137E-4422-ACF7-C42F903AF979}"/>
              </a:ext>
            </a:extLst>
          </p:cNvPr>
          <p:cNvSpPr txBox="1">
            <a:spLocks/>
          </p:cNvSpPr>
          <p:nvPr/>
        </p:nvSpPr>
        <p:spPr>
          <a:xfrm>
            <a:off x="200187" y="423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a:t>Çocukların Yeni Medya Kullanım Alışkanlıkları ve Siber Zorbalık Araştırması</a:t>
            </a:r>
          </a:p>
        </p:txBody>
      </p:sp>
    </p:spTree>
    <p:extLst>
      <p:ext uri="{BB962C8B-B14F-4D97-AF65-F5344CB8AC3E}">
        <p14:creationId xmlns:p14="http://schemas.microsoft.com/office/powerpoint/2010/main" val="268777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9BFA9E-EF39-4B5C-9C2C-7841C388C87C}"/>
              </a:ext>
            </a:extLst>
          </p:cNvPr>
          <p:cNvSpPr>
            <a:spLocks noGrp="1"/>
          </p:cNvSpPr>
          <p:nvPr>
            <p:ph type="title"/>
          </p:nvPr>
        </p:nvSpPr>
        <p:spPr/>
        <p:txBody>
          <a:bodyPr/>
          <a:lstStyle/>
          <a:p>
            <a:r>
              <a:rPr lang="tr-TR" dirty="0"/>
              <a:t>Çocukların Yeni Medya Kullanım Alışkanlıkları ve Siber Zorbalık Araştırması</a:t>
            </a:r>
          </a:p>
        </p:txBody>
      </p:sp>
      <p:sp>
        <p:nvSpPr>
          <p:cNvPr id="3" name="İçerik Yer Tutucusu 2">
            <a:extLst>
              <a:ext uri="{FF2B5EF4-FFF2-40B4-BE49-F238E27FC236}">
                <a16:creationId xmlns:a16="http://schemas.microsoft.com/office/drawing/2014/main" id="{45366AD2-9910-4265-A21A-512B3C0B25FF}"/>
              </a:ext>
            </a:extLst>
          </p:cNvPr>
          <p:cNvSpPr>
            <a:spLocks noGrp="1"/>
          </p:cNvSpPr>
          <p:nvPr>
            <p:ph idx="1"/>
          </p:nvPr>
        </p:nvSpPr>
        <p:spPr>
          <a:xfrm>
            <a:off x="838200" y="1690688"/>
            <a:ext cx="10515600" cy="4486275"/>
          </a:xfrm>
        </p:spPr>
        <p:txBody>
          <a:bodyPr>
            <a:normAutofit/>
          </a:bodyPr>
          <a:lstStyle/>
          <a:p>
            <a:pPr marL="0" indent="0">
              <a:buNone/>
            </a:pPr>
            <a:r>
              <a:rPr lang="tr-TR" dirty="0"/>
              <a:t>Öğrencilere uygulanan anket formunda doğrudan siber zorbalık kavramı kullanılmamış, bunun yerine dolaylı ifadeler ve sorular yöneltilmiştir. Öğrencilere internet kullanırken hoşlanmadıkları kişi ve/veya içerikle karşılaşma durumları sorulmuş ve %44,2’sinin “evet” yanıtını verdiği saptanmıştır. Araştırma kapsamında verilen cevapların %42,4’ü öğrencilerin hoşlanmadıkları bir kişi ve/ veya içerikle karşılaştıklarında aileleriyle, %38,2’si arkadaşlarıyla, %3,8’i öğretmenleriyle ve %2,4’ü polisle paylaştıkları biçimindedir. </a:t>
            </a:r>
            <a:r>
              <a:rPr lang="tr-TR" b="1" dirty="0"/>
              <a:t>Buna karşın öğrencilerin %31,4’ünün bu durumu hiç kimseyle paylaşmadığı ortaya çıkmıştır</a:t>
            </a:r>
            <a:r>
              <a:rPr lang="tr-TR" dirty="0"/>
              <a:t>.</a:t>
            </a:r>
          </a:p>
        </p:txBody>
      </p:sp>
    </p:spTree>
    <p:extLst>
      <p:ext uri="{BB962C8B-B14F-4D97-AF65-F5344CB8AC3E}">
        <p14:creationId xmlns:p14="http://schemas.microsoft.com/office/powerpoint/2010/main" val="154463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BE35EC-9E22-4DB0-970B-7B1B272DE98B}"/>
              </a:ext>
            </a:extLst>
          </p:cNvPr>
          <p:cNvSpPr>
            <a:spLocks noGrp="1"/>
          </p:cNvSpPr>
          <p:nvPr>
            <p:ph type="title"/>
          </p:nvPr>
        </p:nvSpPr>
        <p:spPr/>
        <p:txBody>
          <a:bodyPr/>
          <a:lstStyle/>
          <a:p>
            <a:r>
              <a:rPr lang="tr-TR" dirty="0"/>
              <a:t>Siber </a:t>
            </a:r>
            <a:r>
              <a:rPr lang="tr-TR" dirty="0" err="1"/>
              <a:t>Uşaklaştırma</a:t>
            </a:r>
            <a:endParaRPr lang="tr-TR" dirty="0"/>
          </a:p>
        </p:txBody>
      </p:sp>
      <p:sp>
        <p:nvSpPr>
          <p:cNvPr id="3" name="İçerik Yer Tutucusu 2">
            <a:extLst>
              <a:ext uri="{FF2B5EF4-FFF2-40B4-BE49-F238E27FC236}">
                <a16:creationId xmlns:a16="http://schemas.microsoft.com/office/drawing/2014/main" id="{52CFA485-DC88-4E51-BCF9-70ED4BC607C2}"/>
              </a:ext>
            </a:extLst>
          </p:cNvPr>
          <p:cNvSpPr>
            <a:spLocks noGrp="1"/>
          </p:cNvSpPr>
          <p:nvPr>
            <p:ph idx="1"/>
          </p:nvPr>
        </p:nvSpPr>
        <p:spPr/>
        <p:txBody>
          <a:bodyPr>
            <a:normAutofit fontScale="92500" lnSpcReduction="10000"/>
          </a:bodyPr>
          <a:lstStyle/>
          <a:p>
            <a:r>
              <a:rPr lang="tr-TR" dirty="0"/>
              <a:t>Temas riski, çocukların sosyal medya ortamlarında tanımadıkları kişilerle temas kurmasına gönderme yapıyor. Siber </a:t>
            </a:r>
            <a:r>
              <a:rPr lang="tr-TR" dirty="0" err="1"/>
              <a:t>uşaklaştırma</a:t>
            </a:r>
            <a:r>
              <a:rPr lang="tr-TR" dirty="0"/>
              <a:t> da bir çocukla internet üzerinden iletişime geçerek, cinsel faaliyetlerde bulunmasını sağlamak için manipüle edilmesine deniyor. </a:t>
            </a:r>
            <a:r>
              <a:rPr lang="tr-TR" dirty="0" err="1"/>
              <a:t>Sosyla</a:t>
            </a:r>
            <a:r>
              <a:rPr lang="tr-TR" dirty="0"/>
              <a:t> medya, oyun </a:t>
            </a:r>
            <a:r>
              <a:rPr lang="tr-TR" dirty="0" err="1"/>
              <a:t>portallarında</a:t>
            </a:r>
            <a:r>
              <a:rPr lang="tr-TR" dirty="0"/>
              <a:t> ve canlı yayınlarda </a:t>
            </a:r>
            <a:r>
              <a:rPr lang="tr-TR" dirty="0" err="1"/>
              <a:t>vb</a:t>
            </a:r>
            <a:r>
              <a:rPr lang="tr-TR" dirty="0"/>
              <a:t> olabiliyor. </a:t>
            </a:r>
          </a:p>
          <a:p>
            <a:r>
              <a:rPr lang="tr-TR" dirty="0"/>
              <a:t>11-17 yaş aralığı – çoğunlukla kızlar</a:t>
            </a:r>
          </a:p>
          <a:p>
            <a:r>
              <a:rPr lang="tr-TR" dirty="0"/>
              <a:t>*Saldırgan sahte kimlik oluşturuyor </a:t>
            </a:r>
          </a:p>
          <a:p>
            <a:r>
              <a:rPr lang="tr-TR" dirty="0"/>
              <a:t>*Çocuklarla iletişime geçiyor. Yansıması gibi davranıyor (aynı cinsiyet, hobiler </a:t>
            </a:r>
            <a:r>
              <a:rPr lang="tr-TR" dirty="0" err="1"/>
              <a:t>vb</a:t>
            </a:r>
            <a:r>
              <a:rPr lang="tr-TR" dirty="0"/>
              <a:t>)</a:t>
            </a:r>
          </a:p>
          <a:p>
            <a:r>
              <a:rPr lang="tr-TR" dirty="0"/>
              <a:t>*Çevrimiçi temas kurarak sanal bir ilişki kuruyor. 3 aydan bir yıla kadar devam ediyor. </a:t>
            </a:r>
          </a:p>
          <a:p>
            <a:endParaRPr lang="tr-TR" dirty="0"/>
          </a:p>
        </p:txBody>
      </p:sp>
    </p:spTree>
    <p:extLst>
      <p:ext uri="{BB962C8B-B14F-4D97-AF65-F5344CB8AC3E}">
        <p14:creationId xmlns:p14="http://schemas.microsoft.com/office/powerpoint/2010/main" val="209462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EA874A-7866-49DC-83CC-731287A64AAA}"/>
              </a:ext>
            </a:extLst>
          </p:cNvPr>
          <p:cNvSpPr>
            <a:spLocks noGrp="1"/>
          </p:cNvSpPr>
          <p:nvPr>
            <p:ph idx="1"/>
          </p:nvPr>
        </p:nvSpPr>
        <p:spPr>
          <a:xfrm>
            <a:off x="61993" y="286719"/>
            <a:ext cx="4688238" cy="5393410"/>
          </a:xfrm>
        </p:spPr>
        <p:txBody>
          <a:bodyPr>
            <a:normAutofit/>
          </a:bodyPr>
          <a:lstStyle/>
          <a:p>
            <a:r>
              <a:rPr lang="tr-TR" dirty="0" err="1"/>
              <a:t>Sexting</a:t>
            </a:r>
            <a:r>
              <a:rPr lang="tr-TR" dirty="0"/>
              <a:t> (Cinsel içerikli mesajlaşma)</a:t>
            </a:r>
          </a:p>
          <a:p>
            <a:r>
              <a:rPr lang="tr-TR" dirty="0"/>
              <a:t>Ağ bağlantılı oyuncaklar (internet of </a:t>
            </a:r>
            <a:r>
              <a:rPr lang="tr-TR" dirty="0" err="1"/>
              <a:t>toys</a:t>
            </a:r>
            <a:r>
              <a:rPr lang="tr-TR" dirty="0"/>
              <a:t>) </a:t>
            </a:r>
            <a:r>
              <a:rPr lang="tr-TR" dirty="0" err="1"/>
              <a:t>Hello</a:t>
            </a:r>
            <a:r>
              <a:rPr lang="tr-TR" dirty="0"/>
              <a:t> Barbie, </a:t>
            </a:r>
            <a:r>
              <a:rPr lang="tr-TR" dirty="0" err="1"/>
              <a:t>CloudPets</a:t>
            </a:r>
            <a:endParaRPr lang="tr-TR" dirty="0"/>
          </a:p>
          <a:p>
            <a:r>
              <a:rPr lang="tr-TR" dirty="0"/>
              <a:t>Tehlikeli oyunlar </a:t>
            </a:r>
            <a:r>
              <a:rPr lang="tr-TR" dirty="0" err="1"/>
              <a:t>Momo</a:t>
            </a:r>
            <a:r>
              <a:rPr lang="tr-TR" dirty="0"/>
              <a:t>, Mavi Balina gibi.</a:t>
            </a:r>
          </a:p>
          <a:p>
            <a:r>
              <a:rPr lang="tr-TR" dirty="0" err="1"/>
              <a:t>Sharenting</a:t>
            </a:r>
            <a:r>
              <a:rPr lang="tr-TR" dirty="0"/>
              <a:t>  </a:t>
            </a:r>
            <a:r>
              <a:rPr lang="tr-TR" sz="2400" dirty="0"/>
              <a:t>(çocuklarla ilgili hemen hemen her şeyin ebeveynler tarafından paylaşılması)</a:t>
            </a:r>
            <a:endParaRPr lang="tr-TR" dirty="0"/>
          </a:p>
        </p:txBody>
      </p:sp>
      <p:pic>
        <p:nvPicPr>
          <p:cNvPr id="4" name="Resim 3">
            <a:extLst>
              <a:ext uri="{FF2B5EF4-FFF2-40B4-BE49-F238E27FC236}">
                <a16:creationId xmlns:a16="http://schemas.microsoft.com/office/drawing/2014/main" id="{C0BFC835-BB93-4A41-9861-B13E82198E89}"/>
              </a:ext>
            </a:extLst>
          </p:cNvPr>
          <p:cNvPicPr>
            <a:picLocks noChangeAspect="1"/>
          </p:cNvPicPr>
          <p:nvPr/>
        </p:nvPicPr>
        <p:blipFill>
          <a:blip r:embed="rId2"/>
          <a:stretch>
            <a:fillRect/>
          </a:stretch>
        </p:blipFill>
        <p:spPr>
          <a:xfrm>
            <a:off x="4463513" y="230866"/>
            <a:ext cx="7451871" cy="6060131"/>
          </a:xfrm>
          <a:prstGeom prst="rect">
            <a:avLst/>
          </a:prstGeom>
        </p:spPr>
      </p:pic>
      <p:sp>
        <p:nvSpPr>
          <p:cNvPr id="8" name="Metin kutusu 7">
            <a:extLst>
              <a:ext uri="{FF2B5EF4-FFF2-40B4-BE49-F238E27FC236}">
                <a16:creationId xmlns:a16="http://schemas.microsoft.com/office/drawing/2014/main" id="{3CDBF73E-4919-4A94-BB2B-5761ED22E9E0}"/>
              </a:ext>
            </a:extLst>
          </p:cNvPr>
          <p:cNvSpPr txBox="1"/>
          <p:nvPr/>
        </p:nvSpPr>
        <p:spPr>
          <a:xfrm>
            <a:off x="185978" y="6298745"/>
            <a:ext cx="11553987" cy="369332"/>
          </a:xfrm>
          <a:prstGeom prst="rect">
            <a:avLst/>
          </a:prstGeom>
          <a:noFill/>
        </p:spPr>
        <p:txBody>
          <a:bodyPr wrap="square">
            <a:spAutoFit/>
          </a:bodyPr>
          <a:lstStyle/>
          <a:p>
            <a:r>
              <a:rPr lang="tr-TR" dirty="0"/>
              <a:t>https://dijitalmedyavecocuk.bilgi.edu.tr/2017/03/27/ag-baglantili-oyuncak-ayi-800-bin-kullanicinin-bilgisini-caldirdi/</a:t>
            </a:r>
          </a:p>
        </p:txBody>
      </p:sp>
    </p:spTree>
    <p:extLst>
      <p:ext uri="{BB962C8B-B14F-4D97-AF65-F5344CB8AC3E}">
        <p14:creationId xmlns:p14="http://schemas.microsoft.com/office/powerpoint/2010/main" val="2760309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DE63EB-B708-45D3-A6A1-93AC71F483B8}"/>
              </a:ext>
            </a:extLst>
          </p:cNvPr>
          <p:cNvSpPr>
            <a:spLocks noGrp="1"/>
          </p:cNvSpPr>
          <p:nvPr>
            <p:ph type="title"/>
          </p:nvPr>
        </p:nvSpPr>
        <p:spPr/>
        <p:txBody>
          <a:bodyPr/>
          <a:lstStyle/>
          <a:p>
            <a:r>
              <a:rPr lang="tr-TR" dirty="0"/>
              <a:t>Medya Okuryazarlığı</a:t>
            </a:r>
          </a:p>
        </p:txBody>
      </p:sp>
      <p:sp>
        <p:nvSpPr>
          <p:cNvPr id="3" name="İçerik Yer Tutucusu 2">
            <a:extLst>
              <a:ext uri="{FF2B5EF4-FFF2-40B4-BE49-F238E27FC236}">
                <a16:creationId xmlns:a16="http://schemas.microsoft.com/office/drawing/2014/main" id="{8D699D66-5126-4705-B354-42BBE26AE9CB}"/>
              </a:ext>
            </a:extLst>
          </p:cNvPr>
          <p:cNvSpPr>
            <a:spLocks noGrp="1"/>
          </p:cNvSpPr>
          <p:nvPr>
            <p:ph idx="1"/>
          </p:nvPr>
        </p:nvSpPr>
        <p:spPr/>
        <p:txBody>
          <a:bodyPr>
            <a:normAutofit/>
          </a:bodyPr>
          <a:lstStyle/>
          <a:p>
            <a:pPr marL="0" indent="0">
              <a:buNone/>
            </a:pPr>
            <a:r>
              <a:rPr lang="tr-TR" dirty="0"/>
              <a:t>Medya okuryazarlığı; farklı biçimlerdeki içeriklere erişme, bu biçimleri analiz etme, değerlendirme ve üretme </a:t>
            </a:r>
            <a:r>
              <a:rPr lang="tr-TR" dirty="0" err="1"/>
              <a:t>becerisi”dir</a:t>
            </a:r>
            <a:r>
              <a:rPr lang="tr-TR" dirty="0"/>
              <a:t>. </a:t>
            </a:r>
          </a:p>
          <a:p>
            <a:pPr marL="0" indent="0">
              <a:buNone/>
            </a:pPr>
            <a:endParaRPr lang="tr-TR" dirty="0"/>
          </a:p>
          <a:p>
            <a:pPr marL="0" indent="0">
              <a:buNone/>
            </a:pPr>
            <a:endParaRPr lang="tr-TR" dirty="0"/>
          </a:p>
        </p:txBody>
      </p:sp>
      <p:pic>
        <p:nvPicPr>
          <p:cNvPr id="4" name="Resim 3">
            <a:extLst>
              <a:ext uri="{FF2B5EF4-FFF2-40B4-BE49-F238E27FC236}">
                <a16:creationId xmlns:a16="http://schemas.microsoft.com/office/drawing/2014/main" id="{2695DDCC-DD00-4036-A20B-646C967763D7}"/>
              </a:ext>
            </a:extLst>
          </p:cNvPr>
          <p:cNvPicPr/>
          <p:nvPr/>
        </p:nvPicPr>
        <p:blipFill>
          <a:blip r:embed="rId2"/>
          <a:stretch>
            <a:fillRect/>
          </a:stretch>
        </p:blipFill>
        <p:spPr>
          <a:xfrm>
            <a:off x="1643605" y="2757747"/>
            <a:ext cx="7974957" cy="3886121"/>
          </a:xfrm>
          <a:prstGeom prst="rect">
            <a:avLst/>
          </a:prstGeom>
        </p:spPr>
      </p:pic>
    </p:spTree>
    <p:extLst>
      <p:ext uri="{BB962C8B-B14F-4D97-AF65-F5344CB8AC3E}">
        <p14:creationId xmlns:p14="http://schemas.microsoft.com/office/powerpoint/2010/main" val="397675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738440-DDF7-4297-947D-799DFAE56030}"/>
              </a:ext>
            </a:extLst>
          </p:cNvPr>
          <p:cNvSpPr>
            <a:spLocks noGrp="1"/>
          </p:cNvSpPr>
          <p:nvPr>
            <p:ph type="title"/>
          </p:nvPr>
        </p:nvSpPr>
        <p:spPr/>
        <p:txBody>
          <a:bodyPr/>
          <a:lstStyle/>
          <a:p>
            <a:r>
              <a:rPr lang="tr-TR" dirty="0"/>
              <a:t>Medya Okuryazarlığı</a:t>
            </a:r>
          </a:p>
        </p:txBody>
      </p:sp>
      <p:sp>
        <p:nvSpPr>
          <p:cNvPr id="3" name="İçerik Yer Tutucusu 2">
            <a:extLst>
              <a:ext uri="{FF2B5EF4-FFF2-40B4-BE49-F238E27FC236}">
                <a16:creationId xmlns:a16="http://schemas.microsoft.com/office/drawing/2014/main" id="{26BE0110-0B42-4E33-9FDB-0CF820799534}"/>
              </a:ext>
            </a:extLst>
          </p:cNvPr>
          <p:cNvSpPr>
            <a:spLocks noGrp="1"/>
          </p:cNvSpPr>
          <p:nvPr>
            <p:ph idx="1"/>
          </p:nvPr>
        </p:nvSpPr>
        <p:spPr/>
        <p:txBody>
          <a:bodyPr>
            <a:normAutofit/>
          </a:bodyPr>
          <a:lstStyle/>
          <a:p>
            <a:pPr marL="0" indent="0">
              <a:buNone/>
            </a:pPr>
            <a:r>
              <a:rPr lang="tr-TR" b="1" dirty="0"/>
              <a:t>ERİŞME</a:t>
            </a:r>
            <a:r>
              <a:rPr lang="tr-TR" dirty="0"/>
              <a:t> / </a:t>
            </a:r>
            <a:r>
              <a:rPr lang="tr-TR" b="1" dirty="0"/>
              <a:t>ERİŞİM</a:t>
            </a:r>
          </a:p>
          <a:p>
            <a:pPr marL="0" indent="0">
              <a:buNone/>
            </a:pPr>
            <a:r>
              <a:rPr lang="tr-TR" dirty="0"/>
              <a:t>«</a:t>
            </a:r>
            <a:r>
              <a:rPr lang="tr-TR" dirty="0" err="1"/>
              <a:t>junk</a:t>
            </a:r>
            <a:r>
              <a:rPr lang="tr-TR" dirty="0"/>
              <a:t> </a:t>
            </a:r>
            <a:r>
              <a:rPr lang="tr-TR" dirty="0" err="1"/>
              <a:t>food</a:t>
            </a:r>
            <a:r>
              <a:rPr lang="tr-TR" dirty="0"/>
              <a:t>» sağlıksız yiyeceklerden kaçınmak </a:t>
            </a:r>
            <a:r>
              <a:rPr lang="tr-TR" dirty="0">
                <a:sym typeface="Wingdings" panose="05000000000000000000" pitchFamily="2" charset="2"/>
              </a:rPr>
              <a:t></a:t>
            </a:r>
            <a:endParaRPr lang="tr-TR" dirty="0"/>
          </a:p>
          <a:p>
            <a:pPr marL="0" indent="0">
              <a:buNone/>
            </a:pPr>
            <a:r>
              <a:rPr lang="tr-TR" dirty="0"/>
              <a:t>“Amaca uygun işlevsel medya araçlarını bulmayı ve kullanmayı; medya araçları yoluyla kullanışlı bilgileri edinmeyi ve bilgilerin anlamlarını etkili bir şekilde kavramayı içermektedir. Erişme becerisi için televizyon, radyo ve bilgisayar gibi medya araçlarına ve belirli düzeyde bir teknoloji bilgisine de ihtiyaç duyulmaktadır. ( Erdem, 2019: 16)”</a:t>
            </a:r>
          </a:p>
          <a:p>
            <a:pPr marL="0" indent="0">
              <a:buNone/>
            </a:pPr>
            <a:endParaRPr lang="tr-TR" dirty="0"/>
          </a:p>
        </p:txBody>
      </p:sp>
    </p:spTree>
    <p:extLst>
      <p:ext uri="{BB962C8B-B14F-4D97-AF65-F5344CB8AC3E}">
        <p14:creationId xmlns:p14="http://schemas.microsoft.com/office/powerpoint/2010/main" val="2022219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738440-DDF7-4297-947D-799DFAE56030}"/>
              </a:ext>
            </a:extLst>
          </p:cNvPr>
          <p:cNvSpPr>
            <a:spLocks noGrp="1"/>
          </p:cNvSpPr>
          <p:nvPr>
            <p:ph type="title"/>
          </p:nvPr>
        </p:nvSpPr>
        <p:spPr/>
        <p:txBody>
          <a:bodyPr/>
          <a:lstStyle/>
          <a:p>
            <a:r>
              <a:rPr lang="tr-TR" dirty="0"/>
              <a:t>Medya Okuryazarlığı</a:t>
            </a:r>
          </a:p>
        </p:txBody>
      </p:sp>
      <p:sp>
        <p:nvSpPr>
          <p:cNvPr id="3" name="İçerik Yer Tutucusu 2">
            <a:extLst>
              <a:ext uri="{FF2B5EF4-FFF2-40B4-BE49-F238E27FC236}">
                <a16:creationId xmlns:a16="http://schemas.microsoft.com/office/drawing/2014/main" id="{26BE0110-0B42-4E33-9FDB-0CF820799534}"/>
              </a:ext>
            </a:extLst>
          </p:cNvPr>
          <p:cNvSpPr>
            <a:spLocks noGrp="1"/>
          </p:cNvSpPr>
          <p:nvPr>
            <p:ph idx="1"/>
          </p:nvPr>
        </p:nvSpPr>
        <p:spPr/>
        <p:txBody>
          <a:bodyPr>
            <a:normAutofit/>
          </a:bodyPr>
          <a:lstStyle/>
          <a:p>
            <a:pPr marL="0" indent="0">
              <a:buNone/>
            </a:pPr>
            <a:r>
              <a:rPr lang="tr-TR" b="1" dirty="0"/>
              <a:t>ANALİZ / ÇÖZÜMLEME</a:t>
            </a:r>
          </a:p>
          <a:p>
            <a:pPr marL="0" indent="0">
              <a:buNone/>
            </a:pPr>
            <a:r>
              <a:rPr lang="tr-TR" dirty="0"/>
              <a:t>Medya okuryazarlığının temel amacı medya ile olan ilişkide eleştirel otonomluğu sağlamaktır ve sembolik metinleri analiz etme becerisi, medya okuryazarlığının temelinde yer alır.</a:t>
            </a:r>
          </a:p>
          <a:p>
            <a:pPr lvl="1"/>
            <a:r>
              <a:rPr lang="tr-TR" dirty="0"/>
              <a:t>Bu mesajı ve içeriğini kim oluşturdu?</a:t>
            </a:r>
          </a:p>
          <a:p>
            <a:pPr lvl="1"/>
            <a:r>
              <a:rPr lang="tr-TR" dirty="0"/>
              <a:t>Dikkatimi çekmek için hangi teknikler kullanılmıştır?</a:t>
            </a:r>
          </a:p>
          <a:p>
            <a:pPr lvl="1"/>
            <a:r>
              <a:rPr lang="tr-TR" dirty="0"/>
              <a:t>Diğer insanlar bu mesajı benden farklı olarak nasıl anlayabilirler?</a:t>
            </a:r>
          </a:p>
          <a:p>
            <a:pPr lvl="1"/>
            <a:r>
              <a:rPr lang="tr-TR" dirty="0"/>
              <a:t>Bu mesaj içeriğinde hangi yaşam biçimleri, değerler ve bakış açıları temsil edilmektedir ya da hangileri görmezden gelinmektedir?</a:t>
            </a:r>
          </a:p>
          <a:p>
            <a:pPr lvl="1"/>
            <a:r>
              <a:rPr lang="tr-TR" dirty="0"/>
              <a:t>Bu </a:t>
            </a:r>
            <a:r>
              <a:rPr lang="tr-TR" dirty="0" err="1"/>
              <a:t>mesa</a:t>
            </a:r>
            <a:r>
              <a:rPr lang="tr-TR" dirty="0"/>
              <a:t> ne amaçla gönderilmiş olabilir? ( Erdem, 2019: 18)</a:t>
            </a:r>
          </a:p>
          <a:p>
            <a:pPr marL="0" indent="0">
              <a:buNone/>
            </a:pPr>
            <a:endParaRPr lang="tr-TR" dirty="0"/>
          </a:p>
        </p:txBody>
      </p:sp>
    </p:spTree>
    <p:extLst>
      <p:ext uri="{BB962C8B-B14F-4D97-AF65-F5344CB8AC3E}">
        <p14:creationId xmlns:p14="http://schemas.microsoft.com/office/powerpoint/2010/main" val="376200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0F8621-3456-402E-A32D-CC5082F201B6}"/>
              </a:ext>
            </a:extLst>
          </p:cNvPr>
          <p:cNvSpPr>
            <a:spLocks noGrp="1"/>
          </p:cNvSpPr>
          <p:nvPr>
            <p:ph type="title"/>
          </p:nvPr>
        </p:nvSpPr>
        <p:spPr/>
        <p:txBody>
          <a:bodyPr/>
          <a:lstStyle/>
          <a:p>
            <a:r>
              <a:rPr lang="tr-TR" dirty="0"/>
              <a:t>Medya Okuryazarlığı</a:t>
            </a:r>
          </a:p>
        </p:txBody>
      </p:sp>
      <p:sp>
        <p:nvSpPr>
          <p:cNvPr id="3" name="İçerik Yer Tutucusu 2">
            <a:extLst>
              <a:ext uri="{FF2B5EF4-FFF2-40B4-BE49-F238E27FC236}">
                <a16:creationId xmlns:a16="http://schemas.microsoft.com/office/drawing/2014/main" id="{04F06825-F4D2-4D49-AD41-3F13D65EDCCB}"/>
              </a:ext>
            </a:extLst>
          </p:cNvPr>
          <p:cNvSpPr>
            <a:spLocks noGrp="1"/>
          </p:cNvSpPr>
          <p:nvPr>
            <p:ph idx="1"/>
          </p:nvPr>
        </p:nvSpPr>
        <p:spPr/>
        <p:txBody>
          <a:bodyPr/>
          <a:lstStyle/>
          <a:p>
            <a:pPr marL="0" indent="0">
              <a:buNone/>
            </a:pPr>
            <a:r>
              <a:rPr lang="tr-TR" b="1" dirty="0"/>
              <a:t>DEĞERLENDİRME</a:t>
            </a:r>
          </a:p>
          <a:p>
            <a:pPr marL="0" indent="0">
              <a:buNone/>
            </a:pPr>
            <a:r>
              <a:rPr lang="tr-TR" dirty="0"/>
              <a:t>Erişim ve analizin tamamlayıcısı. “Medya içeriğinin değeri hakkında bir yargıya varmadır. Yargıya varma, içeriğin belli bir standart ya da değer ölçütleri ile karşılaştırılmasıyla yapılır. Değerler; etik, ahlaki ve/ya demokratik ilkeler olabilir. Bunlara ek olarak, değerlendirme sürecinde mesajların olası etkilerini ya da sonuçlarını göz önünde bulundurmak da önemlidir.” ( Erdem, 2019: 18)”</a:t>
            </a:r>
          </a:p>
          <a:p>
            <a:endParaRPr lang="tr-TR" dirty="0"/>
          </a:p>
        </p:txBody>
      </p:sp>
    </p:spTree>
    <p:extLst>
      <p:ext uri="{BB962C8B-B14F-4D97-AF65-F5344CB8AC3E}">
        <p14:creationId xmlns:p14="http://schemas.microsoft.com/office/powerpoint/2010/main" val="250656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6504FB-D59F-41DE-805D-041CCC9B3BA5}"/>
              </a:ext>
            </a:extLst>
          </p:cNvPr>
          <p:cNvSpPr>
            <a:spLocks noGrp="1"/>
          </p:cNvSpPr>
          <p:nvPr>
            <p:ph type="title"/>
          </p:nvPr>
        </p:nvSpPr>
        <p:spPr/>
        <p:txBody>
          <a:bodyPr/>
          <a:lstStyle/>
          <a:p>
            <a:r>
              <a:rPr lang="tr-TR" dirty="0"/>
              <a:t>Medya Okuryazarlığı</a:t>
            </a:r>
          </a:p>
        </p:txBody>
      </p:sp>
      <p:sp>
        <p:nvSpPr>
          <p:cNvPr id="3" name="İçerik Yer Tutucusu 2">
            <a:extLst>
              <a:ext uri="{FF2B5EF4-FFF2-40B4-BE49-F238E27FC236}">
                <a16:creationId xmlns:a16="http://schemas.microsoft.com/office/drawing/2014/main" id="{E11264C3-2F55-43CA-8C2F-456AFF4E1DE2}"/>
              </a:ext>
            </a:extLst>
          </p:cNvPr>
          <p:cNvSpPr>
            <a:spLocks noGrp="1"/>
          </p:cNvSpPr>
          <p:nvPr>
            <p:ph idx="1"/>
          </p:nvPr>
        </p:nvSpPr>
        <p:spPr/>
        <p:txBody>
          <a:bodyPr/>
          <a:lstStyle/>
          <a:p>
            <a:pPr marL="0" indent="0">
              <a:buNone/>
            </a:pPr>
            <a:r>
              <a:rPr lang="tr-TR" b="1" dirty="0"/>
              <a:t>İLETME / ÜRETME</a:t>
            </a:r>
          </a:p>
          <a:p>
            <a:pPr marL="0" indent="0">
              <a:buNone/>
            </a:pPr>
            <a:r>
              <a:rPr lang="tr-TR" dirty="0"/>
              <a:t>“İletme becerisi, medya içerikleri üretmeyi ve üretilen içerikleri medya araçları yoluyla diğer bireylerle paylaşmayı içermektedir. İletme becerisi, bireyi medya tüketicisi olmaktan, medya üreticisi ve dağıtıcısı olmaya evirmesi yönüyle önem taşımaktadır. … Teknolojiyi kullanarak bireylerin kendi medya </a:t>
            </a:r>
            <a:r>
              <a:rPr lang="tr-TR" dirty="0" err="1"/>
              <a:t>mesajlaını</a:t>
            </a:r>
            <a:r>
              <a:rPr lang="tr-TR" dirty="0"/>
              <a:t> üretmesi ve yayınlaması (içerik üretimi), içeriğin nasıl seçildiği, nasıl kurgulandığı ve hangi teknik ve teknolojilerin kullanıldığı konusunda deneyim sağlar ve bireyler medyanın mutfağını daha iyi anlarlar. ( Erdem, 2019: 19)”</a:t>
            </a:r>
          </a:p>
          <a:p>
            <a:endParaRPr lang="tr-TR" dirty="0"/>
          </a:p>
        </p:txBody>
      </p:sp>
    </p:spTree>
    <p:extLst>
      <p:ext uri="{BB962C8B-B14F-4D97-AF65-F5344CB8AC3E}">
        <p14:creationId xmlns:p14="http://schemas.microsoft.com/office/powerpoint/2010/main" val="79654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E70DD4-C57E-4684-ABF8-32A39D8ECAF6}"/>
              </a:ext>
            </a:extLst>
          </p:cNvPr>
          <p:cNvSpPr>
            <a:spLocks noGrp="1"/>
          </p:cNvSpPr>
          <p:nvPr>
            <p:ph type="title"/>
          </p:nvPr>
        </p:nvSpPr>
        <p:spPr/>
        <p:txBody>
          <a:bodyPr/>
          <a:lstStyle/>
          <a:p>
            <a:r>
              <a:rPr lang="tr-TR" dirty="0"/>
              <a:t>Yeni Medya Kullanımının Etkileri</a:t>
            </a:r>
          </a:p>
        </p:txBody>
      </p:sp>
      <p:sp>
        <p:nvSpPr>
          <p:cNvPr id="3" name="İçerik Yer Tutucusu 2">
            <a:extLst>
              <a:ext uri="{FF2B5EF4-FFF2-40B4-BE49-F238E27FC236}">
                <a16:creationId xmlns:a16="http://schemas.microsoft.com/office/drawing/2014/main" id="{1E305345-4F6D-46EF-A4E5-FC00A0E1E80F}"/>
              </a:ext>
            </a:extLst>
          </p:cNvPr>
          <p:cNvSpPr>
            <a:spLocks noGrp="1"/>
          </p:cNvSpPr>
          <p:nvPr>
            <p:ph idx="1"/>
          </p:nvPr>
        </p:nvSpPr>
        <p:spPr/>
        <p:txBody>
          <a:bodyPr/>
          <a:lstStyle/>
          <a:p>
            <a:r>
              <a:rPr lang="tr-TR" dirty="0"/>
              <a:t>Yeni medya ortamında var olan kullanım pratiklerinden kaynaklanan olumlu etkiler:</a:t>
            </a:r>
          </a:p>
          <a:p>
            <a:pPr lvl="1"/>
            <a:r>
              <a:rPr lang="tr-TR" dirty="0"/>
              <a:t>Profesyonel iş yapma pratikleri değişti</a:t>
            </a:r>
          </a:p>
          <a:p>
            <a:pPr lvl="1"/>
            <a:r>
              <a:rPr lang="tr-TR" dirty="0"/>
              <a:t>Elektronik ticaret gelişti</a:t>
            </a:r>
          </a:p>
          <a:p>
            <a:pPr lvl="1"/>
            <a:r>
              <a:rPr lang="tr-TR" dirty="0"/>
              <a:t>E- öğrenme gelişti</a:t>
            </a:r>
          </a:p>
          <a:p>
            <a:pPr lvl="1"/>
            <a:r>
              <a:rPr lang="tr-TR" dirty="0"/>
              <a:t>Siyasal iletişim için yeni bir alan ve popüler araç sağladı</a:t>
            </a:r>
          </a:p>
          <a:p>
            <a:pPr lvl="1"/>
            <a:r>
              <a:rPr lang="tr-TR" dirty="0"/>
              <a:t>Toplumsal hareketler açısından  örgütlenmeyi hızlandırma, iletişimi güçlendirme</a:t>
            </a:r>
          </a:p>
          <a:p>
            <a:pPr lvl="1"/>
            <a:r>
              <a:rPr lang="tr-TR" dirty="0"/>
              <a:t>……</a:t>
            </a:r>
          </a:p>
        </p:txBody>
      </p:sp>
    </p:spTree>
    <p:extLst>
      <p:ext uri="{BB962C8B-B14F-4D97-AF65-F5344CB8AC3E}">
        <p14:creationId xmlns:p14="http://schemas.microsoft.com/office/powerpoint/2010/main" val="724667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F3EFC3-0A0B-4922-A18C-9DD2D0FB9600}"/>
              </a:ext>
            </a:extLst>
          </p:cNvPr>
          <p:cNvSpPr>
            <a:spLocks noGrp="1"/>
          </p:cNvSpPr>
          <p:nvPr>
            <p:ph type="title"/>
          </p:nvPr>
        </p:nvSpPr>
        <p:spPr/>
        <p:txBody>
          <a:bodyPr/>
          <a:lstStyle/>
          <a:p>
            <a:r>
              <a:rPr lang="tr-TR" dirty="0"/>
              <a:t>Medya Okuryazarlığı</a:t>
            </a:r>
          </a:p>
        </p:txBody>
      </p:sp>
      <p:sp>
        <p:nvSpPr>
          <p:cNvPr id="3" name="İçerik Yer Tutucusu 2">
            <a:extLst>
              <a:ext uri="{FF2B5EF4-FFF2-40B4-BE49-F238E27FC236}">
                <a16:creationId xmlns:a16="http://schemas.microsoft.com/office/drawing/2014/main" id="{007DD8D5-6084-42F0-83A9-7BA0C6145946}"/>
              </a:ext>
            </a:extLst>
          </p:cNvPr>
          <p:cNvSpPr>
            <a:spLocks noGrp="1"/>
          </p:cNvSpPr>
          <p:nvPr>
            <p:ph idx="1"/>
          </p:nvPr>
        </p:nvSpPr>
        <p:spPr/>
        <p:txBody>
          <a:bodyPr/>
          <a:lstStyle/>
          <a:p>
            <a:r>
              <a:rPr lang="tr-TR" dirty="0"/>
              <a:t>Bunlara ek olarak </a:t>
            </a:r>
            <a:r>
              <a:rPr lang="tr-TR" b="1" dirty="0"/>
              <a:t>KATILMA ya da EYLEME GEÇME </a:t>
            </a:r>
            <a:r>
              <a:rPr lang="tr-TR" dirty="0"/>
              <a:t>becerisi de konuşuluyor. Farklı kaynaklarda farklı şekilde adlandırılsa da bu beceri, ailede, iş yerinde ya da toplumdaki sorunları çözmek için medya araçlarını kullanmayı ve medya araçları yoluyla toplumda aktif vatandaşlar olmayı içerir. Bu beceri iletme boyutuyla çok yakından ilişkilidir. ( Erdem, 2019: 19)” duyulmayanın sesi olma 😊, alternatif medya vb. </a:t>
            </a:r>
          </a:p>
        </p:txBody>
      </p:sp>
    </p:spTree>
    <p:extLst>
      <p:ext uri="{BB962C8B-B14F-4D97-AF65-F5344CB8AC3E}">
        <p14:creationId xmlns:p14="http://schemas.microsoft.com/office/powerpoint/2010/main" val="893171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59C0E3-54FC-4D7C-9938-0F8737B1194E}"/>
              </a:ext>
            </a:extLst>
          </p:cNvPr>
          <p:cNvSpPr>
            <a:spLocks noGrp="1"/>
          </p:cNvSpPr>
          <p:nvPr>
            <p:ph type="title"/>
          </p:nvPr>
        </p:nvSpPr>
        <p:spPr/>
        <p:txBody>
          <a:bodyPr/>
          <a:lstStyle/>
          <a:p>
            <a:r>
              <a:rPr lang="tr-TR" dirty="0"/>
              <a:t>Medya Okuryazarlığı</a:t>
            </a:r>
          </a:p>
        </p:txBody>
      </p:sp>
      <p:sp>
        <p:nvSpPr>
          <p:cNvPr id="3" name="İçerik Yer Tutucusu 2">
            <a:extLst>
              <a:ext uri="{FF2B5EF4-FFF2-40B4-BE49-F238E27FC236}">
                <a16:creationId xmlns:a16="http://schemas.microsoft.com/office/drawing/2014/main" id="{1A80C956-D2C8-4044-B87E-D0211735B132}"/>
              </a:ext>
            </a:extLst>
          </p:cNvPr>
          <p:cNvSpPr>
            <a:spLocks noGrp="1"/>
          </p:cNvSpPr>
          <p:nvPr>
            <p:ph idx="1"/>
          </p:nvPr>
        </p:nvSpPr>
        <p:spPr/>
        <p:txBody>
          <a:bodyPr/>
          <a:lstStyle/>
          <a:p>
            <a:pPr marL="0" indent="0">
              <a:buNone/>
            </a:pPr>
            <a:r>
              <a:rPr lang="tr-TR" dirty="0"/>
              <a:t>Bir bireyin medya okuryazarı olabilmesi yalnızca medyanın teknik yönlerini bilmekle gerçekleşmez; birey aynı zamanda medyanın yapısal özelliklerini de (mülkiyet, ideolojik konum, kültürel bakış vb.) bilmelidir. Medya okuryazarı bir birey pasif izleyici değil, aktif katılımcıdır. ( Erdem, 2019: 22)” Bir de teknoloji hızla ilerliyor. Egemen ideoloji ya da mülkiyet yapıları değişebiliyor. Bu nedenle de süreklidir. </a:t>
            </a:r>
          </a:p>
        </p:txBody>
      </p:sp>
    </p:spTree>
    <p:extLst>
      <p:ext uri="{BB962C8B-B14F-4D97-AF65-F5344CB8AC3E}">
        <p14:creationId xmlns:p14="http://schemas.microsoft.com/office/powerpoint/2010/main" val="207949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5E404D-5A35-476A-B2E8-AD77FA227D82}"/>
              </a:ext>
            </a:extLst>
          </p:cNvPr>
          <p:cNvSpPr>
            <a:spLocks noGrp="1"/>
          </p:cNvSpPr>
          <p:nvPr>
            <p:ph type="title"/>
          </p:nvPr>
        </p:nvSpPr>
        <p:spPr/>
        <p:txBody>
          <a:bodyPr/>
          <a:lstStyle/>
          <a:p>
            <a:r>
              <a:rPr lang="tr-TR" dirty="0"/>
              <a:t>Medya Okuryazarlığı</a:t>
            </a:r>
          </a:p>
        </p:txBody>
      </p:sp>
      <p:sp>
        <p:nvSpPr>
          <p:cNvPr id="3" name="İçerik Yer Tutucusu 2">
            <a:extLst>
              <a:ext uri="{FF2B5EF4-FFF2-40B4-BE49-F238E27FC236}">
                <a16:creationId xmlns:a16="http://schemas.microsoft.com/office/drawing/2014/main" id="{E24C4D3D-522A-4ECF-AFE9-E8DDBBDD8F0E}"/>
              </a:ext>
            </a:extLst>
          </p:cNvPr>
          <p:cNvSpPr>
            <a:spLocks noGrp="1"/>
          </p:cNvSpPr>
          <p:nvPr>
            <p:ph idx="1"/>
          </p:nvPr>
        </p:nvSpPr>
        <p:spPr/>
        <p:txBody>
          <a:bodyPr/>
          <a:lstStyle/>
          <a:p>
            <a:r>
              <a:rPr lang="tr-TR" b="1" dirty="0"/>
              <a:t>Enformasyon- </a:t>
            </a:r>
            <a:r>
              <a:rPr lang="tr-TR" b="1" dirty="0" err="1"/>
              <a:t>information</a:t>
            </a:r>
            <a:r>
              <a:rPr lang="tr-TR" b="1" dirty="0"/>
              <a:t> </a:t>
            </a:r>
            <a:r>
              <a:rPr lang="tr-TR" dirty="0"/>
              <a:t>Basılı ve elektronik medya yoluyla yayılan bilgiler. Kişi bunları okuyarak kendi zihinsel şemasıyla bütünleştirdiğinde ortaya çıkan organize ve anlamlı yapı “</a:t>
            </a:r>
            <a:r>
              <a:rPr lang="tr-TR" dirty="0" err="1"/>
              <a:t>knowledge</a:t>
            </a:r>
            <a:r>
              <a:rPr lang="tr-TR" dirty="0"/>
              <a:t>” denir. (Şahin, 2014: 25)”</a:t>
            </a:r>
          </a:p>
          <a:p>
            <a:r>
              <a:rPr lang="tr-TR" b="1" dirty="0" err="1"/>
              <a:t>Mezenformasyon</a:t>
            </a:r>
            <a:r>
              <a:rPr lang="tr-TR" b="1" dirty="0"/>
              <a:t> – </a:t>
            </a:r>
            <a:r>
              <a:rPr lang="tr-TR" b="1" dirty="0" err="1"/>
              <a:t>misinformation</a:t>
            </a:r>
            <a:r>
              <a:rPr lang="tr-TR" b="1" dirty="0"/>
              <a:t> </a:t>
            </a:r>
            <a:r>
              <a:rPr lang="tr-TR" dirty="0"/>
              <a:t>– “kasıt veya kötü niyet olmadan yayılan yanlış enformasyon” (Şahin, 2014: 25)”</a:t>
            </a:r>
          </a:p>
          <a:p>
            <a:r>
              <a:rPr lang="tr-TR" b="1" dirty="0"/>
              <a:t>Dezenformasyon-</a:t>
            </a:r>
            <a:r>
              <a:rPr lang="tr-TR" b="1" dirty="0" err="1"/>
              <a:t>disinformation</a:t>
            </a:r>
            <a:r>
              <a:rPr lang="tr-TR" dirty="0"/>
              <a:t> – “hedef kitleyi kasıtlı olarak yanıltmayı amaçlayan yanlış enformasyon”, yanıltma haber. (Şahin, 2014: 26)”</a:t>
            </a:r>
          </a:p>
          <a:p>
            <a:endParaRPr lang="tr-TR" dirty="0"/>
          </a:p>
        </p:txBody>
      </p:sp>
    </p:spTree>
    <p:extLst>
      <p:ext uri="{BB962C8B-B14F-4D97-AF65-F5344CB8AC3E}">
        <p14:creationId xmlns:p14="http://schemas.microsoft.com/office/powerpoint/2010/main" val="1807548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CBE92F-7A80-4EF4-AF8A-14E5356A9B94}"/>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94F707B5-1399-4402-9D05-75A67345822C}"/>
              </a:ext>
            </a:extLst>
          </p:cNvPr>
          <p:cNvSpPr>
            <a:spLocks noGrp="1"/>
          </p:cNvSpPr>
          <p:nvPr>
            <p:ph idx="1"/>
          </p:nvPr>
        </p:nvSpPr>
        <p:spPr>
          <a:xfrm>
            <a:off x="774915" y="1825624"/>
            <a:ext cx="10578885" cy="4737907"/>
          </a:xfrm>
        </p:spPr>
        <p:txBody>
          <a:bodyPr>
            <a:normAutofit lnSpcReduction="10000"/>
          </a:bodyPr>
          <a:lstStyle/>
          <a:p>
            <a:r>
              <a:rPr lang="tr-TR" dirty="0"/>
              <a:t>Erdem, Cahit, (2019), Medya Okuryazarlığı ve Öğretmen Eğitimi, Öğretmen Adayları İçin Bir Öğretim Programı Tasarısı, Ankara: </a:t>
            </a:r>
            <a:r>
              <a:rPr lang="tr-TR" dirty="0" err="1"/>
              <a:t>Pegem</a:t>
            </a:r>
            <a:endParaRPr lang="tr-TR" dirty="0"/>
          </a:p>
          <a:p>
            <a:r>
              <a:rPr lang="tr-TR" dirty="0"/>
              <a:t>RTÜK, Çocukların Yeni Medya Kullanım Alışkanlıkları ve Siber Zorbalık Araştırması, https://www.rtuk.gov.tr/rtuk-kamuoyu-arastirmalari/3890/8181/cocuklarin-yeni-medya-kullanim-aliskanliklari-ve-siber-zorbalik-arastirmasi.html (Erişim Tarihi 10 Mart 2020)</a:t>
            </a:r>
          </a:p>
          <a:p>
            <a:r>
              <a:rPr lang="tr-TR" dirty="0"/>
              <a:t>https://dijitalmedyavecocuk.bilgi.edu.tr/ </a:t>
            </a:r>
          </a:p>
          <a:p>
            <a:r>
              <a:rPr lang="tr-TR" sz="2800" dirty="0"/>
              <a:t>Dijital İletişim ve Yeni Medya, 2013, (Ed.) Mesude Canan Öztürk, Anadolu Üniversitesi Yay. </a:t>
            </a:r>
            <a:endParaRPr lang="tr-TR" dirty="0"/>
          </a:p>
          <a:p>
            <a:r>
              <a:rPr lang="tr-TR" dirty="0"/>
              <a:t> Şahin, Abdurrahman, (2014), Eleştirel Medya Okuryazarlığı, Ankara: Anı Yay.</a:t>
            </a:r>
          </a:p>
        </p:txBody>
      </p:sp>
    </p:spTree>
    <p:extLst>
      <p:ext uri="{BB962C8B-B14F-4D97-AF65-F5344CB8AC3E}">
        <p14:creationId xmlns:p14="http://schemas.microsoft.com/office/powerpoint/2010/main" val="256275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E70DD4-C57E-4684-ABF8-32A39D8ECAF6}"/>
              </a:ext>
            </a:extLst>
          </p:cNvPr>
          <p:cNvSpPr>
            <a:spLocks noGrp="1"/>
          </p:cNvSpPr>
          <p:nvPr>
            <p:ph type="title"/>
          </p:nvPr>
        </p:nvSpPr>
        <p:spPr/>
        <p:txBody>
          <a:bodyPr/>
          <a:lstStyle/>
          <a:p>
            <a:r>
              <a:rPr lang="tr-TR" dirty="0"/>
              <a:t>Yeni Medya Kullanımının Etkileri</a:t>
            </a:r>
          </a:p>
        </p:txBody>
      </p:sp>
      <p:sp>
        <p:nvSpPr>
          <p:cNvPr id="3" name="İçerik Yer Tutucusu 2">
            <a:extLst>
              <a:ext uri="{FF2B5EF4-FFF2-40B4-BE49-F238E27FC236}">
                <a16:creationId xmlns:a16="http://schemas.microsoft.com/office/drawing/2014/main" id="{1E305345-4F6D-46EF-A4E5-FC00A0E1E80F}"/>
              </a:ext>
            </a:extLst>
          </p:cNvPr>
          <p:cNvSpPr>
            <a:spLocks noGrp="1"/>
          </p:cNvSpPr>
          <p:nvPr>
            <p:ph idx="1"/>
          </p:nvPr>
        </p:nvSpPr>
        <p:spPr/>
        <p:txBody>
          <a:bodyPr/>
          <a:lstStyle/>
          <a:p>
            <a:r>
              <a:rPr lang="tr-TR" dirty="0"/>
              <a:t>Yeni medya ortamında var olan kullanım pratiklerinden kaynaklanan olumsuz etkiler:</a:t>
            </a:r>
          </a:p>
          <a:p>
            <a:pPr lvl="1"/>
            <a:r>
              <a:rPr lang="tr-TR" dirty="0"/>
              <a:t>Dijital gözetim</a:t>
            </a:r>
          </a:p>
          <a:p>
            <a:pPr lvl="1"/>
            <a:r>
              <a:rPr lang="tr-TR" dirty="0"/>
              <a:t>Nefret söylemi</a:t>
            </a:r>
          </a:p>
          <a:p>
            <a:pPr lvl="1"/>
            <a:r>
              <a:rPr lang="tr-TR" dirty="0"/>
              <a:t>Siber zorbalık</a:t>
            </a:r>
          </a:p>
          <a:p>
            <a:pPr lvl="1"/>
            <a:r>
              <a:rPr lang="tr-TR" dirty="0"/>
              <a:t>….</a:t>
            </a:r>
          </a:p>
          <a:p>
            <a:pPr lvl="1"/>
            <a:endParaRPr lang="tr-TR" dirty="0"/>
          </a:p>
        </p:txBody>
      </p:sp>
    </p:spTree>
    <p:extLst>
      <p:ext uri="{BB962C8B-B14F-4D97-AF65-F5344CB8AC3E}">
        <p14:creationId xmlns:p14="http://schemas.microsoft.com/office/powerpoint/2010/main" val="180349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8C50E9-E17C-44FD-91EB-56DAA94639CA}"/>
              </a:ext>
            </a:extLst>
          </p:cNvPr>
          <p:cNvSpPr>
            <a:spLocks noGrp="1"/>
          </p:cNvSpPr>
          <p:nvPr>
            <p:ph type="title"/>
          </p:nvPr>
        </p:nvSpPr>
        <p:spPr>
          <a:xfrm>
            <a:off x="838200" y="0"/>
            <a:ext cx="10515600" cy="1325563"/>
          </a:xfrm>
        </p:spPr>
        <p:txBody>
          <a:bodyPr/>
          <a:lstStyle/>
          <a:p>
            <a:r>
              <a:rPr lang="tr-TR" dirty="0"/>
              <a:t>Yeni Medya Kullanımının Etkileri</a:t>
            </a:r>
          </a:p>
        </p:txBody>
      </p:sp>
      <p:sp>
        <p:nvSpPr>
          <p:cNvPr id="3" name="İçerik Yer Tutucusu 2">
            <a:extLst>
              <a:ext uri="{FF2B5EF4-FFF2-40B4-BE49-F238E27FC236}">
                <a16:creationId xmlns:a16="http://schemas.microsoft.com/office/drawing/2014/main" id="{CA5E3727-8C57-4729-B506-F0ACA5F53472}"/>
              </a:ext>
            </a:extLst>
          </p:cNvPr>
          <p:cNvSpPr>
            <a:spLocks noGrp="1"/>
          </p:cNvSpPr>
          <p:nvPr>
            <p:ph idx="1"/>
          </p:nvPr>
        </p:nvSpPr>
        <p:spPr>
          <a:xfrm>
            <a:off x="713983" y="1245635"/>
            <a:ext cx="11478017" cy="5267194"/>
          </a:xfrm>
        </p:spPr>
        <p:txBody>
          <a:bodyPr>
            <a:normAutofit/>
          </a:bodyPr>
          <a:lstStyle/>
          <a:p>
            <a:pPr marL="0" indent="0">
              <a:buNone/>
            </a:pPr>
            <a:r>
              <a:rPr lang="tr-TR" b="1" dirty="0">
                <a:solidFill>
                  <a:srgbClr val="FF0000"/>
                </a:solidFill>
              </a:rPr>
              <a:t>Etki çalışmaları hakkında ne biliyoruz? </a:t>
            </a:r>
          </a:p>
          <a:p>
            <a:pPr marL="0" indent="0">
              <a:buNone/>
            </a:pPr>
            <a:r>
              <a:rPr lang="tr-TR" dirty="0"/>
              <a:t>      İletişim araştırmalarında iki yaklaşım</a:t>
            </a:r>
          </a:p>
          <a:p>
            <a:r>
              <a:rPr lang="tr-TR" dirty="0"/>
              <a:t>Etki / süreç (</a:t>
            </a:r>
            <a:r>
              <a:rPr lang="tr-TR" dirty="0" err="1"/>
              <a:t>anaakım</a:t>
            </a:r>
            <a:r>
              <a:rPr lang="tr-TR" dirty="0"/>
              <a:t>, pozitivist, davranışçı … )</a:t>
            </a:r>
          </a:p>
          <a:p>
            <a:pPr lvl="1"/>
            <a:r>
              <a:rPr lang="tr-TR" dirty="0"/>
              <a:t>	1900-1940 güçlü etkiler (</a:t>
            </a:r>
            <a:r>
              <a:rPr lang="tr-TR" dirty="0" err="1"/>
              <a:t>Lazarsfeld</a:t>
            </a:r>
            <a:r>
              <a:rPr lang="tr-TR" dirty="0"/>
              <a:t>, </a:t>
            </a:r>
            <a:r>
              <a:rPr lang="tr-TR" dirty="0" err="1"/>
              <a:t>Laswell</a:t>
            </a:r>
            <a:r>
              <a:rPr lang="tr-TR" dirty="0"/>
              <a:t> vd. )</a:t>
            </a:r>
          </a:p>
          <a:p>
            <a:pPr lvl="2"/>
            <a:r>
              <a:rPr lang="tr-TR" dirty="0"/>
              <a:t>Sihirli Mermi, </a:t>
            </a:r>
            <a:r>
              <a:rPr lang="tr-TR" dirty="0" err="1"/>
              <a:t>Hipodermik</a:t>
            </a:r>
            <a:r>
              <a:rPr lang="tr-TR" dirty="0"/>
              <a:t> İğne (dünyalar savaşı örneği)</a:t>
            </a:r>
          </a:p>
          <a:p>
            <a:pPr lvl="1"/>
            <a:r>
              <a:rPr lang="tr-TR" dirty="0"/>
              <a:t>	1940-1960 sınırlı etkiler (</a:t>
            </a:r>
            <a:r>
              <a:rPr lang="tr-TR" dirty="0" err="1"/>
              <a:t>Lazarsfeld</a:t>
            </a:r>
            <a:r>
              <a:rPr lang="tr-TR" dirty="0"/>
              <a:t>, </a:t>
            </a:r>
            <a:r>
              <a:rPr lang="tr-TR" dirty="0" err="1"/>
              <a:t>Berelson</a:t>
            </a:r>
            <a:r>
              <a:rPr lang="tr-TR" dirty="0"/>
              <a:t>, </a:t>
            </a:r>
            <a:r>
              <a:rPr lang="tr-TR" dirty="0" err="1"/>
              <a:t>Howland</a:t>
            </a:r>
            <a:r>
              <a:rPr lang="tr-TR" dirty="0"/>
              <a:t> vd.) </a:t>
            </a:r>
          </a:p>
          <a:p>
            <a:pPr lvl="2"/>
            <a:r>
              <a:rPr lang="tr-TR" dirty="0"/>
              <a:t>Kanaat Önderliği, Eşik Bekçiliği </a:t>
            </a:r>
          </a:p>
          <a:p>
            <a:pPr lvl="1"/>
            <a:r>
              <a:rPr lang="tr-TR" dirty="0"/>
              <a:t>	1960 sonrası güçlü etkilere dönüş</a:t>
            </a:r>
          </a:p>
          <a:p>
            <a:pPr lvl="2"/>
            <a:r>
              <a:rPr lang="tr-TR" dirty="0"/>
              <a:t>Kullanımlar Doyumlar, Gündem Belirleme, Suskunluk Sarmalı …</a:t>
            </a:r>
          </a:p>
          <a:p>
            <a:r>
              <a:rPr lang="tr-TR" dirty="0"/>
              <a:t> Anlam/ niyet  (eleştirel, kültürel, </a:t>
            </a:r>
            <a:r>
              <a:rPr lang="tr-TR" dirty="0" err="1"/>
              <a:t>toplumbilimsel</a:t>
            </a:r>
            <a:r>
              <a:rPr lang="tr-TR" dirty="0"/>
              <a:t> … )</a:t>
            </a:r>
          </a:p>
          <a:p>
            <a:pPr lvl="1"/>
            <a:r>
              <a:rPr lang="tr-TR" dirty="0"/>
              <a:t>Yapısalcı; ekonomi-politik; kültürel yaklaşımlar</a:t>
            </a:r>
          </a:p>
          <a:p>
            <a:pPr lvl="1"/>
            <a:r>
              <a:rPr lang="tr-TR" dirty="0"/>
              <a:t>Kültür, gösterge, ideoloji ve devletin ideolojik aygıtları</a:t>
            </a:r>
          </a:p>
        </p:txBody>
      </p:sp>
    </p:spTree>
    <p:extLst>
      <p:ext uri="{BB962C8B-B14F-4D97-AF65-F5344CB8AC3E}">
        <p14:creationId xmlns:p14="http://schemas.microsoft.com/office/powerpoint/2010/main" val="34842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02C195-75CF-4F49-989C-DBB51C04D02C}"/>
              </a:ext>
            </a:extLst>
          </p:cNvPr>
          <p:cNvSpPr>
            <a:spLocks noGrp="1"/>
          </p:cNvSpPr>
          <p:nvPr>
            <p:ph type="title"/>
          </p:nvPr>
        </p:nvSpPr>
        <p:spPr/>
        <p:txBody>
          <a:bodyPr/>
          <a:lstStyle/>
          <a:p>
            <a:r>
              <a:rPr lang="tr-TR" dirty="0"/>
              <a:t>Yeni Medya Kullanımının Etkileri</a:t>
            </a:r>
          </a:p>
        </p:txBody>
      </p:sp>
      <p:sp>
        <p:nvSpPr>
          <p:cNvPr id="3" name="İçerik Yer Tutucusu 2">
            <a:extLst>
              <a:ext uri="{FF2B5EF4-FFF2-40B4-BE49-F238E27FC236}">
                <a16:creationId xmlns:a16="http://schemas.microsoft.com/office/drawing/2014/main" id="{CF8C8502-33C1-4C89-825A-ED19D1F39A87}"/>
              </a:ext>
            </a:extLst>
          </p:cNvPr>
          <p:cNvSpPr>
            <a:spLocks noGrp="1"/>
          </p:cNvSpPr>
          <p:nvPr>
            <p:ph idx="1"/>
          </p:nvPr>
        </p:nvSpPr>
        <p:spPr>
          <a:xfrm>
            <a:off x="838200" y="1825625"/>
            <a:ext cx="10515600" cy="4667250"/>
          </a:xfrm>
        </p:spPr>
        <p:txBody>
          <a:bodyPr>
            <a:normAutofit/>
          </a:bodyPr>
          <a:lstStyle/>
          <a:p>
            <a:r>
              <a:rPr lang="tr-TR" dirty="0"/>
              <a:t>Özellikle ilk dönemlerde etki araştırmaları egemen durumda. Bu çalışmalarda etki:</a:t>
            </a:r>
          </a:p>
          <a:p>
            <a:pPr lvl="1"/>
            <a:r>
              <a:rPr lang="tr-TR" dirty="0"/>
              <a:t>‘Etki, izleyicide iletişim sürecindeki öğeler tarafından oluşturulan gözlenebilir ve ölçülebilir değişim olarak tanımlanır. Bu öğelerden her birinde yapılacak herhangi bir </a:t>
            </a:r>
            <a:r>
              <a:rPr lang="tr-TR" dirty="0" err="1"/>
              <a:t>değişm</a:t>
            </a:r>
            <a:r>
              <a:rPr lang="tr-TR" dirty="0"/>
              <a:t> etkide de değişiklik yapar.’</a:t>
            </a:r>
          </a:p>
          <a:p>
            <a:r>
              <a:rPr lang="tr-TR" dirty="0"/>
              <a:t>İletişim çalışmaları tarihinde medyanın dolayımlı etkisi ve zarar tartışması her yeni teknolojik gelişmeyle yinelenir. Tartışmanın niteliği (muhafazakar, korumacı yaklaşım) ve savunulan temel argümanlar (şiddet, ahlaki yozlaşma </a:t>
            </a:r>
            <a:r>
              <a:rPr lang="tr-TR" dirty="0" err="1"/>
              <a:t>vb</a:t>
            </a:r>
            <a:r>
              <a:rPr lang="tr-TR" dirty="0"/>
              <a:t>) sabitken tartışmanın odağındaki araç ve kullanımları değişir. </a:t>
            </a:r>
          </a:p>
          <a:p>
            <a:pPr lvl="1"/>
            <a:r>
              <a:rPr lang="tr-TR" dirty="0"/>
              <a:t>1960lardan başlayarak TV- sinema-video oyunları ve internet zararları</a:t>
            </a:r>
          </a:p>
        </p:txBody>
      </p:sp>
    </p:spTree>
    <p:extLst>
      <p:ext uri="{BB962C8B-B14F-4D97-AF65-F5344CB8AC3E}">
        <p14:creationId xmlns:p14="http://schemas.microsoft.com/office/powerpoint/2010/main" val="4696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C7298B-2BFD-47F5-9E4A-A0731BDF2939}"/>
              </a:ext>
            </a:extLst>
          </p:cNvPr>
          <p:cNvSpPr>
            <a:spLocks noGrp="1"/>
          </p:cNvSpPr>
          <p:nvPr>
            <p:ph type="title"/>
          </p:nvPr>
        </p:nvSpPr>
        <p:spPr/>
        <p:txBody>
          <a:bodyPr/>
          <a:lstStyle/>
          <a:p>
            <a:r>
              <a:rPr lang="tr-TR" dirty="0"/>
              <a:t>Yeni Medya Kullanımının Etkileri</a:t>
            </a:r>
          </a:p>
        </p:txBody>
      </p:sp>
      <p:sp>
        <p:nvSpPr>
          <p:cNvPr id="3" name="İçerik Yer Tutucusu 2">
            <a:extLst>
              <a:ext uri="{FF2B5EF4-FFF2-40B4-BE49-F238E27FC236}">
                <a16:creationId xmlns:a16="http://schemas.microsoft.com/office/drawing/2014/main" id="{E9DDF66D-E48B-457F-BB08-C7F5E8ACB9EB}"/>
              </a:ext>
            </a:extLst>
          </p:cNvPr>
          <p:cNvSpPr>
            <a:spLocks noGrp="1"/>
          </p:cNvSpPr>
          <p:nvPr>
            <p:ph idx="1"/>
          </p:nvPr>
        </p:nvSpPr>
        <p:spPr>
          <a:xfrm>
            <a:off x="976392" y="1825625"/>
            <a:ext cx="10377407" cy="4667250"/>
          </a:xfrm>
        </p:spPr>
        <p:txBody>
          <a:bodyPr>
            <a:normAutofit/>
          </a:bodyPr>
          <a:lstStyle/>
          <a:p>
            <a:r>
              <a:rPr lang="tr-TR" dirty="0"/>
              <a:t>Etki tartışmasının şiddet ve çocuklar/gençler üzerinden yürütülmesi </a:t>
            </a:r>
          </a:p>
          <a:p>
            <a:pPr lvl="1"/>
            <a:r>
              <a:rPr lang="tr-TR" dirty="0"/>
              <a:t>Bu tür tartışmaların dönemlerine bakmak gerekiyor. Yerleşik düzene tehdit dolaştığında bu tür eleştiriler doğar ya da artar. Sorumluluğun üstlenilmesi ve korunması gereken sorumsuz, kurban saptaması. </a:t>
            </a:r>
          </a:p>
          <a:p>
            <a:pPr lvl="1"/>
            <a:r>
              <a:rPr lang="tr-TR" dirty="0"/>
              <a:t>Yeni medya çocukları ailelerden uzaklaştırıyor – ailenin korunması hedefi</a:t>
            </a:r>
          </a:p>
          <a:p>
            <a:r>
              <a:rPr lang="tr-TR" dirty="0"/>
              <a:t>Medya ve şiddet ilişkisi</a:t>
            </a:r>
          </a:p>
          <a:p>
            <a:pPr lvl="1"/>
            <a:r>
              <a:rPr lang="tr-TR" dirty="0"/>
              <a:t>Medyanın şiddeti tetiklediğine ilişkin kaygı çok yaygın olsa da medyadaki şiddetin gerçek şiddetle ilişkisini somutlamak, sayısallaştırmak ve tek yönlü değişkene indirmek mümkün değildir.  Aile, toplumsal ilişkiler, değerler gibi bileşenler de devrededir. </a:t>
            </a:r>
          </a:p>
        </p:txBody>
      </p:sp>
    </p:spTree>
    <p:extLst>
      <p:ext uri="{BB962C8B-B14F-4D97-AF65-F5344CB8AC3E}">
        <p14:creationId xmlns:p14="http://schemas.microsoft.com/office/powerpoint/2010/main" val="138248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3E878E-41DF-4B19-8B0B-0A629C1D37EB}"/>
              </a:ext>
            </a:extLst>
          </p:cNvPr>
          <p:cNvSpPr>
            <a:spLocks noGrp="1"/>
          </p:cNvSpPr>
          <p:nvPr>
            <p:ph type="title"/>
          </p:nvPr>
        </p:nvSpPr>
        <p:spPr/>
        <p:txBody>
          <a:bodyPr/>
          <a:lstStyle/>
          <a:p>
            <a:r>
              <a:rPr lang="tr-TR" dirty="0"/>
              <a:t>Yeni Medya Kullanımının Etkileri</a:t>
            </a:r>
          </a:p>
        </p:txBody>
      </p:sp>
      <p:sp>
        <p:nvSpPr>
          <p:cNvPr id="3" name="İçerik Yer Tutucusu 2">
            <a:extLst>
              <a:ext uri="{FF2B5EF4-FFF2-40B4-BE49-F238E27FC236}">
                <a16:creationId xmlns:a16="http://schemas.microsoft.com/office/drawing/2014/main" id="{30F29197-B00A-41CE-A9C2-F23458DA0F81}"/>
              </a:ext>
            </a:extLst>
          </p:cNvPr>
          <p:cNvSpPr>
            <a:spLocks noGrp="1"/>
          </p:cNvSpPr>
          <p:nvPr>
            <p:ph idx="1"/>
          </p:nvPr>
        </p:nvSpPr>
        <p:spPr>
          <a:xfrm>
            <a:off x="526943" y="1825625"/>
            <a:ext cx="10826858" cy="4761156"/>
          </a:xfrm>
        </p:spPr>
        <p:txBody>
          <a:bodyPr>
            <a:normAutofit/>
          </a:bodyPr>
          <a:lstStyle/>
          <a:p>
            <a:pPr marL="0" indent="0">
              <a:buNone/>
            </a:pPr>
            <a:r>
              <a:rPr lang="tr-TR" dirty="0"/>
              <a:t> </a:t>
            </a:r>
            <a:r>
              <a:rPr lang="tr-TR" b="1" dirty="0"/>
              <a:t>“Ahlaki panik”, </a:t>
            </a:r>
            <a:r>
              <a:rPr lang="tr-TR" dirty="0"/>
              <a:t>“toplumsal değerlere ve çıkarlara yönelik olarak tehdit olarak tanımlanan durum, kişi ve gruplardır ve kitle iletişim araçları tarafından belli bir biçemde ve </a:t>
            </a:r>
            <a:r>
              <a:rPr lang="tr-TR" dirty="0" err="1"/>
              <a:t>stereotipleştirilerek</a:t>
            </a:r>
            <a:r>
              <a:rPr lang="tr-TR" dirty="0"/>
              <a:t> sunulurlar”</a:t>
            </a:r>
          </a:p>
          <a:p>
            <a:pPr lvl="1"/>
            <a:r>
              <a:rPr lang="tr-TR" dirty="0"/>
              <a:t>Toplumun var olan kaygı ve korkularını yeniden üreten ve pekiştiren bir toplumsal inşadır.</a:t>
            </a:r>
          </a:p>
          <a:p>
            <a:pPr lvl="1"/>
            <a:r>
              <a:rPr lang="tr-TR" dirty="0"/>
              <a:t>Üzerinde ahlaki panik yaratılan yeni medya ortamlarında Türkiye’de var olan sorunlar ya dile getirilmiyor ya da eksiz ve yetersiz şekilde dile geliyor. </a:t>
            </a:r>
          </a:p>
          <a:p>
            <a:pPr marL="914400" lvl="2" indent="0">
              <a:buNone/>
            </a:pPr>
            <a:r>
              <a:rPr lang="tr-TR" dirty="0"/>
              <a:t>Türkiye’de yeni medya ortamında var olan sorunlar</a:t>
            </a:r>
          </a:p>
          <a:p>
            <a:pPr lvl="2">
              <a:buFont typeface="Wingdings" panose="05000000000000000000" pitchFamily="2" charset="2"/>
              <a:buChar char="v"/>
            </a:pPr>
            <a:r>
              <a:rPr lang="tr-TR" dirty="0"/>
              <a:t> Nitelikli ve yetkin kullanım bilgi ve beceri eksikliği</a:t>
            </a:r>
          </a:p>
          <a:p>
            <a:pPr lvl="2">
              <a:buFont typeface="Wingdings" panose="05000000000000000000" pitchFamily="2" charset="2"/>
              <a:buChar char="v"/>
            </a:pPr>
            <a:r>
              <a:rPr lang="tr-TR" dirty="0"/>
              <a:t>Sayısal uçurum ve eşitsizlikler</a:t>
            </a:r>
          </a:p>
          <a:p>
            <a:pPr lvl="2">
              <a:buFont typeface="Wingdings" panose="05000000000000000000" pitchFamily="2" charset="2"/>
              <a:buChar char="v"/>
            </a:pPr>
            <a:r>
              <a:rPr lang="tr-TR" dirty="0"/>
              <a:t>Yeni medya okuryazarlığının geliştirilmemesi ve buna yönelik kamu politikasının yokluğu</a:t>
            </a:r>
          </a:p>
          <a:p>
            <a:pPr lvl="2"/>
            <a:endParaRPr lang="tr-TR" dirty="0"/>
          </a:p>
        </p:txBody>
      </p:sp>
    </p:spTree>
    <p:extLst>
      <p:ext uri="{BB962C8B-B14F-4D97-AF65-F5344CB8AC3E}">
        <p14:creationId xmlns:p14="http://schemas.microsoft.com/office/powerpoint/2010/main" val="378260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7C3152-5F43-4FA9-BE2D-949BB253232B}"/>
              </a:ext>
            </a:extLst>
          </p:cNvPr>
          <p:cNvSpPr>
            <a:spLocks noGrp="1"/>
          </p:cNvSpPr>
          <p:nvPr>
            <p:ph type="title"/>
          </p:nvPr>
        </p:nvSpPr>
        <p:spPr>
          <a:xfrm>
            <a:off x="143359" y="58158"/>
            <a:ext cx="11905281" cy="1325563"/>
          </a:xfrm>
        </p:spPr>
        <p:txBody>
          <a:bodyPr/>
          <a:lstStyle/>
          <a:p>
            <a:r>
              <a:rPr lang="tr-TR" dirty="0"/>
              <a:t>Yeni Medya Ortamında Olanaklar, Riskler ve Engeller</a:t>
            </a:r>
          </a:p>
        </p:txBody>
      </p:sp>
      <p:sp>
        <p:nvSpPr>
          <p:cNvPr id="3" name="İçerik Yer Tutucusu 2">
            <a:extLst>
              <a:ext uri="{FF2B5EF4-FFF2-40B4-BE49-F238E27FC236}">
                <a16:creationId xmlns:a16="http://schemas.microsoft.com/office/drawing/2014/main" id="{9E16F879-2FD8-4D68-A0C5-639517E5EADB}"/>
              </a:ext>
            </a:extLst>
          </p:cNvPr>
          <p:cNvSpPr>
            <a:spLocks noGrp="1"/>
          </p:cNvSpPr>
          <p:nvPr>
            <p:ph idx="1"/>
          </p:nvPr>
        </p:nvSpPr>
        <p:spPr>
          <a:xfrm>
            <a:off x="838200" y="1825625"/>
            <a:ext cx="10515600" cy="651357"/>
          </a:xfrm>
        </p:spPr>
        <p:txBody>
          <a:bodyPr/>
          <a:lstStyle/>
          <a:p>
            <a:r>
              <a:rPr lang="tr-TR" dirty="0"/>
              <a:t>Türkiye’de yeni medya ortamlarının kullanım yaygınlığı ne kadar?</a:t>
            </a:r>
          </a:p>
          <a:p>
            <a:endParaRPr lang="tr-TR" dirty="0"/>
          </a:p>
        </p:txBody>
      </p:sp>
      <p:pic>
        <p:nvPicPr>
          <p:cNvPr id="5" name="Resim 4">
            <a:extLst>
              <a:ext uri="{FF2B5EF4-FFF2-40B4-BE49-F238E27FC236}">
                <a16:creationId xmlns:a16="http://schemas.microsoft.com/office/drawing/2014/main" id="{977B996F-EF18-4949-97CF-4DC86E589881}"/>
              </a:ext>
            </a:extLst>
          </p:cNvPr>
          <p:cNvPicPr>
            <a:picLocks noChangeAspect="1"/>
          </p:cNvPicPr>
          <p:nvPr/>
        </p:nvPicPr>
        <p:blipFill>
          <a:blip r:embed="rId2"/>
          <a:stretch>
            <a:fillRect/>
          </a:stretch>
        </p:blipFill>
        <p:spPr>
          <a:xfrm>
            <a:off x="641020" y="2267529"/>
            <a:ext cx="10515600" cy="3443597"/>
          </a:xfrm>
          <a:prstGeom prst="rect">
            <a:avLst/>
          </a:prstGeom>
        </p:spPr>
      </p:pic>
      <p:sp>
        <p:nvSpPr>
          <p:cNvPr id="7" name="Metin kutusu 6">
            <a:extLst>
              <a:ext uri="{FF2B5EF4-FFF2-40B4-BE49-F238E27FC236}">
                <a16:creationId xmlns:a16="http://schemas.microsoft.com/office/drawing/2014/main" id="{CE709F6B-987C-4C30-9E0E-50FF804821B3}"/>
              </a:ext>
            </a:extLst>
          </p:cNvPr>
          <p:cNvSpPr txBox="1"/>
          <p:nvPr/>
        </p:nvSpPr>
        <p:spPr>
          <a:xfrm>
            <a:off x="1063570" y="6153030"/>
            <a:ext cx="10784883" cy="369332"/>
          </a:xfrm>
          <a:prstGeom prst="rect">
            <a:avLst/>
          </a:prstGeom>
          <a:noFill/>
        </p:spPr>
        <p:txBody>
          <a:bodyPr wrap="square">
            <a:spAutoFit/>
          </a:bodyPr>
          <a:lstStyle/>
          <a:p>
            <a:r>
              <a:rPr lang="tr-TR" dirty="0"/>
              <a:t>https://data.tuik.gov.tr/Bulten/Index?p=Hanehalki-Bilisim-Teknolojileri-(BT)-Kullanim-Arastirmasi-2020-33679</a:t>
            </a:r>
          </a:p>
        </p:txBody>
      </p:sp>
    </p:spTree>
    <p:extLst>
      <p:ext uri="{BB962C8B-B14F-4D97-AF65-F5344CB8AC3E}">
        <p14:creationId xmlns:p14="http://schemas.microsoft.com/office/powerpoint/2010/main" val="241171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9D352F-A593-47EE-828E-57DDB4F94BCC}"/>
              </a:ext>
            </a:extLst>
          </p:cNvPr>
          <p:cNvSpPr>
            <a:spLocks noGrp="1"/>
          </p:cNvSpPr>
          <p:nvPr>
            <p:ph type="title"/>
          </p:nvPr>
        </p:nvSpPr>
        <p:spPr/>
        <p:txBody>
          <a:bodyPr/>
          <a:lstStyle/>
          <a:p>
            <a:r>
              <a:rPr lang="tr-TR" dirty="0"/>
              <a:t>Sayısal Uçurum: İnternet’e Erişim ve Kullanımda Temel Engel</a:t>
            </a:r>
          </a:p>
        </p:txBody>
      </p:sp>
      <p:sp>
        <p:nvSpPr>
          <p:cNvPr id="3" name="İçerik Yer Tutucusu 2">
            <a:extLst>
              <a:ext uri="{FF2B5EF4-FFF2-40B4-BE49-F238E27FC236}">
                <a16:creationId xmlns:a16="http://schemas.microsoft.com/office/drawing/2014/main" id="{5CB5501B-7E98-4779-851A-6CAA02A34BD2}"/>
              </a:ext>
            </a:extLst>
          </p:cNvPr>
          <p:cNvSpPr>
            <a:spLocks noGrp="1"/>
          </p:cNvSpPr>
          <p:nvPr>
            <p:ph idx="1"/>
          </p:nvPr>
        </p:nvSpPr>
        <p:spPr/>
        <p:txBody>
          <a:bodyPr>
            <a:normAutofit fontScale="92500" lnSpcReduction="10000"/>
          </a:bodyPr>
          <a:lstStyle/>
          <a:p>
            <a:r>
              <a:rPr lang="tr-TR" dirty="0"/>
              <a:t>“Sayısal/dijital uçurum, bilgisayar ve bilgisayar ağları kullanım ve erişiminde, temel dijital deneyime sahip olmamak (zihinsel erişim), bilgisayar veya ağ bağlantısına sahip olmamak (maddi erişim), dijital becerilere sahip olmamak (beceri erişimi), kullanım olanaklarına sahip olmamak (kullanım erişimi) şeklinde tanımlanabilir. Dijital uçurum böylece web ortamının kullanımında temel dijital becerilere sahip olanlar ve erişenler ile olmayanlar arasında eşitsizlikler yaratır.”</a:t>
            </a:r>
          </a:p>
          <a:p>
            <a:r>
              <a:rPr lang="tr-TR" dirty="0"/>
              <a:t>ERİŞİM ve KULLANIM eşitsizlikleri</a:t>
            </a:r>
          </a:p>
          <a:p>
            <a:pPr lvl="1"/>
            <a:r>
              <a:rPr lang="tr-TR" dirty="0"/>
              <a:t>Kent / kır</a:t>
            </a:r>
          </a:p>
          <a:p>
            <a:pPr lvl="1"/>
            <a:r>
              <a:rPr lang="tr-TR" dirty="0"/>
              <a:t>Cinsiyet</a:t>
            </a:r>
          </a:p>
          <a:p>
            <a:pPr lvl="1"/>
            <a:r>
              <a:rPr lang="tr-TR" dirty="0"/>
              <a:t>Yaş</a:t>
            </a:r>
          </a:p>
          <a:p>
            <a:pPr lvl="1"/>
            <a:r>
              <a:rPr lang="tr-TR" dirty="0"/>
              <a:t>Eğitim</a:t>
            </a:r>
          </a:p>
        </p:txBody>
      </p:sp>
    </p:spTree>
    <p:extLst>
      <p:ext uri="{BB962C8B-B14F-4D97-AF65-F5344CB8AC3E}">
        <p14:creationId xmlns:p14="http://schemas.microsoft.com/office/powerpoint/2010/main" val="271256653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1723</Words>
  <Application>Microsoft Office PowerPoint</Application>
  <PresentationFormat>Geniş ekran</PresentationFormat>
  <Paragraphs>116</Paragraphs>
  <Slides>23</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Calibri Light</vt:lpstr>
      <vt:lpstr>Wingdings</vt:lpstr>
      <vt:lpstr>Office Teması</vt:lpstr>
      <vt:lpstr>YENİ MEDYA YENİ TEKNOLOJİLER  8. Hafta: Yeni Medyada Riskler ve Dijital Eşitsizlik</vt:lpstr>
      <vt:lpstr>Yeni Medya Kullanımının Etkileri</vt:lpstr>
      <vt:lpstr>Yeni Medya Kullanımının Etkileri</vt:lpstr>
      <vt:lpstr>Yeni Medya Kullanımının Etkileri</vt:lpstr>
      <vt:lpstr>Yeni Medya Kullanımının Etkileri</vt:lpstr>
      <vt:lpstr>Yeni Medya Kullanımının Etkileri</vt:lpstr>
      <vt:lpstr>Yeni Medya Kullanımının Etkileri</vt:lpstr>
      <vt:lpstr>Yeni Medya Ortamında Olanaklar, Riskler ve Engeller</vt:lpstr>
      <vt:lpstr>Sayısal Uçurum: İnternet’e Erişim ve Kullanımda Temel Engel</vt:lpstr>
      <vt:lpstr>Çocukların Yeni Medya Kullanım Alışkanlıkları ve Siber Zorbalık Araştırması</vt:lpstr>
      <vt:lpstr>PowerPoint Sunusu</vt:lpstr>
      <vt:lpstr>Çocukların Yeni Medya Kullanım Alışkanlıkları ve Siber Zorbalık Araştırması</vt:lpstr>
      <vt:lpstr>Siber Uşaklaştırma</vt:lpstr>
      <vt:lpstr>PowerPoint Sunusu</vt:lpstr>
      <vt:lpstr>Medya Okuryazarlığı</vt:lpstr>
      <vt:lpstr>Medya Okuryazarlığı</vt:lpstr>
      <vt:lpstr>Medya Okuryazarlığı</vt:lpstr>
      <vt:lpstr>Medya Okuryazarlığı</vt:lpstr>
      <vt:lpstr>Medya Okuryazarlığı</vt:lpstr>
      <vt:lpstr>Medya Okuryazarlığı</vt:lpstr>
      <vt:lpstr>Medya Okuryazarlığı</vt:lpstr>
      <vt:lpstr>Medya Okuryazarlığı</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MEDYA YENİ TEKNOLOJİLER  3. Hafta: İnternet</dc:title>
  <dc:creator>Yazar </dc:creator>
  <cp:lastModifiedBy>Yazar </cp:lastModifiedBy>
  <cp:revision>56</cp:revision>
  <dcterms:created xsi:type="dcterms:W3CDTF">2020-10-23T09:20:48Z</dcterms:created>
  <dcterms:modified xsi:type="dcterms:W3CDTF">2021-03-17T18:56:01Z</dcterms:modified>
</cp:coreProperties>
</file>