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318" r:id="rId4"/>
    <p:sldId id="273" r:id="rId5"/>
    <p:sldId id="274" r:id="rId6"/>
    <p:sldId id="275" r:id="rId7"/>
    <p:sldId id="276" r:id="rId8"/>
    <p:sldId id="278" r:id="rId9"/>
    <p:sldId id="279" r:id="rId10"/>
    <p:sldId id="31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sz="4000" dirty="0" smtClean="0"/>
              <a:t>The </a:t>
            </a:r>
            <a:r>
              <a:rPr lang="en-US" sz="4000" dirty="0"/>
              <a:t>Structure </a:t>
            </a:r>
            <a:r>
              <a:rPr lang="en-US" sz="4000" dirty="0" smtClean="0"/>
              <a:t>of</a:t>
            </a:r>
            <a:r>
              <a:rPr lang="tr-TR" sz="4000" dirty="0" smtClean="0"/>
              <a:t> </a:t>
            </a:r>
            <a:r>
              <a:rPr lang="en-US" sz="4000" dirty="0" smtClean="0"/>
              <a:t>Crystalline </a:t>
            </a:r>
            <a:r>
              <a:rPr lang="en-US" sz="4000" dirty="0"/>
              <a:t>Solids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30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UNIT CELLS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atomic order in the crystalline solid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shows </a:t>
            </a:r>
            <a:r>
              <a:rPr lang="en-US" sz="2400" dirty="0"/>
              <a:t>that small organizations of atoms form a repetitive pattern.</a:t>
            </a:r>
          </a:p>
          <a:p>
            <a:r>
              <a:rPr lang="tr-TR" sz="2400" dirty="0"/>
              <a:t>F</a:t>
            </a:r>
            <a:r>
              <a:rPr lang="en-US" sz="2400" dirty="0" smtClean="0"/>
              <a:t>or </a:t>
            </a:r>
            <a:r>
              <a:rPr lang="en-US" sz="2400" dirty="0"/>
              <a:t>this reason, when defining crystal systems, the structure is divided into small re-entities known as unit cells.</a:t>
            </a:r>
          </a:p>
          <a:p>
            <a:r>
              <a:rPr lang="en-US" sz="2400" dirty="0"/>
              <a:t>A unit cellular is chosen to symbolize the symmetry of the crystal structure wherein all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atomic </a:t>
            </a:r>
            <a:r>
              <a:rPr lang="en-US" sz="2400" dirty="0"/>
              <a:t>positions within the crystal can be produced by using the translation of the </a:t>
            </a:r>
            <a:r>
              <a:rPr lang="en-US" sz="2400" dirty="0" smtClean="0"/>
              <a:t>unit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en-US" sz="2400" dirty="0" smtClean="0"/>
              <a:t> </a:t>
            </a:r>
            <a:r>
              <a:rPr lang="en-US" sz="2400" dirty="0"/>
              <a:t>indispensable distances of each of its edges.</a:t>
            </a:r>
          </a:p>
          <a:p>
            <a:r>
              <a:rPr lang="en-US" sz="2400" dirty="0"/>
              <a:t>A unit </a:t>
            </a:r>
            <a:r>
              <a:rPr lang="en-US" sz="2400" dirty="0" err="1" smtClean="0"/>
              <a:t>cel</a:t>
            </a:r>
            <a:r>
              <a:rPr lang="tr-TR" sz="2400" dirty="0" smtClean="0"/>
              <a:t>l</a:t>
            </a:r>
            <a:r>
              <a:rPr lang="en-US" sz="2400" dirty="0" smtClean="0"/>
              <a:t> </a:t>
            </a:r>
            <a:r>
              <a:rPr lang="en-US" sz="2400" dirty="0"/>
              <a:t>is the primary structural unit or constructing block of a crystal shape and defines its crystal shape based on its geometry and atomic positions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atomic </a:t>
            </a:r>
            <a:r>
              <a:rPr lang="en-US" sz="2400" dirty="0" smtClean="0"/>
              <a:t>bond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in this </a:t>
            </a:r>
            <a:r>
              <a:rPr lang="tr-TR" sz="2400" dirty="0" err="1" smtClean="0"/>
              <a:t>type</a:t>
            </a:r>
            <a:r>
              <a:rPr lang="en-US" sz="2400" dirty="0" smtClean="0"/>
              <a:t> </a:t>
            </a:r>
            <a:r>
              <a:rPr lang="en-US" sz="2400" dirty="0"/>
              <a:t>of materials is metallic and thus </a:t>
            </a:r>
            <a:r>
              <a:rPr lang="en-US" sz="2400" dirty="0" err="1"/>
              <a:t>nondirectional</a:t>
            </a:r>
            <a:r>
              <a:rPr lang="en-US" sz="2400" dirty="0"/>
              <a:t> in nature. 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337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crystal shape </a:t>
            </a:r>
            <a:r>
              <a:rPr lang="tr-TR" sz="2400" dirty="0" err="1" smtClean="0"/>
              <a:t>present</a:t>
            </a:r>
            <a:r>
              <a:rPr lang="en-US" sz="2400" dirty="0" smtClean="0"/>
              <a:t> </a:t>
            </a:r>
            <a:r>
              <a:rPr lang="en-US" sz="2400" dirty="0"/>
              <a:t>for plenty metals has a unit </a:t>
            </a:r>
            <a:r>
              <a:rPr lang="tr-TR" sz="2400" dirty="0" err="1" smtClean="0"/>
              <a:t>cell</a:t>
            </a:r>
            <a:r>
              <a:rPr lang="en-US" sz="2400" dirty="0" smtClean="0"/>
              <a:t> </a:t>
            </a:r>
            <a:r>
              <a:rPr lang="en-US" sz="2400" dirty="0"/>
              <a:t>of cubic geometry, with atoms positioned at each of the corners and the centers of all the </a:t>
            </a:r>
            <a:r>
              <a:rPr lang="tr-TR" sz="2400" dirty="0" err="1" smtClean="0"/>
              <a:t>cube</a:t>
            </a:r>
            <a:r>
              <a:rPr lang="en-US" sz="2400" dirty="0" smtClean="0"/>
              <a:t> </a:t>
            </a:r>
            <a:r>
              <a:rPr lang="en-US" sz="2400" dirty="0"/>
              <a:t>faces. </a:t>
            </a:r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cubic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 </a:t>
            </a:r>
            <a:r>
              <a:rPr lang="tr-TR" sz="2400" dirty="0" smtClean="0"/>
              <a:t>is </a:t>
            </a:r>
            <a:r>
              <a:rPr lang="en-US" sz="2400" dirty="0" smtClean="0"/>
              <a:t>known </a:t>
            </a:r>
            <a:r>
              <a:rPr lang="en-US" sz="2400" dirty="0"/>
              <a:t>as the </a:t>
            </a:r>
            <a:r>
              <a:rPr lang="en-US" sz="2400" dirty="0" smtClean="0"/>
              <a:t>face-</a:t>
            </a:r>
            <a:r>
              <a:rPr lang="tr-TR" sz="2400" dirty="0" err="1" smtClean="0"/>
              <a:t>centered</a:t>
            </a:r>
            <a:r>
              <a:rPr lang="en-US" sz="2400" dirty="0" smtClean="0"/>
              <a:t> </a:t>
            </a:r>
            <a:r>
              <a:rPr lang="en-US" sz="2400" dirty="0"/>
              <a:t>cubic (FCC) crystal structure. </a:t>
            </a:r>
          </a:p>
          <a:p>
            <a:r>
              <a:rPr lang="tr-T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number of the familiar metals having this crystal structure are copper, aluminum, silver, and gold. </a:t>
            </a:r>
          </a:p>
          <a:p>
            <a:r>
              <a:rPr lang="en-US" sz="2400" dirty="0"/>
              <a:t>The spheres or ion cores contact one another across a face diagonal; the </a:t>
            </a:r>
            <a:r>
              <a:rPr lang="tr-TR" sz="2400" dirty="0" err="1" smtClean="0"/>
              <a:t>cube</a:t>
            </a:r>
            <a:r>
              <a:rPr lang="en-US" sz="2400" dirty="0" smtClean="0"/>
              <a:t> </a:t>
            </a:r>
            <a:r>
              <a:rPr lang="en-US" sz="2400" dirty="0"/>
              <a:t>edge length a and the atomic radius R are related via</a:t>
            </a:r>
          </a:p>
          <a:p>
            <a:pPr marL="0" indent="0" algn="ctr">
              <a:buNone/>
            </a:pPr>
            <a:r>
              <a:rPr lang="tr-TR" sz="2400" dirty="0" smtClean="0"/>
              <a:t>a = 2R(2)</a:t>
            </a:r>
            <a:r>
              <a:rPr lang="tr-TR" sz="2400" baseline="30000" dirty="0" smtClean="0"/>
              <a:t>0.5</a:t>
            </a:r>
            <a:endParaRPr lang="en-US" sz="2400" dirty="0"/>
          </a:p>
          <a:p>
            <a:r>
              <a:rPr lang="tr-TR" sz="2400" dirty="0" smtClean="0"/>
              <a:t>S</a:t>
            </a:r>
            <a:r>
              <a:rPr lang="en-US" sz="2400" dirty="0" err="1" smtClean="0"/>
              <a:t>ometimes</a:t>
            </a:r>
            <a:r>
              <a:rPr lang="en-US" sz="2400" dirty="0"/>
              <a:t>, we want to decide the </a:t>
            </a:r>
            <a:r>
              <a:rPr lang="tr-TR" sz="2400" dirty="0" err="1" smtClean="0"/>
              <a:t>number</a:t>
            </a:r>
            <a:r>
              <a:rPr lang="en-US" sz="2400" dirty="0" smtClean="0"/>
              <a:t> </a:t>
            </a:r>
            <a:r>
              <a:rPr lang="en-US" sz="2400" dirty="0"/>
              <a:t>of atoms associated with every unit </a:t>
            </a:r>
            <a:r>
              <a:rPr lang="tr-TR" sz="2400" dirty="0" err="1" smtClean="0"/>
              <a:t>cell</a:t>
            </a:r>
            <a:r>
              <a:rPr lang="en-US" sz="2400" dirty="0" smtClean="0"/>
              <a:t>. </a:t>
            </a:r>
            <a:endParaRPr lang="en-US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963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</a:t>
            </a:r>
            <a:r>
              <a:rPr lang="en-US" sz="2400" dirty="0" err="1" smtClean="0"/>
              <a:t>epending</a:t>
            </a:r>
            <a:r>
              <a:rPr lang="en-US" sz="2400" dirty="0" smtClean="0"/>
              <a:t> </a:t>
            </a:r>
            <a:r>
              <a:rPr lang="en-US" sz="2400" dirty="0"/>
              <a:t>on an atom’s </a:t>
            </a:r>
            <a:r>
              <a:rPr lang="tr-TR" sz="2400" dirty="0" err="1" smtClean="0"/>
              <a:t>position</a:t>
            </a:r>
            <a:r>
              <a:rPr lang="en-US" sz="2400" dirty="0" smtClean="0"/>
              <a:t>, </a:t>
            </a:r>
            <a:r>
              <a:rPr lang="en-US" sz="2400" dirty="0"/>
              <a:t>it is able to be taken into consideration to be shared with adjoining unit cells—this is, only some fraction of the atom is assigned to a particular cell. 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number</a:t>
            </a:r>
            <a:r>
              <a:rPr lang="en-US" sz="2400" dirty="0" smtClean="0"/>
              <a:t> </a:t>
            </a:r>
            <a:r>
              <a:rPr lang="en-US" sz="2400" dirty="0"/>
              <a:t>of atoms in keeping with unit cellular, N, may be computed the usage of the following components</a:t>
            </a:r>
            <a:r>
              <a:rPr lang="en-US" sz="2400" dirty="0" smtClean="0"/>
              <a:t>: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                             N = </a:t>
            </a:r>
            <a:r>
              <a:rPr lang="tr-TR" sz="2400" dirty="0" err="1" smtClean="0"/>
              <a:t>Ni</a:t>
            </a:r>
            <a:r>
              <a:rPr lang="tr-TR" sz="2400" dirty="0" smtClean="0"/>
              <a:t> + </a:t>
            </a:r>
            <a:r>
              <a:rPr lang="tr-TR" sz="2400" dirty="0" err="1" smtClean="0"/>
              <a:t>Nf</a:t>
            </a:r>
            <a:r>
              <a:rPr lang="tr-TR" sz="2400" dirty="0" smtClean="0"/>
              <a:t>/2 + </a:t>
            </a:r>
            <a:r>
              <a:rPr lang="tr-TR" sz="2400" dirty="0" err="1" smtClean="0"/>
              <a:t>Nc</a:t>
            </a:r>
            <a:r>
              <a:rPr lang="tr-TR" sz="2400" dirty="0" smtClean="0"/>
              <a:t>/8</a:t>
            </a:r>
          </a:p>
          <a:p>
            <a:endParaRPr lang="tr-TR" sz="2400" dirty="0" smtClean="0"/>
          </a:p>
          <a:p>
            <a:pPr marL="457200" lvl="1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Ni</a:t>
            </a:r>
            <a:r>
              <a:rPr lang="tr-TR" dirty="0" smtClean="0"/>
              <a:t> =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interior</a:t>
            </a:r>
            <a:r>
              <a:rPr lang="tr-TR" dirty="0" smtClean="0"/>
              <a:t> </a:t>
            </a:r>
            <a:r>
              <a:rPr lang="tr-TR" dirty="0" err="1" smtClean="0"/>
              <a:t>atoms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Nf</a:t>
            </a:r>
            <a:r>
              <a:rPr lang="tr-TR" dirty="0" smtClean="0"/>
              <a:t> =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face</a:t>
            </a:r>
            <a:r>
              <a:rPr lang="tr-TR" dirty="0" smtClean="0"/>
              <a:t> </a:t>
            </a:r>
            <a:r>
              <a:rPr lang="tr-TR" dirty="0" err="1" smtClean="0"/>
              <a:t>atoms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Nc</a:t>
            </a:r>
            <a:r>
              <a:rPr lang="tr-TR" dirty="0" smtClean="0"/>
              <a:t> =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corner</a:t>
            </a:r>
            <a:r>
              <a:rPr lang="tr-TR" dirty="0" smtClean="0"/>
              <a:t> </a:t>
            </a:r>
            <a:r>
              <a:rPr lang="tr-TR" dirty="0" err="1" smtClean="0"/>
              <a:t>atoms</a:t>
            </a:r>
            <a:endParaRPr lang="tr-TR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90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8097982" cy="4351338"/>
          </a:xfrm>
        </p:spPr>
        <p:txBody>
          <a:bodyPr>
            <a:noAutofit/>
          </a:bodyPr>
          <a:lstStyle/>
          <a:p>
            <a:r>
              <a:rPr lang="en-US" sz="2400" dirty="0"/>
              <a:t>For the </a:t>
            </a:r>
            <a:r>
              <a:rPr lang="tr-TR" sz="2400" dirty="0" err="1" smtClean="0"/>
              <a:t>Face</a:t>
            </a:r>
            <a:r>
              <a:rPr lang="tr-TR" sz="2400" dirty="0" smtClean="0"/>
              <a:t> </a:t>
            </a:r>
            <a:r>
              <a:rPr lang="tr-TR" sz="2400" dirty="0" err="1" smtClean="0"/>
              <a:t>centered</a:t>
            </a:r>
            <a:r>
              <a:rPr lang="tr-TR" sz="2400" dirty="0" smtClean="0"/>
              <a:t> </a:t>
            </a:r>
            <a:r>
              <a:rPr lang="tr-TR" sz="2400" dirty="0" err="1" smtClean="0"/>
              <a:t>cubic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</a:t>
            </a:r>
            <a:r>
              <a:rPr lang="en-US" sz="2400" dirty="0" smtClean="0"/>
              <a:t> </a:t>
            </a:r>
            <a:r>
              <a:rPr lang="en-US" sz="2400" dirty="0"/>
              <a:t>structure, there are eight corner </a:t>
            </a:r>
            <a:r>
              <a:rPr lang="en-US" sz="2400" dirty="0" smtClean="0"/>
              <a:t>atoms, </a:t>
            </a:r>
            <a:r>
              <a:rPr lang="en-US" sz="2400" dirty="0"/>
              <a:t>six face </a:t>
            </a:r>
            <a:r>
              <a:rPr lang="en-US" sz="2400" dirty="0" smtClean="0"/>
              <a:t>atoms, </a:t>
            </a:r>
            <a:r>
              <a:rPr lang="en-US" sz="2400" dirty="0"/>
              <a:t>and no interior </a:t>
            </a:r>
            <a:r>
              <a:rPr lang="en-US" sz="2400" dirty="0" smtClean="0"/>
              <a:t>atoms. </a:t>
            </a:r>
            <a:endParaRPr lang="tr-TR" sz="2400" dirty="0" smtClean="0"/>
          </a:p>
          <a:p>
            <a:r>
              <a:rPr lang="en-US" sz="2400" dirty="0"/>
              <a:t>The number of atoms in keeping with unit cellular, N</a:t>
            </a:r>
            <a:r>
              <a:rPr lang="en-US" sz="2400" dirty="0" smtClean="0"/>
              <a:t>,</a:t>
            </a:r>
            <a:r>
              <a:rPr lang="tr-TR" sz="2400" dirty="0" smtClean="0"/>
              <a:t>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	N = </a:t>
            </a:r>
            <a:r>
              <a:rPr lang="tr-TR" sz="2400" dirty="0" err="1"/>
              <a:t>Ni</a:t>
            </a:r>
            <a:r>
              <a:rPr lang="tr-TR" sz="2400" dirty="0"/>
              <a:t> + </a:t>
            </a:r>
            <a:r>
              <a:rPr lang="tr-TR" sz="2400" dirty="0" err="1"/>
              <a:t>Nf</a:t>
            </a:r>
            <a:r>
              <a:rPr lang="tr-TR" sz="2400" dirty="0"/>
              <a:t>/2 + </a:t>
            </a:r>
            <a:r>
              <a:rPr lang="tr-TR" sz="2400" dirty="0" err="1" smtClean="0"/>
              <a:t>Nc</a:t>
            </a:r>
            <a:r>
              <a:rPr lang="tr-TR" sz="2400" dirty="0" smtClean="0"/>
              <a:t>/8</a:t>
            </a:r>
          </a:p>
          <a:p>
            <a:pPr marL="0" indent="0">
              <a:buNone/>
            </a:pPr>
            <a:r>
              <a:rPr lang="tr-TR" sz="2400" dirty="0"/>
              <a:t>		N = 0</a:t>
            </a:r>
            <a:r>
              <a:rPr lang="tr-TR" sz="2400" dirty="0" smtClean="0"/>
              <a:t> </a:t>
            </a:r>
            <a:r>
              <a:rPr lang="tr-TR" sz="2400" dirty="0"/>
              <a:t>+ 6</a:t>
            </a:r>
            <a:r>
              <a:rPr lang="tr-TR" sz="2400" dirty="0" smtClean="0"/>
              <a:t>/2 </a:t>
            </a:r>
            <a:r>
              <a:rPr lang="tr-TR" sz="2400" dirty="0"/>
              <a:t>+ </a:t>
            </a:r>
            <a:r>
              <a:rPr lang="tr-TR" sz="2400" dirty="0" smtClean="0"/>
              <a:t>8/8 = 4</a:t>
            </a:r>
          </a:p>
          <a:p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total of four whole atoms may be assigned to a given unit cell.</a:t>
            </a:r>
          </a:p>
          <a:p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total of four whole atoms may be assigned to a given unit cell.</a:t>
            </a:r>
            <a:endParaRPr lang="tr-TR" sz="24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9081655" y="4975838"/>
            <a:ext cx="3484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1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smtClean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face-centered cubic crystal </a:t>
            </a:r>
            <a:r>
              <a:rPr lang="en-US" sz="2000" dirty="0" smtClean="0"/>
              <a:t>structure</a:t>
            </a:r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655" y="2167803"/>
            <a:ext cx="3059642" cy="252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06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D</a:t>
            </a:r>
            <a:r>
              <a:rPr lang="en-US" sz="2400" dirty="0" err="1" smtClean="0"/>
              <a:t>ifferent</a:t>
            </a:r>
            <a:r>
              <a:rPr lang="en-US" sz="2400" dirty="0" smtClean="0"/>
              <a:t> </a:t>
            </a:r>
            <a:r>
              <a:rPr lang="en-US" sz="2400" dirty="0"/>
              <a:t>vital characteristics of a crystal structure are the coordination </a:t>
            </a:r>
            <a:r>
              <a:rPr lang="tr-TR" sz="2400" dirty="0" err="1" smtClean="0"/>
              <a:t>number</a:t>
            </a:r>
            <a:r>
              <a:rPr lang="en-US" sz="2400" dirty="0" smtClean="0"/>
              <a:t> </a:t>
            </a:r>
            <a:r>
              <a:rPr lang="en-US" sz="2400" dirty="0"/>
              <a:t>and the atomic packing element (APF).</a:t>
            </a:r>
          </a:p>
          <a:p>
            <a:pPr marL="0" indent="0">
              <a:buNone/>
            </a:pPr>
            <a:r>
              <a:rPr lang="en-US" sz="2400" dirty="0"/>
              <a:t>Coordination </a:t>
            </a:r>
            <a:r>
              <a:rPr lang="tr-TR" sz="2400" dirty="0" err="1" smtClean="0"/>
              <a:t>number</a:t>
            </a:r>
            <a:r>
              <a:rPr lang="en-US" sz="2400" dirty="0" smtClean="0"/>
              <a:t>: </a:t>
            </a:r>
            <a:endParaRPr lang="en-US" sz="2400" dirty="0"/>
          </a:p>
          <a:p>
            <a:r>
              <a:rPr lang="en-US" sz="2400" dirty="0"/>
              <a:t>The coordination number is the number of atoms touching a selected atom, or the range of nearest acquaintances for that particular atom. </a:t>
            </a:r>
          </a:p>
          <a:p>
            <a:r>
              <a:rPr lang="tr-TR" sz="2400" dirty="0" smtClean="0"/>
              <a:t>T</a:t>
            </a:r>
            <a:r>
              <a:rPr lang="en-US" sz="2400" dirty="0" smtClean="0"/>
              <a:t>his </a:t>
            </a:r>
            <a:r>
              <a:rPr lang="en-US" sz="2400" dirty="0"/>
              <a:t>is one indication of the way tightly and successfully atoms are packed collectively. </a:t>
            </a:r>
          </a:p>
          <a:p>
            <a:r>
              <a:rPr lang="en-US" sz="2400" dirty="0"/>
              <a:t>For ionic solids,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coordination </a:t>
            </a:r>
            <a:r>
              <a:rPr lang="tr-TR" sz="2400" dirty="0" err="1"/>
              <a:t>number</a:t>
            </a:r>
            <a:r>
              <a:rPr lang="en-US" sz="2400" dirty="0"/>
              <a:t> of anions is defined as the range of nearest </a:t>
            </a:r>
            <a:r>
              <a:rPr lang="tr-TR" sz="2400" dirty="0" err="1" smtClean="0"/>
              <a:t>cations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coordination </a:t>
            </a:r>
            <a:r>
              <a:rPr lang="tr-TR" sz="2400" dirty="0" err="1" smtClean="0"/>
              <a:t>number</a:t>
            </a:r>
            <a:r>
              <a:rPr lang="en-US" sz="2400" dirty="0" smtClean="0"/>
              <a:t> </a:t>
            </a:r>
            <a:r>
              <a:rPr lang="en-US" sz="2400" dirty="0"/>
              <a:t>of cations is defined as the range of nearest anions. </a:t>
            </a:r>
          </a:p>
          <a:p>
            <a:r>
              <a:rPr lang="en-US" sz="2400" dirty="0"/>
              <a:t>For metals, every atom has the identical number of nearest-neighbor or touching </a:t>
            </a:r>
            <a:r>
              <a:rPr lang="en-US" sz="2400" dirty="0" smtClean="0"/>
              <a:t>atoms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911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Face-Centered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243074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coordination number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12</a:t>
            </a:r>
            <a:r>
              <a:rPr lang="tr-TR" sz="2400" dirty="0" smtClean="0"/>
              <a:t> </a:t>
            </a:r>
            <a:r>
              <a:rPr lang="tr-TR" sz="2400" dirty="0"/>
              <a:t>f</a:t>
            </a:r>
            <a:r>
              <a:rPr lang="en-US" sz="2400" dirty="0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face-centered </a:t>
            </a:r>
            <a:r>
              <a:rPr lang="en-US" sz="2400" dirty="0" smtClean="0"/>
              <a:t>cubic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A</a:t>
            </a:r>
            <a:r>
              <a:rPr lang="en-US" sz="2400" dirty="0" err="1" smtClean="0"/>
              <a:t>tomic</a:t>
            </a:r>
            <a:r>
              <a:rPr lang="en-US" sz="2400" dirty="0" smtClean="0"/>
              <a:t> </a:t>
            </a:r>
            <a:r>
              <a:rPr lang="en-US" sz="2400" dirty="0"/>
              <a:t>packing factor (APF</a:t>
            </a:r>
            <a:r>
              <a:rPr lang="en-US" sz="2400" dirty="0" smtClean="0"/>
              <a:t>)</a:t>
            </a:r>
            <a:r>
              <a:rPr lang="tr-TR" sz="2400" dirty="0" smtClean="0"/>
              <a:t>:</a:t>
            </a:r>
          </a:p>
          <a:p>
            <a:r>
              <a:rPr lang="en-US" sz="2400" dirty="0"/>
              <a:t>The packing component is the fraction of the area of the atoms, assuming </a:t>
            </a:r>
            <a:r>
              <a:rPr lang="tr-TR" sz="2400" dirty="0" smtClean="0"/>
              <a:t>hard</a:t>
            </a:r>
            <a:r>
              <a:rPr lang="en-US" sz="2400" dirty="0" smtClean="0"/>
              <a:t> </a:t>
            </a:r>
            <a:r>
              <a:rPr lang="en-US" sz="2400" dirty="0"/>
              <a:t>spheres are sized to touch the nearest buddies of the atoms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general </a:t>
            </a:r>
            <a:r>
              <a:rPr lang="en-US" sz="2400" dirty="0"/>
              <a:t>expression for the </a:t>
            </a:r>
            <a:r>
              <a:rPr lang="tr-TR" sz="2400" dirty="0" err="1" smtClean="0"/>
              <a:t>atomic</a:t>
            </a:r>
            <a:r>
              <a:rPr lang="tr-TR" sz="2400" dirty="0" smtClean="0"/>
              <a:t> </a:t>
            </a:r>
            <a:r>
              <a:rPr lang="en-US" sz="2400" dirty="0" smtClean="0"/>
              <a:t>packing </a:t>
            </a:r>
            <a:r>
              <a:rPr lang="en-US" sz="2400" dirty="0"/>
              <a:t>factor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     APF = </a:t>
            </a:r>
            <a:r>
              <a:rPr lang="tr-TR" sz="2400" u="sng" dirty="0" smtClean="0"/>
              <a:t>(Volume of </a:t>
            </a:r>
            <a:r>
              <a:rPr lang="tr-TR" sz="2400" u="sng" dirty="0" err="1" smtClean="0"/>
              <a:t>atoms</a:t>
            </a:r>
            <a:r>
              <a:rPr lang="tr-TR" sz="2400" u="sng" dirty="0" smtClean="0"/>
              <a:t> in a </a:t>
            </a:r>
            <a:r>
              <a:rPr lang="tr-TR" sz="2400" u="sng" dirty="0" err="1" smtClean="0"/>
              <a:t>unit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cell</a:t>
            </a:r>
            <a:r>
              <a:rPr lang="tr-TR" sz="2400" u="sng" dirty="0" smtClean="0"/>
              <a:t>)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                               </a:t>
            </a:r>
            <a:r>
              <a:rPr lang="tr-TR" sz="2400" dirty="0" err="1" smtClean="0"/>
              <a:t>Unit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tr-TR" sz="2400" dirty="0" smtClean="0"/>
              <a:t> </a:t>
            </a:r>
            <a:r>
              <a:rPr lang="tr-TR" sz="2400" dirty="0" err="1" smtClean="0"/>
              <a:t>volume</a:t>
            </a:r>
            <a:r>
              <a:rPr lang="tr-TR" sz="2400" dirty="0" smtClean="0"/>
              <a:t> </a:t>
            </a:r>
          </a:p>
          <a:p>
            <a:r>
              <a:rPr lang="en-US" sz="2400" dirty="0"/>
              <a:t>For the Face-Centered </a:t>
            </a:r>
            <a:r>
              <a:rPr lang="tr-TR" sz="2400" dirty="0" smtClean="0"/>
              <a:t>c</a:t>
            </a:r>
            <a:r>
              <a:rPr lang="en-US" sz="2400" dirty="0" err="1" smtClean="0"/>
              <a:t>ubic</a:t>
            </a:r>
            <a:r>
              <a:rPr lang="en-US" sz="2400" dirty="0" smtClean="0"/>
              <a:t> </a:t>
            </a:r>
            <a:r>
              <a:rPr lang="tr-TR" sz="2400" dirty="0" smtClean="0"/>
              <a:t>c</a:t>
            </a:r>
            <a:r>
              <a:rPr lang="en-US" sz="2400" dirty="0" err="1" smtClean="0"/>
              <a:t>rystal</a:t>
            </a:r>
            <a:r>
              <a:rPr lang="en-US" sz="2400" dirty="0" smtClean="0"/>
              <a:t> </a:t>
            </a:r>
            <a:r>
              <a:rPr lang="tr-TR" sz="2400" dirty="0" smtClean="0"/>
              <a:t>s</a:t>
            </a:r>
            <a:r>
              <a:rPr lang="en-US" sz="2400" dirty="0" err="1" smtClean="0"/>
              <a:t>tructure</a:t>
            </a:r>
            <a:r>
              <a:rPr lang="en-US" sz="2400" dirty="0"/>
              <a:t>, the atomic packing factor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0.74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sp>
        <p:nvSpPr>
          <p:cNvPr id="8" name="Metin kutusu 7"/>
          <p:cNvSpPr txBox="1"/>
          <p:nvPr/>
        </p:nvSpPr>
        <p:spPr>
          <a:xfrm>
            <a:off x="9158223" y="4632353"/>
            <a:ext cx="3122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 smtClean="0"/>
              <a:t>1</a:t>
            </a:r>
            <a:r>
              <a:rPr lang="en-US" sz="2000" dirty="0" smtClean="0"/>
              <a:t>. </a:t>
            </a:r>
            <a:r>
              <a:rPr lang="en-US" sz="2000" dirty="0"/>
              <a:t>The face-centered cubic crystal structure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655" y="2167803"/>
            <a:ext cx="3059642" cy="252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Body-Centered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8066809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A</a:t>
            </a:r>
            <a:r>
              <a:rPr lang="en-US" sz="2400" dirty="0" err="1" smtClean="0"/>
              <a:t>ny</a:t>
            </a:r>
            <a:r>
              <a:rPr lang="en-US" sz="2400" dirty="0" smtClean="0"/>
              <a:t> </a:t>
            </a:r>
            <a:r>
              <a:rPr lang="en-US" sz="2400" dirty="0"/>
              <a:t>other common metallic crystal shape additionally has a cubic unit </a:t>
            </a:r>
            <a:r>
              <a:rPr lang="tr-TR" sz="2400" dirty="0" err="1" smtClean="0"/>
              <a:t>cell</a:t>
            </a:r>
            <a:r>
              <a:rPr lang="en-US" sz="2400" dirty="0" smtClean="0"/>
              <a:t> </a:t>
            </a:r>
            <a:r>
              <a:rPr lang="en-US" sz="2400" dirty="0"/>
              <a:t>with atoms placed at all eight corners and a single atom on the cube </a:t>
            </a:r>
            <a:r>
              <a:rPr lang="tr-TR" sz="2400" dirty="0" err="1" smtClean="0"/>
              <a:t>center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hat </a:t>
            </a:r>
            <a:r>
              <a:rPr lang="en-US" sz="2400" dirty="0"/>
              <a:t>is called a </a:t>
            </a:r>
            <a:r>
              <a:rPr lang="en-US" sz="2400" dirty="0" smtClean="0"/>
              <a:t>body</a:t>
            </a:r>
            <a:r>
              <a:rPr lang="tr-TR" sz="2400" dirty="0" smtClean="0"/>
              <a:t> </a:t>
            </a:r>
            <a:r>
              <a:rPr lang="tr-TR" sz="2400" dirty="0" err="1" smtClean="0"/>
              <a:t>centered</a:t>
            </a:r>
            <a:r>
              <a:rPr lang="en-US" sz="2400" dirty="0" smtClean="0"/>
              <a:t> </a:t>
            </a:r>
            <a:r>
              <a:rPr lang="en-US" sz="2400" dirty="0"/>
              <a:t>cubic (BCC) crystal shape. </a:t>
            </a:r>
          </a:p>
          <a:p>
            <a:r>
              <a:rPr lang="tr-TR" sz="2400" dirty="0" err="1" smtClean="0"/>
              <a:t>Corner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center</a:t>
            </a:r>
            <a:r>
              <a:rPr lang="en-US" sz="2400" dirty="0" smtClean="0"/>
              <a:t> </a:t>
            </a:r>
            <a:r>
              <a:rPr lang="en-US" sz="2400" dirty="0"/>
              <a:t>atoms contact one another alongside </a:t>
            </a:r>
            <a:r>
              <a:rPr lang="tr-TR" sz="2400" dirty="0" err="1" smtClean="0"/>
              <a:t>cube</a:t>
            </a:r>
            <a:r>
              <a:rPr lang="en-US" sz="2400" dirty="0" smtClean="0"/>
              <a:t> </a:t>
            </a:r>
            <a:r>
              <a:rPr lang="en-US" sz="2400" dirty="0"/>
              <a:t>diagonals, and unit </a:t>
            </a:r>
            <a:r>
              <a:rPr lang="en-US" sz="2400" dirty="0" smtClean="0"/>
              <a:t>cell </a:t>
            </a:r>
            <a:r>
              <a:rPr lang="tr-TR" sz="2400" dirty="0" err="1" smtClean="0"/>
              <a:t>dimension</a:t>
            </a:r>
            <a:r>
              <a:rPr lang="en-US" sz="2400" dirty="0" smtClean="0"/>
              <a:t> </a:t>
            </a:r>
            <a:r>
              <a:rPr lang="en-US" sz="2400" dirty="0"/>
              <a:t>a and atomic radius R are associated </a:t>
            </a:r>
            <a:r>
              <a:rPr lang="en-US" sz="2400" dirty="0" smtClean="0"/>
              <a:t>through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r>
              <a:rPr lang="tr-TR" sz="2400" dirty="0" smtClean="0"/>
              <a:t>			a = 4R/(3)</a:t>
            </a:r>
            <a:r>
              <a:rPr lang="tr-TR" sz="2400" baseline="30000" dirty="0" smtClean="0"/>
              <a:t>0.5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r>
              <a:rPr lang="en-US" sz="2400" dirty="0"/>
              <a:t>Chromium, iron, </a:t>
            </a:r>
            <a:r>
              <a:rPr lang="en-US" sz="2400" dirty="0" smtClean="0"/>
              <a:t>tungsten </a:t>
            </a:r>
            <a:r>
              <a:rPr lang="tr-TR" sz="2400" dirty="0" err="1" smtClean="0"/>
              <a:t>displays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/>
              <a:t>body centered cubic (BCC) crystal structure</a:t>
            </a:r>
            <a:r>
              <a:rPr lang="en-US" sz="2400" dirty="0"/>
              <a:t>.</a:t>
            </a:r>
            <a:endParaRPr lang="tr-TR" sz="24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9008383" y="5167312"/>
            <a:ext cx="3100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/>
              <a:t>Figure</a:t>
            </a:r>
            <a:r>
              <a:rPr lang="tr-TR" sz="2000" dirty="0" smtClean="0"/>
              <a:t> </a:t>
            </a:r>
            <a:r>
              <a:rPr lang="tr-TR" sz="2000" dirty="0" smtClean="0"/>
              <a:t>2.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smtClean="0"/>
              <a:t>body </a:t>
            </a:r>
            <a:r>
              <a:rPr lang="tr-TR" sz="2000" dirty="0" err="1" smtClean="0"/>
              <a:t>centered</a:t>
            </a:r>
            <a:r>
              <a:rPr lang="tr-TR" sz="2000" dirty="0" smtClean="0"/>
              <a:t> </a:t>
            </a:r>
            <a:r>
              <a:rPr lang="tr-TR" sz="2000" dirty="0" err="1"/>
              <a:t>cubic</a:t>
            </a:r>
            <a:r>
              <a:rPr lang="tr-TR" sz="2000" dirty="0"/>
              <a:t> </a:t>
            </a:r>
            <a:r>
              <a:rPr lang="tr-TR" sz="2000" dirty="0" err="1"/>
              <a:t>crystal</a:t>
            </a:r>
            <a:r>
              <a:rPr lang="tr-TR" sz="2000" dirty="0"/>
              <a:t> </a:t>
            </a:r>
            <a:r>
              <a:rPr lang="tr-TR" sz="2000" dirty="0" err="1"/>
              <a:t>structure</a:t>
            </a:r>
            <a:endParaRPr lang="tr-TR" sz="20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009" y="2019300"/>
            <a:ext cx="300037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44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Body-Centered Cubic Crystal 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8326582" cy="4351338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Each </a:t>
            </a:r>
            <a:r>
              <a:rPr lang="tr-TR" sz="2400" dirty="0"/>
              <a:t>b</a:t>
            </a:r>
            <a:r>
              <a:rPr lang="en-US" sz="2400" dirty="0" err="1" smtClean="0"/>
              <a:t>ody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smtClean="0"/>
              <a:t>entered </a:t>
            </a:r>
            <a:r>
              <a:rPr lang="tr-TR" sz="2400" dirty="0" smtClean="0"/>
              <a:t>c</a:t>
            </a:r>
            <a:r>
              <a:rPr lang="en-US" sz="2400" dirty="0" err="1" smtClean="0"/>
              <a:t>ubic</a:t>
            </a:r>
            <a:r>
              <a:rPr lang="en-US" sz="2400" dirty="0" smtClean="0"/>
              <a:t> </a:t>
            </a:r>
            <a:r>
              <a:rPr lang="tr-TR" sz="2400" dirty="0" smtClean="0"/>
              <a:t>c</a:t>
            </a:r>
            <a:r>
              <a:rPr lang="en-US" sz="2400" dirty="0" err="1" smtClean="0"/>
              <a:t>rystal</a:t>
            </a:r>
            <a:r>
              <a:rPr lang="en-US" sz="2400" dirty="0" smtClean="0"/>
              <a:t> </a:t>
            </a:r>
            <a:r>
              <a:rPr lang="en-US" sz="2400" dirty="0"/>
              <a:t>unit cell has </a:t>
            </a:r>
            <a:r>
              <a:rPr lang="en-US" sz="2400" dirty="0"/>
              <a:t>a single center </a:t>
            </a:r>
            <a:r>
              <a:rPr lang="en-US" sz="2400" dirty="0" smtClean="0"/>
              <a:t>atom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eight </a:t>
            </a:r>
            <a:r>
              <a:rPr lang="en-US" sz="2400" dirty="0"/>
              <a:t>corner </a:t>
            </a:r>
            <a:r>
              <a:rPr lang="en-US" sz="2400" dirty="0" smtClean="0"/>
              <a:t>atoms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center</a:t>
            </a:r>
            <a:r>
              <a:rPr lang="tr-TR" sz="2400" dirty="0" smtClean="0"/>
              <a:t> atom</a:t>
            </a:r>
            <a:r>
              <a:rPr lang="en-US" sz="2400" dirty="0" smtClean="0"/>
              <a:t>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tr-TR" sz="2400" dirty="0" err="1" smtClean="0"/>
              <a:t>totally</a:t>
            </a:r>
            <a:r>
              <a:rPr lang="tr-TR" sz="2400" dirty="0" smtClean="0"/>
              <a:t> </a:t>
            </a:r>
            <a:r>
              <a:rPr lang="en-US" sz="2400" dirty="0" smtClean="0"/>
              <a:t>contained</a:t>
            </a:r>
            <a:r>
              <a:rPr lang="tr-TR" sz="2400" dirty="0" smtClean="0"/>
              <a:t> </a:t>
            </a:r>
            <a:r>
              <a:rPr lang="en-US" sz="2400" dirty="0" smtClean="0"/>
              <a:t>within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unit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r>
              <a:rPr lang="en-US" sz="2400" dirty="0" smtClean="0"/>
              <a:t>; </a:t>
            </a:r>
            <a:r>
              <a:rPr lang="en-US" sz="2400" dirty="0"/>
              <a:t>therefore, </a:t>
            </a:r>
            <a:r>
              <a:rPr lang="en-US" sz="2400" dirty="0" smtClean="0"/>
              <a:t>the </a:t>
            </a:r>
            <a:r>
              <a:rPr lang="en-US" sz="2400" dirty="0"/>
              <a:t>number of atoms per </a:t>
            </a:r>
            <a:r>
              <a:rPr lang="en-US" sz="2400" dirty="0"/>
              <a:t>body centered cubic crystal unit cell </a:t>
            </a:r>
            <a:r>
              <a:rPr lang="en-US" sz="2400" dirty="0" smtClean="0"/>
              <a:t>is</a:t>
            </a:r>
            <a:r>
              <a:rPr lang="tr-TR" sz="2400" dirty="0" smtClean="0"/>
              <a:t>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                                     N </a:t>
            </a:r>
            <a:r>
              <a:rPr lang="tr-TR" sz="2400" dirty="0"/>
              <a:t>= </a:t>
            </a:r>
            <a:r>
              <a:rPr lang="tr-TR" sz="2400" dirty="0" err="1"/>
              <a:t>Ni</a:t>
            </a:r>
            <a:r>
              <a:rPr lang="tr-TR" sz="2400" dirty="0"/>
              <a:t> + </a:t>
            </a:r>
            <a:r>
              <a:rPr lang="tr-TR" sz="2400" dirty="0" err="1"/>
              <a:t>Nf</a:t>
            </a:r>
            <a:r>
              <a:rPr lang="tr-TR" sz="2400" dirty="0"/>
              <a:t>/2 + </a:t>
            </a:r>
            <a:r>
              <a:rPr lang="tr-TR" sz="2400" dirty="0" err="1" smtClean="0"/>
              <a:t>Nc</a:t>
            </a:r>
            <a:r>
              <a:rPr lang="tr-TR" sz="2400" dirty="0" smtClean="0"/>
              <a:t>/8</a:t>
            </a:r>
          </a:p>
          <a:p>
            <a:pPr marL="0" indent="0">
              <a:buNone/>
            </a:pPr>
            <a:r>
              <a:rPr lang="tr-TR" sz="2400" dirty="0" smtClean="0"/>
              <a:t>		          N </a:t>
            </a:r>
            <a:r>
              <a:rPr lang="tr-TR" sz="2400" dirty="0"/>
              <a:t>= 1</a:t>
            </a:r>
            <a:r>
              <a:rPr lang="tr-TR" sz="2400" dirty="0" smtClean="0"/>
              <a:t> </a:t>
            </a:r>
            <a:r>
              <a:rPr lang="tr-TR" sz="2400" dirty="0"/>
              <a:t>+ 0</a:t>
            </a:r>
            <a:r>
              <a:rPr lang="tr-TR" sz="2400" dirty="0" smtClean="0"/>
              <a:t> </a:t>
            </a:r>
            <a:r>
              <a:rPr lang="tr-TR" sz="2400" dirty="0"/>
              <a:t>+ </a:t>
            </a:r>
            <a:r>
              <a:rPr lang="tr-TR" sz="2400" dirty="0" smtClean="0"/>
              <a:t>8/8 = 2</a:t>
            </a:r>
          </a:p>
          <a:p>
            <a:pPr marL="0" indent="0">
              <a:buNone/>
            </a:pPr>
            <a:endParaRPr lang="tr-TR" sz="2400" dirty="0"/>
          </a:p>
          <a:p>
            <a:r>
              <a:rPr lang="en-US" sz="2400" dirty="0"/>
              <a:t>A total of </a:t>
            </a:r>
            <a:r>
              <a:rPr lang="en-US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en-US" sz="2400" dirty="0" smtClean="0"/>
              <a:t>whole </a:t>
            </a:r>
            <a:r>
              <a:rPr lang="en-US" sz="2400" dirty="0"/>
              <a:t>atoms may be assigned to a given unit cell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coordination number for the </a:t>
            </a:r>
            <a:r>
              <a:rPr lang="en-US" sz="2400" dirty="0"/>
              <a:t>body centered cubic crystal structure </a:t>
            </a:r>
            <a:r>
              <a:rPr lang="en-US" sz="2400" dirty="0"/>
              <a:t>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8</a:t>
            </a:r>
            <a:r>
              <a:rPr lang="tr-TR" sz="2400" dirty="0"/>
              <a:t>.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9511686" y="5582655"/>
            <a:ext cx="2499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 smtClean="0"/>
              <a:t>2</a:t>
            </a:r>
            <a:r>
              <a:rPr lang="en-US" dirty="0" smtClean="0"/>
              <a:t>. </a:t>
            </a:r>
            <a:r>
              <a:rPr lang="en-US" dirty="0"/>
              <a:t>The </a:t>
            </a:r>
            <a:r>
              <a:rPr lang="en-US" dirty="0" smtClean="0"/>
              <a:t>body</a:t>
            </a:r>
            <a:r>
              <a:rPr lang="tr-TR" dirty="0" smtClean="0"/>
              <a:t> </a:t>
            </a:r>
            <a:r>
              <a:rPr lang="en-US" dirty="0" smtClean="0"/>
              <a:t>centered </a:t>
            </a:r>
            <a:r>
              <a:rPr lang="en-US" dirty="0"/>
              <a:t>cubic crystal structure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1050" y="2071254"/>
            <a:ext cx="300037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9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924</Words>
  <Application>Microsoft Office PowerPoint</Application>
  <PresentationFormat>Geniş ekran</PresentationFormat>
  <Paragraphs>78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EME 201 Materials Science</vt:lpstr>
      <vt:lpstr>UNIT CELLS</vt:lpstr>
      <vt:lpstr>The Face-Centered Cubic Crystal Structure</vt:lpstr>
      <vt:lpstr>The Face-Centered Cubic Crystal Structure</vt:lpstr>
      <vt:lpstr>The Face-Centered Cubic Crystal Structure</vt:lpstr>
      <vt:lpstr>The Face-Centered Cubic Crystal Structure</vt:lpstr>
      <vt:lpstr>The Face-Centered Cubic Crystal Structure</vt:lpstr>
      <vt:lpstr>The Body-Centered Cubic Crystal Structure</vt:lpstr>
      <vt:lpstr>The Body-Centered Cubic Crystal Structure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pc205</cp:lastModifiedBy>
  <cp:revision>233</cp:revision>
  <dcterms:created xsi:type="dcterms:W3CDTF">2016-07-27T06:35:54Z</dcterms:created>
  <dcterms:modified xsi:type="dcterms:W3CDTF">2018-02-26T11:43:20Z</dcterms:modified>
</cp:coreProperties>
</file>