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5" r:id="rId4"/>
    <p:sldId id="276" r:id="rId5"/>
    <p:sldId id="277" r:id="rId6"/>
    <p:sldId id="278" r:id="rId7"/>
    <p:sldId id="279" r:id="rId8"/>
    <p:sldId id="280" r:id="rId9"/>
    <p:sldId id="281" r:id="rId10"/>
    <p:sldId id="285" r:id="rId11"/>
    <p:sldId id="286" r:id="rId12"/>
    <p:sldId id="287" r:id="rId13"/>
    <p:sldId id="290" r:id="rId14"/>
    <p:sldId id="291" r:id="rId15"/>
    <p:sldId id="299" r:id="rId16"/>
    <p:sldId id="300" r:id="rId17"/>
    <p:sldId id="295" r:id="rId18"/>
    <p:sldId id="296" r:id="rId19"/>
    <p:sldId id="297" r:id="rId20"/>
    <p:sldId id="298" r:id="rId21"/>
    <p:sldId id="301" r:id="rId22"/>
    <p:sldId id="292" r:id="rId23"/>
    <p:sldId id="293" r:id="rId24"/>
    <p:sldId id="294" r:id="rId25"/>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89" autoAdjust="0"/>
    <p:restoredTop sz="90929"/>
  </p:normalViewPr>
  <p:slideViewPr>
    <p:cSldViewPr>
      <p:cViewPr varScale="1">
        <p:scale>
          <a:sx n="79" d="100"/>
          <a:sy n="79"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9D9577CA-7629-415E-A406-5BBE2DDE15E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4737ED5E-8CB6-4CB5-9159-781A972300D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609600"/>
            <a:ext cx="1943100" cy="5486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6096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12B298CD-EDE8-4E4A-80CC-F207A767098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43129BCB-679E-4D91-B21F-44E3673683F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p>
        </p:txBody>
      </p:sp>
      <p:sp>
        <p:nvSpPr>
          <p:cNvPr id="5" name="4 Altbilgi Yer Tutucusu"/>
          <p:cNvSpPr>
            <a:spLocks noGrp="1"/>
          </p:cNvSpPr>
          <p:nvPr>
            <p:ph type="ftr" sz="quarter" idx="11"/>
          </p:nvPr>
        </p:nvSpPr>
        <p:spPr/>
        <p:txBody>
          <a:bodyPr/>
          <a:lstStyle>
            <a:lvl1pPr>
              <a:defRPr/>
            </a:lvl1pPr>
          </a:lstStyle>
          <a:p>
            <a:endParaRPr lang="en-US"/>
          </a:p>
        </p:txBody>
      </p:sp>
      <p:sp>
        <p:nvSpPr>
          <p:cNvPr id="6" name="5 Slayt Numarası Yer Tutucusu"/>
          <p:cNvSpPr>
            <a:spLocks noGrp="1"/>
          </p:cNvSpPr>
          <p:nvPr>
            <p:ph type="sldNum" sz="quarter" idx="12"/>
          </p:nvPr>
        </p:nvSpPr>
        <p:spPr/>
        <p:txBody>
          <a:bodyPr/>
          <a:lstStyle>
            <a:lvl1pPr>
              <a:defRPr/>
            </a:lvl1pPr>
          </a:lstStyle>
          <a:p>
            <a:fld id="{74A29DDB-4942-4A78-9FDA-1F70ECFFD13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A8A095EB-078B-4D97-B277-103FE650767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en-US"/>
          </a:p>
        </p:txBody>
      </p:sp>
      <p:sp>
        <p:nvSpPr>
          <p:cNvPr id="8" name="7 Altbilgi Yer Tutucusu"/>
          <p:cNvSpPr>
            <a:spLocks noGrp="1"/>
          </p:cNvSpPr>
          <p:nvPr>
            <p:ph type="ftr" sz="quarter" idx="11"/>
          </p:nvPr>
        </p:nvSpPr>
        <p:spPr/>
        <p:txBody>
          <a:bodyPr/>
          <a:lstStyle>
            <a:lvl1pPr>
              <a:defRPr/>
            </a:lvl1pPr>
          </a:lstStyle>
          <a:p>
            <a:endParaRPr lang="en-US"/>
          </a:p>
        </p:txBody>
      </p:sp>
      <p:sp>
        <p:nvSpPr>
          <p:cNvPr id="9" name="8 Slayt Numarası Yer Tutucusu"/>
          <p:cNvSpPr>
            <a:spLocks noGrp="1"/>
          </p:cNvSpPr>
          <p:nvPr>
            <p:ph type="sldNum" sz="quarter" idx="12"/>
          </p:nvPr>
        </p:nvSpPr>
        <p:spPr/>
        <p:txBody>
          <a:bodyPr/>
          <a:lstStyle>
            <a:lvl1pPr>
              <a:defRPr/>
            </a:lvl1pPr>
          </a:lstStyle>
          <a:p>
            <a:fld id="{80515051-CA36-4287-A269-A8EADB46BC0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en-US"/>
          </a:p>
        </p:txBody>
      </p:sp>
      <p:sp>
        <p:nvSpPr>
          <p:cNvPr id="4" name="3 Altbilgi Yer Tutucusu"/>
          <p:cNvSpPr>
            <a:spLocks noGrp="1"/>
          </p:cNvSpPr>
          <p:nvPr>
            <p:ph type="ftr" sz="quarter" idx="11"/>
          </p:nvPr>
        </p:nvSpPr>
        <p:spPr/>
        <p:txBody>
          <a:bodyPr/>
          <a:lstStyle>
            <a:lvl1pPr>
              <a:defRPr/>
            </a:lvl1pPr>
          </a:lstStyle>
          <a:p>
            <a:endParaRPr lang="en-US"/>
          </a:p>
        </p:txBody>
      </p:sp>
      <p:sp>
        <p:nvSpPr>
          <p:cNvPr id="5" name="4 Slayt Numarası Yer Tutucusu"/>
          <p:cNvSpPr>
            <a:spLocks noGrp="1"/>
          </p:cNvSpPr>
          <p:nvPr>
            <p:ph type="sldNum" sz="quarter" idx="12"/>
          </p:nvPr>
        </p:nvSpPr>
        <p:spPr/>
        <p:txBody>
          <a:bodyPr/>
          <a:lstStyle>
            <a:lvl1pPr>
              <a:defRPr/>
            </a:lvl1pPr>
          </a:lstStyle>
          <a:p>
            <a:fld id="{B19B6CBB-13E3-49BB-B543-0361E94D02C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p>
        </p:txBody>
      </p:sp>
      <p:sp>
        <p:nvSpPr>
          <p:cNvPr id="3" name="2 Altbilgi Yer Tutucusu"/>
          <p:cNvSpPr>
            <a:spLocks noGrp="1"/>
          </p:cNvSpPr>
          <p:nvPr>
            <p:ph type="ftr" sz="quarter" idx="11"/>
          </p:nvPr>
        </p:nvSpPr>
        <p:spPr/>
        <p:txBody>
          <a:bodyPr/>
          <a:lstStyle>
            <a:lvl1pPr>
              <a:defRPr/>
            </a:lvl1pPr>
          </a:lstStyle>
          <a:p>
            <a:endParaRPr lang="en-US"/>
          </a:p>
        </p:txBody>
      </p:sp>
      <p:sp>
        <p:nvSpPr>
          <p:cNvPr id="4" name="3 Slayt Numarası Yer Tutucusu"/>
          <p:cNvSpPr>
            <a:spLocks noGrp="1"/>
          </p:cNvSpPr>
          <p:nvPr>
            <p:ph type="sldNum" sz="quarter" idx="12"/>
          </p:nvPr>
        </p:nvSpPr>
        <p:spPr/>
        <p:txBody>
          <a:bodyPr/>
          <a:lstStyle>
            <a:lvl1pPr>
              <a:defRPr/>
            </a:lvl1pPr>
          </a:lstStyle>
          <a:p>
            <a:fld id="{4FBDBF0F-C68A-4DF7-879F-9BE2349B267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1B512396-D69E-4E3B-AF63-2426928F8E5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p>
        </p:txBody>
      </p:sp>
      <p:sp>
        <p:nvSpPr>
          <p:cNvPr id="6" name="5 Altbilgi Yer Tutucusu"/>
          <p:cNvSpPr>
            <a:spLocks noGrp="1"/>
          </p:cNvSpPr>
          <p:nvPr>
            <p:ph type="ftr" sz="quarter" idx="11"/>
          </p:nvPr>
        </p:nvSpPr>
        <p:spPr/>
        <p:txBody>
          <a:bodyPr/>
          <a:lstStyle>
            <a:lvl1pPr>
              <a:defRPr/>
            </a:lvl1pPr>
          </a:lstStyle>
          <a:p>
            <a:endParaRPr lang="en-US"/>
          </a:p>
        </p:txBody>
      </p:sp>
      <p:sp>
        <p:nvSpPr>
          <p:cNvPr id="7" name="6 Slayt Numarası Yer Tutucusu"/>
          <p:cNvSpPr>
            <a:spLocks noGrp="1"/>
          </p:cNvSpPr>
          <p:nvPr>
            <p:ph type="sldNum" sz="quarter" idx="12"/>
          </p:nvPr>
        </p:nvSpPr>
        <p:spPr/>
        <p:txBody>
          <a:bodyPr/>
          <a:lstStyle>
            <a:lvl1pPr>
              <a:defRPr/>
            </a:lvl1pPr>
          </a:lstStyle>
          <a:p>
            <a:fld id="{9B15CE5F-716C-468A-9289-22D7E3C74DC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5D25CF7-5A7F-461A-A657-2F4F20DC5FB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career.vt.edu/VTCL2004"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career.vt.edu/scripts/outlink.asp?outurl=http://ceoexpress.com/" TargetMode="External"/><Relationship Id="rId2" Type="http://schemas.openxmlformats.org/officeDocument/2006/relationships/hyperlink" Target="http://www.career.vt.edu/WebSites/IndustryandCareerResearch.htm" TargetMode="External"/><Relationship Id="rId1" Type="http://schemas.openxmlformats.org/officeDocument/2006/relationships/slideLayout" Target="../slideLayouts/slideLayout7.xml"/><Relationship Id="rId4" Type="http://schemas.openxmlformats.org/officeDocument/2006/relationships/hyperlink" Target="http://www.career.vt.edu/scripts/outlink.asp?outurl=http://www.lib.vt.edu/"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binghamton.edu/cdc/ugrad/resumeguides.html"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www.businessdictionary.com/definition/call.html" TargetMode="External"/><Relationship Id="rId3" Type="http://schemas.openxmlformats.org/officeDocument/2006/relationships/hyperlink" Target="http://www.businessdictionary.com/definition/work.html" TargetMode="External"/><Relationship Id="rId7" Type="http://schemas.openxmlformats.org/officeDocument/2006/relationships/hyperlink" Target="http://www.businessdictionary.com/definition/duty.html" TargetMode="External"/><Relationship Id="rId2" Type="http://schemas.openxmlformats.org/officeDocument/2006/relationships/hyperlink" Target="http://www.businessdictionary.com/definition/individual.html" TargetMode="External"/><Relationship Id="rId1" Type="http://schemas.openxmlformats.org/officeDocument/2006/relationships/slideLayout" Target="../slideLayouts/slideLayout7.xml"/><Relationship Id="rId6" Type="http://schemas.openxmlformats.org/officeDocument/2006/relationships/hyperlink" Target="http://www.businessdictionary.com/definition/right.html" TargetMode="External"/><Relationship Id="rId5" Type="http://schemas.openxmlformats.org/officeDocument/2006/relationships/hyperlink" Target="http://www.businessdictionary.com/definition/contract-of-employment.html" TargetMode="External"/><Relationship Id="rId4" Type="http://schemas.openxmlformats.org/officeDocument/2006/relationships/hyperlink" Target="http://www.businessdictionary.com/definition/part-time.html" TargetMode="External"/><Relationship Id="rId9" Type="http://schemas.openxmlformats.org/officeDocument/2006/relationships/hyperlink" Target="http://www.businessdictionary.com/definition/worker.html"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busi.binghamton.edu/"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binghamton.edu/cdc/QRefGuide/Networking08.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binghamton.edu/cdc/events.html" TargetMode="External"/><Relationship Id="rId2" Type="http://schemas.openxmlformats.org/officeDocument/2006/relationships/hyperlink" Target="http://www.binghamton.edu/cdc/eventsspecial.html" TargetMode="External"/><Relationship Id="rId1" Type="http://schemas.openxmlformats.org/officeDocument/2006/relationships/slideLayout" Target="../slideLayouts/slideLayout7.xml"/><Relationship Id="rId5" Type="http://schemas.openxmlformats.org/officeDocument/2006/relationships/hyperlink" Target="http://binghamton.erecruiting.com/er/security/login.jsp" TargetMode="External"/><Relationship Id="rId4" Type="http://schemas.openxmlformats.org/officeDocument/2006/relationships/hyperlink" Target="http://cdc.binghamton.edu/eventsspecial.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2512804" y="1992313"/>
            <a:ext cx="3950120" cy="1938992"/>
          </a:xfrm>
          <a:prstGeom prst="rect">
            <a:avLst/>
          </a:prstGeom>
          <a:noFill/>
          <a:ln w="9525">
            <a:noFill/>
            <a:miter lim="800000"/>
            <a:headEnd/>
            <a:tailEnd/>
          </a:ln>
          <a:effectLst/>
        </p:spPr>
        <p:txBody>
          <a:bodyPr wrap="none">
            <a:spAutoFit/>
          </a:bodyPr>
          <a:lstStyle/>
          <a:p>
            <a:pPr algn="ctr"/>
            <a:r>
              <a:rPr lang="tr-TR" b="1" smtClean="0">
                <a:solidFill>
                  <a:schemeClr val="accent2"/>
                </a:solidFill>
                <a:latin typeface="Arial" charset="0"/>
              </a:rPr>
              <a:t>ENGLISH FOR BUSINESS LIFE</a:t>
            </a:r>
          </a:p>
          <a:p>
            <a:pPr algn="ctr"/>
            <a:endParaRPr lang="tr-TR" b="1" dirty="0">
              <a:solidFill>
                <a:schemeClr val="accent2"/>
              </a:solidFill>
              <a:latin typeface="Arial" charset="0"/>
            </a:endParaRPr>
          </a:p>
          <a:p>
            <a:pPr algn="ctr"/>
            <a:r>
              <a:rPr lang="tr-TR" b="1" dirty="0" err="1" smtClean="0">
                <a:solidFill>
                  <a:schemeClr val="accent2"/>
                </a:solidFill>
                <a:latin typeface="Arial" charset="0"/>
              </a:rPr>
              <a:t>Lecture</a:t>
            </a:r>
            <a:r>
              <a:rPr lang="tr-TR" b="1" dirty="0" smtClean="0">
                <a:solidFill>
                  <a:schemeClr val="accent2"/>
                </a:solidFill>
                <a:latin typeface="Arial" charset="0"/>
              </a:rPr>
              <a:t> 3</a:t>
            </a:r>
            <a:endParaRPr lang="tr-TR" b="1" dirty="0">
              <a:solidFill>
                <a:schemeClr val="accent2"/>
              </a:solidFill>
              <a:latin typeface="Arial" charset="0"/>
            </a:endParaRPr>
          </a:p>
          <a:p>
            <a:pPr algn="ctr"/>
            <a:endParaRPr lang="tr-TR" b="1" dirty="0">
              <a:solidFill>
                <a:schemeClr val="accent2"/>
              </a:solidFill>
              <a:latin typeface="Arial" charset="0"/>
            </a:endParaRPr>
          </a:p>
          <a:p>
            <a:pPr algn="ctr"/>
            <a:endParaRPr lang="tr-TR" b="1" dirty="0">
              <a:solidFill>
                <a:schemeClr val="accent2"/>
              </a:solidFill>
            </a:endParaRPr>
          </a:p>
          <a:p>
            <a:pPr algn="ctr"/>
            <a:r>
              <a:rPr lang="tr-TR" b="1" dirty="0" err="1" smtClean="0">
                <a:solidFill>
                  <a:schemeClr val="accent2"/>
                </a:solidFill>
              </a:rPr>
              <a:t>Cover</a:t>
            </a:r>
            <a:r>
              <a:rPr lang="tr-TR" b="1" dirty="0" smtClean="0">
                <a:solidFill>
                  <a:schemeClr val="accent2"/>
                </a:solidFill>
              </a:rPr>
              <a:t> </a:t>
            </a:r>
            <a:r>
              <a:rPr lang="tr-TR" b="1" dirty="0" err="1" smtClean="0">
                <a:solidFill>
                  <a:schemeClr val="accent2"/>
                </a:solidFill>
              </a:rPr>
              <a:t>letter</a:t>
            </a:r>
            <a:endParaRPr lang="en-US" b="1" dirty="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76200" y="152400"/>
            <a:ext cx="8991600" cy="6600825"/>
          </a:xfrm>
          <a:prstGeom prst="rect">
            <a:avLst/>
          </a:prstGeom>
          <a:noFill/>
          <a:ln w="9525">
            <a:noFill/>
            <a:miter lim="800000"/>
            <a:headEnd/>
            <a:tailEnd/>
          </a:ln>
          <a:effectLst/>
        </p:spPr>
        <p:txBody>
          <a:bodyPr>
            <a:spAutoFit/>
          </a:bodyPr>
          <a:lstStyle/>
          <a:p>
            <a:pPr algn="ctr">
              <a:spcBef>
                <a:spcPct val="50000"/>
              </a:spcBef>
            </a:pPr>
            <a:endParaRPr lang="tr-TR" sz="1800" b="1">
              <a:solidFill>
                <a:schemeClr val="accent2"/>
              </a:solidFill>
            </a:endParaRPr>
          </a:p>
          <a:p>
            <a:pPr>
              <a:spcBef>
                <a:spcPct val="50000"/>
              </a:spcBef>
            </a:pPr>
            <a:r>
              <a:rPr lang="tr-TR" sz="1600" b="1">
                <a:solidFill>
                  <a:srgbClr val="800000"/>
                </a:solidFill>
                <a:latin typeface="Verdana" pitchFamily="34" charset="0"/>
                <a:cs typeface="Times New Roman" pitchFamily="18" charset="0"/>
              </a:rPr>
              <a:t>Researching employers: why and how</a:t>
            </a:r>
            <a:r>
              <a:rPr lang="tr-TR" sz="1600" b="1">
                <a:solidFill>
                  <a:srgbClr val="800000"/>
                </a:solidFill>
                <a:latin typeface="Verdana" pitchFamily="34" charset="0"/>
              </a:rPr>
              <a:t> / </a:t>
            </a:r>
            <a:r>
              <a:rPr lang="tr-TR" sz="1600" b="1">
                <a:solidFill>
                  <a:srgbClr val="800000"/>
                </a:solidFill>
                <a:latin typeface="Verdana" pitchFamily="34" charset="0"/>
                <a:cs typeface="Times New Roman" pitchFamily="18" charset="0"/>
              </a:rPr>
              <a:t>How to start your job search</a:t>
            </a:r>
            <a:r>
              <a:rPr lang="en-US" sz="1600" b="1">
                <a:solidFill>
                  <a:srgbClr val="800000"/>
                </a:solidFill>
                <a:latin typeface="Verdana" pitchFamily="34" charset="0"/>
              </a:rPr>
              <a:t> </a:t>
            </a:r>
            <a:endParaRPr lang="tr-TR" sz="1600" b="1"/>
          </a:p>
          <a:p>
            <a:pPr algn="just" eaLnBrk="0" hangingPunct="0">
              <a:spcBef>
                <a:spcPct val="50000"/>
              </a:spcBef>
            </a:pPr>
            <a:r>
              <a:rPr lang="tr-TR" sz="1600" b="1">
                <a:solidFill>
                  <a:srgbClr val="800000"/>
                </a:solidFill>
                <a:latin typeface="Verdana" pitchFamily="34" charset="0"/>
                <a:cs typeface="Times New Roman" pitchFamily="18" charset="0"/>
              </a:rPr>
              <a:t>Why research</a:t>
            </a:r>
            <a:endParaRPr lang="tr-TR" sz="1600" b="1">
              <a:solidFill>
                <a:srgbClr val="800000"/>
              </a:solidFill>
              <a:latin typeface="Verdana" pitchFamily="34" charset="0"/>
            </a:endParaRPr>
          </a:p>
          <a:p>
            <a:pPr algn="just">
              <a:spcBef>
                <a:spcPct val="50000"/>
              </a:spcBef>
            </a:pPr>
            <a:r>
              <a:rPr lang="tr-TR" sz="1600" b="1">
                <a:solidFill>
                  <a:srgbClr val="000000"/>
                </a:solidFill>
                <a:latin typeface="Verdana" pitchFamily="34" charset="0"/>
                <a:cs typeface="Times New Roman" pitchFamily="18" charset="0"/>
              </a:rPr>
              <a:t>To effectively sell yourself as a job candidate, you need to be able to persuade the employer that you are a fit for that employer's needs. Even when the job market is great for job seekers, employers aren't going to interview and hire candidates who are not a match for their needs.</a:t>
            </a:r>
            <a:endParaRPr lang="tr-TR" sz="1600" b="1">
              <a:solidFill>
                <a:srgbClr val="000000"/>
              </a:solidFill>
              <a:latin typeface="Verdana" pitchFamily="34" charset="0"/>
            </a:endParaRPr>
          </a:p>
          <a:p>
            <a:pPr algn="just">
              <a:spcBef>
                <a:spcPct val="50000"/>
              </a:spcBef>
            </a:pPr>
            <a:r>
              <a:rPr lang="tr-TR" sz="1600" b="1">
                <a:solidFill>
                  <a:srgbClr val="000000"/>
                </a:solidFill>
                <a:latin typeface="Verdana" pitchFamily="34" charset="0"/>
                <a:cs typeface="Times New Roman" pitchFamily="18" charset="0"/>
              </a:rPr>
              <a:t>You can't present yourself — in cover letters or interviews — as a match for the employer's needs if you don't know enough about the employer to do so.</a:t>
            </a:r>
            <a:endParaRPr lang="tr-TR" sz="1600" b="1">
              <a:cs typeface="Times New Roman" pitchFamily="18" charset="0"/>
            </a:endParaRPr>
          </a:p>
          <a:p>
            <a:pPr algn="just">
              <a:spcBef>
                <a:spcPct val="50000"/>
              </a:spcBef>
            </a:pPr>
            <a:r>
              <a:rPr lang="tr-TR" sz="1600" b="1">
                <a:solidFill>
                  <a:srgbClr val="000000"/>
                </a:solidFill>
                <a:latin typeface="Verdana" pitchFamily="34" charset="0"/>
                <a:cs typeface="Times New Roman" pitchFamily="18" charset="0"/>
              </a:rPr>
              <a:t>By doing research, you get information to decide which employers to contact.  Rather than sending (and incurring the associated costs of sending) fifty letters and resumes to employers you know little to nothing about, send ten letters and resumes to employers you know something about and have a greater chance of securing an interview.  Targeted letters, individualized to the recipient are more effective than "form" letters — you know a form letter when you receive one; employers do too.</a:t>
            </a:r>
            <a:endParaRPr lang="tr-TR" sz="1600" b="1">
              <a:cs typeface="Times New Roman" pitchFamily="18" charset="0"/>
            </a:endParaRPr>
          </a:p>
          <a:p>
            <a:pPr algn="just">
              <a:spcBef>
                <a:spcPct val="50000"/>
              </a:spcBef>
            </a:pPr>
            <a:r>
              <a:rPr lang="tr-TR" sz="1600" b="1">
                <a:solidFill>
                  <a:srgbClr val="000000"/>
                </a:solidFill>
                <a:latin typeface="Verdana" pitchFamily="34" charset="0"/>
                <a:cs typeface="Times New Roman" pitchFamily="18" charset="0"/>
              </a:rPr>
              <a:t>In interviews, employers expect you to arrive knowing background information about the organization.  If you don't, you look like you're not really interested in the job.  You have to be able to answer the critical question of why you would like to work for that employer — and not sound like you would take any job.</a:t>
            </a:r>
            <a:endParaRPr lang="tr-TR" sz="1600" b="1">
              <a:cs typeface="Times New Roman" pitchFamily="18" charset="0"/>
            </a:endParaRPr>
          </a:p>
          <a:p>
            <a:pPr algn="just">
              <a:spcBef>
                <a:spcPct val="50000"/>
              </a:spcBef>
            </a:pPr>
            <a:r>
              <a:rPr lang="tr-TR" sz="1600" b="1">
                <a:solidFill>
                  <a:srgbClr val="000000"/>
                </a:solidFill>
                <a:latin typeface="Verdana" pitchFamily="34" charset="0"/>
                <a:cs typeface="Times New Roman" pitchFamily="18" charset="0"/>
              </a:rPr>
              <a:t>Research helps you formulate intelligent and appropriate questions to ask in your interview.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52400" y="1295400"/>
            <a:ext cx="8686800" cy="4487863"/>
          </a:xfrm>
          <a:prstGeom prst="rect">
            <a:avLst/>
          </a:prstGeom>
          <a:noFill/>
          <a:ln w="9525">
            <a:noFill/>
            <a:miter lim="800000"/>
            <a:headEnd/>
            <a:tailEnd/>
          </a:ln>
          <a:effectLst/>
        </p:spPr>
        <p:txBody>
          <a:bodyPr>
            <a:spAutoFit/>
          </a:bodyPr>
          <a:lstStyle/>
          <a:p>
            <a:pPr algn="just">
              <a:spcBef>
                <a:spcPct val="50000"/>
              </a:spcBef>
            </a:pPr>
            <a:r>
              <a:rPr lang="tr-TR" sz="1800" b="1">
                <a:solidFill>
                  <a:srgbClr val="800000"/>
                </a:solidFill>
                <a:latin typeface="Verdana" pitchFamily="34" charset="0"/>
                <a:cs typeface="Times New Roman" pitchFamily="18" charset="0"/>
              </a:rPr>
              <a:t>How to research specific employers</a:t>
            </a:r>
            <a:endParaRPr lang="tr-TR" sz="1800" b="1">
              <a:cs typeface="Times New Roman" pitchFamily="18" charset="0"/>
            </a:endParaRPr>
          </a:p>
          <a:p>
            <a:pPr algn="just">
              <a:spcBef>
                <a:spcPct val="50000"/>
              </a:spcBef>
            </a:pPr>
            <a:r>
              <a:rPr lang="tr-TR" sz="1800" b="1">
                <a:solidFill>
                  <a:schemeClr val="accent2"/>
                </a:solidFill>
                <a:latin typeface="Verdana" pitchFamily="34" charset="0"/>
                <a:cs typeface="Times New Roman" pitchFamily="18" charset="0"/>
              </a:rPr>
              <a:t>Talk to people:</a:t>
            </a:r>
            <a:r>
              <a:rPr lang="tr-TR" sz="1800" b="1">
                <a:solidFill>
                  <a:srgbClr val="000000"/>
                </a:solidFill>
                <a:latin typeface="Verdana" pitchFamily="34" charset="0"/>
                <a:cs typeface="Times New Roman" pitchFamily="18" charset="0"/>
              </a:rPr>
              <a:t>  Find people who work for or know about the organization.  This could be people you meet at a career fair, family members, neighbors, parents of friends, students who graduated ahead of you, alumni contacts — </a:t>
            </a:r>
            <a:r>
              <a:rPr lang="tr-TR" sz="1800" b="1">
                <a:solidFill>
                  <a:srgbClr val="800000"/>
                </a:solidFill>
                <a:latin typeface="Verdana" pitchFamily="34" charset="0"/>
                <a:cs typeface="Times New Roman" pitchFamily="18" charset="0"/>
                <a:hlinkClick r:id="rId2"/>
              </a:rPr>
              <a:t>VT CareerLink</a:t>
            </a:r>
            <a:r>
              <a:rPr lang="tr-TR" sz="1800" b="1">
                <a:solidFill>
                  <a:srgbClr val="000000"/>
                </a:solidFill>
                <a:latin typeface="Verdana" pitchFamily="34" charset="0"/>
                <a:cs typeface="Times New Roman" pitchFamily="18" charset="0"/>
              </a:rPr>
              <a:t> is Career Services' alumni networking database — you can search it for alumni contacts working for particular organizations.</a:t>
            </a:r>
            <a:endParaRPr lang="tr-TR" sz="1800" b="1">
              <a:cs typeface="Times New Roman" pitchFamily="18" charset="0"/>
            </a:endParaRPr>
          </a:p>
          <a:p>
            <a:pPr algn="just">
              <a:spcBef>
                <a:spcPct val="50000"/>
              </a:spcBef>
            </a:pPr>
            <a:r>
              <a:rPr lang="tr-TR" sz="1800" b="1">
                <a:solidFill>
                  <a:schemeClr val="accent2"/>
                </a:solidFill>
                <a:latin typeface="Verdana" pitchFamily="34" charset="0"/>
                <a:cs typeface="Times New Roman" pitchFamily="18" charset="0"/>
              </a:rPr>
              <a:t>The employer's web site:</a:t>
            </a:r>
            <a:r>
              <a:rPr lang="tr-TR" sz="1800" b="1">
                <a:solidFill>
                  <a:srgbClr val="000000"/>
                </a:solidFill>
                <a:latin typeface="Verdana" pitchFamily="34" charset="0"/>
                <a:cs typeface="Times New Roman" pitchFamily="18" charset="0"/>
              </a:rPr>
              <a:t>  If you know the URL for an employer's web site, go there.  If you don't know the URL, do an internet search on the organization name (don't forget to spell it correctly).  Obviously some employers' web sites will be more helpful / informative / useful to you than others.  If the web site posts jobs and/or the organization invites email from job seekers and/or accepts resumes online, this can save time in your job search.</a:t>
            </a:r>
            <a:endParaRPr lang="tr-TR" sz="1800" b="1">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67544" y="980728"/>
            <a:ext cx="8382000" cy="4762500"/>
          </a:xfrm>
          <a:prstGeom prst="rect">
            <a:avLst/>
          </a:prstGeom>
          <a:noFill/>
          <a:ln w="9525">
            <a:noFill/>
            <a:miter lim="800000"/>
            <a:headEnd/>
            <a:tailEnd/>
          </a:ln>
          <a:effectLst/>
        </p:spPr>
        <p:txBody>
          <a:bodyPr>
            <a:spAutoFit/>
          </a:bodyPr>
          <a:lstStyle/>
          <a:p>
            <a:pPr>
              <a:spcBef>
                <a:spcPct val="50000"/>
              </a:spcBef>
            </a:pPr>
            <a:r>
              <a:rPr lang="tr-TR" sz="1800" b="1" dirty="0">
                <a:solidFill>
                  <a:schemeClr val="accent2"/>
                </a:solidFill>
                <a:latin typeface="Verdana" pitchFamily="34" charset="0"/>
                <a:cs typeface="Times New Roman" pitchFamily="18" charset="0"/>
              </a:rPr>
              <a:t>Do </a:t>
            </a:r>
            <a:r>
              <a:rPr lang="tr-TR" sz="1800" b="1" dirty="0" err="1">
                <a:solidFill>
                  <a:schemeClr val="accent2"/>
                </a:solidFill>
                <a:latin typeface="Verdana" pitchFamily="34" charset="0"/>
                <a:cs typeface="Times New Roman" pitchFamily="18" charset="0"/>
              </a:rPr>
              <a:t>some</a:t>
            </a:r>
            <a:r>
              <a:rPr lang="tr-TR" sz="1800" b="1" dirty="0">
                <a:solidFill>
                  <a:schemeClr val="accent2"/>
                </a:solidFill>
                <a:latin typeface="Verdana" pitchFamily="34" charset="0"/>
                <a:cs typeface="Times New Roman" pitchFamily="18" charset="0"/>
              </a:rPr>
              <a:t> </a:t>
            </a:r>
            <a:r>
              <a:rPr lang="tr-TR" sz="1800" b="1" dirty="0">
                <a:solidFill>
                  <a:schemeClr val="accent2"/>
                </a:solidFill>
                <a:latin typeface="Verdana" pitchFamily="34" charset="0"/>
                <a:cs typeface="Times New Roman" pitchFamily="18" charset="0"/>
                <a:hlinkClick r:id="rId2"/>
              </a:rPr>
              <a:t>Internet </a:t>
            </a:r>
            <a:r>
              <a:rPr lang="tr-TR" sz="1800" b="1" dirty="0" err="1">
                <a:solidFill>
                  <a:schemeClr val="accent2"/>
                </a:solidFill>
                <a:latin typeface="Verdana" pitchFamily="34" charset="0"/>
                <a:cs typeface="Times New Roman" pitchFamily="18" charset="0"/>
                <a:hlinkClick r:id="rId2"/>
              </a:rPr>
              <a:t>research</a:t>
            </a:r>
            <a:r>
              <a:rPr lang="tr-TR" sz="1800" b="1" dirty="0">
                <a:solidFill>
                  <a:srgbClr val="000000"/>
                </a:solidFill>
                <a:latin typeface="Verdana" pitchFamily="34" charset="0"/>
                <a:cs typeface="Times New Roman" pitchFamily="18" charset="0"/>
              </a:rPr>
              <a:t>.  </a:t>
            </a:r>
            <a:r>
              <a:rPr lang="tr-TR" sz="1800" b="1" dirty="0">
                <a:solidFill>
                  <a:srgbClr val="000000"/>
                </a:solidFill>
                <a:latin typeface="Verdana" pitchFamily="34" charset="0"/>
                <a:cs typeface="Times New Roman" pitchFamily="18" charset="0"/>
                <a:hlinkClick r:id="rId3"/>
              </a:rPr>
              <a:t>CEO Express</a:t>
            </a:r>
            <a:r>
              <a:rPr lang="tr-TR" sz="1800" b="1" dirty="0">
                <a:solidFill>
                  <a:srgbClr val="000000"/>
                </a:solidFill>
                <a:latin typeface="Verdana" pitchFamily="34" charset="0"/>
                <a:cs typeface="Times New Roman" pitchFamily="18" charset="0"/>
              </a:rPr>
              <a:t> is a </a:t>
            </a:r>
            <a:r>
              <a:rPr lang="tr-TR" sz="1800" b="1" dirty="0" err="1">
                <a:solidFill>
                  <a:srgbClr val="000000"/>
                </a:solidFill>
                <a:latin typeface="Verdana" pitchFamily="34" charset="0"/>
                <a:cs typeface="Times New Roman" pitchFamily="18" charset="0"/>
              </a:rPr>
              <a:t>very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comprehensive</a:t>
            </a:r>
            <a:r>
              <a:rPr lang="tr-TR" sz="1800" b="1" dirty="0">
                <a:solidFill>
                  <a:srgbClr val="000000"/>
                </a:solidFill>
                <a:latin typeface="Verdana" pitchFamily="34" charset="0"/>
                <a:cs typeface="Times New Roman" pitchFamily="18" charset="0"/>
              </a:rPr>
              <a:t> meta-site.  </a:t>
            </a:r>
            <a:r>
              <a:rPr lang="tr-TR" sz="1800" b="1" dirty="0" err="1">
                <a:solidFill>
                  <a:srgbClr val="000000"/>
                </a:solidFill>
                <a:latin typeface="Verdana" pitchFamily="34" charset="0"/>
                <a:cs typeface="Times New Roman" pitchFamily="18" charset="0"/>
              </a:rPr>
              <a:t>Explore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links</a:t>
            </a:r>
            <a:r>
              <a:rPr lang="tr-TR" sz="1800" b="1" dirty="0">
                <a:solidFill>
                  <a:srgbClr val="000000"/>
                </a:solidFill>
                <a:latin typeface="Verdana" pitchFamily="34" charset="0"/>
                <a:cs typeface="Times New Roman" pitchFamily="18" charset="0"/>
              </a:rPr>
              <a:t> it </a:t>
            </a:r>
            <a:r>
              <a:rPr lang="tr-TR" sz="1800" b="1" dirty="0" err="1">
                <a:solidFill>
                  <a:srgbClr val="000000"/>
                </a:solidFill>
                <a:latin typeface="Verdana" pitchFamily="34" charset="0"/>
                <a:cs typeface="Times New Roman" pitchFamily="18" charset="0"/>
              </a:rPr>
              <a:t>provides</a:t>
            </a:r>
            <a:r>
              <a:rPr lang="tr-TR" sz="1800" b="1" dirty="0">
                <a:solidFill>
                  <a:srgbClr val="000000"/>
                </a:solidFill>
                <a:latin typeface="Verdana" pitchFamily="34" charset="0"/>
                <a:cs typeface="Times New Roman" pitchFamily="18" charset="0"/>
              </a:rPr>
              <a:t>. </a:t>
            </a:r>
            <a:endParaRPr lang="tr-TR" sz="1800" b="1" dirty="0">
              <a:cs typeface="Times New Roman" pitchFamily="18" charset="0"/>
            </a:endParaRPr>
          </a:p>
          <a:p>
            <a:pPr>
              <a:spcBef>
                <a:spcPct val="50000"/>
              </a:spcBef>
            </a:pPr>
            <a:r>
              <a:rPr lang="tr-TR" sz="1800" b="1" dirty="0" err="1">
                <a:solidFill>
                  <a:schemeClr val="accent2"/>
                </a:solidFill>
                <a:latin typeface="Verdana" pitchFamily="34" charset="0"/>
                <a:cs typeface="Times New Roman" pitchFamily="18" charset="0"/>
              </a:rPr>
              <a:t>The</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hlinkClick r:id="rId4"/>
              </a:rPr>
              <a:t>University</a:t>
            </a:r>
            <a:r>
              <a:rPr lang="tr-TR" sz="1800" b="1" dirty="0">
                <a:solidFill>
                  <a:schemeClr val="accent2"/>
                </a:solidFill>
                <a:latin typeface="Verdana" pitchFamily="34" charset="0"/>
                <a:cs typeface="Times New Roman" pitchFamily="18" charset="0"/>
                <a:hlinkClick r:id="rId4"/>
              </a:rPr>
              <a:t> </a:t>
            </a:r>
            <a:r>
              <a:rPr lang="tr-TR" sz="1800" b="1" dirty="0" err="1">
                <a:solidFill>
                  <a:schemeClr val="accent2"/>
                </a:solidFill>
                <a:latin typeface="Verdana" pitchFamily="34" charset="0"/>
                <a:cs typeface="Times New Roman" pitchFamily="18" charset="0"/>
                <a:hlinkClick r:id="rId4"/>
              </a:rPr>
              <a:t>Libraries</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have</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resources</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for</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research</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One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example</a:t>
            </a:r>
            <a:r>
              <a:rPr lang="tr-TR" sz="1800" b="1" dirty="0">
                <a:solidFill>
                  <a:srgbClr val="000000"/>
                </a:solidFill>
                <a:latin typeface="Verdana" pitchFamily="34" charset="0"/>
                <a:cs typeface="Times New Roman" pitchFamily="18" charset="0"/>
              </a:rPr>
              <a:t> is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Dow </a:t>
            </a:r>
            <a:r>
              <a:rPr lang="tr-TR" sz="1800" b="1" dirty="0" err="1">
                <a:solidFill>
                  <a:srgbClr val="000000"/>
                </a:solidFill>
                <a:latin typeface="Verdana" pitchFamily="34" charset="0"/>
                <a:cs typeface="Times New Roman" pitchFamily="18" charset="0"/>
              </a:rPr>
              <a:t>Jones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News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Retrieval</a:t>
            </a:r>
            <a:r>
              <a:rPr lang="tr-TR" sz="1800" b="1" dirty="0">
                <a:solidFill>
                  <a:srgbClr val="000000"/>
                </a:solidFill>
                <a:latin typeface="Verdana" pitchFamily="34" charset="0"/>
                <a:cs typeface="Times New Roman" pitchFamily="18" charset="0"/>
              </a:rPr>
              <a:t> Service — online service </a:t>
            </a:r>
            <a:r>
              <a:rPr lang="tr-TR" sz="1800" b="1" dirty="0" err="1">
                <a:solidFill>
                  <a:srgbClr val="000000"/>
                </a:solidFill>
                <a:latin typeface="Verdana" pitchFamily="34" charset="0"/>
                <a:cs typeface="Times New Roman" pitchFamily="18" charset="0"/>
              </a:rPr>
              <a:t>provides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access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to</a:t>
            </a:r>
            <a:r>
              <a:rPr lang="tr-TR" sz="1800" b="1" dirty="0">
                <a:solidFill>
                  <a:srgbClr val="000000"/>
                </a:solidFill>
                <a:latin typeface="Verdana" pitchFamily="34" charset="0"/>
                <a:cs typeface="Times New Roman" pitchFamily="18" charset="0"/>
              </a:rPr>
              <a:t> a </a:t>
            </a:r>
            <a:r>
              <a:rPr lang="tr-TR" sz="1800" b="1" dirty="0" err="1">
                <a:solidFill>
                  <a:srgbClr val="000000"/>
                </a:solidFill>
                <a:latin typeface="Verdana" pitchFamily="34" charset="0"/>
                <a:cs typeface="Times New Roman" pitchFamily="18" charset="0"/>
              </a:rPr>
              <a:t>variety</a:t>
            </a:r>
            <a:r>
              <a:rPr lang="tr-TR" sz="1800" b="1" dirty="0">
                <a:solidFill>
                  <a:srgbClr val="000000"/>
                </a:solidFill>
                <a:latin typeface="Verdana" pitchFamily="34" charset="0"/>
                <a:cs typeface="Times New Roman" pitchFamily="18" charset="0"/>
              </a:rPr>
              <a:t> of </a:t>
            </a:r>
            <a:r>
              <a:rPr lang="tr-TR" sz="1800" b="1" dirty="0" err="1">
                <a:solidFill>
                  <a:srgbClr val="000000"/>
                </a:solidFill>
                <a:latin typeface="Verdana" pitchFamily="34" charset="0"/>
                <a:cs typeface="Times New Roman" pitchFamily="18" charset="0"/>
              </a:rPr>
              <a:t>business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databases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consisting</a:t>
            </a:r>
            <a:r>
              <a:rPr lang="tr-TR" sz="1800" b="1" dirty="0">
                <a:solidFill>
                  <a:srgbClr val="000000"/>
                </a:solidFill>
                <a:latin typeface="Verdana" pitchFamily="34" charset="0"/>
                <a:cs typeface="Times New Roman" pitchFamily="18" charset="0"/>
              </a:rPr>
              <a:t> of </a:t>
            </a:r>
            <a:r>
              <a:rPr lang="tr-TR" sz="1800" b="1" dirty="0" err="1">
                <a:solidFill>
                  <a:srgbClr val="000000"/>
                </a:solidFill>
                <a:latin typeface="Verdana" pitchFamily="34" charset="0"/>
                <a:cs typeface="Times New Roman" pitchFamily="18" charset="0"/>
              </a:rPr>
              <a:t>stock</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quotes</a:t>
            </a:r>
            <a:r>
              <a:rPr lang="tr-TR" sz="1800" b="1" dirty="0">
                <a:solidFill>
                  <a:srgbClr val="000000"/>
                </a:solidFill>
                <a:latin typeface="Verdana" pitchFamily="34" charset="0"/>
                <a:cs typeface="Times New Roman" pitchFamily="18" charset="0"/>
              </a:rPr>
              <a:t>, market </a:t>
            </a:r>
            <a:r>
              <a:rPr lang="tr-TR" sz="1800" b="1" dirty="0" err="1">
                <a:solidFill>
                  <a:srgbClr val="000000"/>
                </a:solidFill>
                <a:latin typeface="Verdana" pitchFamily="34" charset="0"/>
                <a:cs typeface="Times New Roman" pitchFamily="18" charset="0"/>
              </a:rPr>
              <a:t>averages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and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company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and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industry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news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from</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such</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periodicals</a:t>
            </a:r>
            <a:r>
              <a:rPr lang="tr-TR" sz="1800" b="1" dirty="0">
                <a:solidFill>
                  <a:srgbClr val="000000"/>
                </a:solidFill>
                <a:latin typeface="Verdana" pitchFamily="34" charset="0"/>
                <a:cs typeface="Times New Roman" pitchFamily="18" charset="0"/>
              </a:rPr>
              <a:t> as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Wall</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Street</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Journal</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Barron's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and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Washington Post; ask a </a:t>
            </a:r>
            <a:r>
              <a:rPr lang="tr-TR" sz="1800" b="1" dirty="0" err="1">
                <a:solidFill>
                  <a:srgbClr val="000000"/>
                </a:solidFill>
                <a:latin typeface="Verdana" pitchFamily="34" charset="0"/>
                <a:cs typeface="Times New Roman" pitchFamily="18" charset="0"/>
              </a:rPr>
              <a:t>library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staff</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member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for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assistance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if</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you</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are</a:t>
            </a:r>
            <a:r>
              <a:rPr lang="tr-TR" sz="1800" b="1" dirty="0">
                <a:solidFill>
                  <a:srgbClr val="000000"/>
                </a:solidFill>
                <a:latin typeface="Verdana" pitchFamily="34" charset="0"/>
                <a:cs typeface="Times New Roman" pitchFamily="18" charset="0"/>
              </a:rPr>
              <a:t> not </a:t>
            </a:r>
            <a:r>
              <a:rPr lang="tr-TR" sz="1800" b="1" dirty="0" err="1">
                <a:solidFill>
                  <a:srgbClr val="000000"/>
                </a:solidFill>
                <a:latin typeface="Verdana" pitchFamily="34" charset="0"/>
                <a:cs typeface="Times New Roman" pitchFamily="18" charset="0"/>
              </a:rPr>
              <a:t>familiar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with</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research</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tools</a:t>
            </a:r>
            <a:r>
              <a:rPr lang="tr-TR" sz="1800" b="1" dirty="0">
                <a:solidFill>
                  <a:srgbClr val="000000"/>
                </a:solidFill>
                <a:latin typeface="Verdana" pitchFamily="34" charset="0"/>
                <a:cs typeface="Times New Roman" pitchFamily="18" charset="0"/>
              </a:rPr>
              <a:t>.</a:t>
            </a:r>
            <a:endParaRPr lang="tr-TR" sz="1800" b="1" dirty="0">
              <a:cs typeface="Times New Roman" pitchFamily="18" charset="0"/>
            </a:endParaRPr>
          </a:p>
          <a:p>
            <a:pPr>
              <a:spcBef>
                <a:spcPct val="50000"/>
              </a:spcBef>
            </a:pPr>
            <a:r>
              <a:rPr lang="tr-TR" sz="1800" b="1" dirty="0" err="1">
                <a:solidFill>
                  <a:schemeClr val="accent2"/>
                </a:solidFill>
                <a:latin typeface="Verdana" pitchFamily="34" charset="0"/>
                <a:cs typeface="Times New Roman" pitchFamily="18" charset="0"/>
              </a:rPr>
              <a:t>Call</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or</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write</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the</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organization</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and</a:t>
            </a:r>
            <a:r>
              <a:rPr lang="tr-TR" sz="1800" b="1" dirty="0">
                <a:solidFill>
                  <a:schemeClr val="accent2"/>
                </a:solidFill>
                <a:latin typeface="Verdana" pitchFamily="34" charset="0"/>
                <a:cs typeface="Times New Roman" pitchFamily="18" charset="0"/>
              </a:rPr>
              <a:t> ask </a:t>
            </a:r>
            <a:r>
              <a:rPr lang="tr-TR" sz="1800" b="1" dirty="0" err="1">
                <a:solidFill>
                  <a:schemeClr val="accent2"/>
                </a:solidFill>
                <a:latin typeface="Verdana" pitchFamily="34" charset="0"/>
                <a:cs typeface="Times New Roman" pitchFamily="18" charset="0"/>
              </a:rPr>
              <a:t>for</a:t>
            </a:r>
            <a:r>
              <a:rPr lang="tr-TR" sz="1800" b="1" dirty="0">
                <a:solidFill>
                  <a:schemeClr val="accent2"/>
                </a:solidFill>
                <a:latin typeface="Verdana" pitchFamily="34" charset="0"/>
                <a:cs typeface="Times New Roman" pitchFamily="18" charset="0"/>
              </a:rPr>
              <a:t> </a:t>
            </a:r>
            <a:r>
              <a:rPr lang="tr-TR" sz="1800" b="1" dirty="0" err="1">
                <a:solidFill>
                  <a:schemeClr val="accent2"/>
                </a:solidFill>
                <a:latin typeface="Verdana" pitchFamily="34" charset="0"/>
                <a:cs typeface="Times New Roman" pitchFamily="18" charset="0"/>
              </a:rPr>
              <a:t>information</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This</a:t>
            </a:r>
            <a:r>
              <a:rPr lang="tr-TR" sz="1800" b="1" dirty="0">
                <a:solidFill>
                  <a:srgbClr val="000000"/>
                </a:solidFill>
                <a:latin typeface="Verdana" pitchFamily="34" charset="0"/>
                <a:cs typeface="Times New Roman" pitchFamily="18" charset="0"/>
              </a:rPr>
              <a:t> is </a:t>
            </a:r>
            <a:r>
              <a:rPr lang="tr-TR" sz="1800" b="1" dirty="0" err="1">
                <a:solidFill>
                  <a:srgbClr val="000000"/>
                </a:solidFill>
                <a:latin typeface="Verdana" pitchFamily="34" charset="0"/>
                <a:cs typeface="Times New Roman" pitchFamily="18" charset="0"/>
              </a:rPr>
              <a:t>perfectly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appropriate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to</a:t>
            </a:r>
            <a:r>
              <a:rPr lang="tr-TR" sz="1800" b="1" dirty="0">
                <a:solidFill>
                  <a:srgbClr val="000000"/>
                </a:solidFill>
                <a:latin typeface="Verdana" pitchFamily="34" charset="0"/>
                <a:cs typeface="Times New Roman" pitchFamily="18" charset="0"/>
              </a:rPr>
              <a:t> do, </a:t>
            </a:r>
            <a:r>
              <a:rPr lang="tr-TR" sz="1800" b="1" dirty="0" err="1">
                <a:solidFill>
                  <a:srgbClr val="000000"/>
                </a:solidFill>
                <a:latin typeface="Verdana" pitchFamily="34" charset="0"/>
                <a:cs typeface="Times New Roman" pitchFamily="18" charset="0"/>
              </a:rPr>
              <a:t>especially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if</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organization</a:t>
            </a:r>
            <a:r>
              <a:rPr lang="tr-TR" sz="1800" b="1" dirty="0">
                <a:solidFill>
                  <a:srgbClr val="000000"/>
                </a:solidFill>
                <a:latin typeface="Verdana" pitchFamily="34" charset="0"/>
                <a:cs typeface="Times New Roman" pitchFamily="18" charset="0"/>
              </a:rPr>
              <a:t> is </a:t>
            </a:r>
            <a:r>
              <a:rPr lang="tr-TR" sz="1800" b="1" dirty="0" err="1">
                <a:solidFill>
                  <a:srgbClr val="000000"/>
                </a:solidFill>
                <a:latin typeface="Verdana" pitchFamily="34" charset="0"/>
                <a:cs typeface="Times New Roman" pitchFamily="18" charset="0"/>
              </a:rPr>
              <a:t>small</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and</a:t>
            </a:r>
            <a:r>
              <a:rPr lang="tr-TR" sz="1800" b="1" dirty="0">
                <a:solidFill>
                  <a:srgbClr val="000000"/>
                </a:solidFill>
                <a:latin typeface="Verdana" pitchFamily="34" charset="0"/>
                <a:cs typeface="Times New Roman" pitchFamily="18" charset="0"/>
              </a:rPr>
              <a:t>/</a:t>
            </a:r>
            <a:r>
              <a:rPr lang="tr-TR" sz="1800" b="1" dirty="0" err="1">
                <a:solidFill>
                  <a:srgbClr val="000000"/>
                </a:solidFill>
                <a:latin typeface="Verdana" pitchFamily="34" charset="0"/>
                <a:cs typeface="Times New Roman" pitchFamily="18" charset="0"/>
              </a:rPr>
              <a:t>or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you</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simply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cannot</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find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information</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about</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organization</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through</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other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sources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If</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you</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have</a:t>
            </a:r>
            <a:r>
              <a:rPr lang="tr-TR" sz="1800" b="1" dirty="0">
                <a:solidFill>
                  <a:srgbClr val="000000"/>
                </a:solidFill>
                <a:latin typeface="Verdana" pitchFamily="34" charset="0"/>
                <a:cs typeface="Times New Roman" pitchFamily="18" charset="0"/>
              </a:rPr>
              <a:t> an </a:t>
            </a:r>
            <a:r>
              <a:rPr lang="tr-TR" sz="1800" b="1" dirty="0" err="1">
                <a:solidFill>
                  <a:srgbClr val="000000"/>
                </a:solidFill>
                <a:latin typeface="Verdana" pitchFamily="34" charset="0"/>
                <a:cs typeface="Times New Roman" pitchFamily="18" charset="0"/>
              </a:rPr>
              <a:t>interview</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scheduled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with</a:t>
            </a:r>
            <a:r>
              <a:rPr lang="tr-TR" sz="1800" b="1" dirty="0">
                <a:solidFill>
                  <a:srgbClr val="000000"/>
                </a:solidFill>
                <a:latin typeface="Verdana" pitchFamily="34" charset="0"/>
                <a:cs typeface="Times New Roman" pitchFamily="18" charset="0"/>
              </a:rPr>
              <a:t> an </a:t>
            </a:r>
            <a:r>
              <a:rPr lang="tr-TR" sz="1800" b="1" dirty="0" err="1">
                <a:solidFill>
                  <a:srgbClr val="000000"/>
                </a:solidFill>
                <a:latin typeface="Verdana" pitchFamily="34" charset="0"/>
                <a:cs typeface="Times New Roman" pitchFamily="18" charset="0"/>
              </a:rPr>
              <a:t>employer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employer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should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have</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already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provided</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information</a:t>
            </a:r>
            <a:r>
              <a:rPr lang="tr-TR" sz="1800" b="1" dirty="0">
                <a:solidFill>
                  <a:srgbClr val="000000"/>
                </a:solidFill>
                <a:latin typeface="Verdana" pitchFamily="34" charset="0"/>
                <a:cs typeface="Times New Roman" pitchFamily="18" charset="0"/>
              </a:rPr>
              <a:t> (web site, </a:t>
            </a:r>
            <a:r>
              <a:rPr lang="tr-TR" sz="1800" b="1" dirty="0" err="1">
                <a:solidFill>
                  <a:srgbClr val="000000"/>
                </a:solidFill>
                <a:latin typeface="Verdana" pitchFamily="34" charset="0"/>
                <a:cs typeface="Times New Roman" pitchFamily="18" charset="0"/>
              </a:rPr>
              <a:t>brochures</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etc</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if</a:t>
            </a:r>
            <a:r>
              <a:rPr lang="tr-TR" sz="1800" b="1" dirty="0">
                <a:solidFill>
                  <a:srgbClr val="000000"/>
                </a:solidFill>
                <a:latin typeface="Verdana" pitchFamily="34" charset="0"/>
                <a:cs typeface="Times New Roman" pitchFamily="18" charset="0"/>
              </a:rPr>
              <a:t> not, </a:t>
            </a:r>
            <a:r>
              <a:rPr lang="tr-TR" sz="1800" b="1" dirty="0" err="1">
                <a:solidFill>
                  <a:srgbClr val="000000"/>
                </a:solidFill>
                <a:latin typeface="Verdana" pitchFamily="34" charset="0"/>
                <a:cs typeface="Times New Roman" pitchFamily="18" charset="0"/>
              </a:rPr>
              <a:t>by</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all</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means</a:t>
            </a:r>
            <a:r>
              <a:rPr lang="tr-TR" sz="1800" b="1" dirty="0">
                <a:solidFill>
                  <a:srgbClr val="000000"/>
                </a:solidFill>
                <a:latin typeface="Verdana" pitchFamily="34" charset="0"/>
                <a:cs typeface="Times New Roman" pitchFamily="18" charset="0"/>
              </a:rPr>
              <a:t>, ask </a:t>
            </a:r>
            <a:r>
              <a:rPr lang="tr-TR" sz="1800" b="1" dirty="0" err="1">
                <a:solidFill>
                  <a:srgbClr val="000000"/>
                </a:solidFill>
                <a:latin typeface="Verdana" pitchFamily="34" charset="0"/>
                <a:cs typeface="Times New Roman" pitchFamily="18" charset="0"/>
              </a:rPr>
              <a:t>for</a:t>
            </a:r>
            <a:r>
              <a:rPr lang="tr-TR" sz="1800" b="1" dirty="0">
                <a:solidFill>
                  <a:srgbClr val="000000"/>
                </a:solidFill>
                <a:latin typeface="Verdana" pitchFamily="34" charset="0"/>
                <a:cs typeface="Times New Roman" pitchFamily="18" charset="0"/>
              </a:rPr>
              <a:t> </a:t>
            </a:r>
            <a:r>
              <a:rPr lang="tr-TR" sz="1800" b="1" dirty="0" err="1">
                <a:solidFill>
                  <a:srgbClr val="000000"/>
                </a:solidFill>
                <a:latin typeface="Verdana" pitchFamily="34" charset="0"/>
                <a:cs typeface="Times New Roman" pitchFamily="18" charset="0"/>
              </a:rPr>
              <a:t>this</a:t>
            </a:r>
            <a:r>
              <a:rPr lang="tr-TR" sz="1800" b="1" dirty="0">
                <a:solidFill>
                  <a:srgbClr val="000000"/>
                </a:solidFill>
                <a:latin typeface="Verdana" pitchFamily="34"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1115616" y="1700808"/>
            <a:ext cx="6781800" cy="2563813"/>
          </a:xfrm>
          <a:prstGeom prst="rect">
            <a:avLst/>
          </a:prstGeom>
          <a:noFill/>
          <a:ln w="9525">
            <a:noFill/>
            <a:miter lim="800000"/>
            <a:headEnd/>
            <a:tailEnd/>
          </a:ln>
          <a:effectLst/>
        </p:spPr>
        <p:txBody>
          <a:bodyPr>
            <a:spAutoFit/>
          </a:bodyPr>
          <a:lstStyle/>
          <a:p>
            <a:r>
              <a:rPr lang="tr-TR" sz="1800" b="1" dirty="0" err="1">
                <a:solidFill>
                  <a:srgbClr val="800000"/>
                </a:solidFill>
                <a:latin typeface="Arial" charset="0"/>
                <a:cs typeface="Times New Roman" pitchFamily="18" charset="0"/>
              </a:rPr>
              <a:t>Cover</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letters</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and</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other</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letters</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for</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the</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job</a:t>
            </a:r>
            <a:r>
              <a:rPr lang="tr-TR" sz="1800" b="1" dirty="0">
                <a:solidFill>
                  <a:srgbClr val="800000"/>
                </a:solidFill>
                <a:latin typeface="Arial" charset="0"/>
                <a:cs typeface="Times New Roman" pitchFamily="18" charset="0"/>
              </a:rPr>
              <a:t> </a:t>
            </a:r>
            <a:r>
              <a:rPr lang="tr-TR" sz="1800" b="1" dirty="0" err="1">
                <a:solidFill>
                  <a:srgbClr val="800000"/>
                </a:solidFill>
                <a:latin typeface="Arial" charset="0"/>
                <a:cs typeface="Times New Roman" pitchFamily="18" charset="0"/>
              </a:rPr>
              <a:t>search</a:t>
            </a:r>
            <a:endParaRPr lang="tr-TR" sz="1800" b="1" dirty="0">
              <a:solidFill>
                <a:srgbClr val="800000"/>
              </a:solidFill>
              <a:latin typeface="Arial" charset="0"/>
            </a:endParaRPr>
          </a:p>
          <a:p>
            <a:endParaRPr lang="tr-TR" sz="1800" b="1" dirty="0">
              <a:latin typeface="Arial" charset="0"/>
            </a:endParaRPr>
          </a:p>
          <a:p>
            <a:pPr eaLnBrk="0" hangingPunct="0"/>
            <a:r>
              <a:rPr lang="tr-TR" sz="1800" b="1" dirty="0">
                <a:solidFill>
                  <a:srgbClr val="800000"/>
                </a:solidFill>
                <a:latin typeface="Arial" charset="0"/>
              </a:rPr>
              <a:t>	-</a:t>
            </a:r>
            <a:r>
              <a:rPr lang="tr-TR" sz="1800" b="1" dirty="0" err="1">
                <a:solidFill>
                  <a:srgbClr val="800000"/>
                </a:solidFill>
                <a:latin typeface="Arial" charset="0"/>
              </a:rPr>
              <a:t>Guidelines</a:t>
            </a:r>
            <a:r>
              <a:rPr lang="tr-TR" sz="1800" b="1" dirty="0">
                <a:solidFill>
                  <a:srgbClr val="800000"/>
                </a:solidFill>
                <a:latin typeface="Arial" charset="0"/>
              </a:rPr>
              <a:t> </a:t>
            </a:r>
            <a:r>
              <a:rPr lang="tr-TR" sz="1800" b="1" dirty="0" err="1">
                <a:solidFill>
                  <a:srgbClr val="800000"/>
                </a:solidFill>
                <a:latin typeface="Arial" charset="0"/>
              </a:rPr>
              <a:t>for</a:t>
            </a:r>
            <a:r>
              <a:rPr lang="tr-TR" sz="1800" b="1" dirty="0">
                <a:solidFill>
                  <a:srgbClr val="800000"/>
                </a:solidFill>
                <a:latin typeface="Arial" charset="0"/>
              </a:rPr>
              <a:t> </a:t>
            </a:r>
            <a:r>
              <a:rPr lang="tr-TR" sz="1800" b="1" dirty="0" err="1">
                <a:solidFill>
                  <a:srgbClr val="800000"/>
                </a:solidFill>
                <a:latin typeface="Arial" charset="0"/>
              </a:rPr>
              <a:t>correspondence</a:t>
            </a:r>
            <a:r>
              <a:rPr lang="tr-TR" sz="1800" b="1" dirty="0">
                <a:solidFill>
                  <a:srgbClr val="800000"/>
                </a:solidFill>
                <a:latin typeface="Arial" charset="0"/>
              </a:rPr>
              <a:t> in </a:t>
            </a:r>
            <a:r>
              <a:rPr lang="tr-TR" sz="1800" b="1" dirty="0" err="1">
                <a:solidFill>
                  <a:srgbClr val="800000"/>
                </a:solidFill>
                <a:latin typeface="Arial" charset="0"/>
              </a:rPr>
              <a:t>your</a:t>
            </a:r>
            <a:r>
              <a:rPr lang="tr-TR" sz="1800" b="1" dirty="0">
                <a:solidFill>
                  <a:srgbClr val="800000"/>
                </a:solidFill>
                <a:latin typeface="Arial" charset="0"/>
              </a:rPr>
              <a:t> </a:t>
            </a:r>
            <a:r>
              <a:rPr lang="tr-TR" sz="1800" b="1" dirty="0" err="1">
                <a:solidFill>
                  <a:srgbClr val="800000"/>
                </a:solidFill>
                <a:latin typeface="Arial" charset="0"/>
              </a:rPr>
              <a:t>job</a:t>
            </a:r>
            <a:r>
              <a:rPr lang="tr-TR" sz="1800" b="1" dirty="0">
                <a:solidFill>
                  <a:srgbClr val="800000"/>
                </a:solidFill>
                <a:latin typeface="Arial" charset="0"/>
              </a:rPr>
              <a:t> </a:t>
            </a:r>
            <a:r>
              <a:rPr lang="tr-TR" sz="1800" b="1" dirty="0" err="1">
                <a:solidFill>
                  <a:srgbClr val="800000"/>
                </a:solidFill>
                <a:latin typeface="Arial" charset="0"/>
              </a:rPr>
              <a:t>search</a:t>
            </a:r>
            <a:endParaRPr lang="tr-TR" sz="1800" b="1" dirty="0">
              <a:solidFill>
                <a:srgbClr val="800000"/>
              </a:solidFill>
              <a:latin typeface="Arial" charset="0"/>
            </a:endParaRPr>
          </a:p>
          <a:p>
            <a:pPr eaLnBrk="0" hangingPunct="0"/>
            <a:endParaRPr lang="tr-TR" sz="1800" b="1" dirty="0">
              <a:solidFill>
                <a:srgbClr val="800000"/>
              </a:solidFill>
              <a:latin typeface="Arial" charset="0"/>
            </a:endParaRPr>
          </a:p>
          <a:p>
            <a:pPr eaLnBrk="0" hangingPunct="0"/>
            <a:r>
              <a:rPr lang="tr-TR" sz="1800" b="1" dirty="0">
                <a:solidFill>
                  <a:srgbClr val="800000"/>
                </a:solidFill>
                <a:latin typeface="Arial" charset="0"/>
              </a:rPr>
              <a:t>	-</a:t>
            </a:r>
            <a:r>
              <a:rPr lang="tr-TR" sz="1800" b="1" dirty="0" err="1">
                <a:solidFill>
                  <a:srgbClr val="800000"/>
                </a:solidFill>
                <a:latin typeface="Arial" charset="0"/>
              </a:rPr>
              <a:t>Researching</a:t>
            </a:r>
            <a:r>
              <a:rPr lang="tr-TR" sz="1800" b="1" dirty="0">
                <a:solidFill>
                  <a:srgbClr val="800000"/>
                </a:solidFill>
                <a:latin typeface="Arial" charset="0"/>
              </a:rPr>
              <a:t> </a:t>
            </a:r>
            <a:r>
              <a:rPr lang="tr-TR" sz="1800" b="1" dirty="0" err="1">
                <a:solidFill>
                  <a:srgbClr val="800000"/>
                </a:solidFill>
                <a:latin typeface="Arial" charset="0"/>
              </a:rPr>
              <a:t>employers</a:t>
            </a:r>
            <a:r>
              <a:rPr lang="tr-TR" sz="1800" b="1" dirty="0">
                <a:solidFill>
                  <a:srgbClr val="800000"/>
                </a:solidFill>
                <a:latin typeface="Arial" charset="0"/>
              </a:rPr>
              <a:t>-</a:t>
            </a:r>
            <a:r>
              <a:rPr lang="tr-TR" sz="1800" b="1" dirty="0" err="1">
                <a:solidFill>
                  <a:srgbClr val="800000"/>
                </a:solidFill>
                <a:latin typeface="Arial" charset="0"/>
              </a:rPr>
              <a:t>why</a:t>
            </a:r>
            <a:r>
              <a:rPr lang="tr-TR" sz="1800" b="1" dirty="0">
                <a:solidFill>
                  <a:srgbClr val="800000"/>
                </a:solidFill>
                <a:latin typeface="Arial" charset="0"/>
              </a:rPr>
              <a:t> </a:t>
            </a:r>
            <a:r>
              <a:rPr lang="tr-TR" sz="1800" b="1" dirty="0" err="1">
                <a:solidFill>
                  <a:srgbClr val="800000"/>
                </a:solidFill>
                <a:latin typeface="Arial" charset="0"/>
              </a:rPr>
              <a:t>and</a:t>
            </a:r>
            <a:r>
              <a:rPr lang="tr-TR" sz="1800" b="1" dirty="0">
                <a:solidFill>
                  <a:srgbClr val="800000"/>
                </a:solidFill>
                <a:latin typeface="Arial" charset="0"/>
              </a:rPr>
              <a:t> </a:t>
            </a:r>
            <a:r>
              <a:rPr lang="tr-TR" sz="1800" b="1" dirty="0" err="1">
                <a:solidFill>
                  <a:srgbClr val="800000"/>
                </a:solidFill>
                <a:latin typeface="Arial" charset="0"/>
              </a:rPr>
              <a:t>how</a:t>
            </a:r>
            <a:endParaRPr lang="tr-TR" sz="1800" b="1" dirty="0">
              <a:solidFill>
                <a:srgbClr val="800000"/>
              </a:solidFill>
              <a:latin typeface="Arial" charset="0"/>
            </a:endParaRPr>
          </a:p>
          <a:p>
            <a:pPr eaLnBrk="0" hangingPunct="0"/>
            <a:endParaRPr lang="tr-TR" sz="1800" b="1" dirty="0">
              <a:latin typeface="Arial" charset="0"/>
              <a:cs typeface="Times New Roman" pitchFamily="18" charset="0"/>
            </a:endParaRPr>
          </a:p>
          <a:p>
            <a:pPr eaLnBrk="0" hangingPunct="0"/>
            <a:r>
              <a:rPr lang="tr-TR" sz="1800" b="1" dirty="0">
                <a:solidFill>
                  <a:srgbClr val="800000"/>
                </a:solidFill>
                <a:latin typeface="Arial" charset="0"/>
              </a:rPr>
              <a:t>	-</a:t>
            </a:r>
            <a:r>
              <a:rPr lang="tr-TR" sz="1800" b="1" dirty="0" err="1">
                <a:solidFill>
                  <a:srgbClr val="800000"/>
                </a:solidFill>
                <a:latin typeface="Arial" charset="0"/>
              </a:rPr>
              <a:t>Cover</a:t>
            </a:r>
            <a:r>
              <a:rPr lang="tr-TR" sz="1800" b="1" dirty="0">
                <a:solidFill>
                  <a:srgbClr val="800000"/>
                </a:solidFill>
                <a:latin typeface="Arial" charset="0"/>
              </a:rPr>
              <a:t> </a:t>
            </a:r>
            <a:r>
              <a:rPr lang="tr-TR" sz="1800" b="1" dirty="0" err="1">
                <a:solidFill>
                  <a:srgbClr val="800000"/>
                </a:solidFill>
                <a:latin typeface="Arial" charset="0"/>
              </a:rPr>
              <a:t>letter</a:t>
            </a:r>
            <a:r>
              <a:rPr lang="tr-TR" sz="1800" b="1" dirty="0">
                <a:solidFill>
                  <a:srgbClr val="800000"/>
                </a:solidFill>
                <a:latin typeface="Arial" charset="0"/>
              </a:rPr>
              <a:t> </a:t>
            </a:r>
            <a:r>
              <a:rPr lang="tr-TR" sz="1800" b="1" dirty="0" err="1">
                <a:solidFill>
                  <a:srgbClr val="800000"/>
                </a:solidFill>
                <a:latin typeface="Arial" charset="0"/>
              </a:rPr>
              <a:t>types</a:t>
            </a:r>
            <a:r>
              <a:rPr lang="tr-TR" sz="1800" b="1" dirty="0">
                <a:solidFill>
                  <a:srgbClr val="800000"/>
                </a:solidFill>
                <a:latin typeface="Arial" charset="0"/>
              </a:rPr>
              <a:t> </a:t>
            </a:r>
            <a:r>
              <a:rPr lang="tr-TR" sz="1800" b="1" dirty="0" err="1">
                <a:solidFill>
                  <a:srgbClr val="800000"/>
                </a:solidFill>
                <a:latin typeface="Arial" charset="0"/>
              </a:rPr>
              <a:t>and</a:t>
            </a:r>
            <a:r>
              <a:rPr lang="tr-TR" sz="1800" b="1" dirty="0">
                <a:solidFill>
                  <a:srgbClr val="800000"/>
                </a:solidFill>
                <a:latin typeface="Arial" charset="0"/>
              </a:rPr>
              <a:t> </a:t>
            </a:r>
            <a:r>
              <a:rPr lang="tr-TR" sz="1800" b="1" dirty="0" err="1">
                <a:solidFill>
                  <a:srgbClr val="800000"/>
                </a:solidFill>
                <a:latin typeface="Arial" charset="0"/>
              </a:rPr>
              <a:t>samples</a:t>
            </a:r>
            <a:endParaRPr lang="tr-TR" sz="1800" b="1" dirty="0">
              <a:solidFill>
                <a:srgbClr val="800000"/>
              </a:solidFill>
              <a:latin typeface="Arial" charset="0"/>
            </a:endParaRPr>
          </a:p>
          <a:p>
            <a:pPr eaLnBrk="0" hangingPunct="0"/>
            <a:endParaRPr lang="tr-TR" sz="1800" b="1" dirty="0">
              <a:latin typeface="Arial" charset="0"/>
              <a:cs typeface="Times New Roman" pitchFamily="18" charset="0"/>
            </a:endParaRPr>
          </a:p>
          <a:p>
            <a:pPr eaLnBrk="0" hangingPunct="0"/>
            <a:r>
              <a:rPr lang="tr-TR" sz="1800" b="1" dirty="0">
                <a:solidFill>
                  <a:srgbClr val="800000"/>
                </a:solidFill>
                <a:latin typeface="Arial" charset="0"/>
              </a:rPr>
              <a:t>	-</a:t>
            </a:r>
            <a:r>
              <a:rPr lang="tr-TR" sz="1800" b="1" dirty="0" err="1">
                <a:solidFill>
                  <a:srgbClr val="800000"/>
                </a:solidFill>
                <a:latin typeface="Arial" charset="0"/>
              </a:rPr>
              <a:t>Thank</a:t>
            </a:r>
            <a:r>
              <a:rPr lang="tr-TR" sz="1800" b="1" dirty="0">
                <a:solidFill>
                  <a:srgbClr val="800000"/>
                </a:solidFill>
                <a:latin typeface="Arial" charset="0"/>
              </a:rPr>
              <a:t> </a:t>
            </a:r>
            <a:r>
              <a:rPr lang="tr-TR" sz="1800" b="1" dirty="0" err="1">
                <a:solidFill>
                  <a:srgbClr val="800000"/>
                </a:solidFill>
                <a:latin typeface="Arial" charset="0"/>
              </a:rPr>
              <a:t>you</a:t>
            </a:r>
            <a:r>
              <a:rPr lang="tr-TR" sz="1800" b="1" dirty="0">
                <a:solidFill>
                  <a:srgbClr val="800000"/>
                </a:solidFill>
                <a:latin typeface="Arial" charset="0"/>
              </a:rPr>
              <a:t> / </a:t>
            </a:r>
            <a:r>
              <a:rPr lang="tr-TR" sz="1800" b="1" dirty="0" err="1">
                <a:solidFill>
                  <a:srgbClr val="800000"/>
                </a:solidFill>
                <a:latin typeface="Arial" charset="0"/>
              </a:rPr>
              <a:t>follow</a:t>
            </a:r>
            <a:r>
              <a:rPr lang="tr-TR" sz="1800" b="1" dirty="0">
                <a:solidFill>
                  <a:srgbClr val="800000"/>
                </a:solidFill>
                <a:latin typeface="Arial" charset="0"/>
              </a:rPr>
              <a:t> </a:t>
            </a:r>
            <a:r>
              <a:rPr lang="tr-TR" sz="1800" b="1" dirty="0" err="1">
                <a:solidFill>
                  <a:srgbClr val="800000"/>
                </a:solidFill>
                <a:latin typeface="Arial" charset="0"/>
              </a:rPr>
              <a:t>up</a:t>
            </a:r>
            <a:r>
              <a:rPr lang="tr-TR" sz="1800" b="1" dirty="0">
                <a:solidFill>
                  <a:srgbClr val="800000"/>
                </a:solidFill>
                <a:latin typeface="Arial" charset="0"/>
              </a:rPr>
              <a:t> </a:t>
            </a:r>
            <a:r>
              <a:rPr lang="tr-TR" sz="1800" b="1" dirty="0" err="1">
                <a:solidFill>
                  <a:srgbClr val="800000"/>
                </a:solidFill>
                <a:latin typeface="Arial" charset="0"/>
              </a:rPr>
              <a:t>letters</a:t>
            </a:r>
            <a:r>
              <a:rPr lang="en-US" sz="1800" b="1" dirty="0">
                <a:latin typeface="Arial"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539552" y="1196752"/>
            <a:ext cx="7696200" cy="1190625"/>
          </a:xfrm>
          <a:prstGeom prst="rect">
            <a:avLst/>
          </a:prstGeom>
          <a:noFill/>
          <a:ln w="9525">
            <a:noFill/>
            <a:miter lim="800000"/>
            <a:headEnd/>
            <a:tailEnd/>
          </a:ln>
          <a:effectLst/>
        </p:spPr>
        <p:txBody>
          <a:bodyPr>
            <a:spAutoFit/>
          </a:bodyPr>
          <a:lstStyle/>
          <a:p>
            <a:pPr algn="ctr"/>
            <a:r>
              <a:rPr lang="tr-TR" sz="1800" b="1" dirty="0">
                <a:solidFill>
                  <a:schemeClr val="accent2"/>
                </a:solidFill>
                <a:latin typeface="Arial" charset="0"/>
                <a:cs typeface="Times New Roman" pitchFamily="18" charset="0"/>
              </a:rPr>
              <a:t>E-mail </a:t>
            </a:r>
            <a:r>
              <a:rPr lang="tr-TR" sz="1800" b="1" dirty="0" err="1">
                <a:solidFill>
                  <a:schemeClr val="accent2"/>
                </a:solidFill>
                <a:latin typeface="Arial" charset="0"/>
                <a:cs typeface="Times New Roman" pitchFamily="18" charset="0"/>
              </a:rPr>
              <a:t>use</a:t>
            </a:r>
            <a:r>
              <a:rPr lang="tr-TR" sz="1800" b="1" dirty="0">
                <a:solidFill>
                  <a:schemeClr val="accent2"/>
                </a:solidFill>
                <a:latin typeface="Arial" charset="0"/>
                <a:cs typeface="Times New Roman" pitchFamily="18" charset="0"/>
              </a:rPr>
              <a:t> in </a:t>
            </a:r>
            <a:r>
              <a:rPr lang="tr-TR" sz="1800" b="1" dirty="0" err="1">
                <a:solidFill>
                  <a:schemeClr val="accent2"/>
                </a:solidFill>
                <a:latin typeface="Arial" charset="0"/>
                <a:cs typeface="Times New Roman" pitchFamily="18" charset="0"/>
              </a:rPr>
              <a:t>your</a:t>
            </a:r>
            <a:r>
              <a:rPr lang="tr-TR" sz="1800" b="1" dirty="0">
                <a:solidFill>
                  <a:schemeClr val="accent2"/>
                </a:solidFill>
                <a:latin typeface="Arial" charset="0"/>
                <a:cs typeface="Times New Roman" pitchFamily="18" charset="0"/>
              </a:rPr>
              <a:t> </a:t>
            </a:r>
            <a:r>
              <a:rPr lang="tr-TR" sz="1800" b="1" dirty="0" err="1">
                <a:solidFill>
                  <a:schemeClr val="accent2"/>
                </a:solidFill>
                <a:latin typeface="Arial" charset="0"/>
                <a:cs typeface="Times New Roman" pitchFamily="18" charset="0"/>
              </a:rPr>
              <a:t>job</a:t>
            </a:r>
            <a:r>
              <a:rPr lang="tr-TR" sz="1800" b="1" dirty="0">
                <a:solidFill>
                  <a:schemeClr val="accent2"/>
                </a:solidFill>
                <a:latin typeface="Arial" charset="0"/>
                <a:cs typeface="Times New Roman" pitchFamily="18" charset="0"/>
              </a:rPr>
              <a:t> </a:t>
            </a:r>
            <a:r>
              <a:rPr lang="tr-TR" sz="1800" b="1" dirty="0" err="1">
                <a:solidFill>
                  <a:schemeClr val="accent2"/>
                </a:solidFill>
                <a:latin typeface="Arial" charset="0"/>
                <a:cs typeface="Times New Roman" pitchFamily="18" charset="0"/>
              </a:rPr>
              <a:t>search</a:t>
            </a:r>
            <a:endParaRPr lang="tr-TR" sz="1800" b="1" dirty="0">
              <a:solidFill>
                <a:schemeClr val="accent2"/>
              </a:solidFill>
              <a:latin typeface="Arial" charset="0"/>
            </a:endParaRPr>
          </a:p>
          <a:p>
            <a:endParaRPr lang="tr-TR" sz="1800" b="1" dirty="0">
              <a:solidFill>
                <a:schemeClr val="accent2"/>
              </a:solidFill>
              <a:latin typeface="Arial"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Gıidelines</a:t>
            </a:r>
            <a:r>
              <a:rPr lang="tr-TR" sz="1800" b="1" dirty="0">
                <a:solidFill>
                  <a:srgbClr val="800000"/>
                </a:solidFill>
                <a:latin typeface="Arial" charset="0"/>
              </a:rPr>
              <a:t> </a:t>
            </a:r>
            <a:r>
              <a:rPr lang="tr-TR" sz="1800" b="1" dirty="0" err="1">
                <a:solidFill>
                  <a:srgbClr val="800000"/>
                </a:solidFill>
                <a:latin typeface="Arial" charset="0"/>
              </a:rPr>
              <a:t>and</a:t>
            </a:r>
            <a:r>
              <a:rPr lang="tr-TR" sz="1800" b="1" dirty="0">
                <a:solidFill>
                  <a:srgbClr val="800000"/>
                </a:solidFill>
                <a:latin typeface="Arial" charset="0"/>
              </a:rPr>
              <a:t> </a:t>
            </a:r>
            <a:r>
              <a:rPr lang="tr-TR" sz="1800" b="1" dirty="0" err="1">
                <a:solidFill>
                  <a:srgbClr val="800000"/>
                </a:solidFill>
                <a:latin typeface="Arial" charset="0"/>
              </a:rPr>
              <a:t>business</a:t>
            </a:r>
            <a:r>
              <a:rPr lang="tr-TR" sz="1800" b="1" dirty="0">
                <a:solidFill>
                  <a:srgbClr val="800000"/>
                </a:solidFill>
                <a:latin typeface="Arial" charset="0"/>
              </a:rPr>
              <a:t> e-mail </a:t>
            </a:r>
            <a:r>
              <a:rPr lang="tr-TR" sz="1800" b="1" dirty="0" err="1">
                <a:solidFill>
                  <a:srgbClr val="800000"/>
                </a:solidFill>
                <a:latin typeface="Arial" charset="0"/>
              </a:rPr>
              <a:t>etiquette</a:t>
            </a:r>
            <a:r>
              <a:rPr lang="tr-TR" sz="1800" b="1" dirty="0">
                <a:solidFill>
                  <a:srgbClr val="800000"/>
                </a:solidFill>
                <a:latin typeface="Arial" charset="0"/>
              </a:rPr>
              <a:t> in </a:t>
            </a:r>
            <a:r>
              <a:rPr lang="tr-TR" sz="1800" b="1" dirty="0" err="1">
                <a:solidFill>
                  <a:srgbClr val="800000"/>
                </a:solidFill>
                <a:latin typeface="Arial" charset="0"/>
              </a:rPr>
              <a:t>your</a:t>
            </a:r>
            <a:r>
              <a:rPr lang="tr-TR" sz="1800" b="1" dirty="0">
                <a:solidFill>
                  <a:srgbClr val="800000"/>
                </a:solidFill>
                <a:latin typeface="Arial" charset="0"/>
              </a:rPr>
              <a:t> </a:t>
            </a:r>
            <a:r>
              <a:rPr lang="tr-TR" sz="1800" b="1" dirty="0" err="1">
                <a:solidFill>
                  <a:srgbClr val="800000"/>
                </a:solidFill>
                <a:latin typeface="Arial" charset="0"/>
              </a:rPr>
              <a:t>job</a:t>
            </a:r>
            <a:r>
              <a:rPr lang="tr-TR" sz="1800" b="1" dirty="0">
                <a:solidFill>
                  <a:srgbClr val="800000"/>
                </a:solidFill>
                <a:latin typeface="Arial" charset="0"/>
              </a:rPr>
              <a:t> </a:t>
            </a:r>
            <a:r>
              <a:rPr lang="tr-TR" sz="1800" b="1" dirty="0" err="1">
                <a:solidFill>
                  <a:srgbClr val="800000"/>
                </a:solidFill>
                <a:latin typeface="Arial" charset="0"/>
              </a:rPr>
              <a:t>search</a:t>
            </a:r>
            <a:endParaRPr lang="tr-TR" sz="1800" b="1" dirty="0">
              <a:latin typeface="Arial" charset="0"/>
              <a:cs typeface="Times New Roman" pitchFamily="18" charset="0"/>
            </a:endParaRPr>
          </a:p>
          <a:p>
            <a:pPr eaLnBrk="0" hangingPunct="0"/>
            <a:r>
              <a:rPr lang="tr-TR" sz="1800" b="1" dirty="0">
                <a:solidFill>
                  <a:srgbClr val="800000"/>
                </a:solidFill>
                <a:latin typeface="Arial" charset="0"/>
              </a:rPr>
              <a:t>-E-</a:t>
            </a:r>
            <a:r>
              <a:rPr lang="tr-TR" sz="1800" b="1" dirty="0" err="1">
                <a:solidFill>
                  <a:srgbClr val="800000"/>
                </a:solidFill>
                <a:latin typeface="Arial" charset="0"/>
              </a:rPr>
              <a:t>mailing</a:t>
            </a:r>
            <a:r>
              <a:rPr lang="tr-TR" sz="1800" b="1" dirty="0">
                <a:solidFill>
                  <a:srgbClr val="800000"/>
                </a:solidFill>
                <a:latin typeface="Arial" charset="0"/>
              </a:rPr>
              <a:t> </a:t>
            </a:r>
            <a:r>
              <a:rPr lang="tr-TR" sz="1800" b="1" dirty="0" err="1">
                <a:solidFill>
                  <a:srgbClr val="800000"/>
                </a:solidFill>
                <a:latin typeface="Arial" charset="0"/>
              </a:rPr>
              <a:t>resumes</a:t>
            </a:r>
            <a:r>
              <a:rPr lang="en-US" sz="1800" b="1" dirty="0">
                <a:latin typeface="Arial" charset="0"/>
              </a:rPr>
              <a:t> </a:t>
            </a:r>
          </a:p>
        </p:txBody>
      </p:sp>
      <p:sp>
        <p:nvSpPr>
          <p:cNvPr id="37891" name="Rectangle 3"/>
          <p:cNvSpPr>
            <a:spLocks noChangeArrowheads="1"/>
          </p:cNvSpPr>
          <p:nvPr/>
        </p:nvSpPr>
        <p:spPr bwMode="auto">
          <a:xfrm>
            <a:off x="755576" y="2996952"/>
            <a:ext cx="7239000" cy="2014538"/>
          </a:xfrm>
          <a:prstGeom prst="rect">
            <a:avLst/>
          </a:prstGeom>
          <a:noFill/>
          <a:ln w="9525">
            <a:noFill/>
            <a:miter lim="800000"/>
            <a:headEnd/>
            <a:tailEnd/>
          </a:ln>
          <a:effectLst/>
        </p:spPr>
        <p:txBody>
          <a:bodyPr>
            <a:spAutoFit/>
          </a:bodyPr>
          <a:lstStyle/>
          <a:p>
            <a:pPr algn="ctr"/>
            <a:r>
              <a:rPr lang="tr-TR" sz="1800" b="1" dirty="0" err="1">
                <a:solidFill>
                  <a:schemeClr val="accent2"/>
                </a:solidFill>
                <a:latin typeface="Arial" charset="0"/>
                <a:cs typeface="Times New Roman" pitchFamily="18" charset="0"/>
              </a:rPr>
              <a:t>Telephone</a:t>
            </a:r>
            <a:r>
              <a:rPr lang="tr-TR" sz="1800" b="1" dirty="0">
                <a:solidFill>
                  <a:schemeClr val="accent2"/>
                </a:solidFill>
                <a:latin typeface="Arial" charset="0"/>
                <a:cs typeface="Times New Roman" pitchFamily="18" charset="0"/>
              </a:rPr>
              <a:t> </a:t>
            </a:r>
            <a:r>
              <a:rPr lang="tr-TR" sz="1800" b="1" dirty="0" err="1">
                <a:solidFill>
                  <a:schemeClr val="accent2"/>
                </a:solidFill>
                <a:latin typeface="Arial" charset="0"/>
                <a:cs typeface="Times New Roman" pitchFamily="18" charset="0"/>
              </a:rPr>
              <a:t>use</a:t>
            </a:r>
            <a:r>
              <a:rPr lang="tr-TR" sz="1800" b="1" dirty="0">
                <a:solidFill>
                  <a:schemeClr val="accent2"/>
                </a:solidFill>
                <a:latin typeface="Arial" charset="0"/>
                <a:cs typeface="Times New Roman" pitchFamily="18" charset="0"/>
              </a:rPr>
              <a:t> in </a:t>
            </a:r>
            <a:r>
              <a:rPr lang="tr-TR" sz="1800" b="1" dirty="0" err="1">
                <a:solidFill>
                  <a:schemeClr val="accent2"/>
                </a:solidFill>
                <a:latin typeface="Arial" charset="0"/>
                <a:cs typeface="Times New Roman" pitchFamily="18" charset="0"/>
              </a:rPr>
              <a:t>your</a:t>
            </a:r>
            <a:r>
              <a:rPr lang="tr-TR" sz="1800" b="1" dirty="0">
                <a:solidFill>
                  <a:schemeClr val="accent2"/>
                </a:solidFill>
                <a:latin typeface="Arial" charset="0"/>
                <a:cs typeface="Times New Roman" pitchFamily="18" charset="0"/>
              </a:rPr>
              <a:t> </a:t>
            </a:r>
            <a:r>
              <a:rPr lang="tr-TR" sz="1800" b="1" dirty="0" err="1">
                <a:solidFill>
                  <a:schemeClr val="accent2"/>
                </a:solidFill>
                <a:latin typeface="Arial" charset="0"/>
                <a:cs typeface="Times New Roman" pitchFamily="18" charset="0"/>
              </a:rPr>
              <a:t>job</a:t>
            </a:r>
            <a:r>
              <a:rPr lang="tr-TR" sz="1800" b="1" dirty="0">
                <a:solidFill>
                  <a:schemeClr val="accent2"/>
                </a:solidFill>
                <a:latin typeface="Arial" charset="0"/>
                <a:cs typeface="Times New Roman" pitchFamily="18" charset="0"/>
              </a:rPr>
              <a:t> </a:t>
            </a:r>
            <a:r>
              <a:rPr lang="tr-TR" sz="1800" b="1" dirty="0" err="1">
                <a:solidFill>
                  <a:schemeClr val="accent2"/>
                </a:solidFill>
                <a:latin typeface="Arial" charset="0"/>
                <a:cs typeface="Times New Roman" pitchFamily="18" charset="0"/>
              </a:rPr>
              <a:t>search</a:t>
            </a:r>
            <a:endParaRPr lang="tr-TR" sz="1800" b="1" dirty="0">
              <a:solidFill>
                <a:schemeClr val="accent2"/>
              </a:solidFill>
              <a:latin typeface="Arial" charset="0"/>
            </a:endParaRPr>
          </a:p>
          <a:p>
            <a:pPr algn="ctr"/>
            <a:endParaRPr lang="tr-TR" sz="1800" b="1" dirty="0">
              <a:solidFill>
                <a:schemeClr val="accent2"/>
              </a:solidFill>
              <a:latin typeface="Arial"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Making</a:t>
            </a:r>
            <a:r>
              <a:rPr lang="tr-TR" sz="1800" b="1" dirty="0">
                <a:solidFill>
                  <a:srgbClr val="800000"/>
                </a:solidFill>
                <a:latin typeface="Arial" charset="0"/>
              </a:rPr>
              <a:t> </a:t>
            </a:r>
            <a:r>
              <a:rPr lang="tr-TR" sz="1800" b="1" dirty="0" err="1">
                <a:solidFill>
                  <a:srgbClr val="800000"/>
                </a:solidFill>
                <a:latin typeface="Arial" charset="0"/>
              </a:rPr>
              <a:t>calls</a:t>
            </a:r>
            <a:r>
              <a:rPr lang="tr-TR" sz="1800" b="1" dirty="0">
                <a:solidFill>
                  <a:srgbClr val="800000"/>
                </a:solidFill>
                <a:latin typeface="Arial" charset="0"/>
              </a:rPr>
              <a:t>:</a:t>
            </a:r>
            <a:r>
              <a:rPr lang="tr-TR" sz="1800" b="1" dirty="0" err="1">
                <a:solidFill>
                  <a:srgbClr val="800000"/>
                </a:solidFill>
                <a:latin typeface="Arial" charset="0"/>
              </a:rPr>
              <a:t>reasons</a:t>
            </a:r>
            <a:r>
              <a:rPr lang="tr-TR" sz="1800" b="1" dirty="0">
                <a:solidFill>
                  <a:srgbClr val="800000"/>
                </a:solidFill>
                <a:latin typeface="Arial" charset="0"/>
              </a:rPr>
              <a:t>, </a:t>
            </a:r>
            <a:r>
              <a:rPr lang="tr-TR" sz="1800" b="1" dirty="0" err="1">
                <a:solidFill>
                  <a:srgbClr val="800000"/>
                </a:solidFill>
                <a:latin typeface="Arial" charset="0"/>
              </a:rPr>
              <a:t>etiquette</a:t>
            </a:r>
            <a:r>
              <a:rPr lang="tr-TR" sz="1800" b="1" dirty="0">
                <a:solidFill>
                  <a:srgbClr val="800000"/>
                </a:solidFill>
                <a:latin typeface="Arial" charset="0"/>
              </a:rPr>
              <a:t> &amp; </a:t>
            </a:r>
            <a:r>
              <a:rPr lang="tr-TR" sz="1800" b="1" dirty="0" err="1">
                <a:solidFill>
                  <a:srgbClr val="800000"/>
                </a:solidFill>
                <a:latin typeface="Arial" charset="0"/>
              </a:rPr>
              <a:t>effectiveness</a:t>
            </a:r>
            <a:endParaRPr lang="tr-TR" sz="1800" b="1" dirty="0">
              <a:latin typeface="Arial" charset="0"/>
              <a:cs typeface="Times New Roman" pitchFamily="18"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When</a:t>
            </a:r>
            <a:r>
              <a:rPr lang="tr-TR" sz="1800" b="1" dirty="0">
                <a:solidFill>
                  <a:srgbClr val="800000"/>
                </a:solidFill>
                <a:latin typeface="Arial" charset="0"/>
              </a:rPr>
              <a:t> </a:t>
            </a:r>
            <a:r>
              <a:rPr lang="tr-TR" sz="1800" b="1" dirty="0" err="1">
                <a:solidFill>
                  <a:srgbClr val="800000"/>
                </a:solidFill>
                <a:latin typeface="Arial" charset="0"/>
              </a:rPr>
              <a:t>employers</a:t>
            </a:r>
            <a:r>
              <a:rPr lang="tr-TR" sz="1800" b="1" dirty="0">
                <a:solidFill>
                  <a:srgbClr val="800000"/>
                </a:solidFill>
                <a:latin typeface="Arial" charset="0"/>
              </a:rPr>
              <a:t> </a:t>
            </a:r>
            <a:r>
              <a:rPr lang="tr-TR" sz="1800" b="1" dirty="0" err="1">
                <a:solidFill>
                  <a:srgbClr val="800000"/>
                </a:solidFill>
                <a:latin typeface="Arial" charset="0"/>
              </a:rPr>
              <a:t>don’t</a:t>
            </a:r>
            <a:r>
              <a:rPr lang="tr-TR" sz="1800" b="1" dirty="0">
                <a:solidFill>
                  <a:srgbClr val="800000"/>
                </a:solidFill>
                <a:latin typeface="Arial" charset="0"/>
              </a:rPr>
              <a:t> </a:t>
            </a:r>
            <a:r>
              <a:rPr lang="tr-TR" sz="1800" b="1" dirty="0" err="1">
                <a:solidFill>
                  <a:srgbClr val="800000"/>
                </a:solidFill>
                <a:latin typeface="Arial" charset="0"/>
              </a:rPr>
              <a:t>return</a:t>
            </a:r>
            <a:r>
              <a:rPr lang="tr-TR" sz="1800" b="1" dirty="0">
                <a:solidFill>
                  <a:srgbClr val="800000"/>
                </a:solidFill>
                <a:latin typeface="Arial" charset="0"/>
              </a:rPr>
              <a:t> </a:t>
            </a:r>
            <a:r>
              <a:rPr lang="tr-TR" sz="1800" b="1" dirty="0" err="1">
                <a:solidFill>
                  <a:srgbClr val="800000"/>
                </a:solidFill>
                <a:latin typeface="Arial" charset="0"/>
              </a:rPr>
              <a:t>your</a:t>
            </a:r>
            <a:r>
              <a:rPr lang="tr-TR" sz="1800" b="1" dirty="0">
                <a:solidFill>
                  <a:srgbClr val="800000"/>
                </a:solidFill>
                <a:latin typeface="Arial" charset="0"/>
              </a:rPr>
              <a:t> </a:t>
            </a:r>
            <a:r>
              <a:rPr lang="tr-TR" sz="1800" b="1" dirty="0" err="1">
                <a:solidFill>
                  <a:srgbClr val="800000"/>
                </a:solidFill>
                <a:latin typeface="Arial" charset="0"/>
              </a:rPr>
              <a:t>calls</a:t>
            </a:r>
            <a:endParaRPr lang="tr-TR" sz="1800" b="1" dirty="0">
              <a:latin typeface="Arial" charset="0"/>
              <a:cs typeface="Times New Roman" pitchFamily="18"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Receiving</a:t>
            </a:r>
            <a:r>
              <a:rPr lang="tr-TR" sz="1800" b="1" dirty="0">
                <a:solidFill>
                  <a:srgbClr val="800000"/>
                </a:solidFill>
                <a:latin typeface="Arial" charset="0"/>
              </a:rPr>
              <a:t> </a:t>
            </a:r>
            <a:r>
              <a:rPr lang="tr-TR" sz="1800" b="1" dirty="0" err="1">
                <a:solidFill>
                  <a:srgbClr val="800000"/>
                </a:solidFill>
                <a:latin typeface="Arial" charset="0"/>
              </a:rPr>
              <a:t>calls</a:t>
            </a:r>
            <a:r>
              <a:rPr lang="tr-TR" sz="1800" b="1" dirty="0">
                <a:solidFill>
                  <a:srgbClr val="800000"/>
                </a:solidFill>
                <a:latin typeface="Arial" charset="0"/>
              </a:rPr>
              <a:t> </a:t>
            </a:r>
            <a:r>
              <a:rPr lang="tr-TR" sz="1800" b="1" dirty="0" err="1">
                <a:solidFill>
                  <a:srgbClr val="800000"/>
                </a:solidFill>
                <a:latin typeface="Arial" charset="0"/>
              </a:rPr>
              <a:t>from</a:t>
            </a:r>
            <a:r>
              <a:rPr lang="tr-TR" sz="1800" b="1" dirty="0">
                <a:solidFill>
                  <a:srgbClr val="800000"/>
                </a:solidFill>
                <a:latin typeface="Arial" charset="0"/>
              </a:rPr>
              <a:t> </a:t>
            </a:r>
            <a:r>
              <a:rPr lang="tr-TR" sz="1800" b="1" dirty="0" err="1">
                <a:solidFill>
                  <a:srgbClr val="800000"/>
                </a:solidFill>
                <a:latin typeface="Arial" charset="0"/>
              </a:rPr>
              <a:t>employers</a:t>
            </a:r>
            <a:endParaRPr lang="tr-TR" sz="1800" b="1" dirty="0">
              <a:latin typeface="Arial" charset="0"/>
              <a:cs typeface="Times New Roman" pitchFamily="18"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Telephone</a:t>
            </a:r>
            <a:r>
              <a:rPr lang="tr-TR" sz="1800" b="1" dirty="0">
                <a:solidFill>
                  <a:srgbClr val="800000"/>
                </a:solidFill>
                <a:latin typeface="Arial" charset="0"/>
              </a:rPr>
              <a:t> </a:t>
            </a:r>
            <a:r>
              <a:rPr lang="tr-TR" sz="1800" b="1" dirty="0" err="1">
                <a:solidFill>
                  <a:srgbClr val="800000"/>
                </a:solidFill>
                <a:latin typeface="Arial" charset="0"/>
              </a:rPr>
              <a:t>interviews</a:t>
            </a:r>
            <a:endParaRPr lang="tr-TR" sz="1800" b="1" dirty="0">
              <a:latin typeface="Arial" charset="0"/>
              <a:cs typeface="Times New Roman" pitchFamily="18" charset="0"/>
            </a:endParaRPr>
          </a:p>
          <a:p>
            <a:pPr eaLnBrk="0" hangingPunct="0"/>
            <a:r>
              <a:rPr lang="tr-TR" sz="1800" b="1" dirty="0">
                <a:solidFill>
                  <a:srgbClr val="800000"/>
                </a:solidFill>
                <a:latin typeface="Arial" charset="0"/>
              </a:rPr>
              <a:t>-</a:t>
            </a:r>
            <a:r>
              <a:rPr lang="tr-TR" sz="1800" b="1" dirty="0" err="1">
                <a:solidFill>
                  <a:srgbClr val="800000"/>
                </a:solidFill>
                <a:latin typeface="Arial" charset="0"/>
              </a:rPr>
              <a:t>Cell</a:t>
            </a:r>
            <a:r>
              <a:rPr lang="tr-TR" sz="1800" b="1" dirty="0">
                <a:solidFill>
                  <a:srgbClr val="800000"/>
                </a:solidFill>
                <a:latin typeface="Arial" charset="0"/>
              </a:rPr>
              <a:t> </a:t>
            </a:r>
            <a:r>
              <a:rPr lang="tr-TR" sz="1800" b="1" dirty="0" err="1">
                <a:solidFill>
                  <a:srgbClr val="800000"/>
                </a:solidFill>
                <a:latin typeface="Arial" charset="0"/>
              </a:rPr>
              <a:t>phone</a:t>
            </a:r>
            <a:r>
              <a:rPr lang="tr-TR" sz="1800" b="1" dirty="0">
                <a:solidFill>
                  <a:srgbClr val="800000"/>
                </a:solidFill>
                <a:latin typeface="Arial" charset="0"/>
              </a:rPr>
              <a:t> </a:t>
            </a:r>
            <a:r>
              <a:rPr lang="tr-TR" sz="1800" b="1" dirty="0" err="1">
                <a:solidFill>
                  <a:srgbClr val="800000"/>
                </a:solidFill>
                <a:latin typeface="Arial" charset="0"/>
              </a:rPr>
              <a:t>use</a:t>
            </a:r>
            <a:r>
              <a:rPr lang="tr-TR" sz="1800" b="1" dirty="0">
                <a:solidFill>
                  <a:srgbClr val="800000"/>
                </a:solidFill>
                <a:latin typeface="Arial" charset="0"/>
              </a:rPr>
              <a:t> in </a:t>
            </a:r>
            <a:r>
              <a:rPr lang="tr-TR" sz="1800" b="1" dirty="0" err="1">
                <a:solidFill>
                  <a:srgbClr val="800000"/>
                </a:solidFill>
                <a:latin typeface="Arial" charset="0"/>
              </a:rPr>
              <a:t>your</a:t>
            </a:r>
            <a:r>
              <a:rPr lang="tr-TR" sz="1800" b="1" dirty="0">
                <a:solidFill>
                  <a:srgbClr val="800000"/>
                </a:solidFill>
                <a:latin typeface="Arial" charset="0"/>
              </a:rPr>
              <a:t> </a:t>
            </a:r>
            <a:r>
              <a:rPr lang="tr-TR" sz="1800" b="1" dirty="0" err="1">
                <a:solidFill>
                  <a:srgbClr val="800000"/>
                </a:solidFill>
                <a:latin typeface="Arial" charset="0"/>
              </a:rPr>
              <a:t>job</a:t>
            </a:r>
            <a:r>
              <a:rPr lang="tr-TR" sz="1800" b="1" dirty="0">
                <a:solidFill>
                  <a:srgbClr val="800000"/>
                </a:solidFill>
                <a:latin typeface="Arial" charset="0"/>
              </a:rPr>
              <a:t> </a:t>
            </a:r>
            <a:r>
              <a:rPr lang="tr-TR" sz="1800" b="1" dirty="0" err="1">
                <a:solidFill>
                  <a:srgbClr val="800000"/>
                </a:solidFill>
                <a:latin typeface="Arial" charset="0"/>
              </a:rPr>
              <a:t>search</a:t>
            </a:r>
            <a:r>
              <a:rPr lang="en-US" sz="1800" b="1" dirty="0">
                <a:latin typeface="Arial" charset="0"/>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ChangeArrowheads="1"/>
          </p:cNvSpPr>
          <p:nvPr/>
        </p:nvSpPr>
        <p:spPr bwMode="auto">
          <a:xfrm>
            <a:off x="250825" y="0"/>
            <a:ext cx="8426450" cy="6958013"/>
          </a:xfrm>
          <a:prstGeom prst="rect">
            <a:avLst/>
          </a:prstGeom>
          <a:noFill/>
          <a:ln w="9525">
            <a:noFill/>
            <a:miter lim="800000"/>
            <a:headEnd/>
            <a:tailEnd/>
          </a:ln>
          <a:effectLst/>
        </p:spPr>
        <p:txBody>
          <a:bodyPr>
            <a:spAutoFit/>
          </a:bodyPr>
          <a:lstStyle/>
          <a:p>
            <a:r>
              <a:rPr lang="en-US" sz="1800" b="1"/>
              <a:t>Ön Mektup Nasıl Yazılır?</a:t>
            </a:r>
            <a:r>
              <a:rPr lang="en-US" sz="1800"/>
              <a:t/>
            </a:r>
            <a:br>
              <a:rPr lang="en-US" sz="1800"/>
            </a:br>
            <a:r>
              <a:rPr lang="en-US" sz="1800"/>
              <a:t/>
            </a:r>
            <a:br>
              <a:rPr lang="en-US" sz="1800"/>
            </a:br>
            <a:r>
              <a:rPr lang="en-US" sz="1800"/>
              <a:t>Genelde her türlü yazıda olduğu gibi ön mektuplarda da giriş, gelişme ve sonuç bölümlerinin olması önerilmektedir. Her bir bölüme ne kadar önem verileceği, ne kadar bilgi aktarılacağı size, başvurduğunuz şirkete ve ilgilendiğiniz pozisyonlara göre değişiklik gösterebilir.</a:t>
            </a:r>
            <a:br>
              <a:rPr lang="en-US" sz="1800"/>
            </a:br>
            <a:r>
              <a:rPr lang="en-US" sz="1800"/>
              <a:t/>
            </a:r>
            <a:br>
              <a:rPr lang="en-US" sz="1800"/>
            </a:br>
            <a:r>
              <a:rPr lang="en-US" sz="1800" b="1" i="1"/>
              <a:t>Giriş</a:t>
            </a:r>
            <a:br>
              <a:rPr lang="en-US" sz="1800" b="1" i="1"/>
            </a:br>
            <a:r>
              <a:rPr lang="en-US" sz="1800"/>
              <a:t>Bu bölüm, işverene kim olduğunuzu, eğer ilan başvurusu ise bu ilanı nerede gördüğünüzü açıkladığınız yerdir. Kendinizi, başvurduğunuz pozisyon ile ilişkilendirmenizi sağlayacak şekilde kısa cümlelerle tanıtabilirsiniz. Neden özgeçmişinizi göndererek bu şirkete başvurduğunuzu, iş ilanına başvuruyorsanız ilanı nerede ve nasıl gördüğünüzü belirterek, ilan başvurusu değil genel bir başvuru ise kariyer beklentilerinize kısaca değinerek açıklayabilirsiniz.</a:t>
            </a:r>
            <a:br>
              <a:rPr lang="en-US" sz="1800"/>
            </a:br>
            <a:r>
              <a:rPr lang="en-US" sz="1800"/>
              <a:t/>
            </a:r>
            <a:br>
              <a:rPr lang="en-US" sz="1800"/>
            </a:br>
            <a:r>
              <a:rPr lang="en-US" sz="1800" b="1" i="1"/>
              <a:t>Gelişme</a:t>
            </a:r>
            <a:r>
              <a:rPr lang="en-US" sz="1800" i="1"/>
              <a:t/>
            </a:r>
            <a:br>
              <a:rPr lang="en-US" sz="1800" i="1"/>
            </a:br>
            <a:r>
              <a:rPr lang="en-US" sz="1800"/>
              <a:t>Bu bölümde kısa cümlelerle ve açık bir şekilde başvurduğunuz şirket ve pozisyon ile neden ilgilendiğinize, hangi özelliklerinizin size bu pozisyonda avantaj sağlayabileceğine ve geçmiş iş tecrübelerinizdeki başarılarınıza değinerek sizin neden değerlendirmeye alınmanız gerektiği konusunda okuyucuda ilgi uyandırın. Bu bölümde sahip olduğunuz niteliklere genel olarak değinerek başlayıp, ardından gerekirse detaya inerek örneklerle bu özelliklerinizi destekleyebilirsiniz. Daha sonra şirket ve başvurduğunuz görevle ilgili ne tür bilgilere sahip olduğunuza ve neden bu göreve uygun olabileceğinize okuyucunun dikkatini çekebilirsiniz.</a:t>
            </a:r>
            <a:br>
              <a:rPr lang="en-US" sz="1800"/>
            </a:br>
            <a:endParaRPr 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179388" y="188913"/>
            <a:ext cx="8713787" cy="6408737"/>
          </a:xfrm>
          <a:prstGeom prst="rect">
            <a:avLst/>
          </a:prstGeom>
          <a:noFill/>
          <a:ln w="9525">
            <a:noFill/>
            <a:miter lim="800000"/>
            <a:headEnd/>
            <a:tailEnd/>
          </a:ln>
          <a:effectLst/>
        </p:spPr>
        <p:txBody>
          <a:bodyPr>
            <a:spAutoFit/>
          </a:bodyPr>
          <a:lstStyle/>
          <a:p>
            <a:r>
              <a:rPr lang="en-US" sz="1800" b="1" i="1"/>
              <a:t>Sonuç</a:t>
            </a:r>
            <a:r>
              <a:rPr lang="en-US" sz="1800" i="1"/>
              <a:t/>
            </a:r>
            <a:br>
              <a:rPr lang="en-US" sz="1800" i="1"/>
            </a:br>
            <a:r>
              <a:rPr lang="en-US" sz="1800"/>
              <a:t>Bu bölümde, başvuru amacınızdan, şirket hakkında bildiklerinizden ve ulaşmak istediğiniz sonuçlardan bahsedebilirsiniz. Ön mektubun amaç kısmını, paragraf halinde ya da bir liste halinde yazabilirsiniz.</a:t>
            </a:r>
            <a:br>
              <a:rPr lang="en-US" sz="1800"/>
            </a:br>
            <a:r>
              <a:rPr lang="en-US" sz="1800"/>
              <a:t/>
            </a:r>
            <a:br>
              <a:rPr lang="en-US" sz="1800"/>
            </a:br>
            <a:r>
              <a:rPr lang="en-US" sz="1800"/>
              <a:t>Şirket hakkındaki bildiklerinizi, neden onları seçtiğinizi ve onlarla çalışmak istediğinizi açıklarken kullanabilirsiniz. Kullanabileceğiniz bilgiler başvuracağınız pozisyon ile değişmekle birlikte genel olarak şirketin piyasadaki referansları, satış rakamları veya cirosu, şirket büyüklüğü (hem Türkiye'de hem de yurtdışında), şirket kültürü ve yönetim felsefesi gibi aslında o şirketteki tüm çalışanları ve çalışmak isteyenleri ilgilendiren konularda bilgi sahibi olduğunuzu gösterin. Böylece başvurduğunuz şirketler sizin özellikle onları seçtiğinizi düşünebilirler ve mektubunuz amacına daha kolay ulaşabilir.</a:t>
            </a:r>
            <a:br>
              <a:rPr lang="en-US" sz="1800"/>
            </a:br>
            <a:r>
              <a:rPr lang="en-US" sz="1800"/>
              <a:t/>
            </a:r>
            <a:br>
              <a:rPr lang="en-US" sz="1800"/>
            </a:br>
            <a:r>
              <a:rPr lang="en-US" sz="1800"/>
              <a:t>Kapanış cümleniz ise sadece okuyucuya zamanını ayırdığı ve sizi olumlu bir aday olarak değerlendirdiği için teşekkür ettiğiniz yer olmamalı. Burası aynı zamanda bundan sonra sizin iletişimi nasıl sürdüreceğinizi (telefon veya e-mail ile), onları görüşme randevusu belirleyebilmek için ne zaman arayacağınızı belirttiğiniz yerdir.</a:t>
            </a:r>
            <a:br>
              <a:rPr lang="en-US" sz="1800"/>
            </a:br>
            <a:r>
              <a:rPr lang="en-US" sz="1800"/>
              <a:t/>
            </a:r>
            <a:br>
              <a:rPr lang="en-US" sz="1800"/>
            </a:br>
            <a:r>
              <a:rPr lang="en-US" sz="1800"/>
              <a:t>Ön mektubunuzu göndermeden önce, anlam, gramer ve noktalama işaretlerinde olabilecek hataları düzeltmek amacıyla son bir kez daha okuyun. Tüm adımları tamamladıysanız imzanızı atarak (veya Gönder'e tıklayarak) mektubu bitirebilir ve başvurunuzu yapabilirsiniz.</a:t>
            </a:r>
            <a:br>
              <a:rPr lang="en-US" sz="1800"/>
            </a:br>
            <a:endParaRPr lang="en-US"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4"/>
          <p:cNvSpPr>
            <a:spLocks noChangeArrowheads="1"/>
          </p:cNvSpPr>
          <p:nvPr/>
        </p:nvSpPr>
        <p:spPr bwMode="auto">
          <a:xfrm>
            <a:off x="0" y="293688"/>
            <a:ext cx="9144000" cy="5578475"/>
          </a:xfrm>
          <a:prstGeom prst="rect">
            <a:avLst/>
          </a:prstGeom>
          <a:solidFill>
            <a:srgbClr val="FFFFFF"/>
          </a:solidFill>
          <a:ln w="9525">
            <a:noFill/>
            <a:miter lim="800000"/>
            <a:headEnd/>
            <a:tailEnd/>
          </a:ln>
          <a:effectLst/>
        </p:spPr>
        <p:txBody>
          <a:bodyPr anchor="ctr">
            <a:spAutoFit/>
          </a:bodyPr>
          <a:lstStyle/>
          <a:p>
            <a:pPr>
              <a:tabLst>
                <a:tab pos="457200" algn="l"/>
              </a:tabLst>
            </a:pPr>
            <a:r>
              <a:rPr lang="en-US" b="1"/>
              <a:t>COVER LETTER (ÖN YAZI) NASIL YAZILIR?</a:t>
            </a:r>
            <a:endParaRPr lang="en-US"/>
          </a:p>
          <a:p>
            <a:pPr>
              <a:tabLst>
                <a:tab pos="457200" algn="l"/>
              </a:tabLst>
            </a:pPr>
            <a:r>
              <a:rPr lang="en-US"/>
              <a:t> </a:t>
            </a:r>
          </a:p>
          <a:p>
            <a:pPr>
              <a:tabLst>
                <a:tab pos="457200" algn="l"/>
              </a:tabLst>
            </a:pPr>
            <a:r>
              <a:rPr lang="en-US"/>
              <a:t>Cover letter (Ön Yazı) gönderdiğiniz resume’ye eşlik eder ve belki de işverenin resumenizi görmezden gelme ya da size mülakat vermesi arasındaki farkı yaratacak unsurdur. Bu nedenle cover letter yazmak için gerekli zamanı adamak ve eforu göstermek fark yaratacaktır. </a:t>
            </a:r>
          </a:p>
          <a:p>
            <a:pPr>
              <a:tabLst>
                <a:tab pos="457200" algn="l"/>
              </a:tabLst>
            </a:pPr>
            <a:r>
              <a:rPr lang="en-US"/>
              <a:t>Cover letter bir tamamlayıcıdır, resumenizin kopyası değildir. Amacı, veri merkezli, faktual resumenizi sizin kişisel dokunuşunuzla tercüme etmektir. Cover letter genellikle potansiyel işvereniniz ile kuracağınız ilk temastır ve kritik bir ilk izlenim yaratacaktır. </a:t>
            </a:r>
          </a:p>
          <a:p>
            <a:pPr>
              <a:tabLst>
                <a:tab pos="457200" algn="l"/>
              </a:tabLst>
            </a:pPr>
            <a:r>
              <a:rPr lang="en-US"/>
              <a:t>Cover letter yazarken aklınızda tutmanız gereken en önemli şey, işverenin sadece bir tek şey ile ilgilendiğidir; nitelik. Unutmayın bu bir otobiyografi değil, bu nedenle kısa ve öz olmalıdır. Cover letter’ın amacı sizin gerekli niteliklere sahip olduğunuzu ya da aştığınızı sergilemesi, sunulan pozisyon ile ilgilendiğinizi ve teklif edilirse de kabul edeceğinizi belirtmesidir. </a:t>
            </a:r>
          </a:p>
          <a:p>
            <a:pPr>
              <a:tabLst>
                <a:tab pos="457200" algn="l"/>
              </a:tabLst>
            </a:pPr>
            <a:r>
              <a:rPr lang="en-US" b="1"/>
              <a:t>Başvuru mektubu; var</a:t>
            </a:r>
            <a:r>
              <a:rPr lang="en-US"/>
              <a:t> olan bir pozisyona başvurmak içindir (örneğine bakınız) </a:t>
            </a:r>
          </a:p>
          <a:p>
            <a:pPr>
              <a:tabLst>
                <a:tab pos="457200" algn="l"/>
              </a:tabLst>
            </a:pPr>
            <a:r>
              <a:rPr lang="en-US" b="1"/>
              <a:t>Prospeksiyon mektubu; muhtemel</a:t>
            </a:r>
            <a:r>
              <a:rPr lang="en-US"/>
              <a:t> olabilecek bir pozisyon içindir (örneğine bakınız) </a:t>
            </a:r>
          </a:p>
          <a:p>
            <a:pPr>
              <a:tabLst>
                <a:tab pos="457200" algn="l"/>
              </a:tabLst>
            </a:pPr>
            <a:r>
              <a:rPr lang="en-US" b="1"/>
              <a:t>Network mektubu; iş</a:t>
            </a:r>
            <a:r>
              <a:rPr lang="en-US"/>
              <a:t> aramanız sırasında yardım almak ve bilgi edinmek içindir (örneğine bakınız)</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4"/>
          <p:cNvSpPr>
            <a:spLocks noChangeArrowheads="1"/>
          </p:cNvSpPr>
          <p:nvPr/>
        </p:nvSpPr>
        <p:spPr bwMode="auto">
          <a:xfrm>
            <a:off x="323850" y="260350"/>
            <a:ext cx="8497888" cy="6248400"/>
          </a:xfrm>
          <a:prstGeom prst="rect">
            <a:avLst/>
          </a:prstGeom>
          <a:noFill/>
          <a:ln w="9525">
            <a:noFill/>
            <a:miter lim="800000"/>
            <a:headEnd/>
            <a:tailEnd/>
          </a:ln>
          <a:effectLst/>
        </p:spPr>
        <p:txBody>
          <a:bodyPr>
            <a:spAutoFit/>
          </a:bodyPr>
          <a:lstStyle/>
          <a:p>
            <a:r>
              <a:rPr lang="en-US"/>
              <a:t>Cover letter’ınız yukarıda belirtildiği gibi mutlaka amacına uygun ve her pozisyon için ayrı hazırlanmalıdır. Tek tip bir form gibi mektup hazırlayarak bunu tüm potansiyel işverenlere göndermeyin! Siz de gereksiz e-maillere (junk) ne yaptığınızı biliyorsunuz. </a:t>
            </a:r>
          </a:p>
          <a:p>
            <a:r>
              <a:rPr lang="en-US"/>
              <a:t>Etkili cover letter neden sizin o spesifik organizasyon ile ilgilendiğinizin nedenlerini belirtir ve o pozisyon ile ilgili en alakalı becerilerinizi ve tecrübelerinize dikkat çeker (unutmayın, ilgili becerilerinizin ne olduğu işverenin belirlediği noktalardan yola çıkılarak gösterilir ). Cover letter, pozisyona karşı büyük bir ilgi, istek ve bilgi sergiler.</a:t>
            </a:r>
            <a:endParaRPr lang="tr-TR"/>
          </a:p>
          <a:p>
            <a:endParaRPr lang="en-US"/>
          </a:p>
          <a:p>
            <a:r>
              <a:rPr lang="en-US" b="1" i="1"/>
              <a:t>Cover letter neler içermeli, cover letter nasıl bir formatta yazılmalı ve muhtemel işverenler nasıl takip edilmeli?  </a:t>
            </a:r>
            <a:endParaRPr lang="en-US"/>
          </a:p>
          <a:p>
            <a:r>
              <a:rPr lang="en-US"/>
              <a:t> </a:t>
            </a:r>
          </a:p>
          <a:p>
            <a:r>
              <a:rPr lang="en-US"/>
              <a:t>Etkili olması için cover letter en temel iş mektubu formatında olmalı ve aşağıdaki genel konulara değinmelidir:</a:t>
            </a:r>
          </a:p>
          <a:p>
            <a:r>
              <a:rPr lang="en-US" b="1"/>
              <a:t>İlk Paragraf –</a:t>
            </a:r>
            <a:r>
              <a:rPr lang="en-US"/>
              <a:t> Neden yazıyorsunuz? </a:t>
            </a:r>
          </a:p>
          <a:p>
            <a:r>
              <a:rPr lang="en-US" b="1"/>
              <a:t>Gelişme Paragrafı</a:t>
            </a:r>
            <a:r>
              <a:rPr lang="en-US"/>
              <a:t> – Neler sunabilirsiniz?</a:t>
            </a:r>
          </a:p>
          <a:p>
            <a:r>
              <a:rPr lang="en-US" b="1"/>
              <a:t>Sonuç Paragrafı –</a:t>
            </a:r>
            <a:r>
              <a:rPr lang="en-US"/>
              <a:t> Nasıl takip edeceksiniz?</a:t>
            </a:r>
          </a:p>
          <a:p>
            <a:r>
              <a:rPr lang="en-US"/>
              <a:t/>
            </a:r>
            <a:br>
              <a:rPr lang="en-US"/>
            </a:br>
            <a:endParaRPr 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4"/>
          <p:cNvSpPr>
            <a:spLocks noChangeArrowheads="1"/>
          </p:cNvSpPr>
          <p:nvPr/>
        </p:nvSpPr>
        <p:spPr bwMode="auto">
          <a:xfrm>
            <a:off x="395288" y="1484313"/>
            <a:ext cx="8496300" cy="5029200"/>
          </a:xfrm>
          <a:prstGeom prst="rect">
            <a:avLst/>
          </a:prstGeom>
          <a:noFill/>
          <a:ln w="9525">
            <a:noFill/>
            <a:miter lim="800000"/>
            <a:headEnd/>
            <a:tailEnd/>
          </a:ln>
          <a:effectLst/>
        </p:spPr>
        <p:txBody>
          <a:bodyPr>
            <a:spAutoFit/>
          </a:bodyPr>
          <a:lstStyle/>
          <a:p>
            <a:r>
              <a:rPr lang="en-US" b="1"/>
              <a:t>Neden Yazıyorsunuz?</a:t>
            </a:r>
            <a:endParaRPr lang="en-US"/>
          </a:p>
          <a:p>
            <a:r>
              <a:rPr lang="en-US"/>
              <a:t>Bazı durumlarda belki de bir tanıdık ya da ortak bir arkadaş tarafından tavsiye edilmiş olabilirsiniz. Mutlaka bu ortak tanıdığınız kişiden bahsettiğinize emin olun, ismiyle, en başta ki böylece okuyucunun ilgisini başta çekebilirsiniz ve o da cover letterınızı okumaya devam eder. Eğer ilanı verilen bir işe başvuru için yazıyorsanız (örneğine bakınız), nereden bu pozisyonu duyduğunuzu ve pozisyonun adını yazınız. Daha da önemlisi, ilginizi gösterin ve kualifikasyonunuzun işin gereklerin ile örtüştüğünü belirtin. </a:t>
            </a:r>
          </a:p>
          <a:p>
            <a:r>
              <a:rPr lang="en-US"/>
              <a:t>Eğer bir </a:t>
            </a:r>
            <a:r>
              <a:rPr lang="en-US" b="1"/>
              <a:t>Prospeksiyon mektubu </a:t>
            </a:r>
            <a:r>
              <a:rPr lang="en-US"/>
              <a:t>yazıyorsanız (örneğine bakınız), yani muhtemel bir posizyon olup olmadığını öğrenmek istiyorsanız, aradığınız pozisyonu belirtin. Bu mektup, karşı taraftan istenen bir mektup olmadığından, okuyanın ilgisini çekmek daha da önemlidir.</a:t>
            </a:r>
          </a:p>
          <a:p>
            <a:r>
              <a:rPr lang="en-US"/>
              <a:t>Eğer bir </a:t>
            </a:r>
            <a:r>
              <a:rPr lang="en-US" b="1"/>
              <a:t>Network mektubu </a:t>
            </a:r>
            <a:r>
              <a:rPr lang="en-US"/>
              <a:t>yazıyorsanız (örneğine bakınız), bilgi istediğiniz kişiden beklediğinizi net ve anlaşılır bir şekilde belirtin.</a:t>
            </a:r>
          </a:p>
          <a:p>
            <a:r>
              <a:rPr lang="en-US"/>
              <a:t/>
            </a:r>
            <a:br>
              <a:rPr lang="en-US"/>
            </a:br>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39552" y="692696"/>
            <a:ext cx="7848600" cy="5492750"/>
          </a:xfrm>
          <a:prstGeom prst="rect">
            <a:avLst/>
          </a:prstGeom>
          <a:noFill/>
          <a:ln w="9525">
            <a:noFill/>
            <a:miter lim="800000"/>
            <a:headEnd/>
            <a:tailEnd/>
          </a:ln>
          <a:effectLst/>
        </p:spPr>
        <p:txBody>
          <a:bodyPr>
            <a:spAutoFit/>
          </a:bodyPr>
          <a:lstStyle/>
          <a:p>
            <a:endParaRPr lang="en-US" sz="1200" b="1" i="1" dirty="0">
              <a:latin typeface="Arial" charset="0"/>
            </a:endParaRPr>
          </a:p>
          <a:p>
            <a:pPr lvl="1" algn="ctr" eaLnBrk="0" hangingPunct="0">
              <a:buFontTx/>
              <a:buChar char="•"/>
            </a:pPr>
            <a:r>
              <a:rPr lang="tr-TR" sz="1800" b="1" dirty="0" err="1">
                <a:solidFill>
                  <a:schemeClr val="accent2"/>
                </a:solidFill>
                <a:latin typeface="Arial" charset="0"/>
              </a:rPr>
              <a:t>Prepare</a:t>
            </a:r>
            <a:r>
              <a:rPr lang="tr-TR" sz="1800" b="1" dirty="0">
                <a:solidFill>
                  <a:schemeClr val="accent2"/>
                </a:solidFill>
                <a:latin typeface="Arial" charset="0"/>
              </a:rPr>
              <a:t> </a:t>
            </a:r>
            <a:r>
              <a:rPr lang="tr-TR" sz="1800" b="1" dirty="0" err="1">
                <a:solidFill>
                  <a:schemeClr val="accent2"/>
                </a:solidFill>
                <a:latin typeface="Arial" charset="0"/>
              </a:rPr>
              <a:t>Effective</a:t>
            </a:r>
            <a:r>
              <a:rPr lang="tr-TR" sz="1800" b="1" dirty="0">
                <a:solidFill>
                  <a:schemeClr val="accent2"/>
                </a:solidFill>
                <a:latin typeface="Arial" charset="0"/>
              </a:rPr>
              <a:t> </a:t>
            </a:r>
            <a:r>
              <a:rPr lang="tr-TR" sz="1800" b="1" dirty="0" err="1">
                <a:solidFill>
                  <a:schemeClr val="accent2"/>
                </a:solidFill>
                <a:latin typeface="Arial" charset="0"/>
              </a:rPr>
              <a:t>Job</a:t>
            </a:r>
            <a:r>
              <a:rPr lang="tr-TR" sz="1800" b="1" dirty="0">
                <a:solidFill>
                  <a:schemeClr val="accent2"/>
                </a:solidFill>
                <a:latin typeface="Arial" charset="0"/>
              </a:rPr>
              <a:t> </a:t>
            </a:r>
            <a:r>
              <a:rPr lang="tr-TR" sz="1800" b="1" dirty="0" err="1">
                <a:solidFill>
                  <a:schemeClr val="accent2"/>
                </a:solidFill>
                <a:latin typeface="Arial" charset="0"/>
              </a:rPr>
              <a:t>Search</a:t>
            </a:r>
            <a:r>
              <a:rPr lang="tr-TR" sz="1800" b="1" dirty="0">
                <a:solidFill>
                  <a:schemeClr val="accent2"/>
                </a:solidFill>
                <a:latin typeface="Arial" charset="0"/>
              </a:rPr>
              <a:t> </a:t>
            </a:r>
            <a:r>
              <a:rPr lang="tr-TR" sz="1800" b="1" dirty="0" err="1">
                <a:solidFill>
                  <a:schemeClr val="accent2"/>
                </a:solidFill>
                <a:latin typeface="Arial" charset="0"/>
              </a:rPr>
              <a:t>Documents</a:t>
            </a:r>
            <a:r>
              <a:rPr lang="tr-TR" sz="1800" b="1" dirty="0">
                <a:solidFill>
                  <a:schemeClr val="accent2"/>
                </a:solidFill>
                <a:latin typeface="Arial" charset="0"/>
              </a:rPr>
              <a:t> </a:t>
            </a:r>
            <a:br>
              <a:rPr lang="tr-TR" sz="1800" b="1" dirty="0">
                <a:solidFill>
                  <a:schemeClr val="accent2"/>
                </a:solidFill>
                <a:latin typeface="Arial" charset="0"/>
              </a:rPr>
            </a:br>
            <a:endParaRPr lang="tr-TR" sz="1800" b="1" dirty="0">
              <a:solidFill>
                <a:schemeClr val="accent2"/>
              </a:solidFill>
              <a:latin typeface="Arial" charset="0"/>
            </a:endParaRPr>
          </a:p>
          <a:p>
            <a:pPr lvl="1" eaLnBrk="0" hangingPunct="0">
              <a:buFontTx/>
              <a:buChar char="•"/>
            </a:pPr>
            <a:r>
              <a:rPr lang="tr-TR" sz="1800" b="1" dirty="0">
                <a:solidFill>
                  <a:srgbClr val="000000"/>
                </a:solidFill>
                <a:latin typeface="Arial" charset="0"/>
              </a:rPr>
              <a:t>A </a:t>
            </a:r>
            <a:r>
              <a:rPr lang="tr-TR" sz="1800" b="1" i="1" dirty="0">
                <a:solidFill>
                  <a:srgbClr val="000000"/>
                </a:solidFill>
                <a:latin typeface="Arial" charset="0"/>
              </a:rPr>
              <a:t>RESUME</a:t>
            </a:r>
            <a:r>
              <a:rPr lang="tr-TR" sz="1800" b="1" dirty="0">
                <a:solidFill>
                  <a:srgbClr val="000000"/>
                </a:solidFill>
                <a:latin typeface="Arial" charset="0"/>
              </a:rPr>
              <a:t> </a:t>
            </a:r>
            <a:r>
              <a:rPr lang="tr-TR" sz="1800" b="1" dirty="0" err="1">
                <a:solidFill>
                  <a:srgbClr val="000000"/>
                </a:solidFill>
                <a:latin typeface="Arial" charset="0"/>
              </a:rPr>
              <a:t>that</a:t>
            </a:r>
            <a:r>
              <a:rPr lang="tr-TR" sz="1800" b="1" dirty="0">
                <a:solidFill>
                  <a:srgbClr val="000000"/>
                </a:solidFill>
                <a:latin typeface="Arial" charset="0"/>
              </a:rPr>
              <a:t> </a:t>
            </a:r>
            <a:r>
              <a:rPr lang="tr-TR" sz="1800" b="1" dirty="0" err="1">
                <a:solidFill>
                  <a:srgbClr val="000000"/>
                </a:solidFill>
                <a:latin typeface="Arial" charset="0"/>
              </a:rPr>
              <a:t>highlights</a:t>
            </a:r>
            <a:r>
              <a:rPr lang="tr-TR" sz="1800" b="1" dirty="0">
                <a:solidFill>
                  <a:srgbClr val="000000"/>
                </a:solidFill>
                <a:latin typeface="Arial" charset="0"/>
              </a:rPr>
              <a:t> </a:t>
            </a:r>
            <a:r>
              <a:rPr lang="tr-TR" sz="1800" b="1" dirty="0" err="1">
                <a:solidFill>
                  <a:srgbClr val="000000"/>
                </a:solidFill>
                <a:latin typeface="Arial" charset="0"/>
              </a:rPr>
              <a:t>education</a:t>
            </a:r>
            <a:r>
              <a:rPr lang="tr-TR" sz="1800" b="1" dirty="0">
                <a:solidFill>
                  <a:srgbClr val="000000"/>
                </a:solidFill>
                <a:latin typeface="Arial" charset="0"/>
              </a:rPr>
              <a:t>, </a:t>
            </a:r>
            <a:r>
              <a:rPr lang="tr-TR" sz="1800" b="1" dirty="0" err="1">
                <a:solidFill>
                  <a:srgbClr val="000000"/>
                </a:solidFill>
                <a:latin typeface="Arial" charset="0"/>
              </a:rPr>
              <a:t>experience</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a:t>
            </a:r>
            <a:r>
              <a:rPr lang="tr-TR" sz="1800" b="1" dirty="0" err="1">
                <a:solidFill>
                  <a:srgbClr val="000000"/>
                </a:solidFill>
                <a:latin typeface="Arial" charset="0"/>
              </a:rPr>
              <a:t>skills</a:t>
            </a:r>
            <a:r>
              <a:rPr lang="tr-TR" sz="1800" b="1" dirty="0">
                <a:solidFill>
                  <a:srgbClr val="000000"/>
                </a:solidFill>
                <a:latin typeface="Arial" charset="0"/>
              </a:rPr>
              <a:t> </a:t>
            </a:r>
            <a:r>
              <a:rPr lang="tr-TR" sz="1800" b="1" dirty="0" err="1">
                <a:solidFill>
                  <a:srgbClr val="000000"/>
                </a:solidFill>
                <a:latin typeface="Arial" charset="0"/>
              </a:rPr>
              <a:t>relevant</a:t>
            </a:r>
            <a:r>
              <a:rPr lang="tr-TR" sz="1800" b="1" dirty="0">
                <a:solidFill>
                  <a:srgbClr val="000000"/>
                </a:solidFill>
                <a:latin typeface="Arial" charset="0"/>
              </a:rPr>
              <a:t> </a:t>
            </a:r>
            <a:r>
              <a:rPr lang="tr-TR" sz="1800" b="1" dirty="0" err="1">
                <a:solidFill>
                  <a:srgbClr val="000000"/>
                </a:solidFill>
                <a:latin typeface="Arial" charset="0"/>
              </a:rPr>
              <a:t>to</a:t>
            </a:r>
            <a:r>
              <a:rPr lang="tr-TR" sz="1800" b="1" dirty="0">
                <a:solidFill>
                  <a:srgbClr val="000000"/>
                </a:solidFill>
                <a:latin typeface="Arial" charset="0"/>
              </a:rPr>
              <a: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job</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a </a:t>
            </a:r>
            <a:r>
              <a:rPr lang="tr-TR" sz="1800" b="1" i="1" dirty="0">
                <a:solidFill>
                  <a:srgbClr val="000000"/>
                </a:solidFill>
                <a:latin typeface="Arial" charset="0"/>
              </a:rPr>
              <a:t>COVER LETTER</a:t>
            </a:r>
            <a:r>
              <a:rPr lang="tr-TR" sz="1800" b="1" dirty="0">
                <a:solidFill>
                  <a:srgbClr val="000000"/>
                </a:solidFill>
                <a:latin typeface="Arial" charset="0"/>
              </a:rPr>
              <a:t> </a:t>
            </a:r>
            <a:r>
              <a:rPr lang="tr-TR" sz="1800" b="1" dirty="0" err="1">
                <a:solidFill>
                  <a:srgbClr val="000000"/>
                </a:solidFill>
                <a:latin typeface="Arial" charset="0"/>
              </a:rPr>
              <a:t>that</a:t>
            </a:r>
            <a:r>
              <a:rPr lang="tr-TR" sz="1800" b="1" dirty="0">
                <a:solidFill>
                  <a:srgbClr val="000000"/>
                </a:solidFill>
                <a:latin typeface="Arial" charset="0"/>
              </a:rPr>
              <a:t> is </a:t>
            </a:r>
            <a:r>
              <a:rPr lang="tr-TR" sz="1800" b="1" dirty="0" err="1">
                <a:solidFill>
                  <a:srgbClr val="000000"/>
                </a:solidFill>
                <a:latin typeface="Arial" charset="0"/>
              </a:rPr>
              <a:t>individually</a:t>
            </a:r>
            <a:r>
              <a:rPr lang="tr-TR" sz="1800" b="1" dirty="0">
                <a:solidFill>
                  <a:srgbClr val="000000"/>
                </a:solidFill>
                <a:latin typeface="Arial" charset="0"/>
              </a:rPr>
              <a:t> </a:t>
            </a:r>
            <a:r>
              <a:rPr lang="tr-TR" sz="1800" b="1" dirty="0" err="1">
                <a:solidFill>
                  <a:srgbClr val="000000"/>
                </a:solidFill>
                <a:latin typeface="Arial" charset="0"/>
              </a:rPr>
              <a:t>prepared</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a:t>
            </a:r>
            <a:r>
              <a:rPr lang="tr-TR" sz="1800" b="1" dirty="0" err="1">
                <a:solidFill>
                  <a:srgbClr val="000000"/>
                </a:solidFill>
                <a:latin typeface="Arial" charset="0"/>
              </a:rPr>
              <a:t>geared</a:t>
            </a:r>
            <a:r>
              <a:rPr lang="tr-TR" sz="1800" b="1" dirty="0">
                <a:solidFill>
                  <a:srgbClr val="000000"/>
                </a:solidFill>
                <a:latin typeface="Arial" charset="0"/>
              </a:rPr>
              <a:t> </a:t>
            </a:r>
            <a:r>
              <a:rPr lang="tr-TR" sz="1800" b="1" dirty="0" err="1">
                <a:solidFill>
                  <a:srgbClr val="000000"/>
                </a:solidFill>
                <a:latin typeface="Arial" charset="0"/>
              </a:rPr>
              <a:t>for</a:t>
            </a:r>
            <a:r>
              <a:rPr lang="tr-TR" sz="1800" b="1" dirty="0">
                <a:solidFill>
                  <a:srgbClr val="000000"/>
                </a:solidFill>
                <a:latin typeface="Arial" charset="0"/>
              </a:rPr>
              <a:t> </a:t>
            </a:r>
            <a:r>
              <a:rPr lang="tr-TR" sz="1800" b="1" dirty="0" err="1">
                <a:solidFill>
                  <a:srgbClr val="000000"/>
                </a:solidFill>
                <a:latin typeface="Arial" charset="0"/>
              </a:rPr>
              <a:t>that</a:t>
            </a:r>
            <a:r>
              <a:rPr lang="tr-TR" sz="1800" b="1" dirty="0">
                <a:solidFill>
                  <a:srgbClr val="000000"/>
                </a:solidFill>
                <a:latin typeface="Arial" charset="0"/>
              </a:rPr>
              <a:t> </a:t>
            </a:r>
            <a:r>
              <a:rPr lang="tr-TR" sz="1800" b="1" dirty="0" err="1">
                <a:solidFill>
                  <a:srgbClr val="000000"/>
                </a:solidFill>
                <a:latin typeface="Arial" charset="0"/>
              </a:rPr>
              <a:t>specific</a:t>
            </a:r>
            <a:r>
              <a:rPr lang="tr-TR" sz="1800" b="1" dirty="0">
                <a:solidFill>
                  <a:srgbClr val="000000"/>
                </a:solidFill>
                <a:latin typeface="Arial" charset="0"/>
              </a:rPr>
              <a:t> </a:t>
            </a:r>
            <a:r>
              <a:rPr lang="tr-TR" sz="1800" b="1" dirty="0" err="1">
                <a:solidFill>
                  <a:srgbClr val="000000"/>
                </a:solidFill>
                <a:latin typeface="Arial" charset="0"/>
              </a:rPr>
              <a:t>employer</a:t>
            </a:r>
            <a:r>
              <a:rPr lang="tr-TR" sz="1800" b="1" dirty="0">
                <a:solidFill>
                  <a:srgbClr val="000000"/>
                </a:solidFill>
                <a:latin typeface="Arial" charset="0"/>
              </a:rPr>
              <a:t>. </a:t>
            </a:r>
            <a:r>
              <a:rPr lang="tr-TR" sz="1800" b="1" dirty="0" err="1">
                <a:solidFill>
                  <a:srgbClr val="000000"/>
                </a:solidFill>
                <a:latin typeface="Arial" charset="0"/>
              </a:rPr>
              <a:t>It</a:t>
            </a:r>
            <a:r>
              <a:rPr lang="tr-TR" sz="1800" b="1" dirty="0">
                <a:solidFill>
                  <a:srgbClr val="000000"/>
                </a:solidFill>
                <a:latin typeface="Arial" charset="0"/>
              </a:rPr>
              <a:t> </a:t>
            </a:r>
            <a:r>
              <a:rPr lang="tr-TR" sz="1800" b="1" dirty="0" err="1">
                <a:solidFill>
                  <a:srgbClr val="000000"/>
                </a:solidFill>
                <a:latin typeface="Arial" charset="0"/>
              </a:rPr>
              <a:t>should</a:t>
            </a:r>
            <a:r>
              <a:rPr lang="tr-TR" sz="1800" b="1" dirty="0">
                <a:solidFill>
                  <a:srgbClr val="000000"/>
                </a:solidFill>
                <a:latin typeface="Arial" charset="0"/>
              </a:rPr>
              <a:t> </a:t>
            </a:r>
            <a:r>
              <a:rPr lang="tr-TR" sz="1800" b="1" dirty="0" err="1">
                <a:solidFill>
                  <a:srgbClr val="000000"/>
                </a:solidFill>
                <a:latin typeface="Arial" charset="0"/>
              </a:rPr>
              <a:t>clearly</a:t>
            </a:r>
            <a:r>
              <a:rPr lang="tr-TR" sz="1800" b="1" dirty="0">
                <a:solidFill>
                  <a:srgbClr val="000000"/>
                </a:solidFill>
                <a:latin typeface="Arial" charset="0"/>
              </a:rPr>
              <a:t> </a:t>
            </a:r>
            <a:r>
              <a:rPr lang="tr-TR" sz="1800" b="1" dirty="0" err="1">
                <a:solidFill>
                  <a:srgbClr val="000000"/>
                </a:solidFill>
                <a:latin typeface="Arial" charset="0"/>
              </a:rPr>
              <a:t>indicate</a:t>
            </a:r>
            <a:r>
              <a:rPr lang="tr-TR" sz="1800" b="1" dirty="0">
                <a:solidFill>
                  <a:srgbClr val="000000"/>
                </a:solidFill>
                <a:latin typeface="Arial" charset="0"/>
              </a:rPr>
              <a: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type</a:t>
            </a:r>
            <a:r>
              <a:rPr lang="tr-TR" sz="1800" b="1" dirty="0">
                <a:solidFill>
                  <a:srgbClr val="000000"/>
                </a:solidFill>
                <a:latin typeface="Arial" charset="0"/>
              </a:rPr>
              <a:t> of </a:t>
            </a:r>
            <a:r>
              <a:rPr lang="tr-TR" sz="1800" b="1" dirty="0" err="1">
                <a:solidFill>
                  <a:srgbClr val="000000"/>
                </a:solidFill>
                <a:latin typeface="Arial" charset="0"/>
              </a:rPr>
              <a:t>position</a:t>
            </a:r>
            <a:r>
              <a:rPr lang="tr-TR" sz="1800" b="1" dirty="0">
                <a:solidFill>
                  <a:srgbClr val="000000"/>
                </a:solidFill>
                <a:latin typeface="Arial" charset="0"/>
              </a:rPr>
              <a:t> </a:t>
            </a:r>
            <a:r>
              <a:rPr lang="tr-TR" sz="1800" b="1" dirty="0" err="1">
                <a:solidFill>
                  <a:srgbClr val="000000"/>
                </a:solidFill>
                <a:latin typeface="Arial" charset="0"/>
              </a:rPr>
              <a:t>you</a:t>
            </a:r>
            <a:r>
              <a:rPr lang="tr-TR" sz="1800" b="1" dirty="0">
                <a:solidFill>
                  <a:srgbClr val="000000"/>
                </a:solidFill>
                <a:latin typeface="Arial" charset="0"/>
              </a:rPr>
              <a:t> </a:t>
            </a:r>
            <a:r>
              <a:rPr lang="tr-TR" sz="1800" b="1" dirty="0" err="1">
                <a:solidFill>
                  <a:srgbClr val="000000"/>
                </a:solidFill>
                <a:latin typeface="Arial" charset="0"/>
              </a:rPr>
              <a:t>seek</a:t>
            </a:r>
            <a:r>
              <a:rPr lang="tr-TR" sz="1800" b="1" dirty="0">
                <a:solidFill>
                  <a:srgbClr val="000000"/>
                </a:solidFill>
                <a:latin typeface="Arial" charset="0"/>
              </a:rPr>
              <a:t>. </a:t>
            </a:r>
          </a:p>
          <a:p>
            <a:pPr lvl="1" eaLnBrk="0" hangingPunct="0">
              <a:buFontTx/>
              <a:buChar char="•"/>
            </a:pPr>
            <a:endParaRPr lang="tr-TR" sz="1800" b="1" dirty="0">
              <a:solidFill>
                <a:srgbClr val="000000"/>
              </a:solidFill>
              <a:latin typeface="Arial" charset="0"/>
            </a:endParaRPr>
          </a:p>
          <a:p>
            <a:pPr lvl="1" eaLnBrk="0" hangingPunct="0">
              <a:buFontTx/>
              <a:buChar char="•"/>
            </a:pPr>
            <a:r>
              <a:rPr lang="tr-TR" sz="1800" b="1" dirty="0" err="1">
                <a:solidFill>
                  <a:srgbClr val="000000"/>
                </a:solidFill>
                <a:latin typeface="Arial" charset="0"/>
              </a:rPr>
              <a:t>In</a:t>
            </a:r>
            <a:r>
              <a:rPr lang="tr-TR" sz="1800" b="1" dirty="0">
                <a:solidFill>
                  <a:srgbClr val="000000"/>
                </a:solidFill>
                <a:latin typeface="Arial" charset="0"/>
              </a:rPr>
              <a:t> </a:t>
            </a:r>
            <a:r>
              <a:rPr lang="tr-TR" sz="1800" b="1" dirty="0" err="1">
                <a:solidFill>
                  <a:srgbClr val="000000"/>
                </a:solidFill>
                <a:latin typeface="Arial" charset="0"/>
              </a:rPr>
              <a:t>your</a:t>
            </a:r>
            <a:r>
              <a:rPr lang="tr-TR" sz="1800" b="1" dirty="0">
                <a:solidFill>
                  <a:srgbClr val="000000"/>
                </a:solidFill>
                <a:latin typeface="Arial" charset="0"/>
              </a:rPr>
              <a:t> </a:t>
            </a:r>
            <a:r>
              <a:rPr lang="tr-TR" sz="1800" b="1" dirty="0" err="1">
                <a:solidFill>
                  <a:srgbClr val="000000"/>
                </a:solidFill>
                <a:latin typeface="Arial" charset="0"/>
              </a:rPr>
              <a:t>letter</a:t>
            </a:r>
            <a:r>
              <a:rPr lang="tr-TR" sz="1800" b="1" dirty="0">
                <a:solidFill>
                  <a:srgbClr val="000000"/>
                </a:solidFill>
                <a:latin typeface="Arial" charset="0"/>
              </a:rPr>
              <a:t> </a:t>
            </a:r>
            <a:r>
              <a:rPr lang="tr-TR" sz="1800" b="1" dirty="0" err="1">
                <a:solidFill>
                  <a:srgbClr val="000000"/>
                </a:solidFill>
                <a:latin typeface="Arial" charset="0"/>
              </a:rPr>
              <a:t>point</a:t>
            </a:r>
            <a:r>
              <a:rPr lang="tr-TR" sz="1800" b="1" dirty="0">
                <a:solidFill>
                  <a:srgbClr val="000000"/>
                </a:solidFill>
                <a:latin typeface="Arial" charset="0"/>
              </a:rPr>
              <a:t> </a:t>
            </a:r>
            <a:r>
              <a:rPr lang="tr-TR" sz="1800" b="1" dirty="0" err="1">
                <a:solidFill>
                  <a:srgbClr val="000000"/>
                </a:solidFill>
                <a:latin typeface="Arial" charset="0"/>
              </a:rPr>
              <a:t>out</a:t>
            </a:r>
            <a:r>
              <a:rPr lang="tr-TR" sz="1800" b="1" dirty="0">
                <a:solidFill>
                  <a:srgbClr val="000000"/>
                </a:solidFill>
                <a:latin typeface="Arial" charset="0"/>
              </a:rPr>
              <a:t> </a:t>
            </a:r>
            <a:r>
              <a:rPr lang="tr-TR" sz="1800" b="1" dirty="0" err="1">
                <a:solidFill>
                  <a:srgbClr val="000000"/>
                </a:solidFill>
                <a:latin typeface="Arial" charset="0"/>
              </a:rPr>
              <a:t>particularly</a:t>
            </a:r>
            <a:r>
              <a:rPr lang="tr-TR" sz="1800" b="1" dirty="0">
                <a:solidFill>
                  <a:srgbClr val="000000"/>
                </a:solidFill>
                <a:latin typeface="Arial" charset="0"/>
              </a:rPr>
              <a:t> </a:t>
            </a:r>
            <a:r>
              <a:rPr lang="tr-TR" sz="1800" b="1" dirty="0" err="1">
                <a:solidFill>
                  <a:srgbClr val="000000"/>
                </a:solidFill>
                <a:latin typeface="Arial" charset="0"/>
              </a:rPr>
              <a:t>relevant</a:t>
            </a:r>
            <a:r>
              <a:rPr lang="tr-TR" sz="1800" b="1" dirty="0">
                <a:solidFill>
                  <a:srgbClr val="000000"/>
                </a:solidFill>
                <a:latin typeface="Arial" charset="0"/>
              </a:rPr>
              <a:t> </a:t>
            </a:r>
            <a:r>
              <a:rPr lang="tr-TR" sz="1800" b="1" dirty="0" err="1">
                <a:solidFill>
                  <a:srgbClr val="000000"/>
                </a:solidFill>
                <a:latin typeface="Arial" charset="0"/>
              </a:rPr>
              <a:t>aspects</a:t>
            </a:r>
            <a:r>
              <a:rPr lang="tr-TR" sz="1800" b="1" dirty="0">
                <a:solidFill>
                  <a:srgbClr val="000000"/>
                </a:solidFill>
                <a:latin typeface="Arial" charset="0"/>
              </a:rPr>
              <a:t> of </a:t>
            </a:r>
            <a:r>
              <a:rPr lang="tr-TR" sz="1800" b="1" dirty="0" err="1">
                <a:solidFill>
                  <a:srgbClr val="000000"/>
                </a:solidFill>
                <a:latin typeface="Arial" charset="0"/>
              </a:rPr>
              <a:t>your</a:t>
            </a:r>
            <a:r>
              <a:rPr lang="tr-TR" sz="1800" b="1" dirty="0">
                <a:solidFill>
                  <a:srgbClr val="000000"/>
                </a:solidFill>
                <a:latin typeface="Arial" charset="0"/>
              </a:rPr>
              <a:t> background </a:t>
            </a:r>
            <a:r>
              <a:rPr lang="tr-TR" sz="1800" b="1" dirty="0" err="1">
                <a:solidFill>
                  <a:srgbClr val="000000"/>
                </a:solidFill>
                <a:latin typeface="Arial" charset="0"/>
              </a:rPr>
              <a:t>that</a:t>
            </a:r>
            <a:r>
              <a:rPr lang="tr-TR" sz="1800" b="1" dirty="0">
                <a:solidFill>
                  <a:srgbClr val="000000"/>
                </a:solidFill>
                <a:latin typeface="Arial" charset="0"/>
              </a:rPr>
              <a:t> </a:t>
            </a:r>
            <a:r>
              <a:rPr lang="tr-TR" sz="1800" b="1" dirty="0" err="1">
                <a:solidFill>
                  <a:srgbClr val="000000"/>
                </a:solidFill>
                <a:latin typeface="Arial" charset="0"/>
              </a:rPr>
              <a:t>equip</a:t>
            </a:r>
            <a:r>
              <a:rPr lang="tr-TR" sz="1800" b="1" dirty="0">
                <a:solidFill>
                  <a:srgbClr val="000000"/>
                </a:solidFill>
                <a:latin typeface="Arial" charset="0"/>
              </a:rPr>
              <a:t> </a:t>
            </a:r>
            <a:r>
              <a:rPr lang="tr-TR" sz="1800" b="1" dirty="0" err="1">
                <a:solidFill>
                  <a:srgbClr val="000000"/>
                </a:solidFill>
                <a:latin typeface="Arial" charset="0"/>
              </a:rPr>
              <a:t>you</a:t>
            </a:r>
            <a:r>
              <a:rPr lang="tr-TR" sz="1800" b="1" dirty="0">
                <a:solidFill>
                  <a:srgbClr val="000000"/>
                </a:solidFill>
                <a:latin typeface="Arial" charset="0"/>
              </a:rPr>
              <a:t> </a:t>
            </a:r>
            <a:r>
              <a:rPr lang="tr-TR" sz="1800" b="1" dirty="0" err="1">
                <a:solidFill>
                  <a:srgbClr val="000000"/>
                </a:solidFill>
                <a:latin typeface="Arial" charset="0"/>
              </a:rPr>
              <a:t>to</a:t>
            </a:r>
            <a:r>
              <a:rPr lang="tr-TR" sz="1800" b="1" dirty="0">
                <a:solidFill>
                  <a:srgbClr val="000000"/>
                </a:solidFill>
                <a:latin typeface="Arial" charset="0"/>
              </a:rPr>
              <a:t> </a:t>
            </a:r>
            <a:r>
              <a:rPr lang="tr-TR" sz="1800" b="1" dirty="0" err="1">
                <a:solidFill>
                  <a:srgbClr val="000000"/>
                </a:solidFill>
                <a:latin typeface="Arial" charset="0"/>
              </a:rPr>
              <a:t>perform</a:t>
            </a:r>
            <a:r>
              <a:rPr lang="tr-TR" sz="1800" b="1" dirty="0">
                <a:solidFill>
                  <a:srgbClr val="000000"/>
                </a:solidFill>
                <a:latin typeface="Arial" charset="0"/>
              </a:rPr>
              <a: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work</a:t>
            </a:r>
            <a:r>
              <a:rPr lang="tr-TR" sz="1800" b="1" dirty="0">
                <a:solidFill>
                  <a:srgbClr val="000000"/>
                </a:solidFill>
                <a:latin typeface="Arial" charset="0"/>
              </a:rPr>
              <a:t> </a:t>
            </a:r>
            <a:r>
              <a:rPr lang="tr-TR" sz="1800" b="1" dirty="0" err="1">
                <a:solidFill>
                  <a:srgbClr val="000000"/>
                </a:solidFill>
                <a:latin typeface="Arial" charset="0"/>
              </a:rPr>
              <a:t>you're</a:t>
            </a:r>
            <a:r>
              <a:rPr lang="tr-TR" sz="1800" b="1" dirty="0">
                <a:solidFill>
                  <a:srgbClr val="000000"/>
                </a:solidFill>
                <a:latin typeface="Arial" charset="0"/>
              </a:rPr>
              <a:t> </a:t>
            </a:r>
            <a:r>
              <a:rPr lang="tr-TR" sz="1800" b="1" dirty="0" err="1">
                <a:solidFill>
                  <a:srgbClr val="000000"/>
                </a:solidFill>
                <a:latin typeface="Arial" charset="0"/>
              </a:rPr>
              <a:t>seeking</a:t>
            </a:r>
            <a:r>
              <a:rPr lang="tr-TR" sz="1800" b="1" dirty="0">
                <a:solidFill>
                  <a:srgbClr val="000000"/>
                </a:solidFill>
                <a:latin typeface="Arial" charset="0"/>
              </a:rPr>
              <a:t>. </a:t>
            </a:r>
            <a:r>
              <a:rPr lang="tr-TR" sz="1800" b="1" dirty="0" err="1">
                <a:solidFill>
                  <a:srgbClr val="000000"/>
                </a:solidFill>
                <a:latin typeface="Arial" charset="0"/>
              </a:rPr>
              <a:t>This</a:t>
            </a:r>
            <a:r>
              <a:rPr lang="tr-TR" sz="1800" b="1" dirty="0">
                <a:solidFill>
                  <a:srgbClr val="000000"/>
                </a:solidFill>
                <a:latin typeface="Arial" charset="0"/>
              </a:rPr>
              <a:t> </a:t>
            </a:r>
            <a:r>
              <a:rPr lang="tr-TR" sz="1800" b="1" dirty="0" err="1">
                <a:solidFill>
                  <a:srgbClr val="000000"/>
                </a:solidFill>
                <a:latin typeface="Arial" charset="0"/>
              </a:rPr>
              <a:t>approach</a:t>
            </a:r>
            <a:r>
              <a:rPr lang="tr-TR" sz="1800" b="1" dirty="0">
                <a:solidFill>
                  <a:srgbClr val="000000"/>
                </a:solidFill>
                <a:latin typeface="Arial" charset="0"/>
              </a:rPr>
              <a:t> is </a:t>
            </a:r>
            <a:r>
              <a:rPr lang="tr-TR" sz="1800" b="1" dirty="0" err="1">
                <a:solidFill>
                  <a:srgbClr val="000000"/>
                </a:solidFill>
                <a:latin typeface="Arial" charset="0"/>
              </a:rPr>
              <a:t>most</a:t>
            </a:r>
            <a:r>
              <a:rPr lang="tr-TR" sz="1800" b="1" dirty="0">
                <a:solidFill>
                  <a:srgbClr val="000000"/>
                </a:solidFill>
                <a:latin typeface="Arial" charset="0"/>
              </a:rPr>
              <a:t> </a:t>
            </a:r>
            <a:r>
              <a:rPr lang="tr-TR" sz="1800" b="1" dirty="0" err="1">
                <a:solidFill>
                  <a:srgbClr val="000000"/>
                </a:solidFill>
                <a:latin typeface="Arial" charset="0"/>
              </a:rPr>
              <a:t>productive</a:t>
            </a:r>
            <a:r>
              <a:rPr lang="tr-TR" sz="1800" b="1" dirty="0">
                <a:solidFill>
                  <a:srgbClr val="000000"/>
                </a:solidFill>
                <a:latin typeface="Arial" charset="0"/>
              </a:rPr>
              <a:t> </a:t>
            </a:r>
            <a:r>
              <a:rPr lang="tr-TR" sz="1800" b="1" dirty="0" err="1">
                <a:solidFill>
                  <a:srgbClr val="000000"/>
                </a:solidFill>
                <a:latin typeface="Arial" charset="0"/>
              </a:rPr>
              <a:t>when</a:t>
            </a:r>
            <a:r>
              <a:rPr lang="tr-TR" sz="1800" b="1" dirty="0">
                <a:solidFill>
                  <a:srgbClr val="000000"/>
                </a:solidFill>
                <a:latin typeface="Arial" charset="0"/>
              </a:rPr>
              <a:t> </a:t>
            </a:r>
            <a:r>
              <a:rPr lang="tr-TR" sz="1800" b="1" dirty="0" err="1">
                <a:solidFill>
                  <a:srgbClr val="000000"/>
                </a:solidFill>
                <a:latin typeface="Arial" charset="0"/>
              </a:rPr>
              <a:t>you</a:t>
            </a:r>
            <a:r>
              <a:rPr lang="tr-TR" sz="1800" b="1" dirty="0">
                <a:solidFill>
                  <a:srgbClr val="000000"/>
                </a:solidFill>
                <a:latin typeface="Arial" charset="0"/>
              </a:rPr>
              <a:t> </a:t>
            </a:r>
            <a:r>
              <a:rPr lang="tr-TR" sz="1800" b="1" dirty="0" err="1">
                <a:solidFill>
                  <a:srgbClr val="000000"/>
                </a:solidFill>
                <a:latin typeface="Arial" charset="0"/>
              </a:rPr>
              <a:t>know</a:t>
            </a:r>
            <a:r>
              <a:rPr lang="tr-TR" sz="1800" b="1" dirty="0">
                <a:solidFill>
                  <a:srgbClr val="000000"/>
                </a:solidFill>
                <a:latin typeface="Arial" charset="0"/>
              </a:rPr>
              <a:t> </a:t>
            </a:r>
            <a:r>
              <a:rPr lang="tr-TR" sz="1800" b="1" dirty="0" err="1">
                <a:solidFill>
                  <a:srgbClr val="000000"/>
                </a:solidFill>
                <a:latin typeface="Arial" charset="0"/>
              </a:rPr>
              <a:t>that</a:t>
            </a:r>
            <a:r>
              <a:rPr lang="tr-TR" sz="1800" b="1" dirty="0">
                <a:solidFill>
                  <a:srgbClr val="000000"/>
                </a:solidFill>
                <a:latin typeface="Arial" charset="0"/>
              </a:rPr>
              <a: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organization</a:t>
            </a:r>
            <a:r>
              <a:rPr lang="tr-TR" sz="1800" b="1" dirty="0">
                <a:solidFill>
                  <a:srgbClr val="000000"/>
                </a:solidFill>
                <a:latin typeface="Arial" charset="0"/>
              </a:rPr>
              <a:t> has </a:t>
            </a:r>
            <a:r>
              <a:rPr lang="tr-TR" sz="1800" b="1" dirty="0" err="1">
                <a:solidFill>
                  <a:srgbClr val="000000"/>
                </a:solidFill>
                <a:latin typeface="Arial" charset="0"/>
              </a:rPr>
              <a:t>openings</a:t>
            </a:r>
            <a:r>
              <a:rPr lang="tr-TR" sz="1800" b="1" dirty="0">
                <a:solidFill>
                  <a:srgbClr val="000000"/>
                </a:solidFill>
                <a:latin typeface="Arial" charset="0"/>
              </a:rPr>
              <a:t> </a:t>
            </a:r>
            <a:r>
              <a:rPr lang="tr-TR" sz="1800" b="1" dirty="0" err="1">
                <a:solidFill>
                  <a:srgbClr val="000000"/>
                </a:solidFill>
                <a:latin typeface="Arial" charset="0"/>
              </a:rPr>
              <a:t>consistent</a:t>
            </a:r>
            <a:r>
              <a:rPr lang="tr-TR" sz="1800" b="1" dirty="0">
                <a:solidFill>
                  <a:srgbClr val="000000"/>
                </a:solidFill>
                <a:latin typeface="Arial" charset="0"/>
              </a:rPr>
              <a:t> </a:t>
            </a:r>
            <a:r>
              <a:rPr lang="tr-TR" sz="1800" b="1" dirty="0" err="1">
                <a:solidFill>
                  <a:srgbClr val="000000"/>
                </a:solidFill>
                <a:latin typeface="Arial" charset="0"/>
              </a:rPr>
              <a:t>with</a:t>
            </a:r>
            <a:r>
              <a:rPr lang="tr-TR" sz="1800" b="1" dirty="0">
                <a:solidFill>
                  <a:srgbClr val="000000"/>
                </a:solidFill>
                <a:latin typeface="Arial" charset="0"/>
              </a:rPr>
              <a:t> </a:t>
            </a:r>
            <a:r>
              <a:rPr lang="tr-TR" sz="1800" b="1" dirty="0" err="1">
                <a:solidFill>
                  <a:srgbClr val="000000"/>
                </a:solidFill>
                <a:latin typeface="Arial" charset="0"/>
              </a:rPr>
              <a:t>your</a:t>
            </a:r>
            <a:r>
              <a:rPr lang="tr-TR" sz="1800" b="1" dirty="0">
                <a:solidFill>
                  <a:srgbClr val="000000"/>
                </a:solidFill>
                <a:latin typeface="Arial" charset="0"/>
              </a:rPr>
              <a:t> </a:t>
            </a:r>
            <a:r>
              <a:rPr lang="tr-TR" sz="1800" b="1" dirty="0" err="1">
                <a:solidFill>
                  <a:srgbClr val="000000"/>
                </a:solidFill>
                <a:latin typeface="Arial" charset="0"/>
              </a:rPr>
              <a:t>education</a:t>
            </a:r>
            <a:r>
              <a:rPr lang="tr-TR" sz="1800" b="1" dirty="0">
                <a:solidFill>
                  <a:srgbClr val="000000"/>
                </a:solidFill>
                <a:latin typeface="Arial" charset="0"/>
              </a:rPr>
              <a:t>, </a:t>
            </a:r>
            <a:r>
              <a:rPr lang="tr-TR" sz="1800" b="1" dirty="0" err="1">
                <a:solidFill>
                  <a:srgbClr val="000000"/>
                </a:solidFill>
                <a:latin typeface="Arial" charset="0"/>
              </a:rPr>
              <a:t>professional</a:t>
            </a:r>
            <a:r>
              <a:rPr lang="tr-TR" sz="1800" b="1" dirty="0">
                <a:solidFill>
                  <a:srgbClr val="000000"/>
                </a:solidFill>
                <a:latin typeface="Arial" charset="0"/>
              </a:rPr>
              <a:t> </a:t>
            </a:r>
            <a:r>
              <a:rPr lang="tr-TR" sz="1800" b="1" dirty="0" err="1">
                <a:solidFill>
                  <a:srgbClr val="000000"/>
                </a:solidFill>
                <a:latin typeface="Arial" charset="0"/>
              </a:rPr>
              <a:t>objectives</a:t>
            </a:r>
            <a:r>
              <a:rPr lang="tr-TR" sz="1800" b="1" dirty="0">
                <a:solidFill>
                  <a:srgbClr val="000000"/>
                </a:solidFill>
                <a:latin typeface="Arial" charset="0"/>
              </a:rPr>
              <a:t>, </a:t>
            </a:r>
            <a:r>
              <a:rPr lang="tr-TR" sz="1800" b="1" dirty="0" err="1">
                <a:solidFill>
                  <a:srgbClr val="000000"/>
                </a:solidFill>
                <a:latin typeface="Arial" charset="0"/>
              </a:rPr>
              <a:t>skills</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a:t>
            </a:r>
            <a:r>
              <a:rPr lang="tr-TR" sz="1800" b="1" dirty="0" err="1">
                <a:solidFill>
                  <a:srgbClr val="000000"/>
                </a:solidFill>
                <a:latin typeface="Arial" charset="0"/>
              </a:rPr>
              <a:t>experience</a:t>
            </a:r>
            <a:r>
              <a:rPr lang="tr-TR" sz="1800" b="1" dirty="0">
                <a:solidFill>
                  <a:srgbClr val="000000"/>
                </a:solidFill>
                <a:latin typeface="Arial" charset="0"/>
              </a:rPr>
              <a: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letters</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a:t>
            </a:r>
            <a:r>
              <a:rPr lang="tr-TR" sz="1800" b="1" dirty="0" err="1">
                <a:solidFill>
                  <a:srgbClr val="000000"/>
                </a:solidFill>
                <a:latin typeface="Arial" charset="0"/>
              </a:rPr>
              <a:t>resumes</a:t>
            </a:r>
            <a:r>
              <a:rPr lang="tr-TR" sz="1800" b="1" dirty="0">
                <a:solidFill>
                  <a:srgbClr val="000000"/>
                </a:solidFill>
                <a:latin typeface="Arial" charset="0"/>
              </a:rPr>
              <a:t> </a:t>
            </a:r>
            <a:r>
              <a:rPr lang="tr-TR" sz="1800" b="1" dirty="0" err="1">
                <a:solidFill>
                  <a:srgbClr val="000000"/>
                </a:solidFill>
                <a:latin typeface="Arial" charset="0"/>
              </a:rPr>
              <a:t>that</a:t>
            </a:r>
            <a:r>
              <a:rPr lang="tr-TR" sz="1800" b="1" dirty="0">
                <a:solidFill>
                  <a:srgbClr val="000000"/>
                </a:solidFill>
                <a:latin typeface="Arial" charset="0"/>
              </a:rPr>
              <a:t> </a:t>
            </a:r>
            <a:r>
              <a:rPr lang="tr-TR" sz="1800" b="1" dirty="0" err="1">
                <a:solidFill>
                  <a:srgbClr val="000000"/>
                </a:solidFill>
                <a:latin typeface="Arial" charset="0"/>
              </a:rPr>
              <a:t>present</a:t>
            </a:r>
            <a:r>
              <a:rPr lang="tr-TR" sz="1800" b="1" dirty="0">
                <a:solidFill>
                  <a:srgbClr val="000000"/>
                </a:solidFill>
                <a:latin typeface="Arial" charset="0"/>
              </a:rPr>
              <a:t> </a:t>
            </a:r>
            <a:r>
              <a:rPr lang="tr-TR" sz="1800" b="1" dirty="0" err="1">
                <a:solidFill>
                  <a:srgbClr val="000000"/>
                </a:solidFill>
                <a:latin typeface="Arial" charset="0"/>
              </a:rPr>
              <a:t>candidates</a:t>
            </a:r>
            <a:r>
              <a:rPr lang="tr-TR" sz="1800" b="1" dirty="0">
                <a:solidFill>
                  <a:srgbClr val="000000"/>
                </a:solidFill>
                <a:latin typeface="Arial" charset="0"/>
              </a:rPr>
              <a:t> </a:t>
            </a:r>
            <a:r>
              <a:rPr lang="tr-TR" sz="1800" b="1" dirty="0" err="1">
                <a:solidFill>
                  <a:srgbClr val="000000"/>
                </a:solidFill>
                <a:latin typeface="Arial" charset="0"/>
              </a:rPr>
              <a:t>most</a:t>
            </a:r>
            <a:r>
              <a:rPr lang="tr-TR" sz="1800" b="1" dirty="0">
                <a:solidFill>
                  <a:srgbClr val="000000"/>
                </a:solidFill>
                <a:latin typeface="Arial" charset="0"/>
              </a:rPr>
              <a:t> </a:t>
            </a:r>
            <a:r>
              <a:rPr lang="tr-TR" sz="1800" b="1" dirty="0" err="1">
                <a:solidFill>
                  <a:srgbClr val="000000"/>
                </a:solidFill>
                <a:latin typeface="Arial" charset="0"/>
              </a:rPr>
              <a:t>effectively</a:t>
            </a:r>
            <a:r>
              <a:rPr lang="tr-TR" sz="1800" b="1" dirty="0">
                <a:solidFill>
                  <a:srgbClr val="000000"/>
                </a:solidFill>
                <a:latin typeface="Arial" charset="0"/>
              </a:rPr>
              <a:t> </a:t>
            </a:r>
            <a:r>
              <a:rPr lang="tr-TR" sz="1800" b="1" dirty="0" err="1">
                <a:solidFill>
                  <a:srgbClr val="000000"/>
                </a:solidFill>
                <a:latin typeface="Arial" charset="0"/>
              </a:rPr>
              <a:t>and</a:t>
            </a:r>
            <a:r>
              <a:rPr lang="tr-TR" sz="1800" b="1" dirty="0">
                <a:solidFill>
                  <a:srgbClr val="000000"/>
                </a:solidFill>
                <a:latin typeface="Arial" charset="0"/>
              </a:rPr>
              <a:t> set </a:t>
            </a:r>
            <a:r>
              <a:rPr lang="tr-TR" sz="1800" b="1" dirty="0" err="1">
                <a:solidFill>
                  <a:srgbClr val="000000"/>
                </a:solidFill>
                <a:latin typeface="Arial" charset="0"/>
              </a:rPr>
              <a:t>the</a:t>
            </a:r>
            <a:r>
              <a:rPr lang="tr-TR" sz="1800" b="1" dirty="0">
                <a:solidFill>
                  <a:srgbClr val="000000"/>
                </a:solidFill>
                <a:latin typeface="Arial" charset="0"/>
              </a:rPr>
              <a:t> </a:t>
            </a:r>
            <a:r>
              <a:rPr lang="tr-TR" sz="1800" b="1" dirty="0" err="1">
                <a:solidFill>
                  <a:srgbClr val="000000"/>
                </a:solidFill>
                <a:latin typeface="Arial" charset="0"/>
              </a:rPr>
              <a:t>stage</a:t>
            </a:r>
            <a:r>
              <a:rPr lang="tr-TR" sz="1800" b="1" dirty="0">
                <a:solidFill>
                  <a:srgbClr val="000000"/>
                </a:solidFill>
                <a:latin typeface="Arial" charset="0"/>
              </a:rPr>
              <a:t> </a:t>
            </a:r>
            <a:r>
              <a:rPr lang="tr-TR" sz="1800" b="1" dirty="0" err="1">
                <a:solidFill>
                  <a:srgbClr val="000000"/>
                </a:solidFill>
                <a:latin typeface="Arial" charset="0"/>
              </a:rPr>
              <a:t>comfortably</a:t>
            </a:r>
            <a:r>
              <a:rPr lang="tr-TR" sz="1800" b="1" dirty="0">
                <a:solidFill>
                  <a:srgbClr val="000000"/>
                </a:solidFill>
                <a:latin typeface="Arial" charset="0"/>
              </a:rPr>
              <a:t> </a:t>
            </a:r>
            <a:r>
              <a:rPr lang="tr-TR" sz="1800" b="1" dirty="0" err="1">
                <a:solidFill>
                  <a:srgbClr val="000000"/>
                </a:solidFill>
                <a:latin typeface="Arial" charset="0"/>
              </a:rPr>
              <a:t>for</a:t>
            </a:r>
            <a:r>
              <a:rPr lang="tr-TR" sz="1800" b="1" dirty="0">
                <a:solidFill>
                  <a:srgbClr val="000000"/>
                </a:solidFill>
                <a:latin typeface="Arial" charset="0"/>
              </a:rPr>
              <a:t> </a:t>
            </a:r>
            <a:r>
              <a:rPr lang="tr-TR" sz="1800" b="1" dirty="0" err="1">
                <a:solidFill>
                  <a:srgbClr val="000000"/>
                </a:solidFill>
                <a:latin typeface="Arial" charset="0"/>
              </a:rPr>
              <a:t>interviews</a:t>
            </a:r>
            <a:r>
              <a:rPr lang="tr-TR" sz="1800" b="1" dirty="0">
                <a:solidFill>
                  <a:srgbClr val="000000"/>
                </a:solidFill>
                <a:latin typeface="Arial" charset="0"/>
              </a:rPr>
              <a:t> </a:t>
            </a:r>
            <a:r>
              <a:rPr lang="tr-TR" sz="1800" b="1" dirty="0" err="1">
                <a:solidFill>
                  <a:srgbClr val="000000"/>
                </a:solidFill>
                <a:latin typeface="Arial" charset="0"/>
              </a:rPr>
              <a:t>are</a:t>
            </a:r>
            <a:r>
              <a:rPr lang="tr-TR" sz="1800" b="1" dirty="0">
                <a:solidFill>
                  <a:srgbClr val="000000"/>
                </a:solidFill>
                <a:latin typeface="Arial" charset="0"/>
              </a:rPr>
              <a:t> </a:t>
            </a:r>
            <a:r>
              <a:rPr lang="tr-TR" sz="1800" b="1" dirty="0" err="1">
                <a:solidFill>
                  <a:srgbClr val="000000"/>
                </a:solidFill>
                <a:latin typeface="Arial" charset="0"/>
              </a:rPr>
              <a:t>those</a:t>
            </a:r>
            <a:r>
              <a:rPr lang="tr-TR" sz="1800" b="1" dirty="0">
                <a:solidFill>
                  <a:srgbClr val="000000"/>
                </a:solidFill>
                <a:latin typeface="Arial" charset="0"/>
              </a:rPr>
              <a:t> </a:t>
            </a:r>
            <a:r>
              <a:rPr lang="tr-TR" sz="1800" b="1" dirty="0" err="1">
                <a:solidFill>
                  <a:srgbClr val="000000"/>
                </a:solidFill>
                <a:latin typeface="Arial" charset="0"/>
              </a:rPr>
              <a:t>prepared</a:t>
            </a:r>
            <a:r>
              <a:rPr lang="tr-TR" sz="1800" b="1" dirty="0">
                <a:solidFill>
                  <a:srgbClr val="000000"/>
                </a:solidFill>
                <a:latin typeface="Arial" charset="0"/>
              </a:rPr>
              <a:t> </a:t>
            </a:r>
            <a:r>
              <a:rPr lang="tr-TR" sz="1800" b="1" dirty="0" err="1">
                <a:solidFill>
                  <a:srgbClr val="000000"/>
                </a:solidFill>
                <a:latin typeface="Arial" charset="0"/>
              </a:rPr>
              <a:t>by</a:t>
            </a:r>
            <a:r>
              <a:rPr lang="tr-TR" sz="1800" b="1" dirty="0">
                <a:solidFill>
                  <a:srgbClr val="000000"/>
                </a:solidFill>
                <a:latin typeface="Arial" charset="0"/>
              </a:rPr>
              <a:t> </a:t>
            </a:r>
            <a:r>
              <a:rPr lang="tr-TR" sz="1800" b="1" dirty="0" err="1">
                <a:solidFill>
                  <a:srgbClr val="000000"/>
                </a:solidFill>
                <a:latin typeface="Arial" charset="0"/>
              </a:rPr>
              <a:t>candidates</a:t>
            </a:r>
            <a:r>
              <a:rPr lang="tr-TR" sz="1800" b="1" dirty="0">
                <a:solidFill>
                  <a:srgbClr val="000000"/>
                </a:solidFill>
                <a:latin typeface="Arial" charset="0"/>
              </a:rPr>
              <a:t> </a:t>
            </a:r>
            <a:r>
              <a:rPr lang="tr-TR" sz="1800" b="1" dirty="0" err="1">
                <a:solidFill>
                  <a:srgbClr val="000000"/>
                </a:solidFill>
                <a:latin typeface="Arial" charset="0"/>
              </a:rPr>
              <a:t>themselves</a:t>
            </a:r>
            <a:r>
              <a:rPr lang="tr-TR" sz="1800" b="1" dirty="0">
                <a:solidFill>
                  <a:srgbClr val="000000"/>
                </a:solidFill>
                <a:latin typeface="Arial" charset="0"/>
              </a:rPr>
              <a:t>. </a:t>
            </a:r>
          </a:p>
          <a:p>
            <a:pPr lvl="1" eaLnBrk="0" hangingPunct="0">
              <a:buFontTx/>
              <a:buChar char="•"/>
            </a:pPr>
            <a:endParaRPr lang="en-US" sz="1800" b="1" dirty="0">
              <a:solidFill>
                <a:srgbClr val="000000"/>
              </a:solidFill>
              <a:latin typeface="Arial" charset="0"/>
            </a:endParaRPr>
          </a:p>
          <a:p>
            <a:pPr eaLnBrk="0" hangingPunct="0"/>
            <a:r>
              <a:rPr lang="tr-TR" sz="1800" b="1" dirty="0" err="1">
                <a:solidFill>
                  <a:srgbClr val="000000"/>
                </a:solidFill>
                <a:latin typeface="Arial" charset="0"/>
                <a:cs typeface="Times New Roman" pitchFamily="18" charset="0"/>
              </a:rPr>
              <a:t>Use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CDC's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scheduled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programs</a:t>
            </a:r>
            <a:r>
              <a:rPr lang="tr-TR" sz="1800" b="1" dirty="0">
                <a:solidFill>
                  <a:srgbClr val="000000"/>
                </a:solidFill>
                <a:latin typeface="Arial" charset="0"/>
                <a:cs typeface="Times New Roman" pitchFamily="18" charset="0"/>
              </a:rPr>
              <a:t>, </a:t>
            </a:r>
            <a:r>
              <a:rPr lang="tr-TR" sz="1800" b="1" dirty="0">
                <a:solidFill>
                  <a:srgbClr val="000000"/>
                </a:solidFill>
                <a:latin typeface="Arial" charset="0"/>
                <a:cs typeface="Times New Roman" pitchFamily="18" charset="0"/>
                <a:hlinkClick r:id="rId2"/>
              </a:rPr>
              <a:t>Optimal </a:t>
            </a:r>
            <a:r>
              <a:rPr lang="tr-TR" sz="1800" b="1" dirty="0" err="1">
                <a:solidFill>
                  <a:srgbClr val="000000"/>
                </a:solidFill>
                <a:latin typeface="Arial" charset="0"/>
                <a:cs typeface="Times New Roman" pitchFamily="18" charset="0"/>
                <a:hlinkClick r:id="rId2"/>
              </a:rPr>
              <a:t>Resume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CDC's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resume</a:t>
            </a:r>
            <a:r>
              <a:rPr lang="tr-TR" sz="1800" b="1" dirty="0">
                <a:solidFill>
                  <a:srgbClr val="000000"/>
                </a:solidFill>
                <a:latin typeface="Arial" charset="0"/>
                <a:cs typeface="Times New Roman" pitchFamily="18" charset="0"/>
              </a:rPr>
              <a:t>/</a:t>
            </a:r>
            <a:r>
              <a:rPr lang="tr-TR" sz="1800" b="1" dirty="0" err="1">
                <a:solidFill>
                  <a:srgbClr val="000000"/>
                </a:solidFill>
                <a:latin typeface="Arial" charset="0"/>
                <a:cs typeface="Times New Roman" pitchFamily="18" charset="0"/>
              </a:rPr>
              <a:t>cover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letter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review</a:t>
            </a:r>
            <a:r>
              <a:rPr lang="tr-TR" sz="1800" b="1" dirty="0">
                <a:solidFill>
                  <a:srgbClr val="000000"/>
                </a:solidFill>
                <a:latin typeface="Arial" charset="0"/>
                <a:cs typeface="Times New Roman" pitchFamily="18" charset="0"/>
              </a:rPr>
              <a:t> service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assist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a:t>
            </a:r>
            <a:r>
              <a:rPr lang="tr-TR" sz="1800" b="1" dirty="0">
                <a:solidFill>
                  <a:srgbClr val="000000"/>
                </a:solidFill>
                <a:latin typeface="Arial" charset="0"/>
                <a:cs typeface="Times New Roman" pitchFamily="18" charset="0"/>
              </a:rPr>
              <a:t> in </a:t>
            </a:r>
            <a:r>
              <a:rPr lang="tr-TR" sz="1800" b="1" dirty="0" err="1">
                <a:solidFill>
                  <a:srgbClr val="000000"/>
                </a:solidFill>
                <a:latin typeface="Arial" charset="0"/>
                <a:cs typeface="Times New Roman" pitchFamily="18" charset="0"/>
              </a:rPr>
              <a:t>preparing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effective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documents</a:t>
            </a:r>
            <a:r>
              <a:rPr lang="tr-TR" sz="1800" b="1" dirty="0">
                <a:solidFill>
                  <a:srgbClr val="000000"/>
                </a:solidFill>
                <a:latin typeface="Arial" charset="0"/>
                <a:cs typeface="Times New Roman" pitchFamily="18" charset="0"/>
              </a:rPr>
              <a:t>. </a:t>
            </a:r>
            <a:endParaRPr lang="tr-TR" sz="1800" b="1" dirty="0">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4"/>
          <p:cNvSpPr>
            <a:spLocks noChangeArrowheads="1"/>
          </p:cNvSpPr>
          <p:nvPr/>
        </p:nvSpPr>
        <p:spPr bwMode="auto">
          <a:xfrm>
            <a:off x="323850" y="1700213"/>
            <a:ext cx="8496300" cy="2835275"/>
          </a:xfrm>
          <a:prstGeom prst="rect">
            <a:avLst/>
          </a:prstGeom>
          <a:noFill/>
          <a:ln w="9525">
            <a:noFill/>
            <a:miter lim="800000"/>
            <a:headEnd/>
            <a:tailEnd/>
          </a:ln>
          <a:effectLst/>
        </p:spPr>
        <p:txBody>
          <a:bodyPr>
            <a:spAutoFit/>
          </a:bodyPr>
          <a:lstStyle/>
          <a:p>
            <a:r>
              <a:rPr lang="en-US" b="1"/>
              <a:t>Neler Sunabilirsiniz?</a:t>
            </a:r>
            <a:endParaRPr lang="en-US"/>
          </a:p>
          <a:p>
            <a:r>
              <a:rPr lang="en-US"/>
              <a:t>Bir reklam ilanına yanıt verirken, özellikle o ilanda belirtilen kualifikasyonlara sahip olduğunuzu gösterin ve buna ilişkin tecrübelerinizin ilişkisini de belirtin. İşverenin size neler sunabileceğinin değil de işverenin ihtiyaçlarına sizin nasıl yanıt verebildiğinizin üzerinde durun. Bunu o organizasyon hakkında yaptığınız derin araştırmayı ispatlayan kanıtlar ile ve organizasyonun içinde gereken becerilere sahip olmanız ile yapın. Başarılarınızı ve problem çözümü üzerine olan becerilerinizi vurgulayın. Eğitimizin ve iş becerilerinizin bu pozisyona nasıl transfer edilebileceğini vurgulayın.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31" name="Group 31"/>
          <p:cNvGraphicFramePr>
            <a:graphicFrameLocks noGrp="1"/>
          </p:cNvGraphicFramePr>
          <p:nvPr/>
        </p:nvGraphicFramePr>
        <p:xfrm>
          <a:off x="395288" y="177800"/>
          <a:ext cx="8316912" cy="6492240"/>
        </p:xfrm>
        <a:graphic>
          <a:graphicData uri="http://schemas.openxmlformats.org/drawingml/2006/table">
            <a:tbl>
              <a:tblPr/>
              <a:tblGrid>
                <a:gridCol w="8316912"/>
              </a:tblGrid>
              <a:tr h="3017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800000"/>
                          </a:solidFill>
                          <a:effectLst/>
                          <a:latin typeface="Verdana" pitchFamily="34" charset="0"/>
                          <a:cs typeface="Times New Roman" pitchFamily="18" charset="0"/>
                        </a:rPr>
                        <a:t>Letter of application, hard copy version</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1000 Terrace View Apts.</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Blacksburg, VA 24060</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(540) 555-4523</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stevemason@vt.edu</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March 25, 2005</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Mr. John Wilson</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Personnel Director</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Anderson Construction Company </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3507 Rockville Pike</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Rockville, MD 20895</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Dear Mr. Wilson:</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I read in the March 24th </a:t>
                      </a:r>
                      <a:r>
                        <a:rPr kumimoji="0" lang="tr-TR" sz="1000" b="1" i="0" u="sng" strike="noStrike" cap="none" normalizeH="0" baseline="0" smtClean="0">
                          <a:ln>
                            <a:noFill/>
                          </a:ln>
                          <a:solidFill>
                            <a:schemeClr val="tx1"/>
                          </a:solidFill>
                          <a:effectLst/>
                          <a:latin typeface="Verdana" pitchFamily="34" charset="0"/>
                          <a:cs typeface="Times New Roman" pitchFamily="18" charset="0"/>
                        </a:rPr>
                        <a:t>Washington Post</a:t>
                      </a:r>
                      <a:r>
                        <a:rPr kumimoji="0" lang="tr-TR" sz="1000" b="1" i="0" u="none" strike="noStrike" cap="none" normalizeH="0" baseline="0" smtClean="0">
                          <a:ln>
                            <a:noFill/>
                          </a:ln>
                          <a:solidFill>
                            <a:schemeClr val="tx1"/>
                          </a:solidFill>
                          <a:effectLst/>
                          <a:latin typeface="Verdana" pitchFamily="34" charset="0"/>
                          <a:cs typeface="Times New Roman" pitchFamily="18" charset="0"/>
                        </a:rPr>
                        <a:t> classified section of your need for a Civil Engineer or Building Construction graduate for one of your Washington, DC, area sites. I will be returning to the Washington area after graduation in May and believe that I have the necessary credentials for the project.</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I have worked at various levels in the construction industry every summer since the 8th grade. As you can see from my resume, I worked several summers as a general laborer, gradually moved up to a carpenter, and last summer I worked as assistant construction manager on a 100 million dollar job.</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In addition to this practical experience, I will complete requirements for my Building Construction degree in May.  As you may know, Virginia Tech is one of the few universities in the country that offers such a specialized degree for the construction industry. I am confident that my Building Construction degree, along with my years of construction industry experience, make me an excellent candidate for your job.</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The Anderson Construction Company projects are familiar to me, and my aspiration is to work for a company that has your excellent reputation.  I would welcome the opportunity to interview with you. I will be in the Washington area during the week of April 12th and would be available to speak with you at that time. In the next week to ten days I will contact you to answer any questions you may have.</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Thank you for your consideration.</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Sincerely,</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(handwritten signature) </a:t>
                      </a:r>
                      <a:br>
                        <a:rPr kumimoji="0" lang="tr-TR" sz="1000" b="1" i="0" u="none" strike="noStrike" cap="none" normalizeH="0" baseline="0" smtClean="0">
                          <a:ln>
                            <a:noFill/>
                          </a:ln>
                          <a:solidFill>
                            <a:schemeClr val="tx1"/>
                          </a:solidFill>
                          <a:effectLst/>
                          <a:latin typeface="Verdana" pitchFamily="34" charset="0"/>
                          <a:cs typeface="Times New Roman" pitchFamily="18" charset="0"/>
                        </a:rPr>
                      </a:br>
                      <a:r>
                        <a:rPr kumimoji="0" lang="tr-TR" sz="1000" b="1" i="0" u="none" strike="noStrike" cap="none" normalizeH="0" baseline="0" smtClean="0">
                          <a:ln>
                            <a:noFill/>
                          </a:ln>
                          <a:solidFill>
                            <a:schemeClr val="tx1"/>
                          </a:solidFill>
                          <a:effectLst/>
                          <a:latin typeface="Verdana" pitchFamily="34" charset="0"/>
                          <a:cs typeface="Times New Roman" pitchFamily="18" charset="0"/>
                        </a:rPr>
                        <a:t>Steve Mason</a:t>
                      </a:r>
                      <a:endParaRPr kumimoji="0" lang="tr-TR" sz="10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Verdana" pitchFamily="34" charset="0"/>
                          <a:cs typeface="Times New Roman" pitchFamily="18" charset="0"/>
                        </a:rPr>
                        <a:t>Enclosure </a:t>
                      </a:r>
                      <a:endParaRPr kumimoji="0" lang="tr-TR" sz="1000" b="1" i="0" u="none" strike="noStrike" cap="none" normalizeH="0" baseline="0" smtClean="0">
                        <a:ln>
                          <a:noFill/>
                        </a:ln>
                        <a:solidFill>
                          <a:schemeClr val="tx1"/>
                        </a:solidFill>
                        <a:effectLst/>
                        <a:latin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87015"/>
            <a:ext cx="7993278" cy="65556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Cover Letter Format Guidelines:</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Your Street Address</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City, State Zip Code</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Telephone Number</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Email Address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Month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FirstName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LastName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Title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Name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Organization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Street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 O.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Address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City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Zip</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Code</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Dear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LastName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Opening</a:t>
            </a:r>
            <a:r>
              <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paragraph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writing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how</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learned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organization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basic</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about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yourself</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2nd </a:t>
            </a:r>
            <a:r>
              <a:rPr kumimoji="0" lang="tr-TR" sz="12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paragraph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interested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type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work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does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Simply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interested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does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not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sound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like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form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letter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Demonstrate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know</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enough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about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relate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background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Mention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specific</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qualifications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which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make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good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fit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needs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is 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opportunity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explain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detail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relevant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items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resume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Refer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fact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resume</a:t>
            </a: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enclosed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Mention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other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enclosures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if</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required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apply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3rd </a:t>
            </a:r>
            <a:r>
              <a:rPr kumimoji="0" lang="tr-TR" sz="12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paragraph</a:t>
            </a:r>
            <a:r>
              <a:rPr kumimoji="0" lang="tr-TR"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Indicate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would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like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opportunity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interview</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talk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learn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about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their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opportunities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hiring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plans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do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follow</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up</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telephone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within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two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weeks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If</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location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could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offer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schedule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visit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indicate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when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would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glad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provide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additional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needed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Thank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employer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her/his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consideration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Sincerely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handwritten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signature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name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typed</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Dikdörtgen"/>
          <p:cNvSpPr/>
          <p:nvPr/>
        </p:nvSpPr>
        <p:spPr>
          <a:xfrm>
            <a:off x="4355976" y="6021288"/>
            <a:ext cx="4572000" cy="646331"/>
          </a:xfrm>
          <a:prstGeom prst="rect">
            <a:avLst/>
          </a:prstGeom>
        </p:spPr>
        <p:txBody>
          <a:bodyPr>
            <a:spAutoFit/>
          </a:bodyPr>
          <a:lstStyle/>
          <a:p>
            <a:r>
              <a:rPr lang="en-US" sz="1200" dirty="0" smtClean="0"/>
              <a:t>(Note: the contents of your letter might best be arranged into four paragraphs. Consider what you need to say and use good writing style. See the following examples for variations in organization and layout.) </a:t>
            </a:r>
            <a:endParaRPr lang="tr-TR"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51520" y="188640"/>
            <a:ext cx="8735981" cy="61863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Sample cover letters:</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Cover</a:t>
            </a:r>
            <a:r>
              <a:rPr kumimoji="0" lang="tr-TR" sz="12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1"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letter</a:t>
            </a:r>
            <a:r>
              <a:rPr kumimoji="0" lang="tr-TR" sz="12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1"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1"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advertised</a:t>
            </a:r>
            <a:r>
              <a:rPr kumimoji="0" lang="tr-TR" sz="12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1" i="0" u="sng"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e-mail </a:t>
            </a:r>
            <a:r>
              <a:rPr kumimoji="0" lang="tr-TR" sz="1200" b="1" i="0" u="sng" strike="noStrike" cap="none" normalizeH="0" baseline="0" dirty="0" err="1" smtClean="0">
                <a:ln>
                  <a:noFill/>
                </a:ln>
                <a:solidFill>
                  <a:srgbClr val="FF0000"/>
                </a:solidFill>
                <a:effectLst/>
                <a:latin typeface="Arial" pitchFamily="34" charset="0"/>
                <a:ea typeface="Times New Roman" pitchFamily="18" charset="0"/>
                <a:cs typeface="Arial" pitchFamily="34" charset="0"/>
              </a:rPr>
              <a:t>version</a:t>
            </a:r>
            <a:endParaRPr kumimoji="0" lang="tr-TR" sz="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Thurs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26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June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2008 14:55:53 -01000 (EDT)</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From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XX (e.mail)</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Subject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Geological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Engineer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advertised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XXXemail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Content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Type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text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plain</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Attachments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XX CV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Dear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Smith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particularly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interested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which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relates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strongly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experience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Exploration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level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currently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Resources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Littlecorp</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Inc</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believe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meet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essential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criteria</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work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Littlecorp</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been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rewarding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productive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However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wish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further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consultancy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role.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Resources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Consultant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role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 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intended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future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building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previous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achievements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also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definite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correlation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practical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knowledge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experience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from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CV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been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deeply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involved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development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Littlecorp’s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Resources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strategies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including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particular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highly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successful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Counseling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services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staff</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strategies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policies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services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very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closely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linked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fundamental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consultancy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element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feel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well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qualified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make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effective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useful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contribution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Hugecorporate’s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consultancy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operations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researched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Hugecorporate’s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excellent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record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innovative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HR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policy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advisory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services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enthusiastic</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about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chance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participate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meaningful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role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industry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leader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field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Please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attached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Curriculum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Vitae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Resources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Consultant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tr-TR"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Thank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consideration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application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Please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contact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should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require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further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sincerely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tr-TR" sz="1200" dirty="0" smtClean="0">
                <a:latin typeface="Arial" pitchFamily="34" charset="0"/>
                <a:ea typeface="Times New Roman" pitchFamily="18" charset="0"/>
                <a:cs typeface="Arial" pitchFamily="34" charset="0"/>
              </a:rPr>
              <a:t>Name, </a:t>
            </a:r>
            <a:r>
              <a:rPr lang="tr-TR" sz="1200" dirty="0" err="1" smtClean="0">
                <a:latin typeface="Arial" pitchFamily="34" charset="0"/>
                <a:ea typeface="Times New Roman" pitchFamily="18" charset="0"/>
                <a:cs typeface="Arial" pitchFamily="34" charset="0"/>
              </a:rPr>
              <a:t>surname</a:t>
            </a:r>
            <a:r>
              <a:rPr kumimoji="0" lang="tr-TR" sz="600" b="0" i="0" u="none" strike="noStrike" cap="none" normalizeH="0" baseline="0" dirty="0" smtClean="0">
                <a:ln>
                  <a:noFill/>
                </a:ln>
                <a:solidFill>
                  <a:schemeClr val="tx1"/>
                </a:solidFill>
                <a:effectLst/>
                <a:latin typeface="Arial" pitchFamily="34" charset="0"/>
                <a:cs typeface="Arial" pitchFamily="34" charset="0"/>
              </a:rPr>
              <a:t>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65424" y="71527"/>
            <a:ext cx="9226308" cy="6971139"/>
          </a:xfrm>
          <a:prstGeom prst="rect">
            <a:avLst/>
          </a:prstGeom>
          <a:noFill/>
          <a:ln w="9525">
            <a:noFill/>
            <a:miter lim="800000"/>
            <a:headEnd/>
            <a:tailEnd/>
          </a:ln>
          <a:effectLst/>
        </p:spPr>
        <p:txBody>
          <a:bodyPr vert="horz" wrap="none" lIns="9144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9263" algn="r"/>
                <a:tab pos="2743200" algn="ctr"/>
                <a:tab pos="5486400" algn="r"/>
              </a:tabLst>
            </a:pP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Cover</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Letter</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for</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advertised</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position</a:t>
            </a:r>
            <a:r>
              <a:rPr kumimoji="0" lang="tr-TR" sz="1200" b="1" i="0" u="none" strike="noStrike" cap="none" normalizeH="0" baseline="0" dirty="0" smtClean="0">
                <a:ln>
                  <a:noFill/>
                </a:ln>
                <a:solidFill>
                  <a:schemeClr val="tx1"/>
                </a:solidFill>
                <a:effectLst/>
                <a:latin typeface="Times New Roman" pitchFamily="18" charset="0"/>
                <a:cs typeface="Times New Roman" pitchFamily="18" charset="0"/>
              </a:rPr>
              <a:t>, hard </a:t>
            </a:r>
            <a:r>
              <a:rPr kumimoji="0" lang="tr-TR" sz="1200" b="1" i="0" u="none" strike="noStrike" cap="none" normalizeH="0" baseline="0" dirty="0" err="1" smtClean="0">
                <a:ln>
                  <a:noFill/>
                </a:ln>
                <a:solidFill>
                  <a:schemeClr val="tx1"/>
                </a:solidFill>
                <a:effectLst/>
                <a:latin typeface="Times New Roman" pitchFamily="18" charset="0"/>
                <a:cs typeface="Times New Roman" pitchFamily="18" charset="0"/>
              </a:rPr>
              <a:t>copy</a:t>
            </a:r>
            <a:endParaRPr kumimoji="0" lang="tr-TR" sz="1200" b="1" i="0" u="none" strike="noStrike" cap="none" normalizeH="0" baseline="0" dirty="0" smtClean="0">
              <a:ln>
                <a:noFill/>
              </a:ln>
              <a:solidFill>
                <a:schemeClr val="tx1"/>
              </a:solidFill>
              <a:effectLst/>
              <a:latin typeface="Times New Roman" pitchFamily="18" charset="0"/>
              <a:cs typeface="Times New Roman" pitchFamily="18" charset="0"/>
            </a:endParaRPr>
          </a:p>
          <a:p>
            <a:pPr marL="6462713" marR="0" lvl="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Your Street Address</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City, State Zip Code</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Telephone Number</a:t>
            </a:r>
            <a:b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Email Address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6462713" marR="0" lvl="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Month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./Dr.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FirstName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LastName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Title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Name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Organization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Street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 O.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Address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City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Zip</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Code</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Dear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XX</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refer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Engineering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advertised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Sun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Newspaper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June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25, 2008.  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Please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attached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Curriculum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Vitae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application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form,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required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specified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advertisement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experience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exploration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Turkey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Turkmenistan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currently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Analysis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Laboratory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Director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Minex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Inc</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Ankara.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responsible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research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development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firm’s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industrial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lang="tr-TR"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definite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appeal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on 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personal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basis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considering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career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options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point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after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three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Minex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feel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time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move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upward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back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management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rather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dealing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with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single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exclusively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Softrock’s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very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diverse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lines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retail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impressive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standards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determinations</a:t>
            </a: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concentrations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truly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excellent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which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encouraged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apply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obvious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that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Softrock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created</a:t>
            </a: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very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strong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competent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house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research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team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also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recently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done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independent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analytical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work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outside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Minex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portfolio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Copies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material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enclosed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hope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demonstrate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talents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retail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engineering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sector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did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sampling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separation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reporting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results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were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quite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successful</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when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published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earlier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this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Minex</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reported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15%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increase</a:t>
            </a:r>
            <a:r>
              <a:rPr kumimoji="0" lang="tr-TR"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production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lang="tr-TR"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believe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 can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value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Mineral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Engineering</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Manager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position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through</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years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of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experience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genuine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enthusiasm</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for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Softrock’s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excellent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work</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Please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contact</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should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require</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further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information</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Yours</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sincerely</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lang="tr-TR"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Your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name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surname</a:t>
            </a:r>
            <a:endParaRPr kumimoji="0" lang="tr-TR"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9263" algn="r"/>
                <a:tab pos="2743200" algn="ctr"/>
                <a:tab pos="5486400" algn="r"/>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79388" y="84138"/>
            <a:ext cx="8763000" cy="3659187"/>
          </a:xfrm>
          <a:prstGeom prst="rect">
            <a:avLst/>
          </a:prstGeom>
          <a:noFill/>
          <a:ln w="9525">
            <a:noFill/>
            <a:miter lim="800000"/>
            <a:headEnd/>
            <a:tailEnd/>
          </a:ln>
          <a:effectLst/>
        </p:spPr>
        <p:txBody>
          <a:bodyPr>
            <a:spAutoFit/>
          </a:bodyPr>
          <a:lstStyle/>
          <a:p>
            <a:pPr marL="457200" indent="-457200" algn="ctr"/>
            <a:r>
              <a:rPr lang="tr-TR" sz="1800" b="1">
                <a:solidFill>
                  <a:schemeClr val="accent2"/>
                </a:solidFill>
                <a:latin typeface="Arial" charset="0"/>
                <a:cs typeface="Times New Roman" pitchFamily="18" charset="0"/>
              </a:rPr>
              <a:t>eRecruiting </a:t>
            </a:r>
            <a:br>
              <a:rPr lang="tr-TR" sz="1800" b="1">
                <a:solidFill>
                  <a:schemeClr val="accent2"/>
                </a:solidFill>
                <a:latin typeface="Arial" charset="0"/>
                <a:cs typeface="Times New Roman" pitchFamily="18" charset="0"/>
              </a:rPr>
            </a:br>
            <a:endParaRPr lang="tr-TR" sz="1800" b="1">
              <a:solidFill>
                <a:schemeClr val="accent2"/>
              </a:solidFill>
              <a:latin typeface="Arial" charset="0"/>
              <a:cs typeface="Times New Roman" pitchFamily="18" charset="0"/>
            </a:endParaRPr>
          </a:p>
          <a:p>
            <a:pPr marL="457200" indent="-457200" algn="ctr"/>
            <a:r>
              <a:rPr lang="tr-TR" b="1"/>
              <a:t>E</a:t>
            </a:r>
            <a:r>
              <a:rPr lang="tr-TR"/>
              <a:t>-</a:t>
            </a:r>
            <a:r>
              <a:rPr lang="tr-TR" b="1"/>
              <a:t>recruitment</a:t>
            </a:r>
            <a:r>
              <a:rPr lang="tr-TR"/>
              <a:t>, also known as online </a:t>
            </a:r>
            <a:r>
              <a:rPr lang="tr-TR" b="1"/>
              <a:t>recruitment</a:t>
            </a:r>
            <a:r>
              <a:rPr lang="tr-TR"/>
              <a:t>, is the practice of using technology and in particular Web-based resources for tasks involved with finding, attracting, assessing, interviewing and hiring new personnel. </a:t>
            </a:r>
          </a:p>
          <a:p>
            <a:pPr marL="457200" indent="-457200" algn="ctr"/>
            <a:endParaRPr lang="tr-TR"/>
          </a:p>
          <a:p>
            <a:pPr marL="457200" indent="-457200" algn="ctr"/>
            <a:r>
              <a:rPr lang="tr-TR" b="1" i="1"/>
              <a:t>Recruitment: </a:t>
            </a:r>
            <a:r>
              <a:rPr lang="tr-TR"/>
              <a:t>The process of finding and hiring the best-qualified candidate (from within or outside of an organization for a job opening, in a timely and cost effective manner. The recruitment process includes analyzing the requirements of a job, attracting employees to that job, screening and selecting applicants, hiring, and integrating the new employee to the organization.</a:t>
            </a:r>
            <a:br>
              <a:rPr lang="tr-TR"/>
            </a:br>
            <a:endParaRPr lang="tr-TR" sz="1800" b="1">
              <a:solidFill>
                <a:srgbClr val="000000"/>
              </a:solidFill>
              <a:latin typeface="Arial" charset="0"/>
              <a:cs typeface="Times New Roman" pitchFamily="18" charset="0"/>
            </a:endParaRPr>
          </a:p>
        </p:txBody>
      </p:sp>
      <p:sp>
        <p:nvSpPr>
          <p:cNvPr id="21507" name="Rectangle 3"/>
          <p:cNvSpPr>
            <a:spLocks noChangeArrowheads="1"/>
          </p:cNvSpPr>
          <p:nvPr/>
        </p:nvSpPr>
        <p:spPr bwMode="auto">
          <a:xfrm>
            <a:off x="250825" y="4005263"/>
            <a:ext cx="8582025" cy="1524000"/>
          </a:xfrm>
          <a:prstGeom prst="rect">
            <a:avLst/>
          </a:prstGeom>
          <a:noFill/>
          <a:ln w="9525">
            <a:noFill/>
            <a:miter lim="800000"/>
            <a:headEnd/>
            <a:tailEnd/>
          </a:ln>
          <a:effectLst/>
        </p:spPr>
        <p:txBody>
          <a:bodyPr lIns="0" tIns="0" rIns="0" bIns="0" anchor="ctr">
            <a:spAutoFit/>
          </a:bodyPr>
          <a:lstStyle/>
          <a:p>
            <a:r>
              <a:rPr lang="tr-TR" b="1" i="1"/>
              <a:t>Employee: </a:t>
            </a:r>
            <a:r>
              <a:rPr lang="en-US" b="1" i="1"/>
              <a:t>An </a:t>
            </a:r>
            <a:r>
              <a:rPr lang="en-US" b="1" i="1">
                <a:hlinkClick r:id="rId2"/>
              </a:rPr>
              <a:t>individual</a:t>
            </a:r>
            <a:r>
              <a:rPr lang="en-US" b="1" i="1"/>
              <a:t> who </a:t>
            </a:r>
            <a:r>
              <a:rPr lang="en-US" b="1" i="1">
                <a:hlinkClick r:id="rId3"/>
              </a:rPr>
              <a:t>works</a:t>
            </a:r>
            <a:r>
              <a:rPr lang="en-US" b="1" i="1"/>
              <a:t> </a:t>
            </a:r>
            <a:r>
              <a:rPr lang="en-US" b="1" i="1">
                <a:hlinkClick r:id="rId4"/>
              </a:rPr>
              <a:t>part-time</a:t>
            </a:r>
            <a:r>
              <a:rPr lang="en-US" b="1" i="1"/>
              <a:t> or full-time under a </a:t>
            </a:r>
            <a:r>
              <a:rPr lang="en-US" b="1" i="1">
                <a:hlinkClick r:id="rId5"/>
              </a:rPr>
              <a:t>contract of employment</a:t>
            </a:r>
            <a:r>
              <a:rPr lang="en-US" b="1" i="1"/>
              <a:t>, whether oral or written, express or implied, and has recognized </a:t>
            </a:r>
            <a:r>
              <a:rPr lang="en-US" b="1" i="1">
                <a:hlinkClick r:id="rId6"/>
              </a:rPr>
              <a:t>rights</a:t>
            </a:r>
            <a:r>
              <a:rPr lang="en-US" b="1" i="1"/>
              <a:t> and </a:t>
            </a:r>
            <a:r>
              <a:rPr lang="en-US" b="1" i="1">
                <a:hlinkClick r:id="rId7"/>
              </a:rPr>
              <a:t>duties</a:t>
            </a:r>
            <a:r>
              <a:rPr lang="en-US" b="1" i="1"/>
              <a:t>. Also </a:t>
            </a:r>
            <a:r>
              <a:rPr lang="en-US" b="1" i="1">
                <a:hlinkClick r:id="rId8"/>
              </a:rPr>
              <a:t>called</a:t>
            </a:r>
            <a:r>
              <a:rPr lang="en-US" b="1" i="1"/>
              <a:t> </a:t>
            </a:r>
            <a:r>
              <a:rPr lang="en-US" b="1" i="1">
                <a:hlinkClick r:id="rId9"/>
              </a:rPr>
              <a:t>worker</a:t>
            </a:r>
            <a:r>
              <a:rPr lang="en-US" b="1" i="1"/>
              <a:t>.</a:t>
            </a:r>
            <a:br>
              <a:rPr lang="en-US" b="1" i="1"/>
            </a:br>
            <a:r>
              <a:rPr lang="en-US" b="1" i="1"/>
              <a:t/>
            </a:r>
            <a:br>
              <a:rPr lang="en-US" b="1" i="1"/>
            </a:br>
            <a:endParaRPr lang="en-US" b="1" i="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251520" y="404664"/>
            <a:ext cx="8763000" cy="5859463"/>
          </a:xfrm>
          <a:prstGeom prst="rect">
            <a:avLst/>
          </a:prstGeom>
          <a:noFill/>
          <a:ln w="9525">
            <a:noFill/>
            <a:miter lim="800000"/>
            <a:headEnd/>
            <a:tailEnd/>
          </a:ln>
          <a:effectLst/>
        </p:spPr>
        <p:txBody>
          <a:bodyPr>
            <a:spAutoFit/>
          </a:bodyPr>
          <a:lstStyle/>
          <a:p>
            <a:pPr algn="ctr"/>
            <a:r>
              <a:rPr lang="tr-TR" sz="1800" b="1" dirty="0" err="1">
                <a:solidFill>
                  <a:schemeClr val="accent2"/>
                </a:solidFill>
                <a:latin typeface="Arial" charset="0"/>
                <a:cs typeface="Times New Roman" pitchFamily="18" charset="0"/>
              </a:rPr>
              <a:t>Networking</a:t>
            </a:r>
            <a:r>
              <a:rPr lang="tr-TR" sz="1800" b="1" dirty="0">
                <a:solidFill>
                  <a:schemeClr val="accent2"/>
                </a:solidFill>
                <a:latin typeface="Arial" charset="0"/>
                <a:cs typeface="Times New Roman" pitchFamily="18" charset="0"/>
              </a:rPr>
              <a:t> </a:t>
            </a:r>
            <a:br>
              <a:rPr lang="tr-TR" sz="1800" b="1" dirty="0">
                <a:solidFill>
                  <a:schemeClr val="accent2"/>
                </a:solidFill>
                <a:latin typeface="Arial" charset="0"/>
                <a:cs typeface="Times New Roman" pitchFamily="18" charset="0"/>
              </a:rPr>
            </a:br>
            <a:endParaRPr lang="tr-TR" sz="1800" b="1" dirty="0">
              <a:solidFill>
                <a:schemeClr val="accent2"/>
              </a:solidFill>
              <a:latin typeface="Arial" charset="0"/>
            </a:endParaRPr>
          </a:p>
          <a:p>
            <a:pPr algn="just"/>
            <a:r>
              <a:rPr lang="tr-TR" sz="1800" b="1" u="sng" dirty="0" err="1">
                <a:solidFill>
                  <a:srgbClr val="000000"/>
                </a:solidFill>
                <a:latin typeface="Arial" charset="0"/>
                <a:cs typeface="Times New Roman" pitchFamily="18" charset="0"/>
              </a:rPr>
              <a:t>This</a:t>
            </a:r>
            <a:r>
              <a:rPr lang="tr-TR" sz="1800" b="1" u="sng" dirty="0">
                <a:solidFill>
                  <a:srgbClr val="000000"/>
                </a:solidFill>
                <a:latin typeface="Arial" charset="0"/>
                <a:cs typeface="Times New Roman" pitchFamily="18" charset="0"/>
              </a:rPr>
              <a:t> is </a:t>
            </a:r>
            <a:r>
              <a:rPr lang="tr-TR" sz="1800" b="1" u="sng" dirty="0" err="1">
                <a:solidFill>
                  <a:srgbClr val="000000"/>
                </a:solidFill>
                <a:latin typeface="Arial" charset="0"/>
                <a:cs typeface="Times New Roman" pitchFamily="18" charset="0"/>
              </a:rPr>
              <a:t>the</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number</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one</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way</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that</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people</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identify</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openings</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and</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get</a:t>
            </a:r>
            <a:r>
              <a:rPr lang="tr-TR" sz="1800" b="1" u="sng" dirty="0">
                <a:solidFill>
                  <a:srgbClr val="000000"/>
                </a:solidFill>
                <a:latin typeface="Arial" charset="0"/>
                <a:cs typeface="Times New Roman" pitchFamily="18" charset="0"/>
              </a:rPr>
              <a:t> </a:t>
            </a:r>
            <a:r>
              <a:rPr lang="tr-TR" sz="1800" b="1" u="sng" dirty="0" err="1">
                <a:solidFill>
                  <a:srgbClr val="000000"/>
                </a:solidFill>
                <a:latin typeface="Arial" charset="0"/>
                <a:cs typeface="Times New Roman" pitchFamily="18" charset="0"/>
              </a:rPr>
              <a:t>jobs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It</a:t>
            </a:r>
            <a:r>
              <a:rPr lang="tr-TR" sz="1800" b="1" dirty="0">
                <a:solidFill>
                  <a:srgbClr val="000000"/>
                </a:solidFill>
                <a:latin typeface="Arial" charset="0"/>
                <a:cs typeface="Times New Roman" pitchFamily="18" charset="0"/>
              </a:rPr>
              <a:t> is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most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proactive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search</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strategy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Networking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taps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into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hidden</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 market </a:t>
            </a:r>
            <a:r>
              <a:rPr lang="tr-TR" sz="1800" b="1" dirty="0" err="1">
                <a:solidFill>
                  <a:srgbClr val="000000"/>
                </a:solidFill>
                <a:latin typeface="Arial" charset="0"/>
                <a:cs typeface="Times New Roman" pitchFamily="18" charset="0"/>
              </a:rPr>
              <a:t>through</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development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cultivation</a:t>
            </a:r>
            <a:r>
              <a:rPr lang="tr-TR" sz="1800" b="1" dirty="0">
                <a:solidFill>
                  <a:srgbClr val="000000"/>
                </a:solidFill>
                <a:latin typeface="Arial" charset="0"/>
                <a:cs typeface="Times New Roman" pitchFamily="18" charset="0"/>
              </a:rPr>
              <a:t> of </a:t>
            </a:r>
            <a:r>
              <a:rPr lang="tr-TR" sz="1800" b="1" dirty="0" err="1">
                <a:solidFill>
                  <a:srgbClr val="000000"/>
                </a:solidFill>
                <a:latin typeface="Arial" charset="0"/>
                <a:cs typeface="Times New Roman" pitchFamily="18" charset="0"/>
              </a:rPr>
              <a:t>contacts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relationships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Rather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than</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passively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relying</a:t>
            </a:r>
            <a:r>
              <a:rPr lang="tr-TR" sz="1800" b="1" dirty="0">
                <a:solidFill>
                  <a:srgbClr val="000000"/>
                </a:solidFill>
                <a:latin typeface="Arial" charset="0"/>
                <a:cs typeface="Times New Roman" pitchFamily="18" charset="0"/>
              </a:rPr>
              <a:t> on </a:t>
            </a:r>
            <a:r>
              <a:rPr lang="tr-TR" sz="1800" b="1" dirty="0" err="1">
                <a:solidFill>
                  <a:srgbClr val="000000"/>
                </a:solidFill>
                <a:latin typeface="Arial" charset="0"/>
                <a:cs typeface="Times New Roman" pitchFamily="18" charset="0"/>
              </a:rPr>
              <a:t>chance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smart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seeker</a:t>
            </a:r>
            <a:r>
              <a:rPr lang="tr-TR" sz="1800" b="1" dirty="0">
                <a:solidFill>
                  <a:srgbClr val="000000"/>
                </a:solidFill>
                <a:latin typeface="Arial" charset="0"/>
                <a:cs typeface="Times New Roman" pitchFamily="18" charset="0"/>
              </a:rPr>
              <a:t> CREATES </a:t>
            </a:r>
            <a:r>
              <a:rPr lang="tr-TR" sz="1800" b="1" dirty="0" err="1">
                <a:solidFill>
                  <a:srgbClr val="000000"/>
                </a:solidFill>
                <a:latin typeface="Arial" charset="0"/>
                <a:cs typeface="Times New Roman" pitchFamily="18" charset="0"/>
              </a:rPr>
              <a:t>opportunities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meeting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people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work</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may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know</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someone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works</a:t>
            </a:r>
            <a:r>
              <a:rPr lang="tr-TR" sz="1800" b="1" dirty="0">
                <a:solidFill>
                  <a:srgbClr val="000000"/>
                </a:solidFill>
                <a:latin typeface="Arial" charset="0"/>
                <a:cs typeface="Times New Roman" pitchFamily="18" charset="0"/>
              </a:rPr>
              <a:t> in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field</a:t>
            </a:r>
            <a:r>
              <a:rPr lang="tr-TR" sz="1800" b="1" dirty="0">
                <a:solidFill>
                  <a:srgbClr val="000000"/>
                </a:solidFill>
                <a:latin typeface="Arial" charset="0"/>
                <a:cs typeface="Times New Roman" pitchFamily="18" charset="0"/>
              </a:rPr>
              <a:t> of </a:t>
            </a:r>
            <a:r>
              <a:rPr lang="tr-TR" sz="1800" b="1" dirty="0" err="1">
                <a:solidFill>
                  <a:srgbClr val="000000"/>
                </a:solidFill>
                <a:latin typeface="Arial" charset="0"/>
                <a:cs typeface="Times New Roman" pitchFamily="18" charset="0"/>
              </a:rPr>
              <a:t>interest</a:t>
            </a:r>
            <a:r>
              <a:rPr lang="tr-TR" sz="1800" b="1" dirty="0">
                <a:solidFill>
                  <a:srgbClr val="000000"/>
                </a:solidFill>
                <a:latin typeface="Arial" charset="0"/>
                <a:cs typeface="Times New Roman" pitchFamily="18" charset="0"/>
              </a:rPr>
              <a:t>. Start </a:t>
            </a:r>
            <a:r>
              <a:rPr lang="tr-TR" sz="1800" b="1" dirty="0" err="1">
                <a:solidFill>
                  <a:srgbClr val="000000"/>
                </a:solidFill>
                <a:latin typeface="Arial" charset="0"/>
                <a:cs typeface="Times New Roman" pitchFamily="18" charset="0"/>
              </a:rPr>
              <a:t>by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letting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everyone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know</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relatives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friends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faculty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supervisors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neighbors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that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you're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looking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never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know</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may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know</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someone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can </a:t>
            </a:r>
            <a:r>
              <a:rPr lang="tr-TR" sz="1800" b="1" dirty="0" err="1">
                <a:solidFill>
                  <a:srgbClr val="000000"/>
                </a:solidFill>
                <a:latin typeface="Arial" charset="0"/>
                <a:cs typeface="Times New Roman" pitchFamily="18" charset="0"/>
              </a:rPr>
              <a:t>provide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valuable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information</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or</a:t>
            </a:r>
            <a:r>
              <a:rPr lang="tr-TR" sz="1800" b="1" dirty="0">
                <a:solidFill>
                  <a:srgbClr val="000000"/>
                </a:solidFill>
                <a:latin typeface="Arial" charset="0"/>
                <a:cs typeface="Times New Roman" pitchFamily="18" charset="0"/>
              </a:rPr>
              <a:t> a </a:t>
            </a:r>
            <a:r>
              <a:rPr lang="tr-TR" sz="1800" b="1" dirty="0" err="1">
                <a:solidFill>
                  <a:srgbClr val="000000"/>
                </a:solidFill>
                <a:latin typeface="Arial" charset="0"/>
                <a:cs typeface="Times New Roman" pitchFamily="18" charset="0"/>
              </a:rPr>
              <a:t>valuable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contact</a:t>
            </a:r>
            <a:r>
              <a:rPr lang="tr-TR" sz="1800" b="1" dirty="0">
                <a:solidFill>
                  <a:srgbClr val="000000"/>
                </a:solidFill>
                <a:latin typeface="Arial" charset="0"/>
                <a:cs typeface="Times New Roman" pitchFamily="18" charset="0"/>
              </a:rPr>
              <a:t>.</a:t>
            </a:r>
          </a:p>
          <a:p>
            <a:pPr algn="just"/>
            <a:endParaRPr lang="tr-TR" sz="1800" b="1" dirty="0">
              <a:latin typeface="Arial" charset="0"/>
              <a:cs typeface="Times New Roman" pitchFamily="18" charset="0"/>
            </a:endParaRPr>
          </a:p>
          <a:p>
            <a:pPr algn="just" eaLnBrk="0" hangingPunct="0"/>
            <a:r>
              <a:rPr lang="tr-TR" sz="1800" b="1" dirty="0" err="1">
                <a:solidFill>
                  <a:srgbClr val="000000"/>
                </a:solidFill>
                <a:latin typeface="Arial" charset="0"/>
                <a:cs typeface="Times New Roman" pitchFamily="18" charset="0"/>
                <a:hlinkClick r:id="rId2"/>
              </a:rPr>
              <a:t>The</a:t>
            </a:r>
            <a:r>
              <a:rPr lang="tr-TR" sz="1800" b="1" dirty="0">
                <a:solidFill>
                  <a:srgbClr val="000000"/>
                </a:solidFill>
                <a:latin typeface="Arial" charset="0"/>
                <a:cs typeface="Times New Roman" pitchFamily="18" charset="0"/>
                <a:hlinkClick r:id="rId2"/>
              </a:rPr>
              <a:t> </a:t>
            </a:r>
            <a:r>
              <a:rPr lang="tr-TR" sz="1800" b="1" dirty="0" err="1">
                <a:solidFill>
                  <a:srgbClr val="000000"/>
                </a:solidFill>
                <a:latin typeface="Arial" charset="0"/>
                <a:cs typeface="Times New Roman" pitchFamily="18" charset="0"/>
                <a:hlinkClick r:id="rId2"/>
              </a:rPr>
              <a:t>Alumni</a:t>
            </a:r>
            <a:r>
              <a:rPr lang="tr-TR" sz="1800" b="1" dirty="0">
                <a:solidFill>
                  <a:srgbClr val="000000"/>
                </a:solidFill>
                <a:latin typeface="Arial" charset="0"/>
                <a:cs typeface="Times New Roman" pitchFamily="18" charset="0"/>
                <a:hlinkClick r:id="rId2"/>
              </a:rPr>
              <a:t> </a:t>
            </a:r>
            <a:r>
              <a:rPr lang="tr-TR" sz="1800" b="1" dirty="0" err="1">
                <a:solidFill>
                  <a:srgbClr val="000000"/>
                </a:solidFill>
                <a:latin typeface="Arial" charset="0"/>
                <a:cs typeface="Times New Roman" pitchFamily="18" charset="0"/>
                <a:hlinkClick r:id="rId2"/>
              </a:rPr>
              <a:t>Career</a:t>
            </a:r>
            <a:r>
              <a:rPr lang="tr-TR" sz="1800" b="1" dirty="0">
                <a:solidFill>
                  <a:srgbClr val="000000"/>
                </a:solidFill>
                <a:latin typeface="Arial" charset="0"/>
                <a:cs typeface="Times New Roman" pitchFamily="18" charset="0"/>
                <a:hlinkClick r:id="rId2"/>
              </a:rPr>
              <a:t> Network</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sponsored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by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Office of </a:t>
            </a:r>
            <a:r>
              <a:rPr lang="tr-TR" sz="1800" b="1" dirty="0" err="1">
                <a:solidFill>
                  <a:srgbClr val="000000"/>
                </a:solidFill>
                <a:latin typeface="Arial" charset="0"/>
                <a:cs typeface="Times New Roman" pitchFamily="18" charset="0"/>
              </a:rPr>
              <a:t>Alumni</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Parent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Relations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and</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Career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Development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Center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makes</a:t>
            </a:r>
            <a:r>
              <a:rPr lang="tr-TR" sz="1800" b="1" dirty="0">
                <a:solidFill>
                  <a:srgbClr val="000000"/>
                </a:solidFill>
                <a:latin typeface="Arial" charset="0"/>
                <a:cs typeface="Times New Roman" pitchFamily="18" charset="0"/>
              </a:rPr>
              <a:t> it </a:t>
            </a:r>
            <a:r>
              <a:rPr lang="tr-TR" sz="1800" b="1" dirty="0" err="1">
                <a:solidFill>
                  <a:srgbClr val="000000"/>
                </a:solidFill>
                <a:latin typeface="Arial" charset="0"/>
                <a:cs typeface="Times New Roman" pitchFamily="18" charset="0"/>
              </a:rPr>
              <a:t>possible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Binghamton</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students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identify</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Binghamton</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graduates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working</a:t>
            </a:r>
            <a:r>
              <a:rPr lang="tr-TR" sz="1800" b="1" dirty="0">
                <a:solidFill>
                  <a:srgbClr val="000000"/>
                </a:solidFill>
                <a:latin typeface="Arial" charset="0"/>
                <a:cs typeface="Times New Roman" pitchFamily="18" charset="0"/>
              </a:rPr>
              <a:t> in </a:t>
            </a:r>
            <a:r>
              <a:rPr lang="tr-TR" sz="1800" b="1" dirty="0" err="1">
                <a:solidFill>
                  <a:srgbClr val="000000"/>
                </a:solidFill>
                <a:latin typeface="Arial" charset="0"/>
                <a:cs typeface="Times New Roman" pitchFamily="18" charset="0"/>
              </a:rPr>
              <a:t>particular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fields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particular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employers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who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are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willing</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talk </a:t>
            </a:r>
            <a:r>
              <a:rPr lang="tr-TR" sz="1800" b="1" dirty="0" err="1">
                <a:solidFill>
                  <a:srgbClr val="000000"/>
                </a:solidFill>
                <a:latin typeface="Arial" charset="0"/>
                <a:cs typeface="Times New Roman" pitchFamily="18" charset="0"/>
              </a:rPr>
              <a:t>about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their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work</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Alumni</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want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help</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so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take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advantage</a:t>
            </a:r>
            <a:r>
              <a:rPr lang="tr-TR" sz="1800" b="1" dirty="0">
                <a:solidFill>
                  <a:srgbClr val="000000"/>
                </a:solidFill>
                <a:latin typeface="Arial" charset="0"/>
                <a:cs typeface="Times New Roman" pitchFamily="18" charset="0"/>
              </a:rPr>
              <a:t> of </a:t>
            </a:r>
            <a:r>
              <a:rPr lang="tr-TR" sz="1800" b="1" dirty="0" err="1">
                <a:solidFill>
                  <a:srgbClr val="000000"/>
                </a:solidFill>
                <a:latin typeface="Arial" charset="0"/>
                <a:cs typeface="Times New Roman" pitchFamily="18" charset="0"/>
              </a:rPr>
              <a:t>this</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resource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Remember</a:t>
            </a:r>
            <a:r>
              <a:rPr lang="tr-TR" sz="1800" b="1" dirty="0">
                <a:solidFill>
                  <a:srgbClr val="000000"/>
                </a:solidFill>
                <a:latin typeface="Arial" charset="0"/>
                <a:cs typeface="Times New Roman" pitchFamily="18" charset="0"/>
              </a:rPr>
              <a:t> - </a:t>
            </a:r>
            <a:r>
              <a:rPr lang="tr-TR" sz="1800" b="1" dirty="0" err="1">
                <a:solidFill>
                  <a:srgbClr val="000000"/>
                </a:solidFill>
                <a:latin typeface="Arial" charset="0"/>
                <a:cs typeface="Times New Roman" pitchFamily="18" charset="0"/>
              </a:rPr>
              <a:t>this</a:t>
            </a:r>
            <a:r>
              <a:rPr lang="tr-TR" sz="1800" b="1" dirty="0">
                <a:solidFill>
                  <a:srgbClr val="000000"/>
                </a:solidFill>
                <a:latin typeface="Arial" charset="0"/>
                <a:cs typeface="Times New Roman" pitchFamily="18" charset="0"/>
              </a:rPr>
              <a:t> is not a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placement</a:t>
            </a:r>
            <a:r>
              <a:rPr lang="tr-TR" sz="1800" b="1" dirty="0">
                <a:solidFill>
                  <a:srgbClr val="000000"/>
                </a:solidFill>
                <a:latin typeface="Arial" charset="0"/>
                <a:cs typeface="Times New Roman" pitchFamily="18" charset="0"/>
              </a:rPr>
              <a:t> service. </a:t>
            </a:r>
            <a:r>
              <a:rPr lang="tr-TR" sz="1800" b="1" dirty="0" err="1">
                <a:solidFill>
                  <a:srgbClr val="000000"/>
                </a:solidFill>
                <a:latin typeface="Arial" charset="0"/>
                <a:cs typeface="Times New Roman" pitchFamily="18" charset="0"/>
              </a:rPr>
              <a:t>While</a:t>
            </a:r>
            <a:r>
              <a:rPr lang="tr-TR" sz="1800" b="1" dirty="0">
                <a:solidFill>
                  <a:srgbClr val="000000"/>
                </a:solidFill>
                <a:latin typeface="Arial" charset="0"/>
                <a:cs typeface="Times New Roman" pitchFamily="18" charset="0"/>
              </a:rPr>
              <a:t> it is </a:t>
            </a:r>
            <a:r>
              <a:rPr lang="tr-TR" sz="1800" b="1" dirty="0" err="1">
                <a:solidFill>
                  <a:srgbClr val="000000"/>
                </a:solidFill>
                <a:latin typeface="Arial" charset="0"/>
                <a:cs typeface="Times New Roman" pitchFamily="18" charset="0"/>
              </a:rPr>
              <a:t>appropriate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ask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tips</a:t>
            </a:r>
            <a:r>
              <a:rPr lang="tr-TR" sz="1800" b="1" dirty="0">
                <a:solidFill>
                  <a:srgbClr val="000000"/>
                </a:solidFill>
                <a:latin typeface="Arial" charset="0"/>
                <a:cs typeface="Times New Roman" pitchFamily="18" charset="0"/>
              </a:rPr>
              <a:t> on </a:t>
            </a:r>
            <a:r>
              <a:rPr lang="tr-TR" sz="1800" b="1" dirty="0" err="1">
                <a:solidFill>
                  <a:srgbClr val="000000"/>
                </a:solidFill>
                <a:latin typeface="Arial" charset="0"/>
                <a:cs typeface="Times New Roman" pitchFamily="18" charset="0"/>
              </a:rPr>
              <a:t>how</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look</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openings</a:t>
            </a:r>
            <a:r>
              <a:rPr lang="tr-TR" sz="1800" b="1" dirty="0">
                <a:solidFill>
                  <a:srgbClr val="000000"/>
                </a:solidFill>
                <a:latin typeface="Arial" charset="0"/>
                <a:cs typeface="Times New Roman" pitchFamily="18" charset="0"/>
              </a:rPr>
              <a:t> in </a:t>
            </a:r>
            <a:r>
              <a:rPr lang="tr-TR" sz="1800" b="1" dirty="0" err="1">
                <a:solidFill>
                  <a:srgbClr val="000000"/>
                </a:solidFill>
                <a:latin typeface="Arial" charset="0"/>
                <a:cs typeface="Times New Roman" pitchFamily="18" charset="0"/>
              </a:rPr>
              <a:t>the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field</a:t>
            </a:r>
            <a:r>
              <a:rPr lang="tr-TR" sz="1800" b="1" dirty="0">
                <a:solidFill>
                  <a:srgbClr val="000000"/>
                </a:solidFill>
                <a:latin typeface="Arial" charset="0"/>
                <a:cs typeface="Times New Roman" pitchFamily="18" charset="0"/>
              </a:rPr>
              <a:t>, it is not </a:t>
            </a:r>
            <a:r>
              <a:rPr lang="tr-TR" sz="1800" b="1" dirty="0" err="1">
                <a:solidFill>
                  <a:srgbClr val="000000"/>
                </a:solidFill>
                <a:latin typeface="Arial" charset="0"/>
                <a:cs typeface="Times New Roman" pitchFamily="18" charset="0"/>
              </a:rPr>
              <a:t>appropriate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ask </a:t>
            </a:r>
            <a:r>
              <a:rPr lang="tr-TR" sz="1800" b="1" dirty="0" err="1">
                <a:solidFill>
                  <a:srgbClr val="000000"/>
                </a:solidFill>
                <a:latin typeface="Arial" charset="0"/>
                <a:cs typeface="Times New Roman" pitchFamily="18" charset="0"/>
              </a:rPr>
              <a:t>them</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hire</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or</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to</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get</a:t>
            </a:r>
            <a:r>
              <a:rPr lang="tr-TR" sz="1800" b="1" dirty="0">
                <a:solidFill>
                  <a:srgbClr val="000000"/>
                </a:solidFill>
                <a:latin typeface="Arial" charset="0"/>
                <a:cs typeface="Times New Roman" pitchFamily="18" charset="0"/>
              </a:rPr>
              <a:t> </a:t>
            </a:r>
            <a:r>
              <a:rPr lang="tr-TR" sz="1800" b="1" dirty="0" err="1">
                <a:solidFill>
                  <a:srgbClr val="000000"/>
                </a:solidFill>
                <a:latin typeface="Arial" charset="0"/>
                <a:cs typeface="Times New Roman" pitchFamily="18" charset="0"/>
              </a:rPr>
              <a:t>you</a:t>
            </a:r>
            <a:r>
              <a:rPr lang="tr-TR" sz="1800" b="1" dirty="0">
                <a:solidFill>
                  <a:srgbClr val="000000"/>
                </a:solidFill>
                <a:latin typeface="Arial" charset="0"/>
                <a:cs typeface="Times New Roman" pitchFamily="18" charset="0"/>
              </a:rPr>
              <a:t> a </a:t>
            </a:r>
            <a:r>
              <a:rPr lang="tr-TR" sz="1800" b="1" dirty="0" err="1">
                <a:solidFill>
                  <a:srgbClr val="000000"/>
                </a:solidFill>
                <a:latin typeface="Arial" charset="0"/>
                <a:cs typeface="Times New Roman" pitchFamily="18" charset="0"/>
              </a:rPr>
              <a:t>job</a:t>
            </a:r>
            <a:r>
              <a:rPr lang="tr-TR" sz="1800" b="1" dirty="0">
                <a:solidFill>
                  <a:srgbClr val="000000"/>
                </a:solidFill>
                <a:latin typeface="Arial" charset="0"/>
                <a:cs typeface="Times New Roman" pitchFamily="18" charset="0"/>
              </a:rPr>
              <a:t>!</a:t>
            </a:r>
            <a:endParaRPr lang="tr-TR" sz="1800" b="1" dirty="0">
              <a:latin typeface="Arial" charset="0"/>
              <a:cs typeface="Times New Roman" pitchFamily="18" charset="0"/>
            </a:endParaRPr>
          </a:p>
          <a:p>
            <a:pPr algn="just" eaLnBrk="0" hangingPunct="0"/>
            <a:endParaRPr lang="tr-TR" sz="1800" b="1" dirty="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304800" y="228600"/>
            <a:ext cx="8534400" cy="5999163"/>
          </a:xfrm>
          <a:prstGeom prst="rect">
            <a:avLst/>
          </a:prstGeom>
          <a:noFill/>
          <a:ln w="9525">
            <a:noFill/>
            <a:miter lim="800000"/>
            <a:headEnd/>
            <a:tailEnd/>
          </a:ln>
          <a:effectLst/>
        </p:spPr>
        <p:txBody>
          <a:bodyPr>
            <a:spAutoFit/>
          </a:bodyPr>
          <a:lstStyle/>
          <a:p>
            <a:pPr algn="just" eaLnBrk="0" hangingPunct="0">
              <a:spcBef>
                <a:spcPct val="50000"/>
              </a:spcBef>
            </a:pPr>
            <a:r>
              <a:rPr lang="tr-TR" sz="1800" b="1">
                <a:solidFill>
                  <a:srgbClr val="000000"/>
                </a:solidFill>
                <a:latin typeface="Arial" charset="0"/>
                <a:cs typeface="Times New Roman" pitchFamily="18" charset="0"/>
              </a:rPr>
              <a:t>Through people you meet you'll gain an understanding of how people are hired, gain up-to-date information about who may be hiring, and learn what employers expect from candidates. One person leads to another, because a good word or just being able to mention someone's name can help you get your foot in the door. </a:t>
            </a:r>
            <a:endParaRPr lang="tr-TR" sz="1800" b="1">
              <a:latin typeface="Arial" charset="0"/>
              <a:cs typeface="Times New Roman" pitchFamily="18" charset="0"/>
            </a:endParaRPr>
          </a:p>
          <a:p>
            <a:pPr algn="just" eaLnBrk="0" hangingPunct="0">
              <a:spcBef>
                <a:spcPct val="50000"/>
              </a:spcBef>
            </a:pPr>
            <a:r>
              <a:rPr lang="tr-TR" sz="1800" b="1">
                <a:solidFill>
                  <a:srgbClr val="000000"/>
                </a:solidFill>
                <a:latin typeface="Arial" charset="0"/>
                <a:cs typeface="Times New Roman" pitchFamily="18" charset="0"/>
              </a:rPr>
              <a:t>Ask each contact, "Who else do you think would be an interesting person for me to speak with?" and "May I mention your name?". Even such a casual referral can lead to information about openings not yet advertised, early information about anticipated openings, or information about openings not advertised in publications you see. Read the Quick Reference Guide on </a:t>
            </a:r>
            <a:r>
              <a:rPr lang="tr-TR" sz="1800" b="1">
                <a:solidFill>
                  <a:srgbClr val="000000"/>
                </a:solidFill>
                <a:latin typeface="Arial" charset="0"/>
                <a:cs typeface="Times New Roman" pitchFamily="18" charset="0"/>
                <a:hlinkClick r:id="rId2"/>
              </a:rPr>
              <a:t>Networking and Informational Interviewing.</a:t>
            </a:r>
            <a:endParaRPr lang="tr-TR" sz="1800" b="1">
              <a:latin typeface="Arial" charset="0"/>
              <a:cs typeface="Times New Roman" pitchFamily="18" charset="0"/>
            </a:endParaRPr>
          </a:p>
          <a:p>
            <a:pPr algn="just" eaLnBrk="0" hangingPunct="0">
              <a:spcBef>
                <a:spcPct val="50000"/>
              </a:spcBef>
            </a:pPr>
            <a:r>
              <a:rPr lang="tr-TR" sz="1800" b="1">
                <a:solidFill>
                  <a:srgbClr val="000000"/>
                </a:solidFill>
                <a:latin typeface="Arial" charset="0"/>
                <a:cs typeface="Times New Roman" pitchFamily="18" charset="0"/>
              </a:rPr>
              <a:t>Keep a notebook for recording the names and contact information of people working within the field that interests you. As you begin your job search you'll want to identify specific names as often as possible. A master list of contacts can help. So approach reading the newspaper, participating in internships, or talking with friends and faculty with this in mind.</a:t>
            </a:r>
            <a:endParaRPr lang="tr-TR" sz="1800" b="1">
              <a:latin typeface="Arial" charset="0"/>
              <a:cs typeface="Times New Roman" pitchFamily="18" charset="0"/>
            </a:endParaRPr>
          </a:p>
          <a:p>
            <a:pPr algn="just" eaLnBrk="0" hangingPunct="0">
              <a:spcBef>
                <a:spcPct val="50000"/>
              </a:spcBef>
            </a:pPr>
            <a:r>
              <a:rPr lang="tr-TR" sz="1800" b="1">
                <a:solidFill>
                  <a:srgbClr val="000000"/>
                </a:solidFill>
                <a:latin typeface="Arial" charset="0"/>
                <a:cs typeface="Times New Roman" pitchFamily="18" charset="0"/>
              </a:rPr>
              <a:t>For further reading about networking you may want to take a look at these books that are available in CDC's Career Resource Area: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The National Business Employment Weekly - Networking</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It's Who You Know: the Magic of Networking in Person and on the Internet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04800" y="115888"/>
            <a:ext cx="8610600" cy="5310187"/>
          </a:xfrm>
          <a:prstGeom prst="rect">
            <a:avLst/>
          </a:prstGeom>
          <a:noFill/>
          <a:ln w="9525">
            <a:noFill/>
            <a:miter lim="800000"/>
            <a:headEnd/>
            <a:tailEnd/>
          </a:ln>
          <a:effectLst/>
        </p:spPr>
        <p:txBody>
          <a:bodyPr>
            <a:spAutoFit/>
          </a:bodyPr>
          <a:lstStyle/>
          <a:p>
            <a:pPr algn="ctr"/>
            <a:r>
              <a:rPr lang="tr-TR" sz="1800" b="1">
                <a:solidFill>
                  <a:schemeClr val="accent2"/>
                </a:solidFill>
                <a:latin typeface="Arial" charset="0"/>
                <a:cs typeface="Times New Roman" pitchFamily="18" charset="0"/>
              </a:rPr>
              <a:t>Special Events</a:t>
            </a:r>
            <a:endParaRPr lang="tr-TR" sz="1800" b="1">
              <a:solidFill>
                <a:schemeClr val="accent2"/>
              </a:solidFill>
              <a:latin typeface="Arial" charset="0"/>
            </a:endParaRPr>
          </a:p>
          <a:p>
            <a:pPr algn="just"/>
            <a:r>
              <a:rPr lang="tr-TR" sz="1800" b="1">
                <a:solidFill>
                  <a:schemeClr val="accent2"/>
                </a:solidFill>
                <a:latin typeface="Arial" charset="0"/>
                <a:cs typeface="Times New Roman" pitchFamily="18" charset="0"/>
              </a:rPr>
              <a:t> </a:t>
            </a:r>
            <a:r>
              <a:rPr lang="tr-TR" sz="1800" b="1">
                <a:solidFill>
                  <a:srgbClr val="000000"/>
                </a:solidFill>
                <a:latin typeface="Arial" charset="0"/>
                <a:cs typeface="Times New Roman" pitchFamily="18" charset="0"/>
              </a:rPr>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Many employers connect with Binghamton candidates through CDC </a:t>
            </a:r>
            <a:r>
              <a:rPr lang="tr-TR" sz="1800" b="1">
                <a:solidFill>
                  <a:srgbClr val="000000"/>
                </a:solidFill>
                <a:latin typeface="Arial" charset="0"/>
                <a:cs typeface="Times New Roman" pitchFamily="18" charset="0"/>
                <a:hlinkClick r:id="rId2"/>
              </a:rPr>
              <a:t>Job Fairs and other Special Events. </a:t>
            </a:r>
            <a:r>
              <a:rPr lang="tr-TR" sz="1800" b="1">
                <a:solidFill>
                  <a:srgbClr val="000000"/>
                </a:solidFill>
                <a:latin typeface="Arial" charset="0"/>
                <a:cs typeface="Times New Roman" pitchFamily="18" charset="0"/>
              </a:rPr>
              <a:t>Alumni are welcome to participate in these events.</a:t>
            </a:r>
            <a:endParaRPr lang="tr-TR" sz="1800" b="1">
              <a:solidFill>
                <a:srgbClr val="000000"/>
              </a:solidFill>
              <a:latin typeface="Arial" charset="0"/>
            </a:endParaRPr>
          </a:p>
          <a:p>
            <a:pPr algn="just"/>
            <a:r>
              <a:rPr lang="tr-TR" sz="1800" b="1">
                <a:solidFill>
                  <a:srgbClr val="000000"/>
                </a:solidFill>
                <a:latin typeface="Arial" charset="0"/>
                <a:cs typeface="Times New Roman" pitchFamily="18" charset="0"/>
              </a:rPr>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Events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Bring your resume; dress in a manner that will make a good first impression.</a:t>
            </a:r>
            <a:r>
              <a:rPr lang="tr-TR" sz="1800" b="1">
                <a:solidFill>
                  <a:srgbClr val="000000"/>
                </a:solidFill>
                <a:latin typeface="Arial" charset="0"/>
              </a:rPr>
              <a:t> </a:t>
            </a:r>
            <a:r>
              <a:rPr lang="tr-TR" sz="1800" b="1">
                <a:solidFill>
                  <a:srgbClr val="000000"/>
                </a:solidFill>
                <a:latin typeface="Arial" charset="0"/>
                <a:cs typeface="Times New Roman" pitchFamily="18" charset="0"/>
              </a:rPr>
              <a:t>The </a:t>
            </a:r>
            <a:r>
              <a:rPr lang="tr-TR" sz="1800" b="1">
                <a:solidFill>
                  <a:srgbClr val="000000"/>
                </a:solidFill>
                <a:latin typeface="Arial" charset="0"/>
                <a:cs typeface="Times New Roman" pitchFamily="18" charset="0"/>
                <a:hlinkClick r:id="rId3"/>
              </a:rPr>
              <a:t>Job &amp; Internship Fair</a:t>
            </a:r>
            <a:r>
              <a:rPr lang="tr-TR" sz="1800" b="1">
                <a:solidFill>
                  <a:srgbClr val="000000"/>
                </a:solidFill>
                <a:latin typeface="Arial" charset="0"/>
                <a:cs typeface="Times New Roman" pitchFamily="18" charset="0"/>
              </a:rPr>
              <a:t>, hosts employers in both the fall and spring semesters. Representatives are available to discuss professional opportunities and internships.</a:t>
            </a:r>
            <a:endParaRPr lang="tr-TR" sz="1800" b="1">
              <a:solidFill>
                <a:srgbClr val="000000"/>
              </a:solidFill>
              <a:latin typeface="Arial" charset="0"/>
            </a:endParaRPr>
          </a:p>
          <a:p>
            <a:pPr algn="just"/>
            <a:r>
              <a:rPr lang="tr-TR" sz="1800" b="1">
                <a:solidFill>
                  <a:srgbClr val="000000"/>
                </a:solidFill>
                <a:latin typeface="Arial" charset="0"/>
                <a:cs typeface="Times New Roman" pitchFamily="18" charset="0"/>
              </a:rPr>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hlinkClick r:id="rId4"/>
              </a:rPr>
              <a:t>Check out CDC's Events Calendar for dates and times</a:t>
            </a:r>
            <a:r>
              <a:rPr lang="tr-TR" sz="1800" b="1">
                <a:solidFill>
                  <a:srgbClr val="000000"/>
                </a:solidFill>
                <a:latin typeface="Arial" charset="0"/>
                <a:cs typeface="Times New Roman" pitchFamily="18" charset="0"/>
              </a:rPr>
              <a:t>.</a:t>
            </a:r>
            <a:endParaRPr lang="tr-TR" sz="1800" b="1">
              <a:latin typeface="Arial" charset="0"/>
              <a:cs typeface="Times New Roman" pitchFamily="18" charset="0"/>
            </a:endParaRPr>
          </a:p>
          <a:p>
            <a:pPr algn="just" eaLnBrk="0" hangingPunct="0"/>
            <a:r>
              <a:rPr lang="tr-TR" sz="1800" b="1">
                <a:solidFill>
                  <a:srgbClr val="000000"/>
                </a:solidFill>
                <a:latin typeface="Arial" charset="0"/>
                <a:cs typeface="Times New Roman" pitchFamily="18" charset="0"/>
              </a:rPr>
              <a:t>Employer Information Sessions</a:t>
            </a:r>
          </a:p>
          <a:p>
            <a:pPr algn="just" eaLnBrk="0" hangingPunct="0"/>
            <a:r>
              <a:rPr lang="tr-TR" sz="1800" b="1">
                <a:solidFill>
                  <a:srgbClr val="000000"/>
                </a:solidFill>
                <a:latin typeface="Arial" charset="0"/>
                <a:cs typeface="Times New Roman" pitchFamily="18" charset="0"/>
              </a:rPr>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Many employers conduct presentations to meet interested students and provide information. Employer information sessions are listed on the calendar feature of </a:t>
            </a:r>
            <a:r>
              <a:rPr lang="tr-TR" sz="1800" b="1">
                <a:solidFill>
                  <a:srgbClr val="000000"/>
                </a:solidFill>
                <a:latin typeface="Arial" charset="0"/>
                <a:cs typeface="Times New Roman" pitchFamily="18" charset="0"/>
                <a:hlinkClick r:id="rId5"/>
              </a:rPr>
              <a:t>eRecruiting</a:t>
            </a:r>
            <a:r>
              <a:rPr lang="tr-TR" sz="1800" b="1">
                <a:solidFill>
                  <a:srgbClr val="000000"/>
                </a:solidFill>
                <a:latin typeface="Arial" charset="0"/>
                <a:cs typeface="Times New Roman" pitchFamily="18" charset="0"/>
              </a:rPr>
              <a:t>. It is important to attend sessions held by employers with whom you will be interviewing. </a:t>
            </a:r>
            <a:endParaRPr lang="tr-TR" sz="1800" b="1">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81000" y="762000"/>
            <a:ext cx="8229600" cy="5035550"/>
          </a:xfrm>
          <a:prstGeom prst="rect">
            <a:avLst/>
          </a:prstGeom>
          <a:noFill/>
          <a:ln w="9525">
            <a:noFill/>
            <a:miter lim="800000"/>
            <a:headEnd/>
            <a:tailEnd/>
          </a:ln>
          <a:effectLst/>
        </p:spPr>
        <p:txBody>
          <a:bodyPr>
            <a:spAutoFit/>
          </a:bodyPr>
          <a:lstStyle/>
          <a:p>
            <a:pPr algn="ctr"/>
            <a:r>
              <a:rPr lang="tr-TR" sz="1800" b="1">
                <a:solidFill>
                  <a:schemeClr val="accent2"/>
                </a:solidFill>
                <a:latin typeface="Arial" charset="0"/>
                <a:cs typeface="Times New Roman" pitchFamily="18" charset="0"/>
              </a:rPr>
              <a:t>Ads in Newspapers or Newsletters </a:t>
            </a:r>
            <a:br>
              <a:rPr lang="tr-TR" sz="1800" b="1">
                <a:solidFill>
                  <a:schemeClr val="accent2"/>
                </a:solidFill>
                <a:latin typeface="Arial" charset="0"/>
                <a:cs typeface="Times New Roman" pitchFamily="18" charset="0"/>
              </a:rPr>
            </a:br>
            <a:endParaRPr lang="tr-TR" sz="1800" b="1">
              <a:solidFill>
                <a:schemeClr val="accent2"/>
              </a:solidFill>
              <a:latin typeface="Arial" charset="0"/>
            </a:endParaRPr>
          </a:p>
          <a:p>
            <a:pPr algn="just"/>
            <a:r>
              <a:rPr lang="tr-TR" sz="1800" b="1">
                <a:solidFill>
                  <a:srgbClr val="000000"/>
                </a:solidFill>
                <a:latin typeface="Arial" charset="0"/>
                <a:cs typeface="Times New Roman" pitchFamily="18" charset="0"/>
              </a:rPr>
              <a:t>The newspaper is where people commonly focus a job search. Certainly check the want ads of the daily paper for the city where you hope to work, but don't rely on them exclusively. It may not be necessary to check every day. Sunday editions have the biggest classified sections. Classified from the newspapers of major cities as well as many smaller daily papers are available on the web. In addition to reviewing classified ads in daily newspapers, specialized newspapers for particular, professions often list job vacancies. For example, the "Chronicle of Higher Education" (available in CDC and on the Internet) is a weekly publication that includes administrative and faculty openings. </a:t>
            </a:r>
            <a:endParaRPr lang="tr-TR" sz="1800" b="1">
              <a:solidFill>
                <a:srgbClr val="000000"/>
              </a:solidFill>
              <a:latin typeface="Arial" charset="0"/>
            </a:endParaRPr>
          </a:p>
          <a:p>
            <a:pPr algn="just"/>
            <a:endParaRPr lang="tr-TR" sz="1800" b="1">
              <a:latin typeface="Arial" charset="0"/>
            </a:endParaRPr>
          </a:p>
          <a:p>
            <a:pPr algn="just" eaLnBrk="0" hangingPunct="0"/>
            <a:r>
              <a:rPr lang="tr-TR" sz="1800" b="1">
                <a:solidFill>
                  <a:srgbClr val="000000"/>
                </a:solidFill>
                <a:latin typeface="Arial" charset="0"/>
                <a:cs typeface="Times New Roman" pitchFamily="18" charset="0"/>
              </a:rPr>
              <a:t>Professional associations, interest groups and commercial vendors produce specialized publications that include job vacancy information. CDC subscribes to Environmental Opportunities, Opportunities in Public Affairs, and International Employment Opportunities. </a:t>
            </a:r>
            <a:endParaRPr lang="tr-TR" sz="1800" b="1">
              <a:latin typeface="Arial" charset="0"/>
              <a:cs typeface="Times New Roman" pitchFamily="18" charset="0"/>
            </a:endParaRPr>
          </a:p>
          <a:p>
            <a:pPr eaLnBrk="0" hangingPunct="0"/>
            <a:endParaRPr lang="tr-TR" sz="1800" b="1">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1000" y="533400"/>
            <a:ext cx="8229600" cy="5584825"/>
          </a:xfrm>
          <a:prstGeom prst="rect">
            <a:avLst/>
          </a:prstGeom>
          <a:noFill/>
          <a:ln w="9525">
            <a:noFill/>
            <a:miter lim="800000"/>
            <a:headEnd/>
            <a:tailEnd/>
          </a:ln>
          <a:effectLst/>
        </p:spPr>
        <p:txBody>
          <a:bodyPr>
            <a:spAutoFit/>
          </a:bodyPr>
          <a:lstStyle/>
          <a:p>
            <a:pPr algn="ctr"/>
            <a:r>
              <a:rPr lang="tr-TR" sz="1800" b="1">
                <a:solidFill>
                  <a:schemeClr val="accent2"/>
                </a:solidFill>
                <a:latin typeface="Arial" charset="0"/>
                <a:cs typeface="Times New Roman" pitchFamily="18" charset="0"/>
              </a:rPr>
              <a:t>Mailings to Employers </a:t>
            </a:r>
            <a:br>
              <a:rPr lang="tr-TR" sz="1800" b="1">
                <a:solidFill>
                  <a:schemeClr val="accent2"/>
                </a:solidFill>
                <a:latin typeface="Arial" charset="0"/>
                <a:cs typeface="Times New Roman" pitchFamily="18" charset="0"/>
              </a:rPr>
            </a:br>
            <a:endParaRPr lang="tr-TR" sz="1800" b="1">
              <a:solidFill>
                <a:schemeClr val="accent2"/>
              </a:solidFill>
              <a:latin typeface="Arial" charset="0"/>
            </a:endParaRPr>
          </a:p>
          <a:p>
            <a:r>
              <a:rPr lang="tr-TR" sz="1800" b="1" u="sng">
                <a:solidFill>
                  <a:srgbClr val="000000"/>
                </a:solidFill>
                <a:latin typeface="Arial" charset="0"/>
                <a:cs typeface="Times New Roman" pitchFamily="18" charset="0"/>
              </a:rPr>
              <a:t>Selectively</a:t>
            </a:r>
            <a:r>
              <a:rPr lang="tr-TR" sz="1800" b="1">
                <a:solidFill>
                  <a:srgbClr val="000000"/>
                </a:solidFill>
                <a:latin typeface="Arial" charset="0"/>
                <a:cs typeface="Times New Roman" pitchFamily="18" charset="0"/>
              </a:rPr>
              <a:t> mail your resume to organizations in your career field and geographic area of interest. Using directories or the internet, identify organizations and obtain contact names and addresses. Some directories include descriptions of organizations, providing greater insight about the nature of their activities. Directories can be geographically based or occupationally based. </a:t>
            </a:r>
            <a:endParaRPr lang="tr-TR" sz="1800" b="1">
              <a:solidFill>
                <a:srgbClr val="000000"/>
              </a:solidFill>
              <a:latin typeface="Arial" charset="0"/>
            </a:endParaRPr>
          </a:p>
          <a:p>
            <a:endParaRPr lang="tr-TR" sz="1800" b="1">
              <a:latin typeface="Arial" charset="0"/>
            </a:endParaRPr>
          </a:p>
          <a:p>
            <a:pPr eaLnBrk="0" hangingPunct="0"/>
            <a:r>
              <a:rPr lang="tr-TR" sz="1800" b="1">
                <a:solidFill>
                  <a:srgbClr val="000000"/>
                </a:solidFill>
                <a:latin typeface="Arial" charset="0"/>
                <a:cs typeface="Times New Roman" pitchFamily="18" charset="0"/>
              </a:rPr>
              <a:t>The Career Resource Area in CDC has several employer directories including: </a:t>
            </a:r>
            <a:endParaRPr lang="tr-TR" sz="1800" b="1">
              <a:solidFill>
                <a:srgbClr val="000000"/>
              </a:solidFill>
              <a:latin typeface="Arial" charset="0"/>
            </a:endParaRPr>
          </a:p>
          <a:p>
            <a:pPr eaLnBrk="0" hangingPunct="0"/>
            <a:endParaRPr lang="tr-TR" sz="1800" b="1">
              <a:latin typeface="Arial" charset="0"/>
            </a:endParaRPr>
          </a:p>
          <a:p>
            <a:pPr lvl="1" eaLnBrk="0" hangingPunct="0">
              <a:buFontTx/>
              <a:buChar char="•"/>
            </a:pPr>
            <a:r>
              <a:rPr lang="tr-TR" sz="1800" b="1">
                <a:solidFill>
                  <a:srgbClr val="000000"/>
                </a:solidFill>
                <a:latin typeface="Arial" charset="0"/>
              </a:rPr>
              <a:t>Peterson's Top 2,500 Employers </a:t>
            </a:r>
            <a:endParaRPr lang="en-US" sz="1800" b="1">
              <a:solidFill>
                <a:srgbClr val="000000"/>
              </a:solidFill>
              <a:latin typeface="Arial" charset="0"/>
            </a:endParaRPr>
          </a:p>
          <a:p>
            <a:pPr lvl="1" eaLnBrk="0" hangingPunct="0">
              <a:buFontTx/>
              <a:buChar char="•"/>
            </a:pPr>
            <a:r>
              <a:rPr lang="tr-TR" sz="1800" b="1">
                <a:solidFill>
                  <a:srgbClr val="000000"/>
                </a:solidFill>
                <a:latin typeface="Arial" charset="0"/>
              </a:rPr>
              <a:t>Peterson's Job Opportunities in Health and Science </a:t>
            </a:r>
            <a:endParaRPr lang="en-US" sz="1800" b="1">
              <a:solidFill>
                <a:srgbClr val="000000"/>
              </a:solidFill>
              <a:latin typeface="Arial" charset="0"/>
            </a:endParaRPr>
          </a:p>
          <a:p>
            <a:pPr lvl="1" eaLnBrk="0" hangingPunct="0">
              <a:buFontTx/>
              <a:buChar char="•"/>
            </a:pPr>
            <a:r>
              <a:rPr lang="tr-TR" sz="1800" b="1">
                <a:solidFill>
                  <a:srgbClr val="000000"/>
                </a:solidFill>
                <a:latin typeface="Arial" charset="0"/>
              </a:rPr>
              <a:t>Job Choices. Each year the National Association of Colleges and Employers produces directories that include occupational needs anticipated by employers that recruit college graduates. Four volumes are available for loan in CDC: Planning, Diversity Edition, Business, and Engineering/Technology. </a:t>
            </a:r>
            <a:endParaRPr lang="en-US" sz="1800" b="1">
              <a:solidFill>
                <a:srgbClr val="000000"/>
              </a:solidFill>
              <a:latin typeface="Arial" charset="0"/>
            </a:endParaRPr>
          </a:p>
          <a:p>
            <a:pPr eaLnBrk="0" hangingPunct="0"/>
            <a:endParaRPr lang="en-US" sz="1800" b="1">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457200" y="990600"/>
            <a:ext cx="8153400" cy="4211638"/>
          </a:xfrm>
          <a:prstGeom prst="rect">
            <a:avLst/>
          </a:prstGeom>
          <a:noFill/>
          <a:ln w="9525">
            <a:noFill/>
            <a:miter lim="800000"/>
            <a:headEnd/>
            <a:tailEnd/>
          </a:ln>
          <a:effectLst/>
        </p:spPr>
        <p:txBody>
          <a:bodyPr>
            <a:spAutoFit/>
          </a:bodyPr>
          <a:lstStyle/>
          <a:p>
            <a:pPr algn="ctr"/>
            <a:r>
              <a:rPr lang="tr-TR" sz="1800" b="1">
                <a:solidFill>
                  <a:schemeClr val="accent2"/>
                </a:solidFill>
                <a:latin typeface="Arial" charset="0"/>
                <a:cs typeface="Times New Roman" pitchFamily="18" charset="0"/>
              </a:rPr>
              <a:t>Professional Associations or Societies </a:t>
            </a:r>
            <a:br>
              <a:rPr lang="tr-TR" sz="1800" b="1">
                <a:solidFill>
                  <a:schemeClr val="accent2"/>
                </a:solidFill>
                <a:latin typeface="Arial" charset="0"/>
                <a:cs typeface="Times New Roman" pitchFamily="18" charset="0"/>
              </a:rPr>
            </a:br>
            <a:endParaRPr lang="tr-TR" sz="1800" b="1">
              <a:solidFill>
                <a:schemeClr val="accent2"/>
              </a:solidFill>
              <a:latin typeface="Arial" charset="0"/>
            </a:endParaRPr>
          </a:p>
          <a:p>
            <a:pPr algn="just"/>
            <a:r>
              <a:rPr lang="tr-TR" sz="1800" b="1">
                <a:solidFill>
                  <a:srgbClr val="000000"/>
                </a:solidFill>
                <a:latin typeface="Arial" charset="0"/>
                <a:cs typeface="Times New Roman" pitchFamily="18" charset="0"/>
              </a:rPr>
              <a:t>These exist for every profession and typically help employers and job seekers connect through formal advertising of openings or through networking. Some professional associations publish newsletters, hold conventions or offer other job search services. Identify associations for your field of interest through other professionals or through an Internet search engine, such as Google. Simply type in a topic and "association" (i.e. "anthropology association").</a:t>
            </a:r>
            <a:endParaRPr lang="tr-TR" sz="1800" b="1">
              <a:latin typeface="Arial" charset="0"/>
              <a:cs typeface="Times New Roman" pitchFamily="18" charset="0"/>
            </a:endParaRPr>
          </a:p>
          <a:p>
            <a:pPr eaLnBrk="0" hangingPunct="0"/>
            <a:endParaRPr lang="tr-TR" sz="1800" b="1">
              <a:solidFill>
                <a:srgbClr val="000000"/>
              </a:solidFill>
              <a:latin typeface="Arial" charset="0"/>
            </a:endParaRPr>
          </a:p>
          <a:p>
            <a:pPr algn="ctr" eaLnBrk="0" hangingPunct="0"/>
            <a:r>
              <a:rPr lang="tr-TR" sz="1800" b="1">
                <a:solidFill>
                  <a:schemeClr val="accent2"/>
                </a:solidFill>
                <a:latin typeface="Arial" charset="0"/>
                <a:cs typeface="Times New Roman" pitchFamily="18" charset="0"/>
              </a:rPr>
              <a:t>The Internet</a:t>
            </a:r>
            <a:endParaRPr lang="tr-TR" sz="1800" b="1">
              <a:solidFill>
                <a:schemeClr val="accent2"/>
              </a:solidFill>
              <a:latin typeface="Arial" charset="0"/>
            </a:endParaRPr>
          </a:p>
          <a:p>
            <a:pPr algn="just" eaLnBrk="0" hangingPunct="0"/>
            <a:r>
              <a:rPr lang="tr-TR" sz="1800" b="1">
                <a:solidFill>
                  <a:srgbClr val="000000"/>
                </a:solidFill>
                <a:latin typeface="Arial" charset="0"/>
                <a:cs typeface="Times New Roman" pitchFamily="18" charset="0"/>
              </a:rPr>
              <a:t> </a:t>
            </a:r>
            <a:br>
              <a:rPr lang="tr-TR" sz="1800" b="1">
                <a:solidFill>
                  <a:srgbClr val="000000"/>
                </a:solidFill>
                <a:latin typeface="Arial" charset="0"/>
                <a:cs typeface="Times New Roman" pitchFamily="18" charset="0"/>
              </a:rPr>
            </a:br>
            <a:r>
              <a:rPr lang="tr-TR" sz="1800" b="1">
                <a:solidFill>
                  <a:srgbClr val="000000"/>
                </a:solidFill>
                <a:latin typeface="Arial" charset="0"/>
                <a:cs typeface="Times New Roman" pitchFamily="18" charset="0"/>
              </a:rPr>
              <a:t>The Internet provides international access to professional networks, homepages, and career services.</a:t>
            </a:r>
            <a:endParaRPr lang="tr-TR" sz="1800" b="1">
              <a:latin typeface="Arial" charset="0"/>
              <a:cs typeface="Times New Roman" pitchFamily="18" charset="0"/>
            </a:endParaRPr>
          </a:p>
          <a:p>
            <a:pPr algn="just" eaLnBrk="0" hangingPunct="0"/>
            <a:endParaRPr lang="tr-TR" sz="1800" b="1">
              <a:latin typeface="Arial"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598</TotalTime>
  <Words>764</Words>
  <Application>Microsoft Office PowerPoint</Application>
  <PresentationFormat>Ekran Gösterisi (4:3)</PresentationFormat>
  <Paragraphs>219</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Default Design</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ERGIN</dc:creator>
  <cp:lastModifiedBy>ankara1</cp:lastModifiedBy>
  <cp:revision>70</cp:revision>
  <dcterms:created xsi:type="dcterms:W3CDTF">2009-03-22T16:38:55Z</dcterms:created>
  <dcterms:modified xsi:type="dcterms:W3CDTF">2018-02-28T11:05:19Z</dcterms:modified>
</cp:coreProperties>
</file>